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9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5312"/>
            <a:ext cx="10363200" cy="424462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3623"/>
            <a:ext cx="9144000" cy="294357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58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7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9111"/>
            <a:ext cx="2628900" cy="10332156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9111"/>
            <a:ext cx="7734300" cy="10332156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40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43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9537"/>
            <a:ext cx="10515600" cy="507153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9048"/>
            <a:ext cx="10515600" cy="2666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15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5556"/>
            <a:ext cx="5181600" cy="773571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5556"/>
            <a:ext cx="5181600" cy="773571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58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114"/>
            <a:ext cx="10515600" cy="235655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8734"/>
            <a:ext cx="5157787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3467"/>
            <a:ext cx="5157787" cy="655037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8734"/>
            <a:ext cx="5183188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3467"/>
            <a:ext cx="5183188" cy="655037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1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39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20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5425"/>
            <a:ext cx="6172200" cy="866422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70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5425"/>
            <a:ext cx="6172200" cy="866422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05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9114"/>
            <a:ext cx="105156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5556"/>
            <a:ext cx="105156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6BA6A-110B-4565-B24C-94066013DFC6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00181"/>
            <a:ext cx="41148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98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70" y="5731222"/>
            <a:ext cx="626626" cy="46997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70" y="6201192"/>
            <a:ext cx="626626" cy="46997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82" y="6906147"/>
            <a:ext cx="626626" cy="46997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 rot="16200000">
            <a:off x="417449" y="6603989"/>
            <a:ext cx="4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…</a:t>
            </a:r>
          </a:p>
        </p:txBody>
      </p:sp>
      <p:sp>
        <p:nvSpPr>
          <p:cNvPr id="7" name="Accolade fermante 6"/>
          <p:cNvSpPr/>
          <p:nvPr/>
        </p:nvSpPr>
        <p:spPr>
          <a:xfrm>
            <a:off x="1092587" y="5778839"/>
            <a:ext cx="128016" cy="14813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280036" y="6165380"/>
            <a:ext cx="2964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180 génotypes</a:t>
            </a:r>
          </a:p>
          <a:p>
            <a:r>
              <a:rPr lang="fr-FR" sz="2000" b="1" dirty="0"/>
              <a:t>12 grains par génotype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-27694" y="5791352"/>
            <a:ext cx="539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G1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-27825" y="6261322"/>
            <a:ext cx="539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G2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-78856" y="6998967"/>
            <a:ext cx="641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G180</a:t>
            </a:r>
          </a:p>
        </p:txBody>
      </p:sp>
      <p:grpSp>
        <p:nvGrpSpPr>
          <p:cNvPr id="24" name="Groupe 23"/>
          <p:cNvGrpSpPr/>
          <p:nvPr/>
        </p:nvGrpSpPr>
        <p:grpSpPr>
          <a:xfrm rot="2755314">
            <a:off x="5536324" y="5897423"/>
            <a:ext cx="342474" cy="336387"/>
            <a:chOff x="4873752" y="863102"/>
            <a:chExt cx="740664" cy="953016"/>
          </a:xfrm>
        </p:grpSpPr>
        <p:cxnSp>
          <p:nvCxnSpPr>
            <p:cNvPr id="17" name="Connecteur en arc 16"/>
            <p:cNvCxnSpPr/>
            <p:nvPr/>
          </p:nvCxnSpPr>
          <p:spPr>
            <a:xfrm rot="16200000" flipH="1">
              <a:off x="4837035" y="899819"/>
              <a:ext cx="320322" cy="24688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en arc 21"/>
            <p:cNvCxnSpPr/>
            <p:nvPr/>
          </p:nvCxnSpPr>
          <p:spPr>
            <a:xfrm rot="16200000" flipH="1">
              <a:off x="5083923" y="1212191"/>
              <a:ext cx="320322" cy="24688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en arc 22"/>
            <p:cNvCxnSpPr/>
            <p:nvPr/>
          </p:nvCxnSpPr>
          <p:spPr>
            <a:xfrm rot="16200000" flipH="1">
              <a:off x="5330811" y="1532513"/>
              <a:ext cx="320322" cy="24688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4780199" y="5180382"/>
            <a:ext cx="1853114" cy="6959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Spectromètre</a:t>
            </a:r>
          </a:p>
        </p:txBody>
      </p:sp>
      <p:grpSp>
        <p:nvGrpSpPr>
          <p:cNvPr id="36" name="Groupe 35"/>
          <p:cNvGrpSpPr/>
          <p:nvPr/>
        </p:nvGrpSpPr>
        <p:grpSpPr>
          <a:xfrm>
            <a:off x="5357988" y="6352690"/>
            <a:ext cx="697539" cy="292608"/>
            <a:chOff x="3666744" y="2697480"/>
            <a:chExt cx="1234440" cy="585216"/>
          </a:xfrm>
        </p:grpSpPr>
        <p:sp>
          <p:nvSpPr>
            <p:cNvPr id="26" name="Ellipse 25"/>
            <p:cNvSpPr/>
            <p:nvPr/>
          </p:nvSpPr>
          <p:spPr>
            <a:xfrm>
              <a:off x="3666744" y="2697480"/>
              <a:ext cx="1234440" cy="58521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droit 27"/>
            <p:cNvCxnSpPr/>
            <p:nvPr/>
          </p:nvCxnSpPr>
          <p:spPr>
            <a:xfrm>
              <a:off x="3748524" y="2958084"/>
              <a:ext cx="1036201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ZoneTexte 36"/>
          <p:cNvSpPr txBox="1"/>
          <p:nvPr/>
        </p:nvSpPr>
        <p:spPr>
          <a:xfrm>
            <a:off x="4461326" y="6657784"/>
            <a:ext cx="2490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NIRS individuelle de chaque grain</a:t>
            </a:r>
          </a:p>
        </p:txBody>
      </p:sp>
      <p:grpSp>
        <p:nvGrpSpPr>
          <p:cNvPr id="40" name="Groupe 39"/>
          <p:cNvGrpSpPr/>
          <p:nvPr/>
        </p:nvGrpSpPr>
        <p:grpSpPr>
          <a:xfrm>
            <a:off x="7729615" y="5187975"/>
            <a:ext cx="1695571" cy="1245739"/>
            <a:chOff x="6068375" y="-40782"/>
            <a:chExt cx="1695571" cy="1245739"/>
          </a:xfrm>
        </p:grpSpPr>
        <p:pic>
          <p:nvPicPr>
            <p:cNvPr id="38" name="Image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4566" y="181764"/>
              <a:ext cx="1023193" cy="1023193"/>
            </a:xfrm>
            <a:prstGeom prst="rect">
              <a:avLst/>
            </a:prstGeom>
          </p:spPr>
        </p:pic>
        <p:sp>
          <p:nvSpPr>
            <p:cNvPr id="39" name="ZoneTexte 38"/>
            <p:cNvSpPr txBox="1"/>
            <p:nvPr/>
          </p:nvSpPr>
          <p:spPr>
            <a:xfrm>
              <a:off x="6068375" y="-40782"/>
              <a:ext cx="16955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Optomachine</a:t>
              </a:r>
            </a:p>
          </p:txBody>
        </p:sp>
      </p:grpSp>
      <p:sp>
        <p:nvSpPr>
          <p:cNvPr id="42" name="ZoneTexte 41"/>
          <p:cNvSpPr txBox="1"/>
          <p:nvPr/>
        </p:nvSpPr>
        <p:spPr>
          <a:xfrm>
            <a:off x="6673232" y="6664998"/>
            <a:ext cx="3808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Mesure morphologiques individuelles de chaque grain</a:t>
            </a:r>
          </a:p>
        </p:txBody>
      </p:sp>
      <p:grpSp>
        <p:nvGrpSpPr>
          <p:cNvPr id="43" name="Groupe 42"/>
          <p:cNvGrpSpPr/>
          <p:nvPr/>
        </p:nvGrpSpPr>
        <p:grpSpPr>
          <a:xfrm>
            <a:off x="8228632" y="6362801"/>
            <a:ext cx="697539" cy="292608"/>
            <a:chOff x="3666744" y="2697480"/>
            <a:chExt cx="1234440" cy="585216"/>
          </a:xfrm>
        </p:grpSpPr>
        <p:sp>
          <p:nvSpPr>
            <p:cNvPr id="44" name="Ellipse 43"/>
            <p:cNvSpPr/>
            <p:nvPr/>
          </p:nvSpPr>
          <p:spPr>
            <a:xfrm>
              <a:off x="3666744" y="2697480"/>
              <a:ext cx="1234440" cy="58521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/>
            <p:cNvCxnSpPr/>
            <p:nvPr/>
          </p:nvCxnSpPr>
          <p:spPr>
            <a:xfrm>
              <a:off x="3748524" y="2958084"/>
              <a:ext cx="1036201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Connecteur droit avec flèche 45"/>
          <p:cNvCxnSpPr/>
          <p:nvPr/>
        </p:nvCxnSpPr>
        <p:spPr>
          <a:xfrm>
            <a:off x="3867607" y="6481842"/>
            <a:ext cx="1272375" cy="5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6308710" y="6481842"/>
            <a:ext cx="1579323" cy="171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4" y="8731605"/>
            <a:ext cx="3478167" cy="2608626"/>
          </a:xfrm>
          <a:prstGeom prst="rect">
            <a:avLst/>
          </a:prstGeom>
        </p:spPr>
      </p:pic>
      <p:cxnSp>
        <p:nvCxnSpPr>
          <p:cNvPr id="41" name="Connecteur droit avec flèche 40"/>
          <p:cNvCxnSpPr>
            <a:stCxn id="35" idx="3"/>
            <a:endCxn id="15" idx="1"/>
          </p:cNvCxnSpPr>
          <p:nvPr/>
        </p:nvCxnSpPr>
        <p:spPr>
          <a:xfrm flipV="1">
            <a:off x="3503081" y="9458671"/>
            <a:ext cx="3666742" cy="577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823" y="8800962"/>
            <a:ext cx="783560" cy="131541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175" y="10439115"/>
            <a:ext cx="1099500" cy="1190266"/>
          </a:xfrm>
          <a:prstGeom prst="rect">
            <a:avLst/>
          </a:prstGeom>
        </p:spPr>
      </p:pic>
      <p:cxnSp>
        <p:nvCxnSpPr>
          <p:cNvPr id="47" name="Connecteur droit avec flèche 46"/>
          <p:cNvCxnSpPr>
            <a:stCxn id="35" idx="3"/>
            <a:endCxn id="16" idx="1"/>
          </p:cNvCxnSpPr>
          <p:nvPr/>
        </p:nvCxnSpPr>
        <p:spPr>
          <a:xfrm>
            <a:off x="3503081" y="10035918"/>
            <a:ext cx="3445094" cy="998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 rot="21047790">
            <a:off x="3900365" y="8948429"/>
            <a:ext cx="3715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Pour toutes les plantes : </a:t>
            </a:r>
            <a:endParaRPr lang="fr-FR" sz="2000" b="1" dirty="0" smtClean="0"/>
          </a:p>
          <a:p>
            <a:r>
              <a:rPr lang="fr-FR" sz="2000" b="1" dirty="0" smtClean="0"/>
              <a:t>récolte </a:t>
            </a:r>
            <a:r>
              <a:rPr lang="fr-FR" sz="2000" b="1" dirty="0"/>
              <a:t>du brin maître</a:t>
            </a:r>
          </a:p>
        </p:txBody>
      </p:sp>
      <p:sp>
        <p:nvSpPr>
          <p:cNvPr id="55" name="ZoneTexte 54"/>
          <p:cNvSpPr txBox="1"/>
          <p:nvPr/>
        </p:nvSpPr>
        <p:spPr>
          <a:xfrm rot="997081">
            <a:off x="3743084" y="10601989"/>
            <a:ext cx="29914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Pour 35 plante par bac : récolte du brin maître et d’un thalle secondaire</a:t>
            </a:r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881" y="1812620"/>
            <a:ext cx="1610492" cy="1207869"/>
          </a:xfrm>
          <a:prstGeom prst="rect">
            <a:avLst/>
          </a:prstGeom>
        </p:spPr>
      </p:pic>
      <p:sp>
        <p:nvSpPr>
          <p:cNvPr id="62" name="ZoneTexte 61"/>
          <p:cNvSpPr txBox="1"/>
          <p:nvPr/>
        </p:nvSpPr>
        <p:spPr>
          <a:xfrm>
            <a:off x="2500302" y="3079813"/>
            <a:ext cx="1610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Tamis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9707764" y="2006822"/>
            <a:ext cx="2587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Récolte et </a:t>
            </a:r>
            <a:r>
              <a:rPr lang="fr-FR" sz="2400" b="1" dirty="0" err="1" smtClean="0"/>
              <a:t>phénotypage</a:t>
            </a:r>
            <a:endParaRPr lang="fr-FR" sz="2400" b="1" dirty="0"/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26" y="1780249"/>
            <a:ext cx="1696822" cy="1272617"/>
          </a:xfrm>
          <a:prstGeom prst="rect">
            <a:avLst/>
          </a:prstGeom>
        </p:spPr>
      </p:pic>
      <p:sp>
        <p:nvSpPr>
          <p:cNvPr id="65" name="ZoneTexte 64"/>
          <p:cNvSpPr txBox="1"/>
          <p:nvPr/>
        </p:nvSpPr>
        <p:spPr>
          <a:xfrm>
            <a:off x="320980" y="2828515"/>
            <a:ext cx="1906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Grains d’une récolte d’EPO</a:t>
            </a:r>
          </a:p>
        </p:txBody>
      </p:sp>
      <p:cxnSp>
        <p:nvCxnSpPr>
          <p:cNvPr id="66" name="Connecteur droit avec flèche 65"/>
          <p:cNvCxnSpPr>
            <a:stCxn id="64" idx="3"/>
            <a:endCxn id="61" idx="1"/>
          </p:cNvCxnSpPr>
          <p:nvPr/>
        </p:nvCxnSpPr>
        <p:spPr>
          <a:xfrm flipV="1">
            <a:off x="2133948" y="2416555"/>
            <a:ext cx="380933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stCxn id="61" idx="3"/>
            <a:endCxn id="69" idx="1"/>
          </p:cNvCxnSpPr>
          <p:nvPr/>
        </p:nvCxnSpPr>
        <p:spPr>
          <a:xfrm flipV="1">
            <a:off x="4125373" y="2415763"/>
            <a:ext cx="460594" cy="7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stCxn id="69" idx="3"/>
            <a:endCxn id="63" idx="1"/>
          </p:cNvCxnSpPr>
          <p:nvPr/>
        </p:nvCxnSpPr>
        <p:spPr>
          <a:xfrm>
            <a:off x="9027268" y="2415763"/>
            <a:ext cx="680496" cy="65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67" y="703752"/>
            <a:ext cx="4441301" cy="34240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7" name="ZoneTexte 56"/>
          <p:cNvSpPr txBox="1"/>
          <p:nvPr/>
        </p:nvSpPr>
        <p:spPr>
          <a:xfrm>
            <a:off x="80079" y="256674"/>
            <a:ext cx="4563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Dispositif de sélection réelle</a:t>
            </a:r>
            <a:endParaRPr lang="fr-FR" sz="2800" dirty="0"/>
          </a:p>
        </p:txBody>
      </p:sp>
      <p:cxnSp>
        <p:nvCxnSpPr>
          <p:cNvPr id="70" name="Connecteur droit 69"/>
          <p:cNvCxnSpPr/>
          <p:nvPr/>
        </p:nvCxnSpPr>
        <p:spPr>
          <a:xfrm>
            <a:off x="-134253" y="4302604"/>
            <a:ext cx="125329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/>
          <p:cNvSpPr txBox="1"/>
          <p:nvPr/>
        </p:nvSpPr>
        <p:spPr>
          <a:xfrm>
            <a:off x="227323" y="4433757"/>
            <a:ext cx="5135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Dispositif de sélection </a:t>
            </a:r>
            <a:r>
              <a:rPr lang="fr-FR" sz="2800" i="1" dirty="0" smtClean="0"/>
              <a:t>in silico</a:t>
            </a:r>
            <a:endParaRPr lang="fr-FR" sz="2800" dirty="0"/>
          </a:p>
        </p:txBody>
      </p:sp>
      <p:cxnSp>
        <p:nvCxnSpPr>
          <p:cNvPr id="72" name="Connecteur en arc 71"/>
          <p:cNvCxnSpPr>
            <a:stCxn id="42" idx="2"/>
            <a:endCxn id="35" idx="0"/>
          </p:cNvCxnSpPr>
          <p:nvPr/>
        </p:nvCxnSpPr>
        <p:spPr>
          <a:xfrm rot="5400000">
            <a:off x="4491340" y="4645543"/>
            <a:ext cx="1358721" cy="681340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15" idx="3"/>
            <a:endCxn id="19" idx="1"/>
          </p:cNvCxnSpPr>
          <p:nvPr/>
        </p:nvCxnSpPr>
        <p:spPr>
          <a:xfrm>
            <a:off x="7953383" y="9458671"/>
            <a:ext cx="9787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932141" y="8981617"/>
            <a:ext cx="26907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Données pour sélection </a:t>
            </a:r>
            <a:r>
              <a:rPr lang="fr-FR" sz="2800" i="1" dirty="0" smtClean="0"/>
              <a:t>in silico</a:t>
            </a:r>
            <a:endParaRPr lang="fr-FR" sz="2800" dirty="0"/>
          </a:p>
        </p:txBody>
      </p:sp>
      <p:cxnSp>
        <p:nvCxnSpPr>
          <p:cNvPr id="73" name="Connecteur droit avec flèche 72"/>
          <p:cNvCxnSpPr>
            <a:stCxn id="16" idx="3"/>
            <a:endCxn id="74" idx="1"/>
          </p:cNvCxnSpPr>
          <p:nvPr/>
        </p:nvCxnSpPr>
        <p:spPr>
          <a:xfrm flipV="1">
            <a:off x="8047675" y="11031837"/>
            <a:ext cx="884466" cy="24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8932141" y="10247007"/>
            <a:ext cx="2330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Données pour estimation des paramètres de variances</a:t>
            </a:r>
            <a:endParaRPr lang="fr-FR" sz="2400" dirty="0"/>
          </a:p>
        </p:txBody>
      </p:sp>
      <p:sp>
        <p:nvSpPr>
          <p:cNvPr id="50" name="ZoneTexte 49"/>
          <p:cNvSpPr txBox="1"/>
          <p:nvPr/>
        </p:nvSpPr>
        <p:spPr>
          <a:xfrm>
            <a:off x="2865815" y="7666170"/>
            <a:ext cx="4423844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Semis de 1248 grains dans 6 bacs (en moyenne 7 grains semés par génotype)</a:t>
            </a:r>
          </a:p>
        </p:txBody>
      </p:sp>
      <p:sp>
        <p:nvSpPr>
          <p:cNvPr id="84" name="ZoneTexte 83"/>
          <p:cNvSpPr txBox="1"/>
          <p:nvPr/>
        </p:nvSpPr>
        <p:spPr>
          <a:xfrm>
            <a:off x="268284" y="11377091"/>
            <a:ext cx="309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/>
              <a:t>Phénotypage</a:t>
            </a:r>
            <a:r>
              <a:rPr lang="fr-FR" sz="2000" b="1" dirty="0" smtClean="0"/>
              <a:t> sur plantes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39053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</TotalTime>
  <Words>94</Words>
  <Application>Microsoft Office PowerPoint</Application>
  <PresentationFormat>Personnalisé</PresentationFormat>
  <Paragraphs>22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bienvenu</dc:creator>
  <cp:lastModifiedBy>bienvenu</cp:lastModifiedBy>
  <cp:revision>60</cp:revision>
  <dcterms:created xsi:type="dcterms:W3CDTF">2023-08-09T14:34:17Z</dcterms:created>
  <dcterms:modified xsi:type="dcterms:W3CDTF">2023-08-29T12:43:54Z</dcterms:modified>
</cp:coreProperties>
</file>