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804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78222"/>
            <a:ext cx="7038340" cy="250642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781306"/>
            <a:ext cx="6210300" cy="1738167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9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9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83297"/>
            <a:ext cx="1785461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83297"/>
            <a:ext cx="5252879" cy="610108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5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96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94831"/>
            <a:ext cx="7141845" cy="299471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817876"/>
            <a:ext cx="7141845" cy="1574849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916484"/>
            <a:ext cx="3519170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916484"/>
            <a:ext cx="3519170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6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299"/>
            <a:ext cx="7141845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764832"/>
            <a:ext cx="3502997" cy="86491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629749"/>
            <a:ext cx="3502997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764832"/>
            <a:ext cx="3520249" cy="86491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629749"/>
            <a:ext cx="3520249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9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2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72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79954"/>
            <a:ext cx="2670645" cy="167984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036570"/>
            <a:ext cx="4191953" cy="5116178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159794"/>
            <a:ext cx="2670645" cy="400128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6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79954"/>
            <a:ext cx="2670645" cy="167984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036570"/>
            <a:ext cx="4191953" cy="5116178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159794"/>
            <a:ext cx="2670645" cy="400128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83299"/>
            <a:ext cx="714184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916484"/>
            <a:ext cx="714184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672698"/>
            <a:ext cx="186309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6A7A-3030-4D8F-9B38-095AB434749D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672698"/>
            <a:ext cx="279463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672698"/>
            <a:ext cx="186309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3EF4-DFE3-4A1A-AF1C-4FACE0762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73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9" y="678170"/>
            <a:ext cx="626626" cy="469970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9" y="1148140"/>
            <a:ext cx="626626" cy="469970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11" y="1853095"/>
            <a:ext cx="626626" cy="469970"/>
          </a:xfrm>
          <a:prstGeom prst="rect">
            <a:avLst/>
          </a:prstGeom>
        </p:spPr>
      </p:pic>
      <p:sp>
        <p:nvSpPr>
          <p:cNvPr id="106" name="ZoneTexte 105"/>
          <p:cNvSpPr txBox="1"/>
          <p:nvPr/>
        </p:nvSpPr>
        <p:spPr>
          <a:xfrm rot="16200000">
            <a:off x="1245078" y="1550937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</a:p>
        </p:txBody>
      </p:sp>
      <p:sp>
        <p:nvSpPr>
          <p:cNvPr id="107" name="Accolade fermante 106"/>
          <p:cNvSpPr/>
          <p:nvPr/>
        </p:nvSpPr>
        <p:spPr>
          <a:xfrm>
            <a:off x="1920216" y="725787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799935" y="738300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799804" y="1208270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663038" y="1945916"/>
            <a:ext cx="7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G180</a:t>
            </a:r>
            <a:endParaRPr lang="fr-FR" sz="1400" b="1" dirty="0"/>
          </a:p>
        </p:txBody>
      </p:sp>
      <p:sp>
        <p:nvSpPr>
          <p:cNvPr id="111" name="Rectangle 110"/>
          <p:cNvSpPr/>
          <p:nvPr/>
        </p:nvSpPr>
        <p:spPr>
          <a:xfrm>
            <a:off x="2328392" y="545973"/>
            <a:ext cx="1328357" cy="1840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Moyenne de la taille des grains par </a:t>
            </a:r>
            <a:r>
              <a:rPr lang="fr-FR" sz="1600" dirty="0" smtClean="0">
                <a:solidFill>
                  <a:schemeClr val="tx1"/>
                </a:solidFill>
              </a:rPr>
              <a:t>lot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111"/>
          <p:cNvCxnSpPr>
            <a:stCxn id="107" idx="1"/>
            <a:endCxn id="111" idx="1"/>
          </p:cNvCxnSpPr>
          <p:nvPr/>
        </p:nvCxnSpPr>
        <p:spPr>
          <a:xfrm>
            <a:off x="2048232" y="1466451"/>
            <a:ext cx="280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111" idx="3"/>
            <a:endCxn id="115" idx="1"/>
          </p:cNvCxnSpPr>
          <p:nvPr/>
        </p:nvCxnSpPr>
        <p:spPr>
          <a:xfrm flipV="1">
            <a:off x="3656749" y="1466450"/>
            <a:ext cx="130528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3595022" y="737893"/>
            <a:ext cx="1434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Echantillonnage </a:t>
            </a:r>
            <a:r>
              <a:rPr lang="fr-FR" sz="1400" b="1" dirty="0"/>
              <a:t>aléatoire</a:t>
            </a:r>
            <a:r>
              <a:rPr lang="fr-FR" sz="1400" dirty="0"/>
              <a:t> de NEO </a:t>
            </a:r>
            <a:r>
              <a:rPr lang="fr-FR" sz="1400" dirty="0" smtClean="0"/>
              <a:t>lot</a:t>
            </a:r>
            <a:r>
              <a:rPr lang="fr-FR" sz="1400" dirty="0" smtClean="0"/>
              <a:t>s (x100)</a:t>
            </a:r>
            <a:endParaRPr lang="fr-FR" sz="1400" dirty="0"/>
          </a:p>
        </p:txBody>
      </p:sp>
      <p:sp>
        <p:nvSpPr>
          <p:cNvPr id="115" name="Rectangle 114"/>
          <p:cNvSpPr/>
          <p:nvPr/>
        </p:nvSpPr>
        <p:spPr>
          <a:xfrm>
            <a:off x="4962032" y="807491"/>
            <a:ext cx="1328357" cy="13179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L</a:t>
            </a:r>
            <a:r>
              <a:rPr lang="fr-FR" sz="1600" dirty="0" smtClean="0">
                <a:solidFill>
                  <a:schemeClr val="tx1"/>
                </a:solidFill>
              </a:rPr>
              <a:t>ots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observés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16582" y="2707604"/>
            <a:ext cx="1328357" cy="670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Lots </a:t>
            </a:r>
            <a:r>
              <a:rPr lang="fr-FR" sz="1600" dirty="0">
                <a:solidFill>
                  <a:schemeClr val="tx1"/>
                </a:solidFill>
              </a:rPr>
              <a:t>sélectionnés</a:t>
            </a:r>
          </a:p>
        </p:txBody>
      </p:sp>
      <p:cxnSp>
        <p:nvCxnSpPr>
          <p:cNvPr id="117" name="Connecteur en angle 116"/>
          <p:cNvCxnSpPr>
            <a:stCxn id="122" idx="1"/>
            <a:endCxn id="116" idx="0"/>
          </p:cNvCxnSpPr>
          <p:nvPr/>
        </p:nvCxnSpPr>
        <p:spPr>
          <a:xfrm>
            <a:off x="6522617" y="1208270"/>
            <a:ext cx="58144" cy="14993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6667706" y="1298562"/>
            <a:ext cx="1186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nsel</a:t>
            </a:r>
            <a:r>
              <a:rPr lang="fr-FR" sz="1400" dirty="0"/>
              <a:t>/NGE </a:t>
            </a:r>
            <a:r>
              <a:rPr lang="fr-FR" sz="1400" dirty="0" smtClean="0"/>
              <a:t>lots </a:t>
            </a:r>
            <a:r>
              <a:rPr lang="fr-FR" sz="1400" dirty="0"/>
              <a:t>avec les plus grandes moyennes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927792" y="3470424"/>
            <a:ext cx="1443082" cy="178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Données </a:t>
            </a:r>
            <a:r>
              <a:rPr lang="fr-FR" dirty="0" smtClean="0"/>
              <a:t>brutes (population non sélectionnée)</a:t>
            </a:r>
            <a:endParaRPr lang="fr-FR" dirty="0"/>
          </a:p>
        </p:txBody>
      </p:sp>
      <p:sp>
        <p:nvSpPr>
          <p:cNvPr id="120" name="Rectangle 119"/>
          <p:cNvSpPr/>
          <p:nvPr/>
        </p:nvSpPr>
        <p:spPr>
          <a:xfrm>
            <a:off x="6789961" y="3571312"/>
            <a:ext cx="1348244" cy="826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Population sélectionnée sur épi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251885" y="2272084"/>
            <a:ext cx="2160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Chaque lot de 12 grain est considéré comme 1 épi (il y a donc 1 épi par génotype)</a:t>
            </a:r>
          </a:p>
        </p:txBody>
      </p:sp>
      <p:sp>
        <p:nvSpPr>
          <p:cNvPr id="122" name="Accolade ouvrante 121"/>
          <p:cNvSpPr/>
          <p:nvPr/>
        </p:nvSpPr>
        <p:spPr>
          <a:xfrm flipH="1">
            <a:off x="6290388" y="823861"/>
            <a:ext cx="232229" cy="7688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flipH="1">
            <a:off x="5343617" y="3480717"/>
            <a:ext cx="232229" cy="946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rc 123"/>
          <p:cNvSpPr/>
          <p:nvPr/>
        </p:nvSpPr>
        <p:spPr>
          <a:xfrm>
            <a:off x="5575846" y="3418444"/>
            <a:ext cx="1214115" cy="1299574"/>
          </a:xfrm>
          <a:prstGeom prst="arc">
            <a:avLst>
              <a:gd name="adj1" fmla="val 11463237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avec flèche 124"/>
          <p:cNvCxnSpPr>
            <a:stCxn id="124" idx="2"/>
            <a:endCxn id="120" idx="1"/>
          </p:cNvCxnSpPr>
          <p:nvPr/>
        </p:nvCxnSpPr>
        <p:spPr>
          <a:xfrm>
            <a:off x="6667706" y="3667165"/>
            <a:ext cx="122255" cy="317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873192" y="151848"/>
            <a:ext cx="1292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12 grains par génotype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2247171" y="3339165"/>
            <a:ext cx="161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nsel</a:t>
            </a:r>
            <a:r>
              <a:rPr lang="fr-FR" sz="1400" dirty="0"/>
              <a:t> grains plantés les plus gros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910211" y="4273632"/>
            <a:ext cx="1348244" cy="826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Population sélectionnée sur grain</a:t>
            </a:r>
          </a:p>
        </p:txBody>
      </p:sp>
      <p:cxnSp>
        <p:nvCxnSpPr>
          <p:cNvPr id="129" name="Connecteur en angle 128"/>
          <p:cNvCxnSpPr>
            <a:stCxn id="130" idx="1"/>
            <a:endCxn id="128" idx="0"/>
          </p:cNvCxnSpPr>
          <p:nvPr/>
        </p:nvCxnSpPr>
        <p:spPr>
          <a:xfrm rot="10800000" flipV="1">
            <a:off x="2584333" y="3936046"/>
            <a:ext cx="1111856" cy="3375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ccolade ouvrante 129"/>
          <p:cNvSpPr/>
          <p:nvPr/>
        </p:nvSpPr>
        <p:spPr>
          <a:xfrm>
            <a:off x="3696189" y="3472797"/>
            <a:ext cx="225667" cy="9264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2526713" y="5770594"/>
                <a:ext cx="398500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=µ+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𝐵𝐴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13" y="5770594"/>
                <a:ext cx="3985002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Connecteur droit avec flèche 131"/>
          <p:cNvCxnSpPr/>
          <p:nvPr/>
        </p:nvCxnSpPr>
        <p:spPr>
          <a:xfrm flipH="1">
            <a:off x="3977336" y="6088377"/>
            <a:ext cx="1128605" cy="48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>
            <a:off x="5105939" y="6088377"/>
            <a:ext cx="973860" cy="46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2615760" y="6529386"/>
                <a:ext cx="20208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𝐺𝑅𝐴𝐼𝑁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= R</a:t>
                </a:r>
                <a:r>
                  <a:rPr lang="fr-FR" baseline="-25000" dirty="0"/>
                  <a:t>GRAIN</a:t>
                </a:r>
                <a:endParaRPr lang="fr-FR" dirty="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60" y="6529386"/>
                <a:ext cx="2020874" cy="646331"/>
              </a:xfrm>
              <a:prstGeom prst="rect">
                <a:avLst/>
              </a:prstGeom>
              <a:blipFill>
                <a:blip r:embed="rId4"/>
                <a:stretch>
                  <a:fillRect l="-241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5360657" y="6552982"/>
                <a:ext cx="1794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𝐸𝑃𝐼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= R</a:t>
                </a:r>
                <a:r>
                  <a:rPr lang="fr-FR" baseline="-25000" dirty="0"/>
                  <a:t>EPI</a:t>
                </a:r>
                <a:endParaRPr lang="fr-FR" dirty="0"/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57" y="6552982"/>
                <a:ext cx="1794722" cy="646331"/>
              </a:xfrm>
              <a:prstGeom prst="rect">
                <a:avLst/>
              </a:prstGeom>
              <a:blipFill>
                <a:blip r:embed="rId5"/>
                <a:stretch>
                  <a:fillRect l="-2712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91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119</Words>
  <Application>Microsoft Office PowerPoint</Application>
  <PresentationFormat>Personnalisé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1</cp:revision>
  <dcterms:created xsi:type="dcterms:W3CDTF">2023-08-29T12:03:31Z</dcterms:created>
  <dcterms:modified xsi:type="dcterms:W3CDTF">2023-08-29T12:13:08Z</dcterms:modified>
</cp:coreProperties>
</file>