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9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5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3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A6A-110B-4565-B24C-94066013DFC6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9" y="5472172"/>
            <a:ext cx="929247" cy="6969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9" y="5942142"/>
            <a:ext cx="929247" cy="6969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7" y="6694346"/>
            <a:ext cx="929247" cy="6969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1062831" y="6440955"/>
            <a:ext cx="5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…</a:t>
            </a:r>
          </a:p>
        </p:txBody>
      </p:sp>
      <p:sp>
        <p:nvSpPr>
          <p:cNvPr id="7" name="Accolade fermante 6"/>
          <p:cNvSpPr/>
          <p:nvPr/>
        </p:nvSpPr>
        <p:spPr>
          <a:xfrm>
            <a:off x="1908377" y="5551195"/>
            <a:ext cx="162456" cy="16768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130266" y="6021002"/>
            <a:ext cx="2964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180 génotypes</a:t>
            </a:r>
          </a:p>
          <a:p>
            <a:r>
              <a:rPr lang="fr-FR" sz="2000" b="1" dirty="0"/>
              <a:t>12 grains par génotype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5757" y="5562682"/>
            <a:ext cx="53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G1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95757" y="5999354"/>
            <a:ext cx="53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G2</a:t>
            </a:r>
            <a:endParaRPr lang="fr-FR" sz="16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4378" y="6811981"/>
            <a:ext cx="9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G180</a:t>
            </a:r>
          </a:p>
        </p:txBody>
      </p:sp>
      <p:grpSp>
        <p:nvGrpSpPr>
          <p:cNvPr id="24" name="Groupe 23"/>
          <p:cNvGrpSpPr/>
          <p:nvPr/>
        </p:nvGrpSpPr>
        <p:grpSpPr>
          <a:xfrm rot="2755314">
            <a:off x="6627184" y="5753045"/>
            <a:ext cx="342474" cy="336387"/>
            <a:chOff x="4873752" y="863102"/>
            <a:chExt cx="740664" cy="953016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4837035" y="899819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6200000" flipH="1">
              <a:off x="5083923" y="1212191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16200000" flipH="1">
              <a:off x="5330811" y="1532513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871059" y="5036004"/>
            <a:ext cx="1853114" cy="695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Spectromètre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6448848" y="6208312"/>
            <a:ext cx="697539" cy="292608"/>
            <a:chOff x="3666744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5552186" y="6513406"/>
            <a:ext cx="249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NIRS individuelle de chaque grain</a:t>
            </a:r>
          </a:p>
        </p:txBody>
      </p:sp>
      <p:grpSp>
        <p:nvGrpSpPr>
          <p:cNvPr id="40" name="Groupe 39"/>
          <p:cNvGrpSpPr/>
          <p:nvPr/>
        </p:nvGrpSpPr>
        <p:grpSpPr>
          <a:xfrm>
            <a:off x="9221525" y="5043597"/>
            <a:ext cx="1695571" cy="1245739"/>
            <a:chOff x="6068375" y="-40782"/>
            <a:chExt cx="1695571" cy="1245739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6068375" y="-40782"/>
              <a:ext cx="1695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Optomachine</a:t>
              </a: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165142" y="6520620"/>
            <a:ext cx="380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Mesure morphologiques individuelles de chaque grain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9720542" y="6218423"/>
            <a:ext cx="697539" cy="292608"/>
            <a:chOff x="3666744" y="2697480"/>
            <a:chExt cx="1234440" cy="585216"/>
          </a:xfrm>
        </p:grpSpPr>
        <p:sp>
          <p:nvSpPr>
            <p:cNvPr id="44" name="Ellipse 43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>
            <a:off x="4717837" y="6337464"/>
            <a:ext cx="970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8043047" y="6334747"/>
            <a:ext cx="1178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0" y="8731605"/>
            <a:ext cx="3478167" cy="26086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35" idx="3"/>
            <a:endCxn id="15" idx="1"/>
          </p:cNvCxnSpPr>
          <p:nvPr/>
        </p:nvCxnSpPr>
        <p:spPr>
          <a:xfrm flipV="1">
            <a:off x="3711627" y="9458671"/>
            <a:ext cx="3458196" cy="57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3" y="8800962"/>
            <a:ext cx="783560" cy="13154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5" y="10439115"/>
            <a:ext cx="1099500" cy="1190266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35" idx="3"/>
            <a:endCxn id="16" idx="1"/>
          </p:cNvCxnSpPr>
          <p:nvPr/>
        </p:nvCxnSpPr>
        <p:spPr>
          <a:xfrm>
            <a:off x="3711627" y="10035918"/>
            <a:ext cx="3236548" cy="99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1047790">
            <a:off x="3900365" y="8948429"/>
            <a:ext cx="3715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toutes les plantes : </a:t>
            </a:r>
            <a:endParaRPr lang="fr-FR" sz="2000" b="1" dirty="0" smtClean="0"/>
          </a:p>
          <a:p>
            <a:r>
              <a:rPr lang="fr-FR" sz="2000" b="1" dirty="0" smtClean="0"/>
              <a:t>récolte </a:t>
            </a:r>
            <a:r>
              <a:rPr lang="fr-FR" sz="2000" b="1" dirty="0"/>
              <a:t>du brin maître</a:t>
            </a:r>
          </a:p>
        </p:txBody>
      </p:sp>
      <p:sp>
        <p:nvSpPr>
          <p:cNvPr id="55" name="ZoneTexte 54"/>
          <p:cNvSpPr txBox="1"/>
          <p:nvPr/>
        </p:nvSpPr>
        <p:spPr>
          <a:xfrm rot="997081">
            <a:off x="3743084" y="10601989"/>
            <a:ext cx="299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35 plante par bac : récolte du brin maître et d’un thalle secondaire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19" y="1811356"/>
            <a:ext cx="1610492" cy="1207869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257178" y="3075395"/>
            <a:ext cx="161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Tamis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968564" y="1998379"/>
            <a:ext cx="258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Données pour sélection réelle</a:t>
            </a:r>
            <a:endParaRPr lang="fr-FR" sz="2400" b="1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1" y="1781110"/>
            <a:ext cx="1696822" cy="127261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19195" y="2829376"/>
            <a:ext cx="190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Grains d’une récolte d’EPO</a:t>
            </a:r>
          </a:p>
        </p:txBody>
      </p:sp>
      <p:cxnSp>
        <p:nvCxnSpPr>
          <p:cNvPr id="66" name="Connecteur droit avec flèche 65"/>
          <p:cNvCxnSpPr>
            <a:stCxn id="64" idx="3"/>
            <a:endCxn id="61" idx="1"/>
          </p:cNvCxnSpPr>
          <p:nvPr/>
        </p:nvCxnSpPr>
        <p:spPr>
          <a:xfrm flipV="1">
            <a:off x="1832163" y="2415291"/>
            <a:ext cx="432656" cy="2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1" idx="3"/>
            <a:endCxn id="69" idx="1"/>
          </p:cNvCxnSpPr>
          <p:nvPr/>
        </p:nvCxnSpPr>
        <p:spPr>
          <a:xfrm>
            <a:off x="3875311" y="2415291"/>
            <a:ext cx="377300" cy="1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75" idx="3"/>
            <a:endCxn id="63" idx="1"/>
          </p:cNvCxnSpPr>
          <p:nvPr/>
        </p:nvCxnSpPr>
        <p:spPr>
          <a:xfrm>
            <a:off x="9452257" y="2413306"/>
            <a:ext cx="516307" cy="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11" y="945898"/>
            <a:ext cx="3814961" cy="2941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ZoneTexte 56"/>
          <p:cNvSpPr txBox="1"/>
          <p:nvPr/>
        </p:nvSpPr>
        <p:spPr>
          <a:xfrm>
            <a:off x="80079" y="256674"/>
            <a:ext cx="456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sélection réelle</a:t>
            </a:r>
            <a:endParaRPr lang="fr-FR" sz="2800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-134253" y="4302604"/>
            <a:ext cx="12532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27323" y="4433757"/>
            <a:ext cx="51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sélection </a:t>
            </a:r>
            <a:r>
              <a:rPr lang="fr-FR" sz="2800" i="1" dirty="0" smtClean="0"/>
              <a:t>in silico</a:t>
            </a:r>
            <a:endParaRPr lang="fr-FR" sz="2800" dirty="0"/>
          </a:p>
        </p:txBody>
      </p:sp>
      <p:cxnSp>
        <p:nvCxnSpPr>
          <p:cNvPr id="72" name="Connecteur en arc 71"/>
          <p:cNvCxnSpPr>
            <a:stCxn id="42" idx="2"/>
            <a:endCxn id="35" idx="0"/>
          </p:cNvCxnSpPr>
          <p:nvPr/>
        </p:nvCxnSpPr>
        <p:spPr>
          <a:xfrm rot="5400000">
            <a:off x="5269379" y="3931672"/>
            <a:ext cx="1503099" cy="809676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3"/>
            <a:endCxn id="19" idx="1"/>
          </p:cNvCxnSpPr>
          <p:nvPr/>
        </p:nvCxnSpPr>
        <p:spPr>
          <a:xfrm>
            <a:off x="7953383" y="9458671"/>
            <a:ext cx="978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932141" y="8981617"/>
            <a:ext cx="269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Données pour sélection </a:t>
            </a:r>
            <a:r>
              <a:rPr lang="fr-FR" sz="2800" b="1" i="1" dirty="0" smtClean="0"/>
              <a:t>in silico</a:t>
            </a:r>
            <a:endParaRPr lang="fr-FR" sz="2800" b="1" dirty="0"/>
          </a:p>
        </p:txBody>
      </p:sp>
      <p:cxnSp>
        <p:nvCxnSpPr>
          <p:cNvPr id="73" name="Connecteur droit avec flèche 72"/>
          <p:cNvCxnSpPr>
            <a:stCxn id="16" idx="3"/>
            <a:endCxn id="74" idx="1"/>
          </p:cNvCxnSpPr>
          <p:nvPr/>
        </p:nvCxnSpPr>
        <p:spPr>
          <a:xfrm flipV="1">
            <a:off x="8047675" y="11031837"/>
            <a:ext cx="884466" cy="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932141" y="10247007"/>
            <a:ext cx="233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Données pour estimation des paramètres de variances</a:t>
            </a:r>
            <a:endParaRPr lang="fr-FR" sz="24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3529539" y="7638227"/>
            <a:ext cx="44238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Semis de 1248 grains dans 6 bacs (en moyenne 7 grains semés par génotype)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60788" y="11377091"/>
            <a:ext cx="309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Phénotypage</a:t>
            </a:r>
            <a:r>
              <a:rPr lang="fr-FR" sz="2000" b="1" dirty="0" smtClean="0"/>
              <a:t> sur plantes</a:t>
            </a:r>
            <a:endParaRPr lang="fr-FR" sz="2000" b="1" dirty="0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7" y="1755597"/>
            <a:ext cx="783560" cy="1315418"/>
          </a:xfrm>
          <a:prstGeom prst="rect">
            <a:avLst/>
          </a:prstGeom>
        </p:spPr>
      </p:pic>
      <p:cxnSp>
        <p:nvCxnSpPr>
          <p:cNvPr id="76" name="Connecteur droit avec flèche 75"/>
          <p:cNvCxnSpPr>
            <a:stCxn id="69" idx="3"/>
            <a:endCxn id="75" idx="1"/>
          </p:cNvCxnSpPr>
          <p:nvPr/>
        </p:nvCxnSpPr>
        <p:spPr>
          <a:xfrm flipV="1">
            <a:off x="8067572" y="2413306"/>
            <a:ext cx="601125" cy="3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175898" y="2968626"/>
            <a:ext cx="192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30 brins par micro-parcelle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3905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99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69</cp:revision>
  <dcterms:created xsi:type="dcterms:W3CDTF">2023-08-09T14:34:17Z</dcterms:created>
  <dcterms:modified xsi:type="dcterms:W3CDTF">2023-08-30T13:43:42Z</dcterms:modified>
</cp:coreProperties>
</file>