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17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06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3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1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7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44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8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2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BA6A-110B-4565-B24C-94066013DFC6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54" y="4677093"/>
            <a:ext cx="1610492" cy="12078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97" y="4046077"/>
            <a:ext cx="3023717" cy="246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2899154" y="5941814"/>
            <a:ext cx="16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Tamis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641080" y="3988365"/>
            <a:ext cx="355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Récolte des deux rangs centraux de chaque micro parcelle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Echantillonnage aléatoire de 30 plantes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Mesures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Hauteur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PMG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Protéines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Morphologie des grains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6" y="4644720"/>
            <a:ext cx="1696822" cy="127261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37126" y="5837274"/>
            <a:ext cx="169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Grains d’une récolte d’EPO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3"/>
            <a:endCxn id="5" idx="1"/>
          </p:cNvCxnSpPr>
          <p:nvPr/>
        </p:nvCxnSpPr>
        <p:spPr>
          <a:xfrm flipV="1">
            <a:off x="2133948" y="5281028"/>
            <a:ext cx="76520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3"/>
            <a:endCxn id="6" idx="1"/>
          </p:cNvCxnSpPr>
          <p:nvPr/>
        </p:nvCxnSpPr>
        <p:spPr>
          <a:xfrm flipV="1">
            <a:off x="4509646" y="5281027"/>
            <a:ext cx="46685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  <a:endCxn id="8" idx="1"/>
          </p:cNvCxnSpPr>
          <p:nvPr/>
        </p:nvCxnSpPr>
        <p:spPr>
          <a:xfrm>
            <a:off x="8000214" y="5281027"/>
            <a:ext cx="6408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0" y="336303"/>
            <a:ext cx="626626" cy="4699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0" y="806273"/>
            <a:ext cx="626626" cy="4699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2" y="1511228"/>
            <a:ext cx="626626" cy="4699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 rot="16200000">
            <a:off x="417449" y="1209070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7" name="Accolade fermante 6"/>
          <p:cNvSpPr/>
          <p:nvPr/>
        </p:nvSpPr>
        <p:spPr>
          <a:xfrm>
            <a:off x="1252728" y="384048"/>
            <a:ext cx="128016" cy="14813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36997" y="863102"/>
            <a:ext cx="188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180 génotypes</a:t>
            </a:r>
          </a:p>
          <a:p>
            <a:r>
              <a:rPr lang="fr-FR" sz="1400" dirty="0" smtClean="0"/>
              <a:t>12 grains par génotype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-27694" y="396433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G1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-27825" y="866403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G2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-78856" y="1604048"/>
            <a:ext cx="641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G180</a:t>
            </a:r>
            <a:endParaRPr lang="fr-FR" sz="1100" dirty="0"/>
          </a:p>
        </p:txBody>
      </p:sp>
      <p:grpSp>
        <p:nvGrpSpPr>
          <p:cNvPr id="24" name="Groupe 23"/>
          <p:cNvGrpSpPr/>
          <p:nvPr/>
        </p:nvGrpSpPr>
        <p:grpSpPr>
          <a:xfrm rot="2755314">
            <a:off x="4449383" y="728156"/>
            <a:ext cx="342474" cy="336387"/>
            <a:chOff x="4873752" y="863102"/>
            <a:chExt cx="740664" cy="953016"/>
          </a:xfrm>
        </p:grpSpPr>
        <p:cxnSp>
          <p:nvCxnSpPr>
            <p:cNvPr id="17" name="Connecteur en arc 16"/>
            <p:cNvCxnSpPr/>
            <p:nvPr/>
          </p:nvCxnSpPr>
          <p:spPr>
            <a:xfrm rot="16200000" flipH="1">
              <a:off x="4837035" y="899819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/>
            <p:nvPr/>
          </p:nvCxnSpPr>
          <p:spPr>
            <a:xfrm rot="16200000" flipH="1">
              <a:off x="5083923" y="1212191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16200000" flipH="1">
              <a:off x="5330811" y="1532513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889100" y="201296"/>
            <a:ext cx="1463040" cy="5516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Spectromètre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4271046" y="1183424"/>
            <a:ext cx="697539" cy="292608"/>
            <a:chOff x="3666744" y="2697480"/>
            <a:chExt cx="1234440" cy="585216"/>
          </a:xfrm>
        </p:grpSpPr>
        <p:sp>
          <p:nvSpPr>
            <p:cNvPr id="26" name="Ellipse 25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3889100" y="1634543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NIRS individuelle de chaque grain</a:t>
            </a:r>
            <a:endParaRPr lang="fr-FR" sz="1200" dirty="0"/>
          </a:p>
        </p:txBody>
      </p:sp>
      <p:grpSp>
        <p:nvGrpSpPr>
          <p:cNvPr id="40" name="Groupe 39"/>
          <p:cNvGrpSpPr/>
          <p:nvPr/>
        </p:nvGrpSpPr>
        <p:grpSpPr>
          <a:xfrm>
            <a:off x="6004145" y="-7918"/>
            <a:ext cx="1487926" cy="1244888"/>
            <a:chOff x="6172200" y="-39931"/>
            <a:chExt cx="1487926" cy="1244888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566" y="181764"/>
              <a:ext cx="1023193" cy="1023193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6172200" y="-39931"/>
              <a:ext cx="1487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Optomachine</a:t>
              </a:r>
              <a:endParaRPr lang="fr-FR" dirty="0"/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5861137" y="1604048"/>
            <a:ext cx="177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Mesure morphologiques individuelles de chaque grain</a:t>
            </a:r>
            <a:endParaRPr lang="fr-FR" sz="1200" dirty="0"/>
          </a:p>
        </p:txBody>
      </p:sp>
      <p:grpSp>
        <p:nvGrpSpPr>
          <p:cNvPr id="43" name="Groupe 42"/>
          <p:cNvGrpSpPr/>
          <p:nvPr/>
        </p:nvGrpSpPr>
        <p:grpSpPr>
          <a:xfrm>
            <a:off x="6399336" y="1166057"/>
            <a:ext cx="697539" cy="292608"/>
            <a:chOff x="3666744" y="2697480"/>
            <a:chExt cx="1234440" cy="585216"/>
          </a:xfrm>
        </p:grpSpPr>
        <p:sp>
          <p:nvSpPr>
            <p:cNvPr id="44" name="Ellipse 43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eur droit avec flèche 45"/>
          <p:cNvCxnSpPr/>
          <p:nvPr/>
        </p:nvCxnSpPr>
        <p:spPr>
          <a:xfrm flipV="1">
            <a:off x="3320126" y="1236970"/>
            <a:ext cx="40815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5538195" y="1236969"/>
            <a:ext cx="40815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7587539" y="1233403"/>
            <a:ext cx="40815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0843611" y="250850"/>
            <a:ext cx="1271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Semis de 1248 grains dans 6 bacs (en moyenne 7 grains semés par génotype)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32361" y="2558381"/>
            <a:ext cx="34959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chaque plante dans les bacs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Date d’épiaison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Nombre d’épi par plante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Hauteur du brin maître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Teneur azote feuille drapeau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Poids total d’épi</a:t>
            </a:r>
            <a:endParaRPr lang="fr-FR" sz="1600" dirty="0"/>
          </a:p>
        </p:txBody>
      </p:sp>
      <p:sp>
        <p:nvSpPr>
          <p:cNvPr id="58" name="ZoneTexte 57"/>
          <p:cNvSpPr txBox="1"/>
          <p:nvPr/>
        </p:nvSpPr>
        <p:spPr>
          <a:xfrm>
            <a:off x="5259932" y="2563225"/>
            <a:ext cx="44642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récolte pour les épis des brins maîtres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Nombre de grain par 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PMG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Taux de protéine moyen dans l’épi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Morphologie individuelle de chaque grain</a:t>
            </a:r>
          </a:p>
          <a:p>
            <a:endParaRPr lang="fr-FR" sz="1600" dirty="0"/>
          </a:p>
          <a:p>
            <a:r>
              <a:rPr lang="fr-FR" sz="1600" dirty="0" smtClean="0"/>
              <a:t>Pour 35 plantes par bac, ces mesures sont effectuées sur 2 épis par plante</a:t>
            </a:r>
            <a:endParaRPr lang="fr-FR" sz="1600" dirty="0" smtClean="0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78" y="160379"/>
            <a:ext cx="2540516" cy="1905387"/>
          </a:xfrm>
          <a:prstGeom prst="rect">
            <a:avLst/>
          </a:prstGeom>
        </p:spPr>
      </p:pic>
      <p:cxnSp>
        <p:nvCxnSpPr>
          <p:cNvPr id="80" name="Connecteur droit 79"/>
          <p:cNvCxnSpPr/>
          <p:nvPr/>
        </p:nvCxnSpPr>
        <p:spPr>
          <a:xfrm>
            <a:off x="-29981" y="2332675"/>
            <a:ext cx="12532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133</Words>
  <Application>Microsoft Office PowerPoint</Application>
  <PresentationFormat>Grand écran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30</cp:revision>
  <dcterms:created xsi:type="dcterms:W3CDTF">2023-08-09T14:34:17Z</dcterms:created>
  <dcterms:modified xsi:type="dcterms:W3CDTF">2023-08-09T15:37:48Z</dcterms:modified>
</cp:coreProperties>
</file>