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4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73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4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6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27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7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44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9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92F0-55DC-4691-9AD5-C3E112871D9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8568" y="5693664"/>
            <a:ext cx="2551176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Donnés des bacs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 = 859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8" y="2873806"/>
            <a:ext cx="626626" cy="4699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8" y="3343776"/>
            <a:ext cx="626626" cy="4699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0" y="4048731"/>
            <a:ext cx="626626" cy="46997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 rot="16200000">
            <a:off x="710057" y="3746573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</a:p>
        </p:txBody>
      </p:sp>
      <p:sp>
        <p:nvSpPr>
          <p:cNvPr id="9" name="Accolade fermante 8"/>
          <p:cNvSpPr/>
          <p:nvPr/>
        </p:nvSpPr>
        <p:spPr>
          <a:xfrm>
            <a:off x="1385195" y="2921423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573652" y="3403907"/>
            <a:ext cx="165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177 </a:t>
            </a:r>
            <a:r>
              <a:rPr lang="fr-FR" sz="1200" b="1" dirty="0"/>
              <a:t>génotypes</a:t>
            </a:r>
          </a:p>
          <a:p>
            <a:r>
              <a:rPr lang="fr-FR" sz="1200" b="1" dirty="0"/>
              <a:t>12 grains par génotype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4914" y="2933936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783" y="3403906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8017" y="4141552"/>
            <a:ext cx="7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G177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481388" y="2714261"/>
            <a:ext cx="1328357" cy="184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Moyenne de la taille des grains par génotype</a:t>
            </a:r>
          </a:p>
          <a:p>
            <a:pPr algn="ctr"/>
            <a:r>
              <a:rPr lang="fr-FR" sz="1600" dirty="0"/>
              <a:t>n = 177</a:t>
            </a:r>
          </a:p>
        </p:txBody>
      </p:sp>
      <p:cxnSp>
        <p:nvCxnSpPr>
          <p:cNvPr id="16" name="Connecteur droit avec flèche 15"/>
          <p:cNvCxnSpPr>
            <a:stCxn id="10" idx="3"/>
            <a:endCxn id="14" idx="1"/>
          </p:cNvCxnSpPr>
          <p:nvPr/>
        </p:nvCxnSpPr>
        <p:spPr>
          <a:xfrm flipV="1">
            <a:off x="3227833" y="3634739"/>
            <a:ext cx="2535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3"/>
            <a:endCxn id="30" idx="1"/>
          </p:cNvCxnSpPr>
          <p:nvPr/>
        </p:nvCxnSpPr>
        <p:spPr>
          <a:xfrm flipV="1">
            <a:off x="4809744" y="3634738"/>
            <a:ext cx="14262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846138" y="3710664"/>
            <a:ext cx="13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Echantillonnage de NEO épis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36027" y="3059081"/>
            <a:ext cx="1328357" cy="115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Épis observés</a:t>
            </a:r>
          </a:p>
        </p:txBody>
      </p:sp>
    </p:spTree>
    <p:extLst>
      <p:ext uri="{BB962C8B-B14F-4D97-AF65-F5344CB8AC3E}">
        <p14:creationId xmlns:p14="http://schemas.microsoft.com/office/powerpoint/2010/main" val="8478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0863" y="3654609"/>
            <a:ext cx="334670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Etape 2 : choix des gammes de valeurs pour les paramètres libres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FF0000"/>
                </a:solidFill>
              </a:rPr>
              <a:t>100 &lt; </a:t>
            </a:r>
            <a:r>
              <a:rPr lang="fr-FR" sz="1600" dirty="0" err="1">
                <a:solidFill>
                  <a:srgbClr val="FF0000"/>
                </a:solidFill>
              </a:rPr>
              <a:t>nsel</a:t>
            </a:r>
            <a:r>
              <a:rPr lang="fr-FR" sz="1600" dirty="0">
                <a:solidFill>
                  <a:srgbClr val="FF0000"/>
                </a:solidFill>
              </a:rPr>
              <a:t> &lt; 600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rgbClr val="FF0000"/>
                </a:solidFill>
              </a:rPr>
              <a:t>nsel</a:t>
            </a:r>
            <a:r>
              <a:rPr lang="fr-FR" sz="1600" dirty="0">
                <a:solidFill>
                  <a:srgbClr val="FF0000"/>
                </a:solidFill>
              </a:rPr>
              <a:t>/NGE &lt; NEO &lt; 177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961" y="301961"/>
            <a:ext cx="334670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Etape 1 : choix des données et paramètres imposés</a:t>
            </a:r>
          </a:p>
          <a:p>
            <a:endParaRPr lang="fr-FR" sz="1600" dirty="0"/>
          </a:p>
          <a:p>
            <a:r>
              <a:rPr lang="fr-FR" sz="1600" dirty="0"/>
              <a:t>Utilisation des données des grains semés le 06/01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859 grains (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NGO = 859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177 génotypes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/>
              <a:t>Dans ces données : en moyenne 5 plantes par génotype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NGE = 5</a:t>
            </a:r>
          </a:p>
          <a:p>
            <a:endParaRPr lang="fr-FR" sz="1600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411961" y="5854602"/>
            <a:ext cx="3346704" cy="2585323"/>
            <a:chOff x="411961" y="5679098"/>
            <a:chExt cx="3346704" cy="2585323"/>
          </a:xfrm>
        </p:grpSpPr>
        <p:sp>
          <p:nvSpPr>
            <p:cNvPr id="5" name="ZoneTexte 4"/>
            <p:cNvSpPr txBox="1"/>
            <p:nvPr/>
          </p:nvSpPr>
          <p:spPr>
            <a:xfrm>
              <a:off x="411961" y="5679098"/>
              <a:ext cx="3346704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3 : sélection sur grain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05" y="6218593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104437" y="6159462"/>
              <a:ext cx="1615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 grains plantés les plus gros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5039" y="7175665"/>
              <a:ext cx="1348244" cy="826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  <p:cxnSp>
          <p:nvCxnSpPr>
            <p:cNvPr id="31" name="Connecteur en angle 30"/>
            <p:cNvCxnSpPr>
              <a:stCxn id="88" idx="1"/>
              <a:endCxn id="14" idx="0"/>
            </p:cNvCxnSpPr>
            <p:nvPr/>
          </p:nvCxnSpPr>
          <p:spPr>
            <a:xfrm>
              <a:off x="2104437" y="6689776"/>
              <a:ext cx="824723" cy="48588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ccolade ouvrante 87"/>
            <p:cNvSpPr/>
            <p:nvPr/>
          </p:nvSpPr>
          <p:spPr>
            <a:xfrm flipH="1">
              <a:off x="1872208" y="6216505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50588" y="301961"/>
            <a:ext cx="7796269" cy="5632311"/>
            <a:chOff x="4947274" y="218595"/>
            <a:chExt cx="7796269" cy="5632311"/>
          </a:xfrm>
        </p:grpSpPr>
        <p:sp>
          <p:nvSpPr>
            <p:cNvPr id="100" name="ZoneTexte 99"/>
            <p:cNvSpPr txBox="1"/>
            <p:nvPr/>
          </p:nvSpPr>
          <p:spPr>
            <a:xfrm>
              <a:off x="4947274" y="218595"/>
              <a:ext cx="7796269" cy="563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Etape 4 : sélection sur épi (répété 100 fois pour chaque combinaison NEO x </a:t>
              </a:r>
              <a:r>
                <a:rPr lang="fr-FR" b="1" dirty="0" err="1" smtClean="0"/>
                <a:t>nsel</a:t>
              </a:r>
              <a:r>
                <a:rPr lang="fr-FR" b="1" dirty="0" smtClean="0"/>
                <a:t>)</a:t>
              </a:r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37" y="1325993"/>
              <a:ext cx="626626" cy="469970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37" y="1795963"/>
              <a:ext cx="626626" cy="46997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0549" y="2500918"/>
              <a:ext cx="626626" cy="46997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 rot="16200000">
              <a:off x="5716216" y="2198760"/>
              <a:ext cx="42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…</a:t>
              </a:r>
            </a:p>
          </p:txBody>
        </p:sp>
        <p:sp>
          <p:nvSpPr>
            <p:cNvPr id="38" name="Accolade fermante 37"/>
            <p:cNvSpPr/>
            <p:nvPr/>
          </p:nvSpPr>
          <p:spPr>
            <a:xfrm>
              <a:off x="6391354" y="1373610"/>
              <a:ext cx="128016" cy="14813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271073" y="1386123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70942" y="1856093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G2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134176" y="2593739"/>
              <a:ext cx="727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G177</a:t>
              </a:r>
              <a:endParaRPr lang="fr-FR" sz="1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99530" y="1193796"/>
              <a:ext cx="1328357" cy="18409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Moyenne de la taille des grains par </a:t>
              </a:r>
              <a:r>
                <a:rPr lang="fr-FR" sz="1600" dirty="0" smtClean="0">
                  <a:solidFill>
                    <a:schemeClr val="tx1"/>
                  </a:solidFill>
                </a:rPr>
                <a:t>génotype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avec flèche 43"/>
            <p:cNvCxnSpPr>
              <a:stCxn id="38" idx="1"/>
              <a:endCxn id="43" idx="1"/>
            </p:cNvCxnSpPr>
            <p:nvPr/>
          </p:nvCxnSpPr>
          <p:spPr>
            <a:xfrm>
              <a:off x="6519370" y="2114274"/>
              <a:ext cx="280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3" idx="3"/>
              <a:endCxn id="47" idx="1"/>
            </p:cNvCxnSpPr>
            <p:nvPr/>
          </p:nvCxnSpPr>
          <p:spPr>
            <a:xfrm flipV="1">
              <a:off x="8127887" y="2114273"/>
              <a:ext cx="130528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8066160" y="1385716"/>
              <a:ext cx="14346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Echantillonnage </a:t>
              </a:r>
              <a:r>
                <a:rPr lang="fr-FR" sz="1400" b="1" dirty="0" smtClean="0"/>
                <a:t>aléatoire</a:t>
              </a:r>
              <a:r>
                <a:rPr lang="fr-FR" sz="1400" dirty="0" smtClean="0"/>
                <a:t> </a:t>
              </a:r>
              <a:r>
                <a:rPr lang="fr-FR" sz="1400" dirty="0"/>
                <a:t>de NEO épis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33170" y="1455314"/>
              <a:ext cx="1328357" cy="1317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Génotypes </a:t>
              </a:r>
              <a:r>
                <a:rPr lang="fr-FR" sz="1600" dirty="0">
                  <a:solidFill>
                    <a:schemeClr val="tx1"/>
                  </a:solidFill>
                </a:rPr>
                <a:t>observés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91292" y="3221700"/>
              <a:ext cx="1328357" cy="67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Génotypes sélectionnés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eur en angle 57"/>
            <p:cNvCxnSpPr>
              <a:stCxn id="82" idx="1"/>
              <a:endCxn id="57" idx="0"/>
            </p:cNvCxnSpPr>
            <p:nvPr/>
          </p:nvCxnSpPr>
          <p:spPr>
            <a:xfrm flipH="1">
              <a:off x="9555471" y="1856093"/>
              <a:ext cx="1438284" cy="1365607"/>
            </a:xfrm>
            <a:prstGeom prst="bentConnector4">
              <a:avLst>
                <a:gd name="adj1" fmla="val -15894"/>
                <a:gd name="adj2" fmla="val 8320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225238" y="1916142"/>
              <a:ext cx="11863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</a:t>
              </a:r>
              <a:r>
                <a:rPr lang="fr-FR" sz="1400" dirty="0" err="1" smtClean="0"/>
                <a:t>sel</a:t>
              </a:r>
              <a:r>
                <a:rPr lang="fr-FR" sz="1400" dirty="0" smtClean="0"/>
                <a:t>/NGE génotypes avec les plus grandes moyennes</a:t>
              </a:r>
              <a:endParaRPr lang="fr-FR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67936" y="3896018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125682" y="4026788"/>
              <a:ext cx="1348244" cy="8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</a:t>
              </a:r>
              <a:r>
                <a:rPr lang="fr-FR" sz="1600" dirty="0" smtClean="0"/>
                <a:t>épi</a:t>
              </a:r>
              <a:endParaRPr lang="fr-FR" sz="1600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5028833" y="2890591"/>
              <a:ext cx="17961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Chaque </a:t>
              </a:r>
              <a:r>
                <a:rPr lang="fr-FR" sz="1400" dirty="0"/>
                <a:t>lot de 12 grain est considéré comme 1 épi (il y a donc 1 épi par génotype</a:t>
              </a:r>
              <a:r>
                <a:rPr lang="fr-FR" sz="1400" dirty="0" smtClean="0"/>
                <a:t>)</a:t>
              </a:r>
              <a:endParaRPr lang="fr-FR" sz="1400" dirty="0"/>
            </a:p>
          </p:txBody>
        </p:sp>
        <p:sp>
          <p:nvSpPr>
            <p:cNvPr id="82" name="Accolade ouvrante 81"/>
            <p:cNvSpPr/>
            <p:nvPr/>
          </p:nvSpPr>
          <p:spPr>
            <a:xfrm flipH="1">
              <a:off x="10761526" y="1471684"/>
              <a:ext cx="232229" cy="7688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Accolade ouvrante 86"/>
            <p:cNvSpPr/>
            <p:nvPr/>
          </p:nvSpPr>
          <p:spPr>
            <a:xfrm flipH="1">
              <a:off x="8616179" y="3906254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8891292" y="3861059"/>
              <a:ext cx="1234390" cy="1299574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avec flèche 95"/>
            <p:cNvCxnSpPr>
              <a:stCxn id="94" idx="2"/>
              <a:endCxn id="66" idx="1"/>
            </p:cNvCxnSpPr>
            <p:nvPr/>
          </p:nvCxnSpPr>
          <p:spPr>
            <a:xfrm>
              <a:off x="10003427" y="4122641"/>
              <a:ext cx="122255" cy="317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5344330" y="799671"/>
              <a:ext cx="1292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12 grains par </a:t>
              </a:r>
              <a:r>
                <a:rPr lang="fr-FR" sz="1400" dirty="0" smtClean="0"/>
                <a:t>génotype</a:t>
              </a:r>
              <a:endParaRPr lang="fr-FR" dirty="0"/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4250588" y="6421072"/>
            <a:ext cx="7796269" cy="4524315"/>
            <a:chOff x="4250588" y="6421072"/>
            <a:chExt cx="7796269" cy="4524315"/>
          </a:xfrm>
        </p:grpSpPr>
        <p:sp>
          <p:nvSpPr>
            <p:cNvPr id="119" name="ZoneTexte 118"/>
            <p:cNvSpPr txBox="1"/>
            <p:nvPr/>
          </p:nvSpPr>
          <p:spPr>
            <a:xfrm>
              <a:off x="4250588" y="6421072"/>
              <a:ext cx="779626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Etape 5 : estimation des progrès effectués (répété 100 fois pour chaque combinaison de NEO x </a:t>
              </a:r>
              <a:r>
                <a:rPr lang="fr-FR" b="1" dirty="0" err="1" smtClean="0"/>
                <a:t>nsel</a:t>
              </a:r>
              <a:r>
                <a:rPr lang="fr-FR" b="1" dirty="0" smtClean="0"/>
                <a:t>)</a:t>
              </a:r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020546" y="7175665"/>
              <a:ext cx="1348245" cy="3435096"/>
              <a:chOff x="5020546" y="7175665"/>
              <a:chExt cx="1348245" cy="343509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20547" y="7175665"/>
                <a:ext cx="1348244" cy="17830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/>
                  <a:t>Données des bacs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020546" y="8958745"/>
                <a:ext cx="1343179" cy="826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grain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20546" y="9784753"/>
                <a:ext cx="1343179" cy="826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</a:t>
                </a:r>
                <a:r>
                  <a:rPr lang="fr-FR" sz="1600" dirty="0" smtClean="0"/>
                  <a:t>épi</a:t>
                </a:r>
                <a:endParaRPr lang="fr-FR" sz="16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6743983" y="8264421"/>
                  <a:ext cx="398500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i="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83" y="8264421"/>
                  <a:ext cx="3985002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eur droit avec flèche 109"/>
            <p:cNvCxnSpPr/>
            <p:nvPr/>
          </p:nvCxnSpPr>
          <p:spPr>
            <a:xfrm flipH="1">
              <a:off x="8194606" y="8582204"/>
              <a:ext cx="1128605" cy="485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323209" y="8582204"/>
              <a:ext cx="973860" cy="469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6833030" y="9023213"/>
                  <a:ext cx="202087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dirty="0" smtClean="0"/>
                </a:p>
                <a:p>
                  <a:r>
                    <a:rPr lang="fr-FR" dirty="0" smtClean="0"/>
                    <a:t>= R</a:t>
                  </a:r>
                  <a:r>
                    <a:rPr lang="fr-FR" baseline="-25000" dirty="0" smtClean="0"/>
                    <a:t>GRAIN</a:t>
                  </a:r>
                  <a:endParaRPr lang="fr-FR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30" y="9023213"/>
                  <a:ext cx="202087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719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9577927" y="9046809"/>
                  <a:ext cx="179472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dirty="0" smtClean="0"/>
                </a:p>
                <a:p>
                  <a:r>
                    <a:rPr lang="fr-FR" dirty="0" smtClean="0"/>
                    <a:t>= R</a:t>
                  </a:r>
                  <a:r>
                    <a:rPr lang="fr-FR" baseline="-25000" dirty="0" smtClean="0"/>
                    <a:t>EPI</a:t>
                  </a:r>
                  <a:endParaRPr lang="fr-FR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927" y="9046809"/>
                  <a:ext cx="179472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712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3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263</Words>
  <Application>Microsoft Office PowerPoint</Application>
  <PresentationFormat>Personnalisé</PresentationFormat>
  <Paragraphs>88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35</cp:revision>
  <dcterms:created xsi:type="dcterms:W3CDTF">2023-08-11T13:14:45Z</dcterms:created>
  <dcterms:modified xsi:type="dcterms:W3CDTF">2023-08-11T14:39:42Z</dcterms:modified>
</cp:coreProperties>
</file>