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5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3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A6A-110B-4565-B24C-94066013DFC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5153710"/>
            <a:ext cx="626626" cy="4699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5623680"/>
            <a:ext cx="626626" cy="469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2" y="6328635"/>
            <a:ext cx="626626" cy="4699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417449" y="6026477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  <a:endParaRPr lang="fr-FR" b="1" dirty="0"/>
          </a:p>
        </p:txBody>
      </p:sp>
      <p:sp>
        <p:nvSpPr>
          <p:cNvPr id="7" name="Accolade fermante 6"/>
          <p:cNvSpPr/>
          <p:nvPr/>
        </p:nvSpPr>
        <p:spPr>
          <a:xfrm>
            <a:off x="1092587" y="5201327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81044" y="5683810"/>
            <a:ext cx="21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180 génotypes</a:t>
            </a:r>
          </a:p>
          <a:p>
            <a:r>
              <a:rPr lang="fr-FR" sz="1600" b="1" dirty="0"/>
              <a:t>12 grains par génotype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27694" y="5213840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-27825" y="5683810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6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-78856" y="6421455"/>
            <a:ext cx="641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G180</a:t>
            </a:r>
            <a:endParaRPr lang="fr-FR" sz="1100" b="1" dirty="0"/>
          </a:p>
        </p:txBody>
      </p:sp>
      <p:grpSp>
        <p:nvGrpSpPr>
          <p:cNvPr id="24" name="Groupe 23"/>
          <p:cNvGrpSpPr/>
          <p:nvPr/>
        </p:nvGrpSpPr>
        <p:grpSpPr>
          <a:xfrm rot="2755314">
            <a:off x="4124620" y="5464289"/>
            <a:ext cx="342474" cy="336387"/>
            <a:chOff x="4873752" y="863102"/>
            <a:chExt cx="740664" cy="953016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4837035" y="899819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6200000" flipH="1">
              <a:off x="5083923" y="1212191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16200000" flipH="1">
              <a:off x="5330811" y="1532513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564337" y="4937428"/>
            <a:ext cx="1463040" cy="551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Spectromètre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3946284" y="5919556"/>
            <a:ext cx="697539" cy="292608"/>
            <a:chOff x="3666744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3397002" y="6306055"/>
            <a:ext cx="170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NIRS individuelle de chaque grain</a:t>
            </a:r>
            <a:endParaRPr lang="fr-FR" sz="1600" b="1" dirty="0"/>
          </a:p>
        </p:txBody>
      </p:sp>
      <p:grpSp>
        <p:nvGrpSpPr>
          <p:cNvPr id="40" name="Groupe 39"/>
          <p:cNvGrpSpPr/>
          <p:nvPr/>
        </p:nvGrpSpPr>
        <p:grpSpPr>
          <a:xfrm>
            <a:off x="5362955" y="4803818"/>
            <a:ext cx="1487926" cy="1244888"/>
            <a:chOff x="6172200" y="-39931"/>
            <a:chExt cx="1487926" cy="1244888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6172200" y="-39931"/>
              <a:ext cx="148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Optomachine</a:t>
              </a:r>
              <a:endParaRPr lang="fr-FR" dirty="0"/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4926518" y="6314585"/>
            <a:ext cx="2411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Mesure morphologiques individuelles de chaque grain</a:t>
            </a:r>
            <a:endParaRPr lang="fr-FR" sz="16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5758147" y="5977793"/>
            <a:ext cx="697539" cy="292608"/>
            <a:chOff x="3666744" y="2697480"/>
            <a:chExt cx="1234440" cy="585216"/>
          </a:xfrm>
        </p:grpSpPr>
        <p:sp>
          <p:nvSpPr>
            <p:cNvPr id="44" name="Ellipse 43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3320127" y="6054378"/>
            <a:ext cx="4081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4897006" y="6048706"/>
            <a:ext cx="4081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6885531" y="6033668"/>
            <a:ext cx="4811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126106" y="3995577"/>
            <a:ext cx="395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Semis de 1248 grains dans 6 bacs (en moyenne 7 grains semés par génotype)</a:t>
            </a:r>
            <a:endParaRPr lang="fr-FR" sz="16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30268" y="10347141"/>
            <a:ext cx="41844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chaque plante dans les bacs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Date d’épiaison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Hauteur du brin maître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Teneur azote feuille drapeau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Poids total d’épi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953383" y="8426305"/>
            <a:ext cx="42386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chaque épi récolté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Nombre de grain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PMG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Taux de protéine moyen dans l’épi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Taille des grains</a:t>
            </a:r>
            <a:endParaRPr lang="fr-FR" b="1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" y="7769085"/>
            <a:ext cx="3478167" cy="26086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35" idx="3"/>
            <a:endCxn id="15" idx="1"/>
          </p:cNvCxnSpPr>
          <p:nvPr/>
        </p:nvCxnSpPr>
        <p:spPr>
          <a:xfrm flipV="1">
            <a:off x="3503081" y="8496151"/>
            <a:ext cx="3666742" cy="57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3" y="7838442"/>
            <a:ext cx="783560" cy="13154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5" y="9476595"/>
            <a:ext cx="1099500" cy="1190266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35" idx="3"/>
            <a:endCxn id="16" idx="1"/>
          </p:cNvCxnSpPr>
          <p:nvPr/>
        </p:nvCxnSpPr>
        <p:spPr>
          <a:xfrm>
            <a:off x="3503081" y="9073398"/>
            <a:ext cx="3445094" cy="99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1047790">
            <a:off x="3505174" y="8429288"/>
            <a:ext cx="371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récolte du brin maître</a:t>
            </a:r>
          </a:p>
        </p:txBody>
      </p:sp>
      <p:sp>
        <p:nvSpPr>
          <p:cNvPr id="55" name="ZoneTexte 54"/>
          <p:cNvSpPr txBox="1"/>
          <p:nvPr/>
        </p:nvSpPr>
        <p:spPr>
          <a:xfrm rot="997081">
            <a:off x="3567712" y="9635983"/>
            <a:ext cx="352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d’un thalle secondaire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1" y="1539906"/>
            <a:ext cx="1610492" cy="1207869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500302" y="2807099"/>
            <a:ext cx="16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Tamis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8641080" y="851180"/>
            <a:ext cx="355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Récolte des deux rangs centraux de chaque micro parcelle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Echantillonnage aléatoire de 30 plantes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Mesures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PMG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Taille des </a:t>
            </a:r>
            <a:r>
              <a:rPr lang="fr-FR" b="1" dirty="0"/>
              <a:t>grains</a:t>
            </a:r>
            <a:endParaRPr lang="fr-FR" b="1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6" y="1507535"/>
            <a:ext cx="1696822" cy="127261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37126" y="2700089"/>
            <a:ext cx="169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Grains d’une récolte d’EPO</a:t>
            </a:r>
            <a:endParaRPr lang="fr-FR" b="1" dirty="0"/>
          </a:p>
        </p:txBody>
      </p:sp>
      <p:cxnSp>
        <p:nvCxnSpPr>
          <p:cNvPr id="66" name="Connecteur droit avec flèche 65"/>
          <p:cNvCxnSpPr>
            <a:stCxn id="64" idx="3"/>
            <a:endCxn id="61" idx="1"/>
          </p:cNvCxnSpPr>
          <p:nvPr/>
        </p:nvCxnSpPr>
        <p:spPr>
          <a:xfrm flipV="1">
            <a:off x="2133948" y="2143841"/>
            <a:ext cx="380933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1" idx="3"/>
            <a:endCxn id="69" idx="1"/>
          </p:cNvCxnSpPr>
          <p:nvPr/>
        </p:nvCxnSpPr>
        <p:spPr>
          <a:xfrm>
            <a:off x="4125373" y="2143841"/>
            <a:ext cx="460595" cy="1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69" idx="3"/>
            <a:endCxn id="63" idx="1"/>
          </p:cNvCxnSpPr>
          <p:nvPr/>
        </p:nvCxnSpPr>
        <p:spPr>
          <a:xfrm flipV="1">
            <a:off x="8325404" y="2143842"/>
            <a:ext cx="315676" cy="1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8" y="703753"/>
            <a:ext cx="3739436" cy="28829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ZoneTexte 56"/>
          <p:cNvSpPr txBox="1"/>
          <p:nvPr/>
        </p:nvSpPr>
        <p:spPr>
          <a:xfrm>
            <a:off x="80080" y="256674"/>
            <a:ext cx="300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 champ</a:t>
            </a:r>
            <a:endParaRPr lang="fr-FR" sz="2800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-134253" y="3725092"/>
            <a:ext cx="12532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27324" y="3856245"/>
            <a:ext cx="300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Dans les bacs</a:t>
            </a:r>
            <a:endParaRPr lang="fr-FR" sz="2800" dirty="0"/>
          </a:p>
        </p:txBody>
      </p:sp>
      <p:cxnSp>
        <p:nvCxnSpPr>
          <p:cNvPr id="72" name="Connecteur en arc 71"/>
          <p:cNvCxnSpPr>
            <a:stCxn id="96" idx="2"/>
            <a:endCxn id="35" idx="0"/>
          </p:cNvCxnSpPr>
          <p:nvPr/>
        </p:nvCxnSpPr>
        <p:spPr>
          <a:xfrm rot="5400000">
            <a:off x="5105115" y="3781967"/>
            <a:ext cx="646002" cy="73282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Imag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93" y="4601373"/>
            <a:ext cx="3362279" cy="25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140</Words>
  <Application>Microsoft Office PowerPoint</Application>
  <PresentationFormat>Personnalisé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50</cp:revision>
  <dcterms:created xsi:type="dcterms:W3CDTF">2023-08-09T14:34:17Z</dcterms:created>
  <dcterms:modified xsi:type="dcterms:W3CDTF">2023-08-10T13:34:33Z</dcterms:modified>
</cp:coreProperties>
</file>