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682AA9DD-5905-4534-8A74-B0DCCBCB00E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2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8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2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04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7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3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70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3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1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E41C-0CF4-458E-88A9-1FB998CEBDAD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3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09396" y="5904692"/>
            <a:ext cx="4413765" cy="923330"/>
            <a:chOff x="7860999" y="3648442"/>
            <a:chExt cx="4413765" cy="923330"/>
          </a:xfrm>
        </p:grpSpPr>
        <p:sp>
          <p:nvSpPr>
            <p:cNvPr id="5" name="Triangle isocèle 4"/>
            <p:cNvSpPr/>
            <p:nvPr/>
          </p:nvSpPr>
          <p:spPr>
            <a:xfrm rot="16200000">
              <a:off x="9918524" y="3284812"/>
              <a:ext cx="563642" cy="1944822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isocèle 5"/>
            <p:cNvSpPr/>
            <p:nvPr/>
          </p:nvSpPr>
          <p:spPr>
            <a:xfrm rot="5400000">
              <a:off x="9923739" y="3134250"/>
              <a:ext cx="553209" cy="1944822"/>
            </a:xfrm>
            <a:prstGeom prst="triangle">
              <a:avLst>
                <a:gd name="adj" fmla="val 20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0568842" y="4169712"/>
              <a:ext cx="62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H²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553967" y="3887890"/>
              <a:ext cx="517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860999" y="3648442"/>
              <a:ext cx="1541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grain individuel</a:t>
              </a:r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1195187" y="3896855"/>
              <a:ext cx="107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épi</a:t>
              </a:r>
              <a:endParaRPr lang="fr-F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4851512" y="5937770"/>
                <a:ext cx="3576880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𝑒𝑝𝑖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fr-FR" sz="3200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12" y="5937770"/>
                <a:ext cx="3576880" cy="938206"/>
              </a:xfrm>
              <a:prstGeom prst="rect">
                <a:avLst/>
              </a:prstGeom>
              <a:blipFill>
                <a:blip r:embed="rId2"/>
                <a:stretch>
                  <a:fillRect l="-4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209396" y="151921"/>
            <a:ext cx="7575894" cy="5569925"/>
            <a:chOff x="207314" y="740493"/>
            <a:chExt cx="7575894" cy="5569925"/>
          </a:xfrm>
        </p:grpSpPr>
        <p:sp>
          <p:nvSpPr>
            <p:cNvPr id="13" name="Rectangle 12"/>
            <p:cNvSpPr/>
            <p:nvPr/>
          </p:nvSpPr>
          <p:spPr>
            <a:xfrm>
              <a:off x="207314" y="740493"/>
              <a:ext cx="7575894" cy="501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67" y="769390"/>
              <a:ext cx="3314473" cy="496121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730" y="1131200"/>
              <a:ext cx="2206144" cy="1559868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414" y="3883313"/>
              <a:ext cx="2212374" cy="1559868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414" y="1149350"/>
              <a:ext cx="2216722" cy="1559868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155" y="3879058"/>
              <a:ext cx="2212374" cy="1559868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>
            <a:xfrm>
              <a:off x="610439" y="1424429"/>
              <a:ext cx="708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smtClean="0">
                  <a:solidFill>
                    <a:srgbClr val="FF0000"/>
                  </a:solidFill>
                </a:rPr>
                <a:t>g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44736" y="2622862"/>
              <a:ext cx="708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err="1" smtClean="0">
                  <a:solidFill>
                    <a:srgbClr val="FF0000"/>
                  </a:solidFill>
                </a:rPr>
                <a:t>gxe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13507" y="3647962"/>
              <a:ext cx="926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smtClean="0">
                  <a:solidFill>
                    <a:srgbClr val="FF0000"/>
                  </a:solidFill>
                </a:rPr>
                <a:t>inter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912457" y="4907374"/>
              <a:ext cx="855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smtClean="0">
                  <a:solidFill>
                    <a:srgbClr val="FF0000"/>
                  </a:solidFill>
                </a:rPr>
                <a:t>intra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120939" y="799460"/>
              <a:ext cx="219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</a:t>
              </a:r>
              <a:r>
                <a:rPr lang="fr-FR" u="sng" dirty="0" smtClean="0"/>
                <a:t>GRAINS</a:t>
              </a:r>
              <a:endParaRPr lang="fr-FR" u="sng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245869" y="780410"/>
              <a:ext cx="198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</a:t>
              </a:r>
              <a:r>
                <a:rPr lang="fr-FR" u="sng" dirty="0" smtClean="0"/>
                <a:t>EPIS</a:t>
              </a:r>
              <a:endParaRPr lang="fr-FR" u="sng" dirty="0"/>
            </a:p>
          </p:txBody>
        </p:sp>
        <p:cxnSp>
          <p:nvCxnSpPr>
            <p:cNvPr id="25" name="Connecteur droit 24"/>
            <p:cNvCxnSpPr>
              <a:endCxn id="16" idx="0"/>
            </p:cNvCxnSpPr>
            <p:nvPr/>
          </p:nvCxnSpPr>
          <p:spPr>
            <a:xfrm flipH="1">
              <a:off x="3217601" y="2516978"/>
              <a:ext cx="9525" cy="13663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>
              <a:endCxn id="18" idx="0"/>
            </p:cNvCxnSpPr>
            <p:nvPr/>
          </p:nvCxnSpPr>
          <p:spPr>
            <a:xfrm>
              <a:off x="6247227" y="2531694"/>
              <a:ext cx="3115" cy="13473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3133934" y="5309298"/>
              <a:ext cx="84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1"/>
                  </a:solidFill>
                </a:rPr>
                <a:t>R</a:t>
              </a:r>
              <a:r>
                <a:rPr lang="fr-FR" b="1" baseline="-25000" dirty="0" err="1" smtClean="0">
                  <a:solidFill>
                    <a:schemeClr val="accent1"/>
                  </a:solidFill>
                </a:rPr>
                <a:t>grain</a:t>
              </a:r>
              <a:endParaRPr lang="fr-FR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247227" y="5387164"/>
              <a:ext cx="84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1"/>
                  </a:solidFill>
                </a:rPr>
                <a:t>R</a:t>
              </a:r>
              <a:r>
                <a:rPr lang="fr-FR" b="1" baseline="-25000" dirty="0" err="1">
                  <a:solidFill>
                    <a:schemeClr val="accent1"/>
                  </a:solidFill>
                </a:rPr>
                <a:t>e</a:t>
              </a:r>
              <a:r>
                <a:rPr lang="fr-FR" b="1" baseline="-25000" dirty="0" err="1" smtClean="0">
                  <a:solidFill>
                    <a:schemeClr val="accent1"/>
                  </a:solidFill>
                </a:rPr>
                <a:t>pi</a:t>
              </a:r>
              <a:endParaRPr lang="fr-FR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5106605" y="3018635"/>
                  <a:ext cx="2431146" cy="424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𝑒𝑝𝑖</m:t>
                            </m:r>
                          </m:sub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𝑖𝑛𝑡𝑒𝑟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𝑔𝑥𝑒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𝑖𝑛𝑡𝑟𝑎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𝑵𝑮𝑬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605" y="3018635"/>
                  <a:ext cx="2431146" cy="424347"/>
                </a:xfrm>
                <a:prstGeom prst="rect">
                  <a:avLst/>
                </a:prstGeom>
                <a:blipFill>
                  <a:blip r:embed="rId8"/>
                  <a:stretch>
                    <a:fillRect t="-1408" b="-84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1798693" y="3010097"/>
                  <a:ext cx="2837877" cy="4035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𝑔𝑟𝑎𝑖𝑛</m:t>
                            </m:r>
                          </m:sub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𝑖𝑛𝑡𝑒𝑟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𝑔𝑥𝑒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𝑖𝑛𝑡𝑟𝑎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4" name="ZoneTexte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693" y="3010097"/>
                  <a:ext cx="2837877" cy="403572"/>
                </a:xfrm>
                <a:prstGeom prst="rect">
                  <a:avLst/>
                </a:prstGeom>
                <a:blipFill>
                  <a:blip r:embed="rId9"/>
                  <a:stretch>
                    <a:fillRect t="-1471" b="-88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ZoneTexte 30"/>
            <p:cNvSpPr txBox="1"/>
            <p:nvPr/>
          </p:nvSpPr>
          <p:spPr>
            <a:xfrm>
              <a:off x="2051776" y="1629522"/>
              <a:ext cx="1011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 = </a:t>
              </a:r>
              <a:r>
                <a:rPr lang="fr-FR" b="1" dirty="0" smtClean="0">
                  <a:solidFill>
                    <a:srgbClr val="FF0000"/>
                  </a:solidFill>
                </a:rPr>
                <a:t>NGO</a:t>
              </a:r>
              <a:endParaRPr lang="fr-FR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120899" y="1351552"/>
              <a:ext cx="1011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 = </a:t>
              </a:r>
              <a:r>
                <a:rPr lang="fr-FR" b="1" dirty="0" smtClean="0">
                  <a:solidFill>
                    <a:srgbClr val="FF0000"/>
                  </a:solidFill>
                </a:rPr>
                <a:t>NEO</a:t>
              </a:r>
              <a:endParaRPr lang="fr-FR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035933" y="2147646"/>
              <a:ext cx="81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FF0000"/>
                  </a:solidFill>
                </a:rPr>
                <a:t>n</a:t>
              </a:r>
              <a:r>
                <a:rPr lang="fr-FR" b="1" dirty="0" err="1" smtClean="0">
                  <a:solidFill>
                    <a:srgbClr val="FF0000"/>
                  </a:solidFill>
                </a:rPr>
                <a:t>sel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812917" y="2162362"/>
              <a:ext cx="81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FF0000"/>
                  </a:solidFill>
                </a:rPr>
                <a:t>n</a:t>
              </a:r>
              <a:r>
                <a:rPr lang="fr-FR" b="1" dirty="0" err="1" smtClean="0">
                  <a:solidFill>
                    <a:srgbClr val="FF0000"/>
                  </a:solidFill>
                </a:rPr>
                <a:t>sel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Espace réservé du contenu 2"/>
                <p:cNvSpPr txBox="1">
                  <a:spLocks/>
                </p:cNvSpPr>
                <p:nvPr/>
              </p:nvSpPr>
              <p:spPr>
                <a:xfrm>
                  <a:off x="4085285" y="3984216"/>
                  <a:ext cx="1616978" cy="5770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fr-FR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5" name="Espace réservé du contenu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285" y="3984216"/>
                  <a:ext cx="1616978" cy="5770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/>
            <p:cNvCxnSpPr/>
            <p:nvPr/>
          </p:nvCxnSpPr>
          <p:spPr>
            <a:xfrm>
              <a:off x="3227126" y="5375042"/>
              <a:ext cx="44352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6254396" y="5367215"/>
              <a:ext cx="44352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2767" y="5787198"/>
              <a:ext cx="756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NGO = Nombre de grains observés                                            NEO = Nombre d’épis observés  </a:t>
              </a:r>
            </a:p>
            <a:p>
              <a:r>
                <a:rPr lang="fr-FR" sz="1400" dirty="0" smtClean="0"/>
                <a:t>NGE = Nombre de grains par épi                                                 </a:t>
              </a:r>
              <a:r>
                <a:rPr lang="fr-FR" sz="1400" dirty="0" err="1"/>
                <a:t>n</a:t>
              </a:r>
              <a:r>
                <a:rPr lang="fr-FR" sz="1400" dirty="0" err="1" smtClean="0"/>
                <a:t>sel</a:t>
              </a:r>
              <a:r>
                <a:rPr lang="fr-FR" sz="1400" dirty="0" smtClean="0"/>
                <a:t> = Nombre de grains sélectionnés</a:t>
              </a:r>
              <a:endParaRPr lang="fr-FR" sz="1400" dirty="0"/>
            </a:p>
          </p:txBody>
        </p:sp>
      </p:grpSp>
      <p:cxnSp>
        <p:nvCxnSpPr>
          <p:cNvPr id="40" name="Connecteur droit avec flèche 39"/>
          <p:cNvCxnSpPr/>
          <p:nvPr/>
        </p:nvCxnSpPr>
        <p:spPr>
          <a:xfrm>
            <a:off x="3229208" y="1943122"/>
            <a:ext cx="8088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249309" y="1928406"/>
            <a:ext cx="380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747608" y="2475256"/>
            <a:ext cx="3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373470" y="1622995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grain</a:t>
            </a:r>
            <a:endParaRPr lang="fr-FR" sz="16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237958" y="1610016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epi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649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2</cp:revision>
  <dcterms:created xsi:type="dcterms:W3CDTF">2023-08-24T09:18:49Z</dcterms:created>
  <dcterms:modified xsi:type="dcterms:W3CDTF">2023-08-24T09:24:25Z</dcterms:modified>
</cp:coreProperties>
</file>