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2" r:id="rId2"/>
    <p:sldId id="292" r:id="rId3"/>
    <p:sldId id="261" r:id="rId4"/>
    <p:sldId id="278" r:id="rId5"/>
    <p:sldId id="279" r:id="rId6"/>
    <p:sldId id="280" r:id="rId7"/>
    <p:sldId id="276" r:id="rId8"/>
    <p:sldId id="283" r:id="rId9"/>
    <p:sldId id="284" r:id="rId10"/>
    <p:sldId id="264" r:id="rId11"/>
    <p:sldId id="297" r:id="rId12"/>
    <p:sldId id="268" r:id="rId13"/>
    <p:sldId id="285" r:id="rId14"/>
    <p:sldId id="270" r:id="rId15"/>
    <p:sldId id="294" r:id="rId16"/>
    <p:sldId id="271" r:id="rId17"/>
    <p:sldId id="272" r:id="rId18"/>
    <p:sldId id="295" r:id="rId19"/>
    <p:sldId id="273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6" r:id="rId28"/>
    <p:sldId id="26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>
        <p:scale>
          <a:sx n="100" d="100"/>
          <a:sy n="100" d="100"/>
        </p:scale>
        <p:origin x="348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F14B-8BB5-4760-BCF8-3AC3F4EEA669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CBDD-4062-443C-BCAE-9F0FC0ECC40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4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0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F8D9-54E2-483C-B751-E697F644A5F7}" type="datetime1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DFDD-2DA2-4BD5-8392-D432C9999840}" type="datetime1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5A63-1CCE-457A-85A3-92C22659BC15}" type="datetime1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8837-EF32-4398-938F-606E6BB870F9}" type="datetime1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F64-93D8-4AB1-84FA-03B10BEF7F4B}" type="datetime1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FDDF-ABA1-429B-B758-D5D00E011C9E}" type="datetime1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4AF-524D-41D3-896A-78361DD9D7A9}" type="datetime1">
              <a:rPr lang="en-GB" smtClean="0"/>
              <a:t>14/09/2023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8B6B-9485-4429-9D0E-BE1EB4391D2A}" type="datetime1">
              <a:rPr lang="en-GB" smtClean="0"/>
              <a:t>14/09/2023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89A-43CD-42D0-8185-59106CD38616}" type="datetime1">
              <a:rPr lang="en-GB" smtClean="0"/>
              <a:t>14/09/2023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D8FF-F4B4-48E5-BAA7-CCB6C6B4EB4B}" type="datetime1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EC3A-1E9C-421B-8149-57F82837290A}" type="datetime1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9236-59CA-4713-A425-88D2DD0382AF}" type="datetime1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35/cropsci1982.0011183X002200030032x" TargetMode="External"/><Relationship Id="rId2" Type="http://schemas.openxmlformats.org/officeDocument/2006/relationships/hyperlink" Target="https://doi.org/10.1007/BF001456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141/cjps87-086" TargetMode="External"/><Relationship Id="rId5" Type="http://schemas.openxmlformats.org/officeDocument/2006/relationships/hyperlink" Target="https://doi.org/10.1071/ar9720761" TargetMode="External"/><Relationship Id="rId4" Type="http://schemas.openxmlformats.org/officeDocument/2006/relationships/hyperlink" Target="https://doi.org/10.1002/9781119945932.ch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S1742170513000343" TargetMode="External"/><Relationship Id="rId2" Type="http://schemas.openxmlformats.org/officeDocument/2006/relationships/hyperlink" Target="https://doi.org/10.1534/g3.118.2007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35/cropsci2001.414999x" TargetMode="External"/><Relationship Id="rId5" Type="http://schemas.openxmlformats.org/officeDocument/2006/relationships/hyperlink" Target="https://doi.org/10.3390/foods9091308" TargetMode="External"/><Relationship Id="rId4" Type="http://schemas.openxmlformats.org/officeDocument/2006/relationships/hyperlink" Target="https://doi.org/10.3390/cli602004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55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pratiques de sélection paysanne de blé dur : Quel regard porter sur le grain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14776"/>
            <a:ext cx="9144000" cy="2943224"/>
          </a:xfrm>
        </p:spPr>
        <p:txBody>
          <a:bodyPr>
            <a:normAutofit fontScale="77500" lnSpcReduction="20000"/>
          </a:bodyPr>
          <a:lstStyle/>
          <a:p>
            <a:r>
              <a:rPr lang="fr-FR" sz="2000" dirty="0" smtClean="0"/>
              <a:t>Par Clément BIENVENU</a:t>
            </a:r>
          </a:p>
          <a:p>
            <a:r>
              <a:rPr lang="fr-FR" sz="2000" dirty="0" smtClean="0"/>
              <a:t>Le 21/09/2023</a:t>
            </a:r>
          </a:p>
          <a:p>
            <a:endParaRPr lang="fr-FR" sz="2000" dirty="0" smtClean="0"/>
          </a:p>
          <a:p>
            <a:r>
              <a:rPr lang="fr-FR" sz="2000" b="1" dirty="0"/>
              <a:t>Jury : </a:t>
            </a:r>
          </a:p>
          <a:p>
            <a:r>
              <a:rPr lang="fr-FR" sz="2000" dirty="0"/>
              <a:t>Vincent RANWEZ</a:t>
            </a:r>
          </a:p>
          <a:p>
            <a:r>
              <a:rPr lang="fr-FR" sz="2000" dirty="0"/>
              <a:t>Anne LAPERCHE</a:t>
            </a:r>
          </a:p>
          <a:p>
            <a:r>
              <a:rPr lang="fr-FR" sz="2000" dirty="0"/>
              <a:t>Timothée FLUTRE</a:t>
            </a:r>
          </a:p>
          <a:p>
            <a:endParaRPr lang="fr-FR" sz="2000" dirty="0"/>
          </a:p>
          <a:p>
            <a:r>
              <a:rPr lang="fr-FR" sz="2000" dirty="0"/>
              <a:t>Mémoire préparé sous la direction de Jean-François MARTIN</a:t>
            </a:r>
          </a:p>
          <a:p>
            <a:r>
              <a:rPr lang="fr-FR" sz="2000" dirty="0"/>
              <a:t>Maître de stage : Jacques DAVID </a:t>
            </a:r>
          </a:p>
        </p:txBody>
      </p:sp>
    </p:spTree>
    <p:extLst>
      <p:ext uri="{BB962C8B-B14F-4D97-AF65-F5344CB8AC3E}">
        <p14:creationId xmlns:p14="http://schemas.microsoft.com/office/powerpoint/2010/main" val="1560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65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1880556"/>
            <a:ext cx="733277" cy="498628"/>
          </a:xfrm>
          <a:prstGeom prst="rect">
            <a:avLst/>
          </a:prstGeom>
        </p:spPr>
      </p:pic>
      <p:pic>
        <p:nvPicPr>
          <p:cNvPr id="66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2216799"/>
            <a:ext cx="733277" cy="498628"/>
          </a:xfrm>
          <a:prstGeom prst="rect">
            <a:avLst/>
          </a:prstGeom>
        </p:spPr>
      </p:pic>
      <p:pic>
        <p:nvPicPr>
          <p:cNvPr id="67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0" y="2754970"/>
            <a:ext cx="733277" cy="498628"/>
          </a:xfrm>
          <a:prstGeom prst="rect">
            <a:avLst/>
          </a:prstGeom>
        </p:spPr>
      </p:pic>
      <p:sp>
        <p:nvSpPr>
          <p:cNvPr id="68" name="ZoneTexte 5"/>
          <p:cNvSpPr txBox="1"/>
          <p:nvPr/>
        </p:nvSpPr>
        <p:spPr>
          <a:xfrm rot="16200000">
            <a:off x="866900" y="2585233"/>
            <a:ext cx="363609" cy="30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…</a:t>
            </a:r>
          </a:p>
        </p:txBody>
      </p:sp>
      <p:sp>
        <p:nvSpPr>
          <p:cNvPr id="69" name="Accolade fermante 6"/>
          <p:cNvSpPr/>
          <p:nvPr/>
        </p:nvSpPr>
        <p:spPr>
          <a:xfrm>
            <a:off x="1515412" y="1937093"/>
            <a:ext cx="128195" cy="119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0" name="ZoneTexte 7"/>
          <p:cNvSpPr txBox="1"/>
          <p:nvPr/>
        </p:nvSpPr>
        <p:spPr>
          <a:xfrm>
            <a:off x="1690509" y="2273221"/>
            <a:ext cx="196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180 génotypes</a:t>
            </a:r>
          </a:p>
          <a:p>
            <a:r>
              <a:rPr lang="fr-FR" sz="1400" b="1" dirty="0"/>
              <a:t>12 grains par génotype</a:t>
            </a:r>
          </a:p>
        </p:txBody>
      </p:sp>
      <p:sp>
        <p:nvSpPr>
          <p:cNvPr id="71" name="ZoneTexte 8"/>
          <p:cNvSpPr txBox="1"/>
          <p:nvPr/>
        </p:nvSpPr>
        <p:spPr>
          <a:xfrm>
            <a:off x="242880" y="194531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  <a:endParaRPr lang="fr-FR" sz="1400" b="1" dirty="0"/>
          </a:p>
        </p:txBody>
      </p:sp>
      <p:sp>
        <p:nvSpPr>
          <p:cNvPr id="72" name="ZoneTexte 9"/>
          <p:cNvSpPr txBox="1"/>
          <p:nvPr/>
        </p:nvSpPr>
        <p:spPr>
          <a:xfrm>
            <a:off x="242880" y="225773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  <a:endParaRPr lang="fr-FR" sz="1100" b="1" dirty="0"/>
          </a:p>
        </p:txBody>
      </p:sp>
      <p:sp>
        <p:nvSpPr>
          <p:cNvPr id="73" name="ZoneTexte 10"/>
          <p:cNvSpPr txBox="1"/>
          <p:nvPr/>
        </p:nvSpPr>
        <p:spPr>
          <a:xfrm>
            <a:off x="123425" y="2839133"/>
            <a:ext cx="741509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G180</a:t>
            </a:r>
          </a:p>
        </p:txBody>
      </p:sp>
      <p:grpSp>
        <p:nvGrpSpPr>
          <p:cNvPr id="74" name="Groupe 23"/>
          <p:cNvGrpSpPr/>
          <p:nvPr/>
        </p:nvGrpSpPr>
        <p:grpSpPr>
          <a:xfrm rot="2755314">
            <a:off x="4573148" y="2039174"/>
            <a:ext cx="245023" cy="265448"/>
            <a:chOff x="3515114" y="2530648"/>
            <a:chExt cx="740658" cy="953015"/>
          </a:xfrm>
        </p:grpSpPr>
        <p:cxnSp>
          <p:nvCxnSpPr>
            <p:cNvPr id="75" name="Connecteur en arc 16"/>
            <p:cNvCxnSpPr/>
            <p:nvPr/>
          </p:nvCxnSpPr>
          <p:spPr>
            <a:xfrm rot="16200000" flipH="1">
              <a:off x="3478398" y="2567364"/>
              <a:ext cx="320319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en arc 21"/>
            <p:cNvCxnSpPr/>
            <p:nvPr/>
          </p:nvCxnSpPr>
          <p:spPr>
            <a:xfrm rot="16200000" flipH="1">
              <a:off x="3724360" y="2879790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rc 22"/>
            <p:cNvCxnSpPr/>
            <p:nvPr/>
          </p:nvCxnSpPr>
          <p:spPr>
            <a:xfrm rot="16200000" flipH="1">
              <a:off x="3972167" y="3200058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995862" y="1568496"/>
            <a:ext cx="1462310" cy="497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Spectromètre</a:t>
            </a:r>
          </a:p>
        </p:txBody>
      </p:sp>
      <p:grpSp>
        <p:nvGrpSpPr>
          <p:cNvPr id="79" name="Groupe 35"/>
          <p:cNvGrpSpPr/>
          <p:nvPr/>
        </p:nvGrpSpPr>
        <p:grpSpPr>
          <a:xfrm>
            <a:off x="4451806" y="2407233"/>
            <a:ext cx="550434" cy="209349"/>
            <a:chOff x="2216780" y="2697480"/>
            <a:chExt cx="1234440" cy="585216"/>
          </a:xfrm>
        </p:grpSpPr>
        <p:sp>
          <p:nvSpPr>
            <p:cNvPr id="80" name="Ellipse 25"/>
            <p:cNvSpPr/>
            <p:nvPr/>
          </p:nvSpPr>
          <p:spPr>
            <a:xfrm>
              <a:off x="2216780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1" name="Connecteur droit 27"/>
            <p:cNvCxnSpPr/>
            <p:nvPr/>
          </p:nvCxnSpPr>
          <p:spPr>
            <a:xfrm>
              <a:off x="2298563" y="2958085"/>
              <a:ext cx="103620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ZoneTexte 36"/>
          <p:cNvSpPr txBox="1"/>
          <p:nvPr/>
        </p:nvSpPr>
        <p:spPr>
          <a:xfrm>
            <a:off x="3744237" y="2625515"/>
            <a:ext cx="1965561" cy="4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NIRS individuelle de chaque grain</a:t>
            </a:r>
          </a:p>
        </p:txBody>
      </p:sp>
      <p:sp>
        <p:nvSpPr>
          <p:cNvPr id="83" name="ZoneTexte 41"/>
          <p:cNvSpPr txBox="1"/>
          <p:nvPr/>
        </p:nvSpPr>
        <p:spPr>
          <a:xfrm>
            <a:off x="5576618" y="2629586"/>
            <a:ext cx="275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Mesure </a:t>
            </a:r>
            <a:r>
              <a:rPr lang="fr-FR" sz="1400" b="1" dirty="0" smtClean="0"/>
              <a:t>morphologique individuelle</a:t>
            </a:r>
            <a:endParaRPr lang="fr-FR" sz="1400" b="1" dirty="0"/>
          </a:p>
        </p:txBody>
      </p:sp>
      <p:grpSp>
        <p:nvGrpSpPr>
          <p:cNvPr id="84" name="Groupe 42"/>
          <p:cNvGrpSpPr/>
          <p:nvPr/>
        </p:nvGrpSpPr>
        <p:grpSpPr>
          <a:xfrm>
            <a:off x="6562475" y="2414467"/>
            <a:ext cx="550435" cy="209349"/>
            <a:chOff x="1160362" y="2697480"/>
            <a:chExt cx="1234441" cy="585216"/>
          </a:xfrm>
        </p:grpSpPr>
        <p:sp>
          <p:nvSpPr>
            <p:cNvPr id="85" name="Ellipse 43"/>
            <p:cNvSpPr/>
            <p:nvPr/>
          </p:nvSpPr>
          <p:spPr>
            <a:xfrm>
              <a:off x="1160362" y="2697480"/>
              <a:ext cx="1234441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6" name="Connecteur droit 44"/>
            <p:cNvCxnSpPr/>
            <p:nvPr/>
          </p:nvCxnSpPr>
          <p:spPr>
            <a:xfrm>
              <a:off x="1242143" y="2958085"/>
              <a:ext cx="103620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avec flèche 45"/>
          <p:cNvCxnSpPr/>
          <p:nvPr/>
        </p:nvCxnSpPr>
        <p:spPr>
          <a:xfrm>
            <a:off x="3528290" y="2497692"/>
            <a:ext cx="609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47"/>
          <p:cNvCxnSpPr/>
          <p:nvPr/>
        </p:nvCxnSpPr>
        <p:spPr>
          <a:xfrm>
            <a:off x="5492362" y="2497692"/>
            <a:ext cx="7932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" y="4212543"/>
            <a:ext cx="2744653" cy="1866362"/>
          </a:xfrm>
          <a:prstGeom prst="rect">
            <a:avLst/>
          </a:prstGeom>
        </p:spPr>
      </p:pic>
      <p:cxnSp>
        <p:nvCxnSpPr>
          <p:cNvPr id="90" name="Connecteur droit avec flèche 40"/>
          <p:cNvCxnSpPr>
            <a:stCxn id="89" idx="3"/>
            <a:endCxn id="91" idx="1"/>
          </p:cNvCxnSpPr>
          <p:nvPr/>
        </p:nvCxnSpPr>
        <p:spPr>
          <a:xfrm flipV="1">
            <a:off x="2938373" y="4732728"/>
            <a:ext cx="2728894" cy="412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67" y="4262165"/>
            <a:ext cx="618314" cy="941126"/>
          </a:xfrm>
          <a:prstGeom prst="rect">
            <a:avLst/>
          </a:prstGeom>
        </p:spPr>
      </p:pic>
      <p:pic>
        <p:nvPicPr>
          <p:cNvPr id="92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62" y="5434195"/>
            <a:ext cx="867625" cy="851585"/>
          </a:xfrm>
          <a:prstGeom prst="rect">
            <a:avLst/>
          </a:prstGeom>
        </p:spPr>
      </p:pic>
      <p:cxnSp>
        <p:nvCxnSpPr>
          <p:cNvPr id="93" name="Connecteur droit avec flèche 46"/>
          <p:cNvCxnSpPr>
            <a:stCxn id="89" idx="3"/>
            <a:endCxn id="92" idx="1"/>
          </p:cNvCxnSpPr>
          <p:nvPr/>
        </p:nvCxnSpPr>
        <p:spPr>
          <a:xfrm>
            <a:off x="2938373" y="5145724"/>
            <a:ext cx="2553989" cy="71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31"/>
          <p:cNvSpPr txBox="1"/>
          <p:nvPr/>
        </p:nvSpPr>
        <p:spPr>
          <a:xfrm rot="21047790">
            <a:off x="3213508" y="4416956"/>
            <a:ext cx="197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toutes les plantes : </a:t>
            </a:r>
            <a:endParaRPr lang="fr-FR" sz="1400" b="1" dirty="0" smtClean="0"/>
          </a:p>
          <a:p>
            <a:r>
              <a:rPr lang="fr-FR" sz="1400" b="1" dirty="0" smtClean="0"/>
              <a:t>récolte </a:t>
            </a:r>
            <a:r>
              <a:rPr lang="fr-FR" sz="1400" b="1" dirty="0"/>
              <a:t>du brin maître</a:t>
            </a:r>
          </a:p>
        </p:txBody>
      </p:sp>
      <p:sp>
        <p:nvSpPr>
          <p:cNvPr id="95" name="ZoneTexte 54"/>
          <p:cNvSpPr txBox="1"/>
          <p:nvPr/>
        </p:nvSpPr>
        <p:spPr>
          <a:xfrm rot="997081">
            <a:off x="2963196" y="5544724"/>
            <a:ext cx="2360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35 plante par bac : récolte du brin maître et </a:t>
            </a:r>
            <a:r>
              <a:rPr lang="fr-FR" sz="1400" b="1" dirty="0" smtClean="0"/>
              <a:t>d’un  brin </a:t>
            </a:r>
            <a:r>
              <a:rPr lang="fr-FR" sz="1400" b="1" dirty="0"/>
              <a:t>secondaire</a:t>
            </a:r>
          </a:p>
        </p:txBody>
      </p:sp>
      <p:cxnSp>
        <p:nvCxnSpPr>
          <p:cNvPr id="96" name="Connecteur en arc 71"/>
          <p:cNvCxnSpPr>
            <a:stCxn id="83" idx="2"/>
            <a:endCxn id="89" idx="0"/>
          </p:cNvCxnSpPr>
          <p:nvPr/>
        </p:nvCxnSpPr>
        <p:spPr>
          <a:xfrm rot="5400000">
            <a:off x="3729928" y="988926"/>
            <a:ext cx="1059737" cy="5387498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58"/>
          <p:cNvCxnSpPr>
            <a:stCxn id="91" idx="3"/>
            <a:endCxn id="98" idx="1"/>
          </p:cNvCxnSpPr>
          <p:nvPr/>
        </p:nvCxnSpPr>
        <p:spPr>
          <a:xfrm flipV="1">
            <a:off x="6285580" y="4732728"/>
            <a:ext cx="3936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18"/>
          <p:cNvSpPr txBox="1"/>
          <p:nvPr/>
        </p:nvSpPr>
        <p:spPr>
          <a:xfrm>
            <a:off x="6679239" y="4450451"/>
            <a:ext cx="2123330" cy="56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Données pour sélection </a:t>
            </a:r>
            <a:r>
              <a:rPr lang="fr-FR" b="1" i="1" dirty="0" smtClean="0"/>
              <a:t>in silico</a:t>
            </a:r>
            <a:endParaRPr lang="fr-FR" b="1" dirty="0"/>
          </a:p>
        </p:txBody>
      </p:sp>
      <p:cxnSp>
        <p:nvCxnSpPr>
          <p:cNvPr id="99" name="Connecteur droit avec flèche 72"/>
          <p:cNvCxnSpPr>
            <a:stCxn id="92" idx="3"/>
            <a:endCxn id="100" idx="1"/>
          </p:cNvCxnSpPr>
          <p:nvPr/>
        </p:nvCxnSpPr>
        <p:spPr>
          <a:xfrm>
            <a:off x="6359987" y="5859988"/>
            <a:ext cx="346959" cy="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73"/>
          <p:cNvSpPr txBox="1"/>
          <p:nvPr/>
        </p:nvSpPr>
        <p:spPr>
          <a:xfrm>
            <a:off x="6706946" y="5324874"/>
            <a:ext cx="183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Données pour estimation des composantes de variances</a:t>
            </a:r>
            <a:endParaRPr lang="fr-FR" sz="1600" b="1" dirty="0"/>
          </a:p>
        </p:txBody>
      </p:sp>
      <p:sp>
        <p:nvSpPr>
          <p:cNvPr id="101" name="ZoneTexte 49"/>
          <p:cNvSpPr txBox="1"/>
          <p:nvPr/>
        </p:nvSpPr>
        <p:spPr>
          <a:xfrm>
            <a:off x="2916932" y="3428324"/>
            <a:ext cx="3490895" cy="45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Semis de 1248 grains dans 6 bacs (en moyenne 7 grains semés par génotype)</a:t>
            </a:r>
          </a:p>
        </p:txBody>
      </p:sp>
      <p:grpSp>
        <p:nvGrpSpPr>
          <p:cNvPr id="103" name="Groupe 85"/>
          <p:cNvGrpSpPr/>
          <p:nvPr/>
        </p:nvGrpSpPr>
        <p:grpSpPr>
          <a:xfrm>
            <a:off x="6017387" y="1310812"/>
            <a:ext cx="1677554" cy="1053896"/>
            <a:chOff x="4957452" y="-40782"/>
            <a:chExt cx="1695571" cy="1245739"/>
          </a:xfrm>
        </p:grpSpPr>
        <p:pic>
          <p:nvPicPr>
            <p:cNvPr id="104" name="Imag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69" y="181764"/>
              <a:ext cx="1023193" cy="1023193"/>
            </a:xfrm>
            <a:prstGeom prst="rect">
              <a:avLst/>
            </a:prstGeom>
          </p:spPr>
        </p:pic>
        <p:sp>
          <p:nvSpPr>
            <p:cNvPr id="105" name="ZoneTexte 87"/>
            <p:cNvSpPr txBox="1"/>
            <p:nvPr/>
          </p:nvSpPr>
          <p:spPr>
            <a:xfrm>
              <a:off x="4957452" y="-40782"/>
              <a:ext cx="1695571" cy="31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Optomachine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10</a:t>
            </a:fld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8586552" y="1612412"/>
            <a:ext cx="35685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Mesures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Hauteur (H)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Précocité (PRE)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d’épis par plante (</a:t>
            </a:r>
            <a:r>
              <a:rPr lang="fr-FR" dirty="0" err="1" smtClean="0"/>
              <a:t>NbEP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taux </a:t>
            </a:r>
            <a:r>
              <a:rPr lang="fr-FR" dirty="0"/>
              <a:t>de protéine des </a:t>
            </a:r>
            <a:r>
              <a:rPr lang="fr-FR" dirty="0" smtClean="0"/>
              <a:t>grains (TPG)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PMG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</a:t>
            </a:r>
            <a:r>
              <a:rPr lang="fr-FR" dirty="0"/>
              <a:t>de grains par </a:t>
            </a:r>
            <a:r>
              <a:rPr lang="fr-FR" dirty="0" smtClean="0"/>
              <a:t>épi (NGE)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taille </a:t>
            </a:r>
            <a:r>
              <a:rPr lang="fr-FR" dirty="0">
                <a:solidFill>
                  <a:srgbClr val="FF0000"/>
                </a:solidFill>
              </a:rPr>
              <a:t>individuelle </a:t>
            </a:r>
            <a:r>
              <a:rPr lang="fr-FR" dirty="0" smtClean="0">
                <a:solidFill>
                  <a:srgbClr val="FF0000"/>
                </a:solidFill>
              </a:rPr>
              <a:t>des grains (TIG)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taille </a:t>
            </a:r>
            <a:r>
              <a:rPr lang="fr-FR" dirty="0">
                <a:solidFill>
                  <a:srgbClr val="FF0000"/>
                </a:solidFill>
              </a:rPr>
              <a:t>moyenne </a:t>
            </a:r>
            <a:r>
              <a:rPr lang="fr-FR" dirty="0" smtClean="0">
                <a:solidFill>
                  <a:srgbClr val="FF0000"/>
                </a:solidFill>
              </a:rPr>
              <a:t>des grains </a:t>
            </a:r>
            <a:r>
              <a:rPr lang="fr-FR" dirty="0">
                <a:solidFill>
                  <a:srgbClr val="FF0000"/>
                </a:solidFill>
              </a:rPr>
              <a:t>par </a:t>
            </a:r>
            <a:r>
              <a:rPr lang="fr-FR" dirty="0" smtClean="0">
                <a:solidFill>
                  <a:srgbClr val="FF0000"/>
                </a:solidFill>
              </a:rPr>
              <a:t>épi (TMG)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FF0000"/>
                </a:solidFill>
              </a:rPr>
              <a:t>variance </a:t>
            </a:r>
            <a:r>
              <a:rPr lang="fr-FR" dirty="0">
                <a:solidFill>
                  <a:srgbClr val="FF0000"/>
                </a:solidFill>
              </a:rPr>
              <a:t>de la taille des </a:t>
            </a:r>
            <a:r>
              <a:rPr lang="fr-FR" dirty="0" smtClean="0">
                <a:solidFill>
                  <a:srgbClr val="FF0000"/>
                </a:solidFill>
              </a:rPr>
              <a:t>grains (GSV</a:t>
            </a:r>
            <a:r>
              <a:rPr lang="fr-FR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64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02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0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/>
      <p:bldP spid="71" grpId="0"/>
      <p:bldP spid="72" grpId="0"/>
      <p:bldP spid="73" grpId="0"/>
      <p:bldP spid="78" grpId="0" animBg="1"/>
      <p:bldP spid="82" grpId="0"/>
      <p:bldP spid="83" grpId="0"/>
      <p:bldP spid="94" grpId="0"/>
      <p:bldP spid="95" grpId="0"/>
      <p:bldP spid="98" grpId="0"/>
      <p:bldP spid="100" grpId="0"/>
      <p:bldP spid="10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69" y="1890558"/>
            <a:ext cx="5313344" cy="398500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63797" r="17988" b="3008"/>
          <a:stretch/>
        </p:blipFill>
        <p:spPr>
          <a:xfrm rot="10800000">
            <a:off x="62198" y="2872338"/>
            <a:ext cx="2909455" cy="200979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478901"/>
            <a:ext cx="2743200" cy="365125"/>
          </a:xfrm>
        </p:spPr>
        <p:txBody>
          <a:bodyPr/>
          <a:lstStyle/>
          <a:p>
            <a:fld id="{FE72A9C6-3F2E-43DB-871D-2F6D936C0CFB}" type="slidenum">
              <a:rPr lang="en-GB" smtClean="0"/>
              <a:t>11</a:t>
            </a:fld>
            <a:endParaRPr lang="en-GB"/>
          </a:p>
        </p:txBody>
      </p:sp>
      <p:cxnSp>
        <p:nvCxnSpPr>
          <p:cNvPr id="41" name="Connecteur droit avec flèche 40"/>
          <p:cNvCxnSpPr>
            <a:stCxn id="26" idx="6"/>
          </p:cNvCxnSpPr>
          <p:nvPr/>
        </p:nvCxnSpPr>
        <p:spPr>
          <a:xfrm flipV="1">
            <a:off x="3000588" y="2223459"/>
            <a:ext cx="3900281" cy="13691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39" idx="2"/>
          </p:cNvCxnSpPr>
          <p:nvPr/>
        </p:nvCxnSpPr>
        <p:spPr>
          <a:xfrm>
            <a:off x="7004115" y="2211311"/>
            <a:ext cx="232273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t="61646" r="17689" b="4280"/>
          <a:stretch/>
        </p:blipFill>
        <p:spPr>
          <a:xfrm rot="5400000">
            <a:off x="8786046" y="2510634"/>
            <a:ext cx="3426692" cy="2336800"/>
          </a:xfrm>
          <a:prstGeom prst="rect">
            <a:avLst/>
          </a:prstGeom>
        </p:spPr>
      </p:pic>
      <p:sp>
        <p:nvSpPr>
          <p:cNvPr id="39" name="Ellipse 38"/>
          <p:cNvSpPr/>
          <p:nvPr/>
        </p:nvSpPr>
        <p:spPr>
          <a:xfrm>
            <a:off x="9326849" y="1956992"/>
            <a:ext cx="2336800" cy="5086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9349248" y="2950125"/>
            <a:ext cx="2410728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563417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65199" y="2898289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2367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750290" y="2872338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124369" y="2859133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526141" y="2876953"/>
            <a:ext cx="0" cy="2009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61" idx="2"/>
          </p:cNvCxnSpPr>
          <p:nvPr/>
        </p:nvCxnSpPr>
        <p:spPr>
          <a:xfrm>
            <a:off x="6544401" y="3757968"/>
            <a:ext cx="2773580" cy="7239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9317981" y="4260271"/>
            <a:ext cx="2336800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avec flèche 131"/>
          <p:cNvCxnSpPr>
            <a:endCxn id="72" idx="0"/>
          </p:cNvCxnSpPr>
          <p:nvPr/>
        </p:nvCxnSpPr>
        <p:spPr>
          <a:xfrm flipH="1">
            <a:off x="9481549" y="5174784"/>
            <a:ext cx="1053870" cy="307668"/>
          </a:xfrm>
          <a:prstGeom prst="straightConnector1">
            <a:avLst/>
          </a:prstGeom>
          <a:solidFill>
            <a:schemeClr val="bg1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93457" y="5482452"/>
            <a:ext cx="57618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fr-FR" sz="1600" dirty="0"/>
              <a:t>µ</a:t>
            </a:r>
            <a:r>
              <a:rPr lang="fr-FR" sz="1600" baseline="-25000" dirty="0" smtClean="0"/>
              <a:t>grain</a:t>
            </a:r>
            <a:endParaRPr lang="fr-FR" sz="1600" dirty="0"/>
          </a:p>
        </p:txBody>
      </p:sp>
      <p:sp>
        <p:nvSpPr>
          <p:cNvPr id="75" name="ZoneTexte 74"/>
          <p:cNvSpPr txBox="1"/>
          <p:nvPr/>
        </p:nvSpPr>
        <p:spPr>
          <a:xfrm>
            <a:off x="9282177" y="1429701"/>
            <a:ext cx="240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en descendance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358994" y="2872072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653314" y="3874839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53131" y="3396158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059713" y="3396159"/>
            <a:ext cx="471055" cy="4433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>
            <a:stCxn id="7" idx="6"/>
          </p:cNvCxnSpPr>
          <p:nvPr/>
        </p:nvCxnSpPr>
        <p:spPr>
          <a:xfrm flipV="1">
            <a:off x="2124369" y="3323766"/>
            <a:ext cx="4692749" cy="772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2112176" y="4410610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66297" y="3927948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934967" y="3864032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2045015" y="2888934"/>
            <a:ext cx="471055" cy="44334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avec flèche 58"/>
          <p:cNvCxnSpPr>
            <a:stCxn id="54" idx="6"/>
          </p:cNvCxnSpPr>
          <p:nvPr/>
        </p:nvCxnSpPr>
        <p:spPr>
          <a:xfrm flipV="1">
            <a:off x="2583231" y="3767111"/>
            <a:ext cx="3908707" cy="8651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endCxn id="42" idx="2"/>
          </p:cNvCxnSpPr>
          <p:nvPr/>
        </p:nvCxnSpPr>
        <p:spPr>
          <a:xfrm flipV="1">
            <a:off x="6929804" y="3171798"/>
            <a:ext cx="2419444" cy="128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559702" y="2903686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2529533" y="3370910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545551" y="3871495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559701" y="4393893"/>
            <a:ext cx="471055" cy="4433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104572" y="1225288"/>
            <a:ext cx="43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Principe de la sélection </a:t>
            </a:r>
            <a:r>
              <a:rPr lang="fr-FR" sz="2400" i="1" dirty="0" smtClean="0"/>
              <a:t>in silico</a:t>
            </a:r>
            <a:endParaRPr lang="fr-FR" sz="2400" i="1" dirty="0"/>
          </a:p>
        </p:txBody>
      </p:sp>
      <p:grpSp>
        <p:nvGrpSpPr>
          <p:cNvPr id="101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02" name="Rectangle 101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04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05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6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07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94596" y="2394360"/>
            <a:ext cx="323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du grain parent </a:t>
            </a:r>
            <a:endParaRPr lang="fr-FR" dirty="0"/>
          </a:p>
        </p:txBody>
      </p:sp>
      <p:sp>
        <p:nvSpPr>
          <p:cNvPr id="147" name="Ellipse 146"/>
          <p:cNvSpPr/>
          <p:nvPr/>
        </p:nvSpPr>
        <p:spPr>
          <a:xfrm>
            <a:off x="9901906" y="6009986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767997" y="6003290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10304187" y="5939706"/>
            <a:ext cx="341385" cy="38780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11171221" y="6030590"/>
            <a:ext cx="222109" cy="2876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11847707" y="2022205"/>
            <a:ext cx="289698" cy="31494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9901906" y="5561674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10767997" y="5554978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10304187" y="5491394"/>
            <a:ext cx="341385" cy="387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11206497" y="5663861"/>
            <a:ext cx="186833" cy="206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11847707" y="3032082"/>
            <a:ext cx="289698" cy="3149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9982200" y="6584328"/>
            <a:ext cx="132958" cy="15427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Ellipse 158"/>
          <p:cNvSpPr/>
          <p:nvPr/>
        </p:nvSpPr>
        <p:spPr>
          <a:xfrm>
            <a:off x="10776673" y="6556574"/>
            <a:ext cx="234594" cy="21224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10288221" y="6434541"/>
            <a:ext cx="338801" cy="3529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11171221" y="6478902"/>
            <a:ext cx="263542" cy="2899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11844846" y="4307377"/>
            <a:ext cx="289698" cy="31494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184"/>
          <p:cNvSpPr/>
          <p:nvPr/>
        </p:nvSpPr>
        <p:spPr>
          <a:xfrm>
            <a:off x="9247348" y="5920470"/>
            <a:ext cx="46839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fr-FR" sz="1600" dirty="0" smtClean="0"/>
              <a:t>µ</a:t>
            </a:r>
            <a:r>
              <a:rPr lang="fr-FR" sz="1600" baseline="-25000" dirty="0" smtClean="0"/>
              <a:t>épi</a:t>
            </a:r>
            <a:endParaRPr lang="fr-FR" sz="1600" dirty="0"/>
          </a:p>
        </p:txBody>
      </p:sp>
      <p:sp>
        <p:nvSpPr>
          <p:cNvPr id="187" name="Rectangle 186"/>
          <p:cNvSpPr/>
          <p:nvPr/>
        </p:nvSpPr>
        <p:spPr>
          <a:xfrm>
            <a:off x="9334732" y="6375609"/>
            <a:ext cx="2968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/>
            <a:r>
              <a:rPr lang="fr-FR" sz="1600" dirty="0" smtClean="0"/>
              <a:t>µ</a:t>
            </a:r>
            <a:endParaRPr lang="fr-FR" sz="1600" dirty="0"/>
          </a:p>
        </p:txBody>
      </p:sp>
      <p:sp>
        <p:nvSpPr>
          <p:cNvPr id="188" name="Accolade ouvrante 187"/>
          <p:cNvSpPr/>
          <p:nvPr/>
        </p:nvSpPr>
        <p:spPr>
          <a:xfrm rot="16200000">
            <a:off x="10402574" y="4088108"/>
            <a:ext cx="196192" cy="2304776"/>
          </a:xfrm>
          <a:prstGeom prst="leftBrace">
            <a:avLst>
              <a:gd name="adj1" fmla="val 2454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106409" y="5982794"/>
            <a:ext cx="168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grain</a:t>
            </a:r>
            <a:r>
              <a:rPr lang="fr-FR" baseline="-25000" dirty="0" smtClean="0"/>
              <a:t> </a:t>
            </a:r>
            <a:r>
              <a:rPr lang="fr-FR" dirty="0" smtClean="0"/>
              <a:t>= µ</a:t>
            </a:r>
            <a:r>
              <a:rPr lang="fr-FR" baseline="-25000" dirty="0" smtClean="0"/>
              <a:t>grain </a:t>
            </a:r>
            <a:r>
              <a:rPr lang="fr-FR" dirty="0" smtClean="0"/>
              <a:t>- µ</a:t>
            </a:r>
            <a:endParaRPr lang="fr-FR" dirty="0"/>
          </a:p>
        </p:txBody>
      </p:sp>
      <p:sp>
        <p:nvSpPr>
          <p:cNvPr id="205" name="ZoneTexte 204"/>
          <p:cNvSpPr txBox="1"/>
          <p:nvPr/>
        </p:nvSpPr>
        <p:spPr>
          <a:xfrm>
            <a:off x="7165836" y="6386576"/>
            <a:ext cx="168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</a:t>
            </a:r>
            <a:r>
              <a:rPr lang="fr-FR" baseline="-25000" dirty="0" err="1" smtClean="0"/>
              <a:t>épi</a:t>
            </a:r>
            <a:r>
              <a:rPr lang="fr-FR" baseline="-25000" dirty="0" smtClean="0"/>
              <a:t> </a:t>
            </a:r>
            <a:r>
              <a:rPr lang="fr-FR" dirty="0" smtClean="0"/>
              <a:t>= µ</a:t>
            </a:r>
            <a:r>
              <a:rPr lang="fr-FR" baseline="-25000" dirty="0" smtClean="0"/>
              <a:t>épi </a:t>
            </a:r>
            <a:r>
              <a:rPr lang="fr-FR" dirty="0" smtClean="0"/>
              <a:t>- µ</a:t>
            </a:r>
            <a:endParaRPr lang="fr-FR" dirty="0"/>
          </a:p>
        </p:txBody>
      </p:sp>
      <p:sp>
        <p:nvSpPr>
          <p:cNvPr id="20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20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20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28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61" grpId="0" animBg="1"/>
      <p:bldP spid="72" grpId="0" animBg="1"/>
      <p:bldP spid="6" grpId="0" animBg="1"/>
      <p:bldP spid="7" grpId="0" animBg="1"/>
      <p:bldP spid="9" grpId="0" animBg="1"/>
      <p:bldP spid="10" grpId="0" animBg="1"/>
      <p:bldP spid="54" grpId="0" animBg="1"/>
      <p:bldP spid="55" grpId="0" animBg="1"/>
      <p:bldP spid="56" grpId="0" animBg="1"/>
      <p:bldP spid="58" grpId="0" animBg="1"/>
      <p:bldP spid="12" grpId="0" animBg="1"/>
      <p:bldP spid="26" grpId="0" animBg="1"/>
      <p:bldP spid="27" grpId="0" animBg="1"/>
      <p:bldP spid="28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85" grpId="0" animBg="1"/>
      <p:bldP spid="187" grpId="0" animBg="1"/>
      <p:bldP spid="188" grpId="0" animBg="1"/>
      <p:bldP spid="190" grpId="0"/>
      <p:bldP spid="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5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6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7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8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7" y="1561763"/>
            <a:ext cx="5576711" cy="506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H²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 smtClean="0"/>
                  <a:t> exprimés en fonction de Vg, Ve, Vinter et Vintra</a:t>
                </a:r>
              </a:p>
              <a:p>
                <a:pPr marL="285750" indent="-285750">
                  <a:buFontTx/>
                  <a:buChar char="-"/>
                </a:pPr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i exprimés en fonction de NEO, NGO, </a:t>
                </a:r>
                <a:r>
                  <a:rPr lang="fr-FR" dirty="0" err="1" smtClean="0"/>
                  <a:t>nsel</a:t>
                </a:r>
                <a:r>
                  <a:rPr lang="fr-FR" dirty="0" smtClean="0"/>
                  <a:t> et NGE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blipFill>
                <a:blip r:embed="rId4"/>
                <a:stretch>
                  <a:fillRect l="-1140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3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13</a:t>
            </a:fld>
            <a:endParaRPr lang="en-GB"/>
          </a:p>
        </p:txBody>
      </p:sp>
      <p:grpSp>
        <p:nvGrpSpPr>
          <p:cNvPr id="2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3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34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35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14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6570047" y="2573096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la taille moyenne des grains</a:t>
            </a:r>
          </a:p>
          <a:p>
            <a:endParaRPr lang="fr-FR" dirty="0" smtClean="0"/>
          </a:p>
          <a:p>
            <a:r>
              <a:rPr lang="fr-FR" dirty="0" smtClean="0"/>
              <a:t>+ 0,68 mm² en sélection sur épi</a:t>
            </a:r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/>
              <a:t>0,64 mm² en sélection </a:t>
            </a:r>
            <a:r>
              <a:rPr lang="fr-FR" dirty="0" smtClean="0"/>
              <a:t>sur grain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1" y="1852143"/>
            <a:ext cx="5658640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5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15</a:t>
            </a:fld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0" y="2061994"/>
            <a:ext cx="5401429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6400800" y="2039356"/>
            <a:ext cx="495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 PMG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taille moyenne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Hauteur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variance intra-épi de la taille des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 d’effet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poids total d’épi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d’épi par plante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de grains par 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protéines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 des feuilles drapeaux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</a:t>
            </a:r>
            <a:r>
              <a:rPr lang="fr-FR" dirty="0" smtClean="0"/>
              <a:t>récocité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𝑁𝐺𝑂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𝑁𝐺𝐸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𝑁𝐸𝑂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𝑁𝐺𝐸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𝑁𝐸𝑂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𝑁𝐺𝐸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𝑖𝑛𝑡𝑟𝑎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1358081"/>
            <a:ext cx="7810500" cy="10231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010650" y="1358081"/>
            <a:ext cx="3111500" cy="10231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6619875" y="4575533"/>
            <a:ext cx="4781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Très bon alignement entre les valeurs théoriques et les valeurs expérimentales</a:t>
            </a:r>
          </a:p>
          <a:p>
            <a:endParaRPr lang="fr-FR" dirty="0"/>
          </a:p>
          <a:p>
            <a:r>
              <a:rPr lang="fr-FR" dirty="0" smtClean="0"/>
              <a:t>   = point correspondant aux résultats précédents 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1" y="3193485"/>
            <a:ext cx="5277587" cy="3410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riangle isocèle 12"/>
          <p:cNvSpPr/>
          <p:nvPr/>
        </p:nvSpPr>
        <p:spPr>
          <a:xfrm>
            <a:off x="6619875" y="5458691"/>
            <a:ext cx="236105" cy="194997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6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5" grpId="0"/>
      <p:bldP spid="23" grpId="0"/>
      <p:bldP spid="6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38672" y="3015661"/>
                <a:ext cx="5524692" cy="1953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 smtClean="0"/>
                  <a:t>nsel</a:t>
                </a:r>
                <a:r>
                  <a:rPr lang="fr-FR" dirty="0" smtClean="0"/>
                  <a:t> = 50.000 = 200 m² à </a:t>
                </a:r>
                <a:r>
                  <a:rPr lang="fr-FR" dirty="0" smtClean="0"/>
                  <a:t>ressemer</a:t>
                </a: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Avantage de la sélection sur grain quand NGO &gt; 10^6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"saturation" de l’effet de NEO : observer beaucoup plus d’épi ne fait pas beaucoup baisser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𝑒𝑝𝑖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672" y="3015661"/>
                <a:ext cx="5524692" cy="1953483"/>
              </a:xfrm>
              <a:prstGeom prst="rect">
                <a:avLst/>
              </a:prstGeom>
              <a:blipFill>
                <a:blip r:embed="rId2"/>
                <a:stretch>
                  <a:fillRect l="-773" t="-1875" b="-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" y="1983032"/>
            <a:ext cx="630643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2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18</a:t>
            </a:fld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" y="1983032"/>
            <a:ext cx="6524298" cy="4236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318645" y="1920161"/>
            <a:ext cx="44786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 des variances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Vg = 1,68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Ve = 1,51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Vinter = 2,02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Vintra = 7,17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grain semble meilleure dans la plupart des scenarii testés malgré une forte variance intra-épi et une héritabilité beaucoup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épi semble avantageuse lorsque de faibles effectifs sont en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0115446" y="2285422"/>
                <a:ext cx="205740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446" y="2285422"/>
                <a:ext cx="2057400" cy="762773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/>
          <p:nvPr/>
        </p:nvCxnSpPr>
        <p:spPr>
          <a:xfrm>
            <a:off x="9577043" y="2666809"/>
            <a:ext cx="712269" cy="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3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21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22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Matériel et méthodes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Discussion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55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/>
              <a:t>PLAN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514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168" y="1459345"/>
            <a:ext cx="10515600" cy="539865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Résultats concordants avec littérature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de mesure directe rendement : manque d’une information importante</a:t>
            </a:r>
          </a:p>
          <a:p>
            <a:endParaRPr lang="fr-FR" dirty="0" smtClean="0"/>
          </a:p>
          <a:p>
            <a:r>
              <a:rPr lang="fr-FR" dirty="0"/>
              <a:t>Amélioration nécessaire </a:t>
            </a:r>
            <a:r>
              <a:rPr lang="fr-FR" dirty="0" smtClean="0"/>
              <a:t>de l’équation pour </a:t>
            </a:r>
            <a:r>
              <a:rPr lang="fr-FR" dirty="0"/>
              <a:t>prendre en compte le coût et le temps des méthodes de </a:t>
            </a:r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20</a:t>
            </a:fld>
            <a:endParaRPr lang="en-GB"/>
          </a:p>
        </p:txBody>
      </p:sp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02386"/>
              </p:ext>
            </p:extLst>
          </p:nvPr>
        </p:nvGraphicFramePr>
        <p:xfrm>
          <a:off x="1008452" y="1945438"/>
          <a:ext cx="7411635" cy="3135630"/>
        </p:xfrm>
        <a:graphic>
          <a:graphicData uri="http://schemas.openxmlformats.org/drawingml/2006/table">
            <a:tbl>
              <a:tblPr firstRow="1" firstCol="1" bandRow="1"/>
              <a:tblGrid>
                <a:gridCol w="1003436">
                  <a:extLst>
                    <a:ext uri="{9D8B030D-6E8A-4147-A177-3AD203B41FA5}">
                      <a16:colId xmlns:a16="http://schemas.microsoft.com/office/drawing/2014/main" val="2400024173"/>
                    </a:ext>
                  </a:extLst>
                </a:gridCol>
                <a:gridCol w="848086">
                  <a:extLst>
                    <a:ext uri="{9D8B030D-6E8A-4147-A177-3AD203B41FA5}">
                      <a16:colId xmlns:a16="http://schemas.microsoft.com/office/drawing/2014/main" val="242071018"/>
                    </a:ext>
                  </a:extLst>
                </a:gridCol>
                <a:gridCol w="690357">
                  <a:extLst>
                    <a:ext uri="{9D8B030D-6E8A-4147-A177-3AD203B41FA5}">
                      <a16:colId xmlns:a16="http://schemas.microsoft.com/office/drawing/2014/main" val="3747387181"/>
                    </a:ext>
                  </a:extLst>
                </a:gridCol>
                <a:gridCol w="600001">
                  <a:extLst>
                    <a:ext uri="{9D8B030D-6E8A-4147-A177-3AD203B41FA5}">
                      <a16:colId xmlns:a16="http://schemas.microsoft.com/office/drawing/2014/main" val="346136519"/>
                    </a:ext>
                  </a:extLst>
                </a:gridCol>
                <a:gridCol w="674505">
                  <a:extLst>
                    <a:ext uri="{9D8B030D-6E8A-4147-A177-3AD203B41FA5}">
                      <a16:colId xmlns:a16="http://schemas.microsoft.com/office/drawing/2014/main" val="3430428045"/>
                    </a:ext>
                  </a:extLst>
                </a:gridCol>
                <a:gridCol w="561956">
                  <a:extLst>
                    <a:ext uri="{9D8B030D-6E8A-4147-A177-3AD203B41FA5}">
                      <a16:colId xmlns:a16="http://schemas.microsoft.com/office/drawing/2014/main" val="4257751480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3854403444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2272433883"/>
                    </a:ext>
                  </a:extLst>
                </a:gridCol>
                <a:gridCol w="674505">
                  <a:extLst>
                    <a:ext uri="{9D8B030D-6E8A-4147-A177-3AD203B41FA5}">
                      <a16:colId xmlns:a16="http://schemas.microsoft.com/office/drawing/2014/main" val="743709847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35258117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Population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Type de sélection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Nb cycles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PMG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Rdt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Prot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Preco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Grains/epi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Hauteur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Référence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+2.4%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+30%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(Derera and Bhatt, 1972)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61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90 pop biparentales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(Rivière et al., 2015)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58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(Nass, 1987)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22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(Lang et al., 1989)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629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 pop composites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(Blum et al., 1991)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5309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8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+4.5 % 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+0.5 jour/cycle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-0.5/cycle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(Wiersma et al., 2001)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4723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+7% 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+1% / 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+2% 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(Busch and Kofoid, 1982)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63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 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(Sharma et al., 1995)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426"/>
                  </a:ext>
                </a:extLst>
              </a:tr>
            </a:tbl>
          </a:graphicData>
        </a:graphic>
      </p:graphicFrame>
      <p:sp>
        <p:nvSpPr>
          <p:cNvPr id="25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26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27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8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234371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La démarche est applicable pour tout trait du grain chez une céréale autogame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</a:t>
            </a:r>
            <a:r>
              <a:rPr lang="fr-FR" dirty="0" smtClean="0"/>
              <a:t>aux de </a:t>
            </a:r>
            <a:r>
              <a:rPr lang="fr-FR" dirty="0" smtClean="0"/>
              <a:t>protéines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Prédiction phénomique sur spectre du </a:t>
            </a:r>
            <a:r>
              <a:rPr lang="fr-FR" dirty="0" smtClean="0"/>
              <a:t>grain (Rincent et al., 2018)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 smtClean="0"/>
              <a:t>Prédiction phénomique du taux de protéine des grains récoltés à partir des spectres des grains semés :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21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66" y="3901681"/>
            <a:ext cx="4667901" cy="2819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17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Très grande quantité d’information récoltée et beaucoup d’autres analyses possibles</a:t>
            </a:r>
          </a:p>
          <a:p>
            <a:endParaRPr lang="fr-FR" dirty="0"/>
          </a:p>
          <a:p>
            <a:r>
              <a:rPr lang="fr-FR" dirty="0" smtClean="0"/>
              <a:t>Possibles erreurs dans l’identification de la position des 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héritabilité de la hauteur à 0,1 malgré un gène de nanisme dans la population)</a:t>
            </a:r>
          </a:p>
          <a:p>
            <a:endParaRPr lang="fr-FR" dirty="0" smtClean="0"/>
          </a:p>
          <a:p>
            <a:r>
              <a:rPr lang="fr-FR" dirty="0" smtClean="0"/>
              <a:t>Une forte mortalité dans les bacs a réduit la puissance des analyses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Le </a:t>
            </a:r>
            <a:r>
              <a:rPr lang="fr-FR" dirty="0" smtClean="0"/>
              <a:t>dispositif peut-être puissant mais nécessite une grande minutie et beaucoup de travail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22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5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 dispositif</a:t>
            </a:r>
            <a:endParaRPr lang="en-GB" dirty="0"/>
          </a:p>
        </p:txBody>
      </p:sp>
      <p:sp>
        <p:nvSpPr>
          <p:cNvPr id="16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phénomique ?</a:t>
            </a:r>
            <a:endParaRPr lang="en-GB" dirty="0"/>
          </a:p>
        </p:txBody>
      </p:sp>
      <p:sp>
        <p:nvSpPr>
          <p:cNvPr id="17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3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23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4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L’équation comparant la sélection sur grain et sur épi peut donner des résultats concordants avec la réalité</a:t>
            </a:r>
          </a:p>
          <a:p>
            <a:endParaRPr lang="fr-FR" dirty="0"/>
          </a:p>
          <a:p>
            <a:r>
              <a:rPr lang="fr-FR" dirty="0"/>
              <a:t>La sélection sur grain semble plus avantageuse que la sélection sur épi si on sélectionne dans de grands effectifs</a:t>
            </a:r>
          </a:p>
          <a:p>
            <a:endParaRPr lang="fr-FR" dirty="0"/>
          </a:p>
          <a:p>
            <a:r>
              <a:rPr lang="fr-FR" dirty="0" smtClean="0"/>
              <a:t>La sélection massale sur </a:t>
            </a:r>
            <a:r>
              <a:rPr lang="fr-FR" dirty="0" smtClean="0"/>
              <a:t>la taille du grain </a:t>
            </a:r>
            <a:r>
              <a:rPr lang="fr-FR" dirty="0" smtClean="0"/>
              <a:t>peut être efficace pour améliorer ce trait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24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-657368"/>
            <a:ext cx="10515600" cy="2852737"/>
          </a:xfrm>
        </p:spPr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25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22" y="2462789"/>
            <a:ext cx="5347855" cy="376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96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Andrée, P., Clark, J.K., </a:t>
            </a:r>
            <a:r>
              <a:rPr lang="fr-FR" dirty="0" err="1"/>
              <a:t>Levkoe</a:t>
            </a:r>
            <a:r>
              <a:rPr lang="fr-FR" dirty="0"/>
              <a:t>, C.Z., </a:t>
            </a:r>
            <a:r>
              <a:rPr lang="fr-FR" dirty="0" err="1"/>
              <a:t>Lowitt</a:t>
            </a:r>
            <a:r>
              <a:rPr lang="fr-FR" dirty="0"/>
              <a:t>, K. (</a:t>
            </a:r>
            <a:r>
              <a:rPr lang="fr-FR" dirty="0" err="1"/>
              <a:t>Eds</a:t>
            </a:r>
            <a:r>
              <a:rPr lang="fr-FR" dirty="0"/>
              <a:t>.), 2019. Civil Society and Social </a:t>
            </a:r>
            <a:r>
              <a:rPr lang="fr-FR" dirty="0" err="1"/>
              <a:t>Movements</a:t>
            </a:r>
            <a:r>
              <a:rPr lang="fr-FR" dirty="0"/>
              <a:t> </a:t>
            </a:r>
            <a:r>
              <a:rPr lang="fr-FR" dirty="0" smtClean="0"/>
              <a:t>in Food </a:t>
            </a:r>
            <a:r>
              <a:rPr lang="fr-FR" dirty="0"/>
              <a:t>System </a:t>
            </a:r>
            <a:r>
              <a:rPr lang="fr-FR" dirty="0" err="1"/>
              <a:t>Governance</a:t>
            </a:r>
            <a:r>
              <a:rPr lang="fr-FR" dirty="0"/>
              <a:t>. Taylor &amp; Francis</a:t>
            </a:r>
            <a:r>
              <a:rPr lang="fr-FR" dirty="0" smtClean="0"/>
              <a:t>.</a:t>
            </a:r>
          </a:p>
          <a:p>
            <a:r>
              <a:rPr lang="fr-FR" dirty="0"/>
              <a:t>Blum, A., </a:t>
            </a:r>
            <a:r>
              <a:rPr lang="fr-FR" dirty="0" err="1"/>
              <a:t>Shpiler</a:t>
            </a:r>
            <a:r>
              <a:rPr lang="fr-FR" dirty="0"/>
              <a:t>, L., Golan, G., Mayer, J., </a:t>
            </a:r>
            <a:r>
              <a:rPr lang="fr-FR" dirty="0" err="1"/>
              <a:t>Sinmena</a:t>
            </a:r>
            <a:r>
              <a:rPr lang="fr-FR" dirty="0"/>
              <a:t>, B., 1991.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wheat</a:t>
            </a:r>
            <a:r>
              <a:rPr lang="fr-FR" dirty="0"/>
              <a:t> for grain </a:t>
            </a:r>
            <a:r>
              <a:rPr lang="fr-FR" dirty="0" err="1"/>
              <a:t>filling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transient</a:t>
            </a:r>
            <a:r>
              <a:rPr lang="fr-FR" dirty="0"/>
              <a:t> </a:t>
            </a:r>
            <a:r>
              <a:rPr lang="fr-FR" dirty="0" err="1"/>
              <a:t>photosynthesis</a:t>
            </a:r>
            <a:r>
              <a:rPr lang="fr-FR" dirty="0"/>
              <a:t>. </a:t>
            </a:r>
            <a:r>
              <a:rPr lang="fr-FR" dirty="0" err="1"/>
              <a:t>Euphytica</a:t>
            </a:r>
            <a:r>
              <a:rPr lang="fr-FR" dirty="0"/>
              <a:t> 54, 111–116.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doi.org/10.1007/BF00145637</a:t>
            </a:r>
            <a:r>
              <a:rPr lang="fr-FR" dirty="0" smtClean="0"/>
              <a:t> </a:t>
            </a:r>
          </a:p>
          <a:p>
            <a:r>
              <a:rPr lang="fr-FR" dirty="0" err="1"/>
              <a:t>Busch</a:t>
            </a:r>
            <a:r>
              <a:rPr lang="fr-FR" dirty="0"/>
              <a:t>, R.H., </a:t>
            </a:r>
            <a:r>
              <a:rPr lang="fr-FR" dirty="0" err="1"/>
              <a:t>Kofoid</a:t>
            </a:r>
            <a:r>
              <a:rPr lang="fr-FR" dirty="0"/>
              <a:t>, K., 1982.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22.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doi.org/10.2135/cropsci1982.0011183X002200030032x</a:t>
            </a:r>
            <a:r>
              <a:rPr lang="fr-FR" dirty="0" smtClean="0"/>
              <a:t> </a:t>
            </a:r>
          </a:p>
          <a:p>
            <a:r>
              <a:rPr lang="fr-FR" dirty="0" smtClean="0"/>
              <a:t>Dawson</a:t>
            </a:r>
            <a:r>
              <a:rPr lang="fr-FR" dirty="0"/>
              <a:t>, J.C., Goldringer, I., 2012. Breeding for </a:t>
            </a:r>
            <a:r>
              <a:rPr lang="fr-FR" dirty="0" err="1"/>
              <a:t>Genetically</a:t>
            </a:r>
            <a:r>
              <a:rPr lang="fr-FR" dirty="0"/>
              <a:t> Diverse Populations: </a:t>
            </a:r>
            <a:r>
              <a:rPr lang="fr-FR" dirty="0" err="1"/>
              <a:t>Variety</a:t>
            </a:r>
            <a:r>
              <a:rPr lang="fr-FR" dirty="0"/>
              <a:t> Mixtures </a:t>
            </a:r>
            <a:r>
              <a:rPr lang="fr-FR" dirty="0" smtClean="0"/>
              <a:t>and </a:t>
            </a:r>
            <a:r>
              <a:rPr lang="fr-FR" dirty="0" err="1" smtClean="0"/>
              <a:t>Evolutionary</a:t>
            </a:r>
            <a:r>
              <a:rPr lang="fr-FR" dirty="0" smtClean="0"/>
              <a:t> </a:t>
            </a:r>
            <a:r>
              <a:rPr lang="fr-FR" dirty="0"/>
              <a:t>Populations, in: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err="1"/>
              <a:t>Crop</a:t>
            </a:r>
            <a:r>
              <a:rPr lang="fr-FR" dirty="0"/>
              <a:t> Breeding. John </a:t>
            </a:r>
            <a:r>
              <a:rPr lang="fr-FR" dirty="0" err="1"/>
              <a:t>Wiley</a:t>
            </a:r>
            <a:r>
              <a:rPr lang="fr-FR" dirty="0"/>
              <a:t> &amp; Sons, Ltd, pp. </a:t>
            </a:r>
            <a:r>
              <a:rPr lang="fr-FR" dirty="0" smtClean="0"/>
              <a:t>77–98.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doi.org/10.1002/9781119945932.ch5</a:t>
            </a:r>
            <a:endParaRPr lang="fr-FR" dirty="0" smtClean="0"/>
          </a:p>
          <a:p>
            <a:r>
              <a:rPr lang="fr-FR" dirty="0"/>
              <a:t>Dawson, J.C., Rivière, P., </a:t>
            </a:r>
            <a:r>
              <a:rPr lang="fr-FR" dirty="0" err="1"/>
              <a:t>Berthellot</a:t>
            </a:r>
            <a:r>
              <a:rPr lang="fr-FR" dirty="0"/>
              <a:t>, J.-F., Mercier, F., De </a:t>
            </a:r>
            <a:r>
              <a:rPr lang="fr-FR" dirty="0" err="1"/>
              <a:t>Kochko</a:t>
            </a:r>
            <a:r>
              <a:rPr lang="fr-FR" dirty="0"/>
              <a:t>, P.,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Serpolay</a:t>
            </a:r>
            <a:r>
              <a:rPr lang="fr-FR" dirty="0"/>
              <a:t>, E</a:t>
            </a:r>
            <a:r>
              <a:rPr lang="fr-FR" dirty="0" smtClean="0"/>
              <a:t>., Thomas</a:t>
            </a:r>
            <a:r>
              <a:rPr lang="fr-FR" dirty="0"/>
              <a:t>, M., Giuliano, S., </a:t>
            </a:r>
            <a:r>
              <a:rPr lang="fr-FR" dirty="0" err="1"/>
              <a:t>others</a:t>
            </a:r>
            <a:r>
              <a:rPr lang="fr-FR" dirty="0"/>
              <a:t>, 2011. Collaborative plant breeding for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smtClean="0"/>
              <a:t>agricultural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developed</a:t>
            </a:r>
            <a:r>
              <a:rPr lang="fr-FR" dirty="0"/>
              <a:t> countries. </a:t>
            </a:r>
            <a:r>
              <a:rPr lang="fr-FR" dirty="0" err="1"/>
              <a:t>Sustainability</a:t>
            </a:r>
            <a:r>
              <a:rPr lang="fr-FR" dirty="0"/>
              <a:t> 3, 1206–1223</a:t>
            </a:r>
            <a:r>
              <a:rPr lang="fr-FR" dirty="0" smtClean="0"/>
              <a:t>.</a:t>
            </a:r>
          </a:p>
          <a:p>
            <a:r>
              <a:rPr lang="fr-FR" dirty="0" err="1"/>
              <a:t>Derera</a:t>
            </a:r>
            <a:r>
              <a:rPr lang="fr-FR" dirty="0"/>
              <a:t>, N.F., Bhatt, G.M., 1972. </a:t>
            </a:r>
            <a:r>
              <a:rPr lang="fr-FR" dirty="0" err="1"/>
              <a:t>Effectiveness</a:t>
            </a:r>
            <a:r>
              <a:rPr lang="fr-FR" dirty="0"/>
              <a:t> of </a:t>
            </a:r>
            <a:r>
              <a:rPr lang="fr-FR" dirty="0" err="1"/>
              <a:t>mechanical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wheat</a:t>
            </a:r>
            <a:r>
              <a:rPr lang="fr-FR" dirty="0"/>
              <a:t> (</a:t>
            </a:r>
            <a:r>
              <a:rPr lang="fr-FR" dirty="0" err="1"/>
              <a:t>Triticum</a:t>
            </a:r>
            <a:r>
              <a:rPr lang="fr-FR" dirty="0"/>
              <a:t> </a:t>
            </a:r>
            <a:r>
              <a:rPr lang="fr-FR" dirty="0" err="1"/>
              <a:t>aestivum</a:t>
            </a:r>
            <a:r>
              <a:rPr lang="fr-FR" dirty="0"/>
              <a:t> L.). </a:t>
            </a:r>
            <a:r>
              <a:rPr lang="fr-FR" dirty="0" err="1"/>
              <a:t>Aust</a:t>
            </a:r>
            <a:r>
              <a:rPr lang="fr-FR" dirty="0"/>
              <a:t>. J. </a:t>
            </a:r>
            <a:r>
              <a:rPr lang="fr-FR" dirty="0" err="1"/>
              <a:t>Agric</a:t>
            </a:r>
            <a:r>
              <a:rPr lang="fr-FR" dirty="0"/>
              <a:t>. </a:t>
            </a:r>
            <a:r>
              <a:rPr lang="fr-FR" dirty="0" err="1"/>
              <a:t>Res</a:t>
            </a:r>
            <a:r>
              <a:rPr lang="fr-FR" dirty="0"/>
              <a:t>. 23, 761–768.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doi.org/10.1071/ar9720761</a:t>
            </a:r>
            <a:r>
              <a:rPr lang="fr-FR" dirty="0" smtClean="0"/>
              <a:t> </a:t>
            </a:r>
          </a:p>
          <a:p>
            <a:r>
              <a:rPr lang="fr-FR" dirty="0"/>
              <a:t>GIE Blé dur, 2017. Description et spécificités - GIE Blé dur Description, spécificités du blé dur. </a:t>
            </a:r>
            <a:r>
              <a:rPr lang="fr-FR" dirty="0" smtClean="0"/>
              <a:t>GIE Blé </a:t>
            </a:r>
            <a:r>
              <a:rPr lang="fr-FR" dirty="0"/>
              <a:t>Dur. URL https://www.gie-bledur.fr/la-filiere-ble-dur/description-du-ble-dur/ (</a:t>
            </a:r>
            <a:r>
              <a:rPr lang="fr-FR" dirty="0" err="1" smtClean="0"/>
              <a:t>accessed</a:t>
            </a:r>
            <a:r>
              <a:rPr lang="fr-FR" dirty="0" smtClean="0"/>
              <a:t> 6.7.23).</a:t>
            </a:r>
          </a:p>
          <a:p>
            <a:r>
              <a:rPr lang="fr-FR" dirty="0"/>
              <a:t>Lang, L., Balla, L., </a:t>
            </a:r>
            <a:r>
              <a:rPr lang="fr-FR" dirty="0" err="1"/>
              <a:t>Bedo</a:t>
            </a:r>
            <a:r>
              <a:rPr lang="fr-FR" dirty="0"/>
              <a:t>, Z., 1989. Machine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winter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populations. </a:t>
            </a:r>
            <a:r>
              <a:rPr lang="fr-FR" dirty="0" err="1"/>
              <a:t>Novenytermeles</a:t>
            </a:r>
            <a:r>
              <a:rPr lang="fr-FR" dirty="0"/>
              <a:t> Hung</a:t>
            </a:r>
            <a:r>
              <a:rPr lang="fr-FR" dirty="0" smtClean="0"/>
              <a:t>.</a:t>
            </a:r>
          </a:p>
          <a:p>
            <a:r>
              <a:rPr lang="fr-FR" dirty="0" err="1"/>
              <a:t>Mailhe</a:t>
            </a:r>
            <a:r>
              <a:rPr lang="fr-FR" dirty="0"/>
              <a:t>, G., </a:t>
            </a:r>
            <a:r>
              <a:rPr lang="fr-FR" dirty="0" err="1"/>
              <a:t>Cazeirgue</a:t>
            </a:r>
            <a:r>
              <a:rPr lang="fr-FR" dirty="0"/>
              <a:t>, F., </a:t>
            </a:r>
            <a:r>
              <a:rPr lang="fr-FR" dirty="0" err="1"/>
              <a:t>Gascuel</a:t>
            </a:r>
            <a:r>
              <a:rPr lang="fr-FR" dirty="0"/>
              <a:t>, J., </a:t>
            </a:r>
            <a:r>
              <a:rPr lang="fr-FR" dirty="0" err="1"/>
              <a:t>Gasnier</a:t>
            </a:r>
            <a:r>
              <a:rPr lang="fr-FR" dirty="0"/>
              <a:t>, R., Berthelot, J., </a:t>
            </a:r>
            <a:r>
              <a:rPr lang="fr-FR" dirty="0" err="1"/>
              <a:t>Baboulène</a:t>
            </a:r>
            <a:r>
              <a:rPr lang="fr-FR" dirty="0"/>
              <a:t>, J., </a:t>
            </a:r>
            <a:r>
              <a:rPr lang="fr-FR" dirty="0" err="1"/>
              <a:t>Poilly</a:t>
            </a:r>
            <a:r>
              <a:rPr lang="fr-FR" dirty="0"/>
              <a:t>, C., </a:t>
            </a:r>
            <a:r>
              <a:rPr lang="fr-FR" dirty="0" err="1"/>
              <a:t>Lavoyer</a:t>
            </a:r>
            <a:r>
              <a:rPr lang="fr-FR" dirty="0"/>
              <a:t>, R., Hernandez, M., </a:t>
            </a:r>
            <a:r>
              <a:rPr lang="fr-FR" dirty="0" err="1"/>
              <a:t>Coulbeaut</a:t>
            </a:r>
            <a:r>
              <a:rPr lang="fr-FR" dirty="0"/>
              <a:t>, J., </a:t>
            </a:r>
            <a:r>
              <a:rPr lang="fr-FR" dirty="0" err="1"/>
              <a:t>others</a:t>
            </a:r>
            <a:r>
              <a:rPr lang="fr-FR" dirty="0"/>
              <a:t>, 2013. Mise en place d’une méthodologie de sélection participative sur le blé tendre en France</a:t>
            </a:r>
            <a:r>
              <a:rPr lang="fr-FR" dirty="0" smtClean="0"/>
              <a:t>.</a:t>
            </a:r>
          </a:p>
          <a:p>
            <a:r>
              <a:rPr lang="fr-FR" dirty="0" err="1"/>
              <a:t>Nass</a:t>
            </a:r>
            <a:r>
              <a:rPr lang="fr-FR" dirty="0"/>
              <a:t>, H.G., 1987. </a:t>
            </a:r>
            <a:r>
              <a:rPr lang="fr-FR" dirty="0" err="1"/>
              <a:t>Selection</a:t>
            </a:r>
            <a:r>
              <a:rPr lang="fr-FR" dirty="0"/>
              <a:t> for grain </a:t>
            </a:r>
            <a:r>
              <a:rPr lang="fr-FR" dirty="0" err="1"/>
              <a:t>yield</a:t>
            </a:r>
            <a:r>
              <a:rPr lang="fr-FR" dirty="0"/>
              <a:t> of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utilizing</a:t>
            </a:r>
            <a:r>
              <a:rPr lang="fr-FR" dirty="0"/>
              <a:t> </a:t>
            </a:r>
            <a:r>
              <a:rPr lang="fr-FR" dirty="0" err="1"/>
              <a:t>seed</a:t>
            </a:r>
            <a:r>
              <a:rPr lang="fr-FR" dirty="0"/>
              <a:t> size 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. Can. J. Plant </a:t>
            </a:r>
            <a:r>
              <a:rPr lang="fr-FR" dirty="0" err="1"/>
              <a:t>Sci</a:t>
            </a:r>
            <a:r>
              <a:rPr lang="fr-FR" dirty="0"/>
              <a:t>. 67, 605–610. </a:t>
            </a:r>
            <a:r>
              <a:rPr lang="fr-FR" dirty="0">
                <a:hlinkClick r:id="rId6"/>
              </a:rPr>
              <a:t>https://doi.org/10.4141/cjps87-086</a:t>
            </a:r>
            <a:r>
              <a:rPr lang="fr-FR" dirty="0"/>
              <a:t> 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Rincent</a:t>
            </a:r>
            <a:r>
              <a:rPr lang="en-US" dirty="0"/>
              <a:t>, R., </a:t>
            </a:r>
            <a:r>
              <a:rPr lang="en-US" dirty="0" err="1"/>
              <a:t>Charpentier</a:t>
            </a:r>
            <a:r>
              <a:rPr lang="en-US" dirty="0"/>
              <a:t>, J.-P., </a:t>
            </a:r>
            <a:r>
              <a:rPr lang="en-US" dirty="0" err="1"/>
              <a:t>Faivre</a:t>
            </a:r>
            <a:r>
              <a:rPr lang="en-US" dirty="0"/>
              <a:t>-Rampant, P., </a:t>
            </a:r>
            <a:r>
              <a:rPr lang="en-US" dirty="0" err="1"/>
              <a:t>Paux</a:t>
            </a:r>
            <a:r>
              <a:rPr lang="en-US" dirty="0"/>
              <a:t>, E., Le </a:t>
            </a:r>
            <a:r>
              <a:rPr lang="en-US" dirty="0" err="1"/>
              <a:t>Gouis</a:t>
            </a:r>
            <a:r>
              <a:rPr lang="en-US" dirty="0"/>
              <a:t>, J., </a:t>
            </a:r>
            <a:r>
              <a:rPr lang="en-US" dirty="0" err="1"/>
              <a:t>Bastien</a:t>
            </a:r>
            <a:r>
              <a:rPr lang="en-US" dirty="0"/>
              <a:t>, C., Segura, V., 2018. </a:t>
            </a:r>
            <a:r>
              <a:rPr lang="en-US" dirty="0" err="1"/>
              <a:t>Phenomic</a:t>
            </a:r>
            <a:r>
              <a:rPr lang="en-US" dirty="0"/>
              <a:t> Selection Is a Low-Cost and High-Throughput Method Based on Indirect Predictions: Proof of Concept on Wheat and Poplar. G3 </a:t>
            </a:r>
            <a:r>
              <a:rPr lang="en-US" dirty="0" err="1"/>
              <a:t>GenesGenomesGenetics</a:t>
            </a:r>
            <a:r>
              <a:rPr lang="en-US" dirty="0"/>
              <a:t> 8, 3961–3972. </a:t>
            </a:r>
            <a:r>
              <a:rPr lang="en-US" dirty="0">
                <a:hlinkClick r:id="rId2"/>
              </a:rPr>
              <a:t>https://doi.org/10.1534/g3.118.200760</a:t>
            </a:r>
            <a:r>
              <a:rPr lang="en-US" dirty="0"/>
              <a:t> </a:t>
            </a:r>
          </a:p>
          <a:p>
            <a:r>
              <a:rPr lang="fr-FR" dirty="0"/>
              <a:t>Rivière, P., Goldringer, I., </a:t>
            </a:r>
            <a:r>
              <a:rPr lang="fr-FR" dirty="0" err="1"/>
              <a:t>Berthellot</a:t>
            </a:r>
            <a:r>
              <a:rPr lang="fr-FR" dirty="0"/>
              <a:t>, J.-F.,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Kochko</a:t>
            </a:r>
            <a:r>
              <a:rPr lang="fr-FR" dirty="0"/>
              <a:t>, P.D., Dawson, J.C., 2015. </a:t>
            </a:r>
            <a:r>
              <a:rPr lang="fr-FR" dirty="0" err="1"/>
              <a:t>Response</a:t>
            </a:r>
            <a:r>
              <a:rPr lang="fr-FR" dirty="0"/>
              <a:t> to </a:t>
            </a:r>
            <a:r>
              <a:rPr lang="fr-FR" dirty="0" err="1"/>
              <a:t>farmer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progeny</a:t>
            </a:r>
            <a:r>
              <a:rPr lang="fr-FR" dirty="0"/>
              <a:t> of </a:t>
            </a:r>
            <a:r>
              <a:rPr lang="fr-FR" dirty="0" err="1"/>
              <a:t>bread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landrace</a:t>
            </a:r>
            <a:r>
              <a:rPr lang="fr-FR" dirty="0"/>
              <a:t> crosses. </a:t>
            </a:r>
            <a:r>
              <a:rPr lang="fr-FR" dirty="0" err="1"/>
              <a:t>Renew</a:t>
            </a:r>
            <a:r>
              <a:rPr lang="fr-FR" dirty="0"/>
              <a:t>. </a:t>
            </a:r>
            <a:r>
              <a:rPr lang="fr-FR" dirty="0" err="1"/>
              <a:t>Agric</a:t>
            </a:r>
            <a:r>
              <a:rPr lang="fr-FR" dirty="0"/>
              <a:t>. Food </a:t>
            </a:r>
            <a:r>
              <a:rPr lang="fr-FR" dirty="0" err="1"/>
              <a:t>Syst</a:t>
            </a:r>
            <a:r>
              <a:rPr lang="fr-FR" dirty="0"/>
              <a:t>. 30, 190–201. </a:t>
            </a:r>
            <a:r>
              <a:rPr lang="fr-FR" dirty="0">
                <a:hlinkClick r:id="rId3"/>
              </a:rPr>
              <a:t>https://doi.org/10.1017/S1742170513000343</a:t>
            </a:r>
            <a:r>
              <a:rPr lang="fr-FR" dirty="0"/>
              <a:t> </a:t>
            </a:r>
          </a:p>
          <a:p>
            <a:r>
              <a:rPr lang="fr-FR" dirty="0"/>
              <a:t>Sharma, S.K., Singh, K.P., Singh, I., 1995. SELECTION RESPONSES FOR GRAIN WEIGHT IN SOME MASS SELECTED AND INTERMATED POPULATIONS OF WHEAT (TRITICUM AESTIVUM L.). INDIAN J. Genet. PLANT </a:t>
            </a:r>
            <a:r>
              <a:rPr lang="fr-FR" dirty="0" err="1"/>
              <a:t>Breed</a:t>
            </a:r>
            <a:r>
              <a:rPr lang="fr-FR" dirty="0"/>
              <a:t>. 55, 365–373. </a:t>
            </a:r>
          </a:p>
          <a:p>
            <a:r>
              <a:rPr lang="en-US" dirty="0"/>
              <a:t>Wang, J., </a:t>
            </a:r>
            <a:r>
              <a:rPr lang="en-US" dirty="0" err="1"/>
              <a:t>Vanga</a:t>
            </a:r>
            <a:r>
              <a:rPr lang="en-US" dirty="0"/>
              <a:t>, S.K., </a:t>
            </a:r>
            <a:r>
              <a:rPr lang="en-US" dirty="0" err="1"/>
              <a:t>Saxena</a:t>
            </a:r>
            <a:r>
              <a:rPr lang="en-US" dirty="0"/>
              <a:t>, R., </a:t>
            </a:r>
            <a:r>
              <a:rPr lang="en-US" dirty="0" err="1"/>
              <a:t>Orsat</a:t>
            </a:r>
            <a:r>
              <a:rPr lang="en-US" dirty="0"/>
              <a:t>, V., </a:t>
            </a:r>
            <a:r>
              <a:rPr lang="en-US" dirty="0" err="1"/>
              <a:t>Raghavan</a:t>
            </a:r>
            <a:r>
              <a:rPr lang="en-US" dirty="0"/>
              <a:t>, V., 2018. Effect of Climate Change on the Yield of Cereal Crops: A Review. Climate 6, 41. </a:t>
            </a:r>
            <a:r>
              <a:rPr lang="en-US" dirty="0">
                <a:hlinkClick r:id="rId4"/>
              </a:rPr>
              <a:t>https://doi.org/10.3390/cli6020041</a:t>
            </a:r>
            <a:endParaRPr lang="en-US" dirty="0"/>
          </a:p>
          <a:p>
            <a:r>
              <a:rPr lang="en-US" dirty="0"/>
              <a:t>Wang, K., Fu, B.X., 2020. Inter-Relationships between Test Weight, Thousand Kernel Weight, Kernel Size Distribution and Their Effects on Durum Wheat Milling, Semolina Composition and Pasta Processing Quality. Foods 9, 1308. </a:t>
            </a:r>
            <a:r>
              <a:rPr lang="en-US" dirty="0">
                <a:hlinkClick r:id="rId5"/>
              </a:rPr>
              <a:t>https://doi.org/10.3390/foods9091308</a:t>
            </a:r>
            <a:r>
              <a:rPr lang="en-US" dirty="0"/>
              <a:t> </a:t>
            </a:r>
          </a:p>
          <a:p>
            <a:r>
              <a:rPr lang="fr-FR" dirty="0" err="1"/>
              <a:t>Wiersma</a:t>
            </a:r>
            <a:r>
              <a:rPr lang="fr-FR" dirty="0"/>
              <a:t>, J.J., </a:t>
            </a:r>
            <a:r>
              <a:rPr lang="fr-FR" dirty="0" err="1"/>
              <a:t>Busch</a:t>
            </a:r>
            <a:r>
              <a:rPr lang="fr-FR" dirty="0"/>
              <a:t>, R.H., Fulcher, G.G., </a:t>
            </a:r>
            <a:r>
              <a:rPr lang="fr-FR" dirty="0" err="1"/>
              <a:t>Hareland</a:t>
            </a:r>
            <a:r>
              <a:rPr lang="fr-FR" dirty="0"/>
              <a:t>, G.A., 2001.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41, 999–1005. </a:t>
            </a:r>
            <a:r>
              <a:rPr lang="fr-FR" dirty="0">
                <a:hlinkClick r:id="rId6"/>
              </a:rPr>
              <a:t>https://doi.org/10.2135/cropsci2001.414999x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62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63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4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5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2" name="Imag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1830183"/>
            <a:ext cx="501301" cy="375976"/>
          </a:xfrm>
          <a:prstGeom prst="rect">
            <a:avLst/>
          </a:prstGeom>
        </p:spPr>
      </p:pic>
      <p:pic>
        <p:nvPicPr>
          <p:cNvPr id="23" name="Imag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2206159"/>
            <a:ext cx="501301" cy="375976"/>
          </a:xfrm>
          <a:prstGeom prst="rect">
            <a:avLst/>
          </a:prstGeom>
        </p:spPr>
      </p:pic>
      <p:pic>
        <p:nvPicPr>
          <p:cNvPr id="24" name="Imag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3" y="2770123"/>
            <a:ext cx="501301" cy="375976"/>
          </a:xfrm>
          <a:prstGeom prst="rect">
            <a:avLst/>
          </a:prstGeom>
        </p:spPr>
      </p:pic>
      <p:sp>
        <p:nvSpPr>
          <p:cNvPr id="25" name="ZoneTexte 105"/>
          <p:cNvSpPr txBox="1"/>
          <p:nvPr/>
        </p:nvSpPr>
        <p:spPr>
          <a:xfrm rot="16200000">
            <a:off x="957397" y="2537182"/>
            <a:ext cx="336499" cy="27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6" b="1" dirty="0"/>
              <a:t>…</a:t>
            </a:r>
          </a:p>
        </p:txBody>
      </p:sp>
      <p:sp>
        <p:nvSpPr>
          <p:cNvPr id="26" name="Accolade fermante 106"/>
          <p:cNvSpPr/>
          <p:nvPr/>
        </p:nvSpPr>
        <p:spPr>
          <a:xfrm>
            <a:off x="1497507" y="1868277"/>
            <a:ext cx="102413" cy="1185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27" name="ZoneTexte 107"/>
          <p:cNvSpPr txBox="1"/>
          <p:nvPr/>
        </p:nvSpPr>
        <p:spPr>
          <a:xfrm>
            <a:off x="601282" y="1878287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G1</a:t>
            </a:r>
          </a:p>
        </p:txBody>
      </p:sp>
      <p:sp>
        <p:nvSpPr>
          <p:cNvPr id="28" name="ZoneTexte 108"/>
          <p:cNvSpPr txBox="1"/>
          <p:nvPr/>
        </p:nvSpPr>
        <p:spPr>
          <a:xfrm>
            <a:off x="601177" y="2254263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G2</a:t>
            </a:r>
          </a:p>
        </p:txBody>
      </p:sp>
      <p:sp>
        <p:nvSpPr>
          <p:cNvPr id="29" name="ZoneTexte 109"/>
          <p:cNvSpPr txBox="1"/>
          <p:nvPr/>
        </p:nvSpPr>
        <p:spPr>
          <a:xfrm>
            <a:off x="491765" y="2844380"/>
            <a:ext cx="58183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b="1" dirty="0"/>
              <a:t>G180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4048" y="1724426"/>
            <a:ext cx="1062686" cy="1472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Moyenne de la taille des grains par </a:t>
            </a:r>
            <a:r>
              <a:rPr lang="fr-FR" sz="1280" dirty="0" smtClean="0">
                <a:solidFill>
                  <a:schemeClr val="tx1"/>
                </a:solidFill>
              </a:rPr>
              <a:t>"épi"</a:t>
            </a:r>
            <a:endParaRPr lang="fr-FR" sz="1280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111"/>
          <p:cNvCxnSpPr>
            <a:stCxn id="26" idx="1"/>
            <a:endCxn id="30" idx="1"/>
          </p:cNvCxnSpPr>
          <p:nvPr/>
        </p:nvCxnSpPr>
        <p:spPr>
          <a:xfrm>
            <a:off x="1599920" y="2460808"/>
            <a:ext cx="224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12"/>
          <p:cNvCxnSpPr>
            <a:stCxn id="30" idx="3"/>
            <a:endCxn id="34" idx="1"/>
          </p:cNvCxnSpPr>
          <p:nvPr/>
        </p:nvCxnSpPr>
        <p:spPr>
          <a:xfrm flipV="1">
            <a:off x="2886734" y="2460808"/>
            <a:ext cx="10442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113"/>
          <p:cNvSpPr txBox="1"/>
          <p:nvPr/>
        </p:nvSpPr>
        <p:spPr>
          <a:xfrm>
            <a:off x="2837112" y="1837477"/>
            <a:ext cx="11726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20" dirty="0"/>
              <a:t>Echantillonnage </a:t>
            </a:r>
            <a:r>
              <a:rPr lang="fr-FR" sz="1120" b="1" dirty="0"/>
              <a:t>aléatoire</a:t>
            </a:r>
            <a:r>
              <a:rPr lang="fr-FR" sz="1120" dirty="0"/>
              <a:t> de NEO lots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30960" y="1933640"/>
            <a:ext cx="1062686" cy="1054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 smtClean="0">
                <a:solidFill>
                  <a:schemeClr val="tx1"/>
                </a:solidFill>
              </a:rPr>
              <a:t>épis </a:t>
            </a:r>
            <a:r>
              <a:rPr lang="fr-FR" sz="1280" dirty="0">
                <a:solidFill>
                  <a:schemeClr val="tx1"/>
                </a:solidFill>
              </a:rPr>
              <a:t>observés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30795" y="3288411"/>
            <a:ext cx="1062686" cy="536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 smtClean="0">
                <a:solidFill>
                  <a:schemeClr val="tx1"/>
                </a:solidFill>
              </a:rPr>
              <a:t>épis </a:t>
            </a:r>
            <a:r>
              <a:rPr lang="fr-FR" sz="1280" dirty="0">
                <a:solidFill>
                  <a:schemeClr val="tx1"/>
                </a:solidFill>
              </a:rPr>
              <a:t>sélectionnés</a:t>
            </a:r>
          </a:p>
        </p:txBody>
      </p:sp>
      <p:cxnSp>
        <p:nvCxnSpPr>
          <p:cNvPr id="36" name="Connecteur en angle 116"/>
          <p:cNvCxnSpPr>
            <a:stCxn id="41" idx="1"/>
            <a:endCxn id="35" idx="0"/>
          </p:cNvCxnSpPr>
          <p:nvPr/>
        </p:nvCxnSpPr>
        <p:spPr>
          <a:xfrm flipH="1">
            <a:off x="4162138" y="2650584"/>
            <a:ext cx="1010839" cy="637827"/>
          </a:xfrm>
          <a:prstGeom prst="bentConnector4">
            <a:avLst>
              <a:gd name="adj1" fmla="val -22615"/>
              <a:gd name="adj2" fmla="val 741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17"/>
          <p:cNvSpPr txBox="1"/>
          <p:nvPr/>
        </p:nvSpPr>
        <p:spPr>
          <a:xfrm>
            <a:off x="5407289" y="2401727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/NGE </a:t>
            </a:r>
            <a:r>
              <a:rPr lang="fr-FR" sz="1120" dirty="0" smtClean="0"/>
              <a:t>épis </a:t>
            </a:r>
            <a:r>
              <a:rPr lang="fr-FR" sz="1120" dirty="0"/>
              <a:t>avec les plus grandes moyennes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9523" y="3790570"/>
            <a:ext cx="1154466" cy="1426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6" dirty="0">
                <a:solidFill>
                  <a:schemeClr val="tx1"/>
                </a:solidFill>
              </a:rPr>
              <a:t>Données brutes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3187" y="3867745"/>
            <a:ext cx="1078595" cy="66080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épi</a:t>
            </a:r>
          </a:p>
        </p:txBody>
      </p:sp>
      <p:sp>
        <p:nvSpPr>
          <p:cNvPr id="41" name="Accolade ouvrante 121"/>
          <p:cNvSpPr/>
          <p:nvPr/>
        </p:nvSpPr>
        <p:spPr>
          <a:xfrm flipH="1">
            <a:off x="4987194" y="2343057"/>
            <a:ext cx="185783" cy="6150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2" name="Accolade ouvrante 122"/>
          <p:cNvSpPr/>
          <p:nvPr/>
        </p:nvSpPr>
        <p:spPr>
          <a:xfrm flipH="1">
            <a:off x="3416111" y="3795269"/>
            <a:ext cx="185783" cy="640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3" name="Arc 42"/>
          <p:cNvSpPr/>
          <p:nvPr/>
        </p:nvSpPr>
        <p:spPr>
          <a:xfrm>
            <a:off x="3601895" y="3745451"/>
            <a:ext cx="971292" cy="1039659"/>
          </a:xfrm>
          <a:prstGeom prst="arc">
            <a:avLst>
              <a:gd name="adj1" fmla="val 11940214"/>
              <a:gd name="adj2" fmla="val 19313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cxnSp>
        <p:nvCxnSpPr>
          <p:cNvPr id="44" name="Connecteur droit avec flèche 124"/>
          <p:cNvCxnSpPr>
            <a:stCxn id="43" idx="2"/>
            <a:endCxn id="39" idx="1"/>
          </p:cNvCxnSpPr>
          <p:nvPr/>
        </p:nvCxnSpPr>
        <p:spPr>
          <a:xfrm>
            <a:off x="4479274" y="3958026"/>
            <a:ext cx="93913" cy="24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126"/>
          <p:cNvSpPr txBox="1"/>
          <p:nvPr/>
        </p:nvSpPr>
        <p:spPr>
          <a:xfrm>
            <a:off x="755027" y="3685564"/>
            <a:ext cx="129278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plantés les plus gros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5459" y="4433137"/>
            <a:ext cx="1078595" cy="6608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grain</a:t>
            </a:r>
          </a:p>
        </p:txBody>
      </p:sp>
      <p:cxnSp>
        <p:nvCxnSpPr>
          <p:cNvPr id="48" name="Connecteur en angle 128"/>
          <p:cNvCxnSpPr>
            <a:stCxn id="49" idx="1"/>
            <a:endCxn id="47" idx="0"/>
          </p:cNvCxnSpPr>
          <p:nvPr/>
        </p:nvCxnSpPr>
        <p:spPr>
          <a:xfrm rot="10800000" flipV="1">
            <a:off x="1024756" y="4121406"/>
            <a:ext cx="857933" cy="3117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129"/>
          <p:cNvSpPr/>
          <p:nvPr/>
        </p:nvSpPr>
        <p:spPr>
          <a:xfrm>
            <a:off x="1882689" y="3792470"/>
            <a:ext cx="212086" cy="6578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56" name="Rectangle 55"/>
          <p:cNvSpPr/>
          <p:nvPr/>
        </p:nvSpPr>
        <p:spPr>
          <a:xfrm>
            <a:off x="4572598" y="4598904"/>
            <a:ext cx="1078595" cy="669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de référence</a:t>
            </a:r>
          </a:p>
        </p:txBody>
      </p:sp>
      <p:sp>
        <p:nvSpPr>
          <p:cNvPr id="58" name="ZoneTexte 46"/>
          <p:cNvSpPr txBox="1"/>
          <p:nvPr/>
        </p:nvSpPr>
        <p:spPr>
          <a:xfrm>
            <a:off x="3591751" y="4929307"/>
            <a:ext cx="11407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échantillonnés au hasard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28</a:t>
            </a:fld>
            <a:endParaRPr lang="en-GB"/>
          </a:p>
        </p:txBody>
      </p:sp>
      <p:cxnSp>
        <p:nvCxnSpPr>
          <p:cNvPr id="66" name="Straight Connector 69"/>
          <p:cNvCxnSpPr/>
          <p:nvPr/>
        </p:nvCxnSpPr>
        <p:spPr>
          <a:xfrm>
            <a:off x="6817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23425" y="1235270"/>
            <a:ext cx="25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</a:t>
            </a:r>
            <a:r>
              <a:rPr lang="fr-FR" i="1" dirty="0" smtClean="0"/>
              <a:t>in silico</a:t>
            </a:r>
            <a:r>
              <a:rPr lang="fr-FR" dirty="0" smtClean="0"/>
              <a:t> :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739544" y="5615557"/>
            <a:ext cx="3166360" cy="1115802"/>
            <a:chOff x="238125" y="5742198"/>
            <a:chExt cx="3166360" cy="1115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avec flèche 131"/>
            <p:cNvCxnSpPr>
              <a:endCxn id="53" idx="0"/>
            </p:cNvCxnSpPr>
            <p:nvPr/>
          </p:nvCxnSpPr>
          <p:spPr>
            <a:xfrm flipH="1">
              <a:off x="1307475" y="5965319"/>
              <a:ext cx="636356" cy="307668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132"/>
            <p:cNvCxnSpPr>
              <a:endCxn id="54" idx="0"/>
            </p:cNvCxnSpPr>
            <p:nvPr/>
          </p:nvCxnSpPr>
          <p:spPr>
            <a:xfrm>
              <a:off x="2159426" y="5965319"/>
              <a:ext cx="622530" cy="32937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GRAIN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blipFill>
                  <a:blip r:embed="rId4"/>
                  <a:stretch>
                    <a:fillRect l="-431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EPI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blipFill>
                  <a:blip r:embed="rId5"/>
                  <a:stretch>
                    <a:fillRect l="-980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238125" y="5742198"/>
              <a:ext cx="3166360" cy="1115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droit avec flèche 19"/>
          <p:cNvCxnSpPr>
            <a:stCxn id="5" idx="1"/>
            <a:endCxn id="56" idx="1"/>
          </p:cNvCxnSpPr>
          <p:nvPr/>
        </p:nvCxnSpPr>
        <p:spPr>
          <a:xfrm>
            <a:off x="3500864" y="4926916"/>
            <a:ext cx="1071734" cy="6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962775" y="1419936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des composantes de la variance :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7163968" y="2009775"/>
            <a:ext cx="4285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Echantillonnage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103 génotypes (Vg)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épi par plante (Vinter)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bacs par génotype (</a:t>
            </a:r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Mesure des grains individuels (</a:t>
            </a:r>
            <a:r>
              <a:rPr lang="fr-FR" dirty="0"/>
              <a:t>V</a:t>
            </a:r>
            <a:r>
              <a:rPr lang="fr-FR" dirty="0" smtClean="0"/>
              <a:t>intra)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µ+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𝑒𝑝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/>
          <p:cNvCxnSpPr/>
          <p:nvPr/>
        </p:nvCxnSpPr>
        <p:spPr>
          <a:xfrm flipH="1">
            <a:off x="8731059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8520213" y="5120161"/>
            <a:ext cx="54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Vg</a:t>
            </a:r>
            <a:endParaRPr lang="fr-FR" dirty="0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9302805" y="4503802"/>
            <a:ext cx="3704" cy="1046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8610600" y="5550604"/>
            <a:ext cx="168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endParaRPr lang="fr-FR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10283634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9903364" y="5120161"/>
            <a:ext cx="8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Vinter</a:t>
            </a:r>
            <a:endParaRPr lang="fr-FR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H="1">
            <a:off x="11245268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0896816" y="5114190"/>
            <a:ext cx="7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Vintra</a:t>
            </a:r>
            <a:endParaRPr lang="fr-FR" dirty="0"/>
          </a:p>
        </p:txBody>
      </p:sp>
      <p:sp>
        <p:nvSpPr>
          <p:cNvPr id="97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98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9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  <p:sp>
        <p:nvSpPr>
          <p:cNvPr id="67" name="ZoneTexte 117"/>
          <p:cNvSpPr txBox="1"/>
          <p:nvPr/>
        </p:nvSpPr>
        <p:spPr>
          <a:xfrm>
            <a:off x="3660043" y="3854111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</a:t>
            </a:r>
            <a:r>
              <a:rPr lang="fr-FR" sz="1120" dirty="0" err="1" smtClean="0"/>
              <a:t>sel</a:t>
            </a:r>
            <a:r>
              <a:rPr lang="fr-FR" sz="1120" dirty="0" smtClean="0"/>
              <a:t> grains issus des </a:t>
            </a:r>
            <a:r>
              <a:rPr lang="fr-FR" sz="1120" dirty="0" err="1" smtClean="0"/>
              <a:t>epis</a:t>
            </a:r>
            <a:r>
              <a:rPr lang="fr-FR" sz="1120" dirty="0" smtClean="0"/>
              <a:t> sélectionnés</a:t>
            </a:r>
            <a:endParaRPr lang="fr-FR" sz="1120" dirty="0"/>
          </a:p>
        </p:txBody>
      </p:sp>
      <p:sp>
        <p:nvSpPr>
          <p:cNvPr id="5" name="Accolade fermante 4"/>
          <p:cNvSpPr/>
          <p:nvPr/>
        </p:nvSpPr>
        <p:spPr>
          <a:xfrm>
            <a:off x="3264446" y="3804374"/>
            <a:ext cx="236418" cy="1412660"/>
          </a:xfrm>
          <a:prstGeom prst="rightBrace">
            <a:avLst>
              <a:gd name="adj1" fmla="val 8333"/>
              <a:gd name="adj2" fmla="val 79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  <p:bldP spid="30" grpId="0" animBg="1"/>
      <p:bldP spid="33" grpId="0"/>
      <p:bldP spid="34" grpId="0" animBg="1"/>
      <p:bldP spid="35" grpId="0" animBg="1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6" grpId="0"/>
      <p:bldP spid="47" grpId="0" animBg="1"/>
      <p:bldP spid="49" grpId="0" animBg="1"/>
      <p:bldP spid="56" grpId="0" animBg="1"/>
      <p:bldP spid="58" grpId="0"/>
      <p:bldP spid="69" grpId="0"/>
      <p:bldP spid="70" grpId="0" animBg="1"/>
      <p:bldP spid="76" grpId="0"/>
      <p:bldP spid="92" grpId="0"/>
      <p:bldP spid="94" grpId="0"/>
      <p:bldP spid="96" grpId="0"/>
      <p:bldP spid="67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33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4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5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6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5389" y="1825625"/>
            <a:ext cx="11058427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Baisse du rendement au cours du siècle pour le blé mais population mondiale croissante </a:t>
            </a:r>
            <a:r>
              <a:rPr lang="fr-FR" sz="1900" dirty="0"/>
              <a:t>(Wang et al., 2018)</a:t>
            </a:r>
          </a:p>
          <a:p>
            <a:endParaRPr lang="fr-FR" dirty="0"/>
          </a:p>
          <a:p>
            <a:r>
              <a:rPr lang="fr-FR" dirty="0"/>
              <a:t>Demande </a:t>
            </a:r>
            <a:r>
              <a:rPr lang="fr-FR" dirty="0" smtClean="0"/>
              <a:t>sociétale </a:t>
            </a:r>
            <a:r>
              <a:rPr lang="fr-FR" dirty="0"/>
              <a:t>pour une agriculture plus respectueuse de l’environnement et </a:t>
            </a:r>
            <a:r>
              <a:rPr lang="fr-FR" dirty="0" smtClean="0"/>
              <a:t>de la </a:t>
            </a:r>
            <a:r>
              <a:rPr lang="fr-FR" dirty="0"/>
              <a:t>santé </a:t>
            </a:r>
            <a:r>
              <a:rPr lang="fr-FR" sz="1900" dirty="0"/>
              <a:t>(Andrée et al., 2019)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Réduction des </a:t>
            </a:r>
            <a:r>
              <a:rPr lang="fr-FR" dirty="0" smtClean="0"/>
              <a:t>intrants et changements de pratiques agricoles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Maintenir la production pour nourrir la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Maintenir un </a:t>
            </a:r>
            <a:r>
              <a:rPr lang="fr-FR" dirty="0" smtClean="0"/>
              <a:t>revenu décents </a:t>
            </a:r>
            <a:r>
              <a:rPr lang="fr-FR" dirty="0"/>
              <a:t>pour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/>
              <a:t>Transition </a:t>
            </a:r>
            <a:r>
              <a:rPr lang="fr-FR" dirty="0" err="1"/>
              <a:t>agroécologique</a:t>
            </a:r>
            <a:r>
              <a:rPr lang="fr-FR" dirty="0"/>
              <a:t> : vers une agriculture plus durable du point de vue environnemental, social et économique</a:t>
            </a:r>
          </a:p>
          <a:p>
            <a:endParaRPr lang="fr-FR" dirty="0"/>
          </a:p>
        </p:txBody>
      </p:sp>
      <p:sp>
        <p:nvSpPr>
          <p:cNvPr id="11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2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4150299"/>
          </a:xfrm>
        </p:spPr>
        <p:txBody>
          <a:bodyPr>
            <a:normAutofit/>
          </a:bodyPr>
          <a:lstStyle/>
          <a:p>
            <a:r>
              <a:rPr lang="fr-FR" dirty="0"/>
              <a:t>L’innovation variétale doit répondre </a:t>
            </a:r>
            <a:r>
              <a:rPr lang="fr-FR" dirty="0" smtClean="0"/>
              <a:t>à ces enjeux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Augmenter la diversité intra-spécifique : les variétés </a:t>
            </a:r>
            <a:r>
              <a:rPr lang="fr-FR" dirty="0"/>
              <a:t>population </a:t>
            </a:r>
            <a:r>
              <a:rPr lang="fr-FR" sz="1800" dirty="0"/>
              <a:t>(Dawson and Goldringer, 2012)</a:t>
            </a:r>
            <a:endParaRPr lang="fr-F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Résilience face aux aléa climatiques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Réappropriation des semences par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Adaptation locale et dynamique à chaque terroir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Etude de la sélection massale sur un espèce modèle : le blé dur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5</a:t>
            </a:fld>
            <a:endParaRPr lang="en-GB"/>
          </a:p>
        </p:txBody>
      </p:sp>
      <p:sp>
        <p:nvSpPr>
          <p:cNvPr id="15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24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25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26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5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blé dur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Alimentation humaine </a:t>
            </a:r>
            <a:r>
              <a:rPr lang="fr-FR" dirty="0"/>
              <a:t>uniquement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Toujours transformé (pâtes, couscous, pains</a:t>
            </a:r>
            <a:r>
              <a:rPr lang="fr-FR" dirty="0"/>
              <a:t>)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La taille/poids du grain est un trait important pour la qualité technologique </a:t>
            </a:r>
            <a:r>
              <a:rPr lang="fr-FR" sz="1900" dirty="0"/>
              <a:t>(Wang and Fu, 2020) </a:t>
            </a:r>
            <a:endParaRPr lang="fr-FR" sz="1900" dirty="0" smtClean="0"/>
          </a:p>
          <a:p>
            <a:endParaRPr lang="fr-FR" dirty="0" smtClean="0"/>
          </a:p>
          <a:p>
            <a:r>
              <a:rPr lang="fr-FR" dirty="0" smtClean="0"/>
              <a:t>Sélection massale de blé dur </a:t>
            </a:r>
            <a:r>
              <a:rPr lang="fr-FR" sz="1900" dirty="0"/>
              <a:t>(Dawson et al., 2011; </a:t>
            </a:r>
            <a:r>
              <a:rPr lang="fr-FR" sz="1900" dirty="0" err="1"/>
              <a:t>Mailhe</a:t>
            </a:r>
            <a:r>
              <a:rPr lang="fr-FR" sz="1900" dirty="0"/>
              <a:t> et al., 2013) 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Pratique marginale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Sélection des meilleurs épi/plantes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Pas de sélection directe sur la qualité des grains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Comment faire de la sélection massale pour la qualité des grains ?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6</a:t>
            </a:fld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9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6" name="Imag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" y="1747082"/>
            <a:ext cx="2890129" cy="4179565"/>
          </a:xfrm>
          <a:prstGeom prst="rect">
            <a:avLst/>
          </a:prstGeom>
        </p:spPr>
      </p:pic>
      <p:pic>
        <p:nvPicPr>
          <p:cNvPr id="27" name="Image 1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83" y="1639746"/>
            <a:ext cx="3029304" cy="2069367"/>
          </a:xfrm>
          <a:prstGeom prst="rect">
            <a:avLst/>
          </a:prstGeom>
        </p:spPr>
      </p:pic>
      <p:pic>
        <p:nvPicPr>
          <p:cNvPr id="28" name="Imag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36" y="3716485"/>
            <a:ext cx="3037858" cy="2069367"/>
          </a:xfrm>
          <a:prstGeom prst="rect">
            <a:avLst/>
          </a:prstGeom>
        </p:spPr>
      </p:pic>
      <p:pic>
        <p:nvPicPr>
          <p:cNvPr id="29" name="Imag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96" y="1647118"/>
            <a:ext cx="3043827" cy="2069367"/>
          </a:xfrm>
          <a:prstGeom prst="rect">
            <a:avLst/>
          </a:prstGeom>
        </p:spPr>
      </p:pic>
      <p:pic>
        <p:nvPicPr>
          <p:cNvPr id="30" name="Image 1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61" y="3720527"/>
            <a:ext cx="3037858" cy="2069367"/>
          </a:xfrm>
          <a:prstGeom prst="rect">
            <a:avLst/>
          </a:prstGeom>
        </p:spPr>
      </p:pic>
      <p:sp>
        <p:nvSpPr>
          <p:cNvPr id="31" name="ZoneTexte 139"/>
          <p:cNvSpPr txBox="1"/>
          <p:nvPr/>
        </p:nvSpPr>
        <p:spPr>
          <a:xfrm>
            <a:off x="854201" y="2240950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g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2" name="ZoneTexte 140"/>
          <p:cNvSpPr txBox="1"/>
          <p:nvPr/>
        </p:nvSpPr>
        <p:spPr>
          <a:xfrm>
            <a:off x="848630" y="3319414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3" name="ZoneTexte 141"/>
          <p:cNvSpPr txBox="1"/>
          <p:nvPr/>
        </p:nvSpPr>
        <p:spPr>
          <a:xfrm>
            <a:off x="840948" y="4187131"/>
            <a:ext cx="8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inter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4" name="ZoneTexte 142"/>
          <p:cNvSpPr txBox="1"/>
          <p:nvPr/>
        </p:nvSpPr>
        <p:spPr>
          <a:xfrm>
            <a:off x="634904" y="5385531"/>
            <a:ext cx="104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intra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5" name="ZoneTexte 143"/>
          <p:cNvSpPr txBox="1"/>
          <p:nvPr/>
        </p:nvSpPr>
        <p:spPr>
          <a:xfrm>
            <a:off x="2271686" y="1353248"/>
            <a:ext cx="233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GRAINS</a:t>
            </a:r>
            <a:endParaRPr lang="fr-FR" u="sng" dirty="0"/>
          </a:p>
        </p:txBody>
      </p:sp>
      <p:sp>
        <p:nvSpPr>
          <p:cNvPr id="36" name="ZoneTexte 144"/>
          <p:cNvSpPr txBox="1"/>
          <p:nvPr/>
        </p:nvSpPr>
        <p:spPr>
          <a:xfrm>
            <a:off x="5955550" y="1347405"/>
            <a:ext cx="1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EPIS</a:t>
            </a:r>
            <a:endParaRPr lang="fr-FR" u="sng" dirty="0"/>
          </a:p>
        </p:txBody>
      </p:sp>
      <p:sp>
        <p:nvSpPr>
          <p:cNvPr id="39" name="ZoneTexte 147"/>
          <p:cNvSpPr txBox="1"/>
          <p:nvPr/>
        </p:nvSpPr>
        <p:spPr>
          <a:xfrm>
            <a:off x="3433767" y="5258894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grain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0" name="ZoneTexte 148"/>
          <p:cNvSpPr txBox="1"/>
          <p:nvPr/>
        </p:nvSpPr>
        <p:spPr>
          <a:xfrm>
            <a:off x="7100951" y="5288491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>
                <a:solidFill>
                  <a:schemeClr val="accent1"/>
                </a:solidFill>
              </a:rPr>
              <a:t>e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pi</a:t>
            </a:r>
            <a:endParaRPr lang="fr-F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149"/>
              <p:cNvSpPr txBox="1"/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𝑵𝑮𝑬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150"/>
              <p:cNvSpPr txBox="1"/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𝑖𝑛𝑡𝑟𝑎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blipFill rotWithShape="0">
                <a:blip r:embed="rId7"/>
                <a:stretch>
                  <a:fillRect l="-1425" r="-23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151"/>
          <p:cNvSpPr txBox="1"/>
          <p:nvPr/>
        </p:nvSpPr>
        <p:spPr>
          <a:xfrm>
            <a:off x="1895374" y="2613353"/>
            <a:ext cx="13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NGO</a:t>
            </a:r>
            <a:endParaRPr lang="fr-FR" b="1" dirty="0"/>
          </a:p>
        </p:txBody>
      </p:sp>
      <p:sp>
        <p:nvSpPr>
          <p:cNvPr id="44" name="ZoneTexte 152"/>
          <p:cNvSpPr txBox="1"/>
          <p:nvPr/>
        </p:nvSpPr>
        <p:spPr>
          <a:xfrm>
            <a:off x="5809285" y="1856856"/>
            <a:ext cx="16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NEO</a:t>
            </a:r>
            <a:endParaRPr lang="fr-FR" b="1" dirty="0"/>
          </a:p>
        </p:txBody>
      </p:sp>
      <p:sp>
        <p:nvSpPr>
          <p:cNvPr id="45" name="ZoneTexte 153"/>
          <p:cNvSpPr txBox="1"/>
          <p:nvPr/>
        </p:nvSpPr>
        <p:spPr>
          <a:xfrm>
            <a:off x="4601289" y="3159479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ZoneTexte 154"/>
          <p:cNvSpPr txBox="1"/>
          <p:nvPr/>
        </p:nvSpPr>
        <p:spPr>
          <a:xfrm>
            <a:off x="7929622" y="3075898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ce réservé du contenu 2"/>
              <p:cNvSpPr txBox="1">
                <a:spLocks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156"/>
          <p:cNvCxnSpPr/>
          <p:nvPr/>
        </p:nvCxnSpPr>
        <p:spPr>
          <a:xfrm>
            <a:off x="3443527" y="5692969"/>
            <a:ext cx="56225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57"/>
          <p:cNvCxnSpPr/>
          <p:nvPr/>
        </p:nvCxnSpPr>
        <p:spPr>
          <a:xfrm>
            <a:off x="7065508" y="5696220"/>
            <a:ext cx="576298" cy="3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59"/>
          <p:cNvCxnSpPr/>
          <p:nvPr/>
        </p:nvCxnSpPr>
        <p:spPr>
          <a:xfrm>
            <a:off x="3443084" y="3479007"/>
            <a:ext cx="1071081" cy="3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160"/>
          <p:cNvCxnSpPr/>
          <p:nvPr/>
        </p:nvCxnSpPr>
        <p:spPr>
          <a:xfrm flipV="1">
            <a:off x="7062297" y="3480213"/>
            <a:ext cx="535100" cy="33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161"/>
          <p:cNvSpPr txBox="1"/>
          <p:nvPr/>
        </p:nvSpPr>
        <p:spPr>
          <a:xfrm>
            <a:off x="5114821" y="3839994"/>
            <a:ext cx="34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&lt;</a:t>
            </a:r>
            <a:endParaRPr lang="fr-FR" sz="2400" dirty="0"/>
          </a:p>
        </p:txBody>
      </p:sp>
      <p:sp>
        <p:nvSpPr>
          <p:cNvPr id="54" name="ZoneTexte 162"/>
          <p:cNvSpPr txBox="1"/>
          <p:nvPr/>
        </p:nvSpPr>
        <p:spPr>
          <a:xfrm>
            <a:off x="3687629" y="3143720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grain</a:t>
            </a:r>
            <a:endParaRPr lang="fr-FR" sz="1600" dirty="0"/>
          </a:p>
        </p:txBody>
      </p:sp>
      <p:sp>
        <p:nvSpPr>
          <p:cNvPr id="55" name="ZoneTexte 163"/>
          <p:cNvSpPr txBox="1"/>
          <p:nvPr/>
        </p:nvSpPr>
        <p:spPr>
          <a:xfrm>
            <a:off x="7137854" y="3152057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epi</a:t>
            </a:r>
            <a:endParaRPr lang="fr-FR" sz="16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8722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124"/>
          <p:cNvGrpSpPr/>
          <p:nvPr/>
        </p:nvGrpSpPr>
        <p:grpSpPr>
          <a:xfrm>
            <a:off x="8741202" y="4173502"/>
            <a:ext cx="3463851" cy="630626"/>
            <a:chOff x="7908284" y="3764065"/>
            <a:chExt cx="3869026" cy="770404"/>
          </a:xfrm>
        </p:grpSpPr>
        <p:sp>
          <p:nvSpPr>
            <p:cNvPr id="73" name="Triangle isocèle 125"/>
            <p:cNvSpPr/>
            <p:nvPr/>
          </p:nvSpPr>
          <p:spPr>
            <a:xfrm rot="16200000">
              <a:off x="9535345" y="3436934"/>
              <a:ext cx="592587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126"/>
            <p:cNvSpPr/>
            <p:nvPr/>
          </p:nvSpPr>
          <p:spPr>
            <a:xfrm rot="5400000">
              <a:off x="9540828" y="3337439"/>
              <a:ext cx="581618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ZoneTexte 127"/>
            <p:cNvSpPr txBox="1"/>
            <p:nvPr/>
          </p:nvSpPr>
          <p:spPr>
            <a:xfrm>
              <a:off x="10035774" y="4063785"/>
              <a:ext cx="483009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H²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6" name="ZoneTexte 128"/>
            <p:cNvSpPr txBox="1"/>
            <p:nvPr/>
          </p:nvSpPr>
          <p:spPr>
            <a:xfrm>
              <a:off x="9111630" y="3838187"/>
              <a:ext cx="402150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7" name="ZoneTexte 129"/>
            <p:cNvSpPr txBox="1"/>
            <p:nvPr/>
          </p:nvSpPr>
          <p:spPr>
            <a:xfrm>
              <a:off x="7908284" y="3764065"/>
              <a:ext cx="1102911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grain</a:t>
              </a:r>
              <a:endParaRPr lang="fr-FR" sz="1600" dirty="0"/>
            </a:p>
          </p:txBody>
        </p:sp>
        <p:sp>
          <p:nvSpPr>
            <p:cNvPr id="78" name="ZoneTexte 130"/>
            <p:cNvSpPr txBox="1"/>
            <p:nvPr/>
          </p:nvSpPr>
          <p:spPr>
            <a:xfrm>
              <a:off x="10697734" y="3820079"/>
              <a:ext cx="1079576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épi</a:t>
              </a:r>
              <a:endParaRPr lang="fr-FR" sz="1600" dirty="0"/>
            </a:p>
          </p:txBody>
        </p:sp>
      </p:grpSp>
      <p:sp>
        <p:nvSpPr>
          <p:cNvPr id="79" name="ZoneTexte 158"/>
          <p:cNvSpPr txBox="1"/>
          <p:nvPr/>
        </p:nvSpPr>
        <p:spPr>
          <a:xfrm>
            <a:off x="5814195" y="6039023"/>
            <a:ext cx="2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NEO = Nombre d’épis observés  </a:t>
            </a:r>
          </a:p>
          <a:p>
            <a:r>
              <a:rPr lang="fr-FR" sz="1400" dirty="0" smtClean="0"/>
              <a:t>NGE = Nombre de grains par épi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131"/>
              <p:cNvSpPr txBox="1"/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𝑒𝑝𝑖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fr-FR" sz="32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0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blipFill>
                <a:blip r:embed="rId9"/>
                <a:stretch>
                  <a:fillRect l="-6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8886332" y="1532071"/>
            <a:ext cx="3267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unité de sélection pour la qualité des grains : grain individuel ou épi ?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 variances/héritabilités sur ces unités de sélection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Quelles intensités de sélection possibles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189842" y="6040719"/>
            <a:ext cx="288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NGO = Nombre de grains </a:t>
            </a:r>
            <a:r>
              <a:rPr lang="fr-FR" sz="1400" dirty="0" smtClean="0"/>
              <a:t>observés</a:t>
            </a:r>
          </a:p>
          <a:p>
            <a:r>
              <a:rPr lang="fr-FR" sz="1400" dirty="0" err="1"/>
              <a:t>nsel</a:t>
            </a:r>
            <a:r>
              <a:rPr lang="fr-FR" sz="1400" dirty="0"/>
              <a:t> = Nombre de grains sélectionnés</a:t>
            </a:r>
          </a:p>
        </p:txBody>
      </p:sp>
      <p:sp>
        <p:nvSpPr>
          <p:cNvPr id="62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63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64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65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53" grpId="0"/>
      <p:bldP spid="54" grpId="0"/>
      <p:bldP spid="55" grpId="0"/>
      <p:bldP spid="79" grpId="0"/>
      <p:bldP spid="8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01978"/>
            <a:ext cx="10515600" cy="337012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Quels sont les effets directs et indirects de la </a:t>
            </a:r>
            <a:r>
              <a:rPr lang="fr-FR" dirty="0" smtClean="0"/>
              <a:t>sélection </a:t>
            </a:r>
            <a:r>
              <a:rPr lang="fr-FR" dirty="0"/>
              <a:t>massale sur la taille du grain ?</a:t>
            </a:r>
          </a:p>
          <a:p>
            <a:endParaRPr lang="fr-FR" dirty="0"/>
          </a:p>
          <a:p>
            <a:r>
              <a:rPr lang="fr-FR" dirty="0"/>
              <a:t>Dans quelles conditions est-il préférable de sélectionner sur grain ou sur épi ?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Simulation de sélection pour en tester l’effet : sélection </a:t>
            </a:r>
            <a:r>
              <a:rPr lang="fr-FR" i="1" dirty="0" smtClean="0">
                <a:sym typeface="Wingdings" panose="05000000000000000000" pitchFamily="2" charset="2"/>
              </a:rPr>
              <a:t>in silico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Développement analytique pour comparer la sélection sur grain et sur épi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8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Matériel et méthodes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9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8085247" y="828000"/>
            <a:ext cx="4320000" cy="3254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Principe de la sélection </a:t>
            </a:r>
            <a:r>
              <a:rPr lang="fr-FR" i="1" dirty="0" smtClean="0"/>
              <a:t>in silico</a:t>
            </a:r>
            <a:endParaRPr lang="en-GB" dirty="0"/>
          </a:p>
        </p:txBody>
      </p:sp>
      <p:sp>
        <p:nvSpPr>
          <p:cNvPr id="1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2859</Words>
  <Application>Microsoft Office PowerPoint</Application>
  <PresentationFormat>Grand écran</PresentationFormat>
  <Paragraphs>558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Cambria Math</vt:lpstr>
      <vt:lpstr>Times New Roman</vt:lpstr>
      <vt:lpstr>Wingdings</vt:lpstr>
      <vt:lpstr>Office Theme</vt:lpstr>
      <vt:lpstr>Les pratiques de sélection paysanne de blé dur : Quel regard porter sur le grain ?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 et méthodes</vt:lpstr>
      <vt:lpstr>Présentation PowerPoint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Discussion</vt:lpstr>
      <vt:lpstr>Présentation PowerPoint</vt:lpstr>
      <vt:lpstr>Présentation PowerPoint</vt:lpstr>
      <vt:lpstr>Présentation PowerPoint</vt:lpstr>
      <vt:lpstr>Conclusions</vt:lpstr>
      <vt:lpstr>Présentation PowerPoint</vt:lpstr>
      <vt:lpstr>Merci !</vt:lpstr>
      <vt:lpstr>Références (1/2)</vt:lpstr>
      <vt:lpstr>Références (2/2)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pratiques de selection </dc:title>
  <dc:creator>Clement</dc:creator>
  <cp:lastModifiedBy>bienvenu</cp:lastModifiedBy>
  <cp:revision>204</cp:revision>
  <dcterms:created xsi:type="dcterms:W3CDTF">2023-09-11T08:49:43Z</dcterms:created>
  <dcterms:modified xsi:type="dcterms:W3CDTF">2023-09-14T13:03:26Z</dcterms:modified>
</cp:coreProperties>
</file>