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5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4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3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BA6A-110B-4565-B24C-94066013DFC6}" type="datetimeFigureOut">
              <a:rPr lang="fr-FR" smtClean="0"/>
              <a:t>04/09/2023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70D77-24DC-4793-9DBD-A55DF97062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9" y="5472172"/>
            <a:ext cx="929247" cy="6969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79" y="5942142"/>
            <a:ext cx="929247" cy="6969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7" y="6694346"/>
            <a:ext cx="929247" cy="6969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1062831" y="6440955"/>
            <a:ext cx="5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…</a:t>
            </a:r>
          </a:p>
        </p:txBody>
      </p:sp>
      <p:sp>
        <p:nvSpPr>
          <p:cNvPr id="7" name="Accolade fermante 6"/>
          <p:cNvSpPr/>
          <p:nvPr/>
        </p:nvSpPr>
        <p:spPr>
          <a:xfrm>
            <a:off x="1908377" y="5551195"/>
            <a:ext cx="162456" cy="16768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130266" y="6021002"/>
            <a:ext cx="2964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180 génotypes</a:t>
            </a:r>
          </a:p>
          <a:p>
            <a:r>
              <a:rPr lang="fr-FR" sz="2000" b="1" dirty="0"/>
              <a:t>12 grains par génotype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5757" y="5562682"/>
            <a:ext cx="53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G1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95757" y="5999354"/>
            <a:ext cx="53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G2</a:t>
            </a:r>
            <a:endParaRPr lang="fr-FR" sz="16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4378" y="6811981"/>
            <a:ext cx="9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G180</a:t>
            </a:r>
          </a:p>
        </p:txBody>
      </p:sp>
      <p:grpSp>
        <p:nvGrpSpPr>
          <p:cNvPr id="24" name="Groupe 23"/>
          <p:cNvGrpSpPr/>
          <p:nvPr/>
        </p:nvGrpSpPr>
        <p:grpSpPr>
          <a:xfrm rot="2755314">
            <a:off x="6627184" y="5753045"/>
            <a:ext cx="342474" cy="336387"/>
            <a:chOff x="4873752" y="863102"/>
            <a:chExt cx="740664" cy="953016"/>
          </a:xfrm>
        </p:grpSpPr>
        <p:cxnSp>
          <p:nvCxnSpPr>
            <p:cNvPr id="17" name="Connecteur en arc 16"/>
            <p:cNvCxnSpPr/>
            <p:nvPr/>
          </p:nvCxnSpPr>
          <p:spPr>
            <a:xfrm rot="16200000" flipH="1">
              <a:off x="4837035" y="899819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/>
            <p:nvPr/>
          </p:nvCxnSpPr>
          <p:spPr>
            <a:xfrm rot="16200000" flipH="1">
              <a:off x="5083923" y="1212191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16200000" flipH="1">
              <a:off x="5330811" y="1532513"/>
              <a:ext cx="320322" cy="24688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871059" y="5036004"/>
            <a:ext cx="1853114" cy="6959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Spectromètre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6448848" y="6208312"/>
            <a:ext cx="697539" cy="292608"/>
            <a:chOff x="3666744" y="2697480"/>
            <a:chExt cx="1234440" cy="585216"/>
          </a:xfrm>
        </p:grpSpPr>
        <p:sp>
          <p:nvSpPr>
            <p:cNvPr id="26" name="Ellipse 25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5552186" y="6513406"/>
            <a:ext cx="249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NIRS individuelle de chaque grain</a:t>
            </a:r>
          </a:p>
        </p:txBody>
      </p:sp>
      <p:grpSp>
        <p:nvGrpSpPr>
          <p:cNvPr id="40" name="Groupe 39"/>
          <p:cNvGrpSpPr/>
          <p:nvPr/>
        </p:nvGrpSpPr>
        <p:grpSpPr>
          <a:xfrm>
            <a:off x="1412327" y="616406"/>
            <a:ext cx="1842585" cy="1223622"/>
            <a:chOff x="6068375" y="-40782"/>
            <a:chExt cx="1695571" cy="1245739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6068375" y="-40782"/>
              <a:ext cx="1695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Optomachine</a:t>
              </a: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8165142" y="6520620"/>
            <a:ext cx="380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Mesure morphologiques individuelles de chaque grain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9720542" y="6218423"/>
            <a:ext cx="697539" cy="292608"/>
            <a:chOff x="3666744" y="2697480"/>
            <a:chExt cx="1234440" cy="585216"/>
          </a:xfrm>
        </p:grpSpPr>
        <p:sp>
          <p:nvSpPr>
            <p:cNvPr id="44" name="Ellipse 43"/>
            <p:cNvSpPr/>
            <p:nvPr/>
          </p:nvSpPr>
          <p:spPr>
            <a:xfrm>
              <a:off x="3666744" y="2697480"/>
              <a:ext cx="1234440" cy="5852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3748524" y="2958084"/>
              <a:ext cx="103620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>
            <a:off x="4717837" y="6337464"/>
            <a:ext cx="970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8043047" y="6334747"/>
            <a:ext cx="11784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0" y="8731605"/>
            <a:ext cx="3478167" cy="2608626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stCxn id="35" idx="3"/>
            <a:endCxn id="15" idx="1"/>
          </p:cNvCxnSpPr>
          <p:nvPr/>
        </p:nvCxnSpPr>
        <p:spPr>
          <a:xfrm flipV="1">
            <a:off x="3711627" y="9458671"/>
            <a:ext cx="3458196" cy="57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823" y="8800962"/>
            <a:ext cx="783560" cy="131541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75" y="10439115"/>
            <a:ext cx="1099500" cy="1190266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35" idx="3"/>
            <a:endCxn id="16" idx="1"/>
          </p:cNvCxnSpPr>
          <p:nvPr/>
        </p:nvCxnSpPr>
        <p:spPr>
          <a:xfrm>
            <a:off x="3711627" y="10035918"/>
            <a:ext cx="3236548" cy="998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 rot="21047790">
            <a:off x="3900365" y="8948429"/>
            <a:ext cx="3715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toutes les plantes : </a:t>
            </a:r>
            <a:endParaRPr lang="fr-FR" sz="2000" b="1" dirty="0" smtClean="0"/>
          </a:p>
          <a:p>
            <a:r>
              <a:rPr lang="fr-FR" sz="2000" b="1" dirty="0" smtClean="0"/>
              <a:t>récolte </a:t>
            </a:r>
            <a:r>
              <a:rPr lang="fr-FR" sz="2000" b="1" dirty="0"/>
              <a:t>du brin maître</a:t>
            </a:r>
          </a:p>
        </p:txBody>
      </p:sp>
      <p:sp>
        <p:nvSpPr>
          <p:cNvPr id="55" name="ZoneTexte 54"/>
          <p:cNvSpPr txBox="1"/>
          <p:nvPr/>
        </p:nvSpPr>
        <p:spPr>
          <a:xfrm rot="997081">
            <a:off x="3743084" y="10601989"/>
            <a:ext cx="2991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Pour 35 plante par bac : récolte du brin maître et d’un thalle secondaire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9968564" y="2006781"/>
            <a:ext cx="258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Données pour sélection réelle</a:t>
            </a:r>
            <a:endParaRPr lang="fr-FR" sz="2400" b="1" dirty="0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9" y="1980954"/>
            <a:ext cx="1152116" cy="86408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-178195" y="1482470"/>
            <a:ext cx="190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Grains d’une récolte d’EPO</a:t>
            </a:r>
          </a:p>
        </p:txBody>
      </p:sp>
      <p:cxnSp>
        <p:nvCxnSpPr>
          <p:cNvPr id="66" name="Connecteur droit avec flèche 65"/>
          <p:cNvCxnSpPr>
            <a:stCxn id="64" idx="3"/>
            <a:endCxn id="81" idx="1"/>
          </p:cNvCxnSpPr>
          <p:nvPr/>
        </p:nvCxnSpPr>
        <p:spPr>
          <a:xfrm flipV="1">
            <a:off x="1291425" y="1999944"/>
            <a:ext cx="753865" cy="413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83" idx="3"/>
            <a:endCxn id="69" idx="1"/>
          </p:cNvCxnSpPr>
          <p:nvPr/>
        </p:nvCxnSpPr>
        <p:spPr>
          <a:xfrm>
            <a:off x="3740726" y="2420141"/>
            <a:ext cx="511885" cy="4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75" idx="3"/>
            <a:endCxn id="63" idx="1"/>
          </p:cNvCxnSpPr>
          <p:nvPr/>
        </p:nvCxnSpPr>
        <p:spPr>
          <a:xfrm>
            <a:off x="9452257" y="2421708"/>
            <a:ext cx="516307" cy="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11" y="954300"/>
            <a:ext cx="3814961" cy="2941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ZoneTexte 56"/>
          <p:cNvSpPr txBox="1"/>
          <p:nvPr/>
        </p:nvSpPr>
        <p:spPr>
          <a:xfrm>
            <a:off x="28707" y="89580"/>
            <a:ext cx="456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</a:t>
            </a:r>
            <a:r>
              <a:rPr lang="fr-FR" sz="2800" dirty="0" smtClean="0"/>
              <a:t>sélection </a:t>
            </a:r>
            <a:r>
              <a:rPr lang="fr-FR" sz="2800" i="1" dirty="0" smtClean="0"/>
              <a:t>in vivo</a:t>
            </a:r>
            <a:endParaRPr lang="fr-FR" sz="2800" dirty="0"/>
          </a:p>
        </p:txBody>
      </p:sp>
      <p:cxnSp>
        <p:nvCxnSpPr>
          <p:cNvPr id="70" name="Connecteur droit 69"/>
          <p:cNvCxnSpPr/>
          <p:nvPr/>
        </p:nvCxnSpPr>
        <p:spPr>
          <a:xfrm>
            <a:off x="-134253" y="4417189"/>
            <a:ext cx="125329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8707" y="4565149"/>
            <a:ext cx="513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Dispositif de sélection </a:t>
            </a:r>
            <a:r>
              <a:rPr lang="fr-FR" sz="2800" i="1" dirty="0" smtClean="0"/>
              <a:t>in silico</a:t>
            </a:r>
            <a:endParaRPr lang="fr-FR" sz="2800" dirty="0"/>
          </a:p>
        </p:txBody>
      </p:sp>
      <p:cxnSp>
        <p:nvCxnSpPr>
          <p:cNvPr id="72" name="Connecteur en arc 71"/>
          <p:cNvCxnSpPr>
            <a:stCxn id="42" idx="2"/>
            <a:endCxn id="35" idx="0"/>
          </p:cNvCxnSpPr>
          <p:nvPr/>
        </p:nvCxnSpPr>
        <p:spPr>
          <a:xfrm rot="5400000">
            <a:off x="5269379" y="3931672"/>
            <a:ext cx="1503099" cy="809676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3"/>
            <a:endCxn id="19" idx="1"/>
          </p:cNvCxnSpPr>
          <p:nvPr/>
        </p:nvCxnSpPr>
        <p:spPr>
          <a:xfrm>
            <a:off x="7953383" y="9458671"/>
            <a:ext cx="978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932141" y="8981617"/>
            <a:ext cx="269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Données pour sélection </a:t>
            </a:r>
            <a:r>
              <a:rPr lang="fr-FR" sz="2800" b="1" i="1" dirty="0" smtClean="0"/>
              <a:t>in silico</a:t>
            </a:r>
            <a:endParaRPr lang="fr-FR" sz="2800" b="1" dirty="0"/>
          </a:p>
        </p:txBody>
      </p:sp>
      <p:cxnSp>
        <p:nvCxnSpPr>
          <p:cNvPr id="73" name="Connecteur droit avec flèche 72"/>
          <p:cNvCxnSpPr>
            <a:stCxn id="16" idx="3"/>
            <a:endCxn id="74" idx="1"/>
          </p:cNvCxnSpPr>
          <p:nvPr/>
        </p:nvCxnSpPr>
        <p:spPr>
          <a:xfrm flipV="1">
            <a:off x="8047675" y="11031837"/>
            <a:ext cx="884466" cy="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932141" y="10247007"/>
            <a:ext cx="233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Données pour estimation des paramètres de variances</a:t>
            </a:r>
            <a:endParaRPr lang="fr-FR" sz="2400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3684455" y="7635497"/>
            <a:ext cx="4423844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Semis de 1248 grains dans 6 bacs (en moyenne 7 grains semés par génotype)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460788" y="11377091"/>
            <a:ext cx="309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Phénotypage</a:t>
            </a:r>
            <a:r>
              <a:rPr lang="fr-FR" sz="2000" b="1" dirty="0" smtClean="0"/>
              <a:t> sur plantes</a:t>
            </a:r>
            <a:endParaRPr lang="fr-FR" sz="2000" b="1" dirty="0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97" y="1763999"/>
            <a:ext cx="783560" cy="1315418"/>
          </a:xfrm>
          <a:prstGeom prst="rect">
            <a:avLst/>
          </a:prstGeom>
        </p:spPr>
      </p:pic>
      <p:cxnSp>
        <p:nvCxnSpPr>
          <p:cNvPr id="76" name="Connecteur droit avec flèche 75"/>
          <p:cNvCxnSpPr>
            <a:stCxn id="69" idx="3"/>
            <a:endCxn id="75" idx="1"/>
          </p:cNvCxnSpPr>
          <p:nvPr/>
        </p:nvCxnSpPr>
        <p:spPr>
          <a:xfrm flipV="1">
            <a:off x="8067572" y="2421708"/>
            <a:ext cx="601125" cy="3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8175898" y="2977028"/>
            <a:ext cx="192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30 brins par micro-parcelle</a:t>
            </a:r>
            <a:endParaRPr lang="fr-FR" sz="2000" b="1" dirty="0"/>
          </a:p>
        </p:txBody>
      </p:sp>
      <p:cxnSp>
        <p:nvCxnSpPr>
          <p:cNvPr id="77" name="Connecteur droit avec flèche 76"/>
          <p:cNvCxnSpPr>
            <a:stCxn id="64" idx="3"/>
            <a:endCxn id="80" idx="1"/>
          </p:cNvCxnSpPr>
          <p:nvPr/>
        </p:nvCxnSpPr>
        <p:spPr>
          <a:xfrm>
            <a:off x="1291425" y="2412998"/>
            <a:ext cx="748227" cy="9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4" idx="3"/>
            <a:endCxn id="79" idx="1"/>
          </p:cNvCxnSpPr>
          <p:nvPr/>
        </p:nvCxnSpPr>
        <p:spPr>
          <a:xfrm>
            <a:off x="1291425" y="2412998"/>
            <a:ext cx="748227" cy="435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2" y="2621042"/>
            <a:ext cx="606763" cy="455072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2" y="2195310"/>
            <a:ext cx="606763" cy="455072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90" y="1772408"/>
            <a:ext cx="606763" cy="455072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2589562" y="1777103"/>
            <a:ext cx="81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Gros</a:t>
            </a:r>
            <a:endParaRPr lang="fr-FR" sz="20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2636714" y="2671521"/>
            <a:ext cx="81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Petits</a:t>
            </a:r>
            <a:endParaRPr lang="fr-FR" sz="20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2584718" y="2220086"/>
            <a:ext cx="1156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Moyens</a:t>
            </a:r>
            <a:endParaRPr lang="fr-FR" sz="2000" b="1" dirty="0"/>
          </a:p>
        </p:txBody>
      </p:sp>
      <p:grpSp>
        <p:nvGrpSpPr>
          <p:cNvPr id="86" name="Groupe 85"/>
          <p:cNvGrpSpPr/>
          <p:nvPr/>
        </p:nvGrpSpPr>
        <p:grpSpPr>
          <a:xfrm>
            <a:off x="9006370" y="4675838"/>
            <a:ext cx="2125884" cy="1473037"/>
            <a:chOff x="6068375" y="-40782"/>
            <a:chExt cx="1695571" cy="1245739"/>
          </a:xfrm>
        </p:grpSpPr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4566" y="181764"/>
              <a:ext cx="1023193" cy="1023193"/>
            </a:xfrm>
            <a:prstGeom prst="rect">
              <a:avLst/>
            </a:prstGeom>
          </p:spPr>
        </p:pic>
        <p:sp>
          <p:nvSpPr>
            <p:cNvPr id="88" name="ZoneTexte 87"/>
            <p:cNvSpPr txBox="1"/>
            <p:nvPr/>
          </p:nvSpPr>
          <p:spPr>
            <a:xfrm>
              <a:off x="6068375" y="-40782"/>
              <a:ext cx="1695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Optomachine</a:t>
              </a:r>
            </a:p>
          </p:txBody>
        </p:sp>
      </p:grpSp>
      <p:sp>
        <p:nvSpPr>
          <p:cNvPr id="89" name="ZoneTexte 88"/>
          <p:cNvSpPr txBox="1"/>
          <p:nvPr/>
        </p:nvSpPr>
        <p:spPr>
          <a:xfrm>
            <a:off x="425386" y="3183140"/>
            <a:ext cx="380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Mesure morphologiques individuelles de chaque grain</a:t>
            </a:r>
          </a:p>
        </p:txBody>
      </p:sp>
      <p:cxnSp>
        <p:nvCxnSpPr>
          <p:cNvPr id="96" name="Connecteur droit avec flèche 95"/>
          <p:cNvCxnSpPr>
            <a:endCxn id="89" idx="0"/>
          </p:cNvCxnSpPr>
          <p:nvPr/>
        </p:nvCxnSpPr>
        <p:spPr>
          <a:xfrm>
            <a:off x="2327492" y="1646684"/>
            <a:ext cx="2063" cy="15364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109</Words>
  <Application>Microsoft Office PowerPoint</Application>
  <PresentationFormat>Personnalisé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76</cp:revision>
  <dcterms:created xsi:type="dcterms:W3CDTF">2023-08-09T14:34:17Z</dcterms:created>
  <dcterms:modified xsi:type="dcterms:W3CDTF">2023-09-04T14:24:38Z</dcterms:modified>
</cp:coreProperties>
</file>