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13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1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3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7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1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92F0-55DC-4691-9AD5-C3E112871D93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B3D3-4B3E-400F-BF0D-ABB1DA8C90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2787" y="5693664"/>
            <a:ext cx="2551176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Donnés des bacs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 = 859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7" y="2873806"/>
            <a:ext cx="626626" cy="4699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897" y="3343776"/>
            <a:ext cx="626626" cy="4699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09" y="4048731"/>
            <a:ext cx="626626" cy="46997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 rot="16200000">
            <a:off x="2714276" y="3746573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…</a:t>
            </a:r>
          </a:p>
        </p:txBody>
      </p:sp>
      <p:sp>
        <p:nvSpPr>
          <p:cNvPr id="9" name="Accolade fermante 8"/>
          <p:cNvSpPr/>
          <p:nvPr/>
        </p:nvSpPr>
        <p:spPr>
          <a:xfrm>
            <a:off x="3389414" y="2921423"/>
            <a:ext cx="128016" cy="14813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577871" y="3403908"/>
            <a:ext cx="165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177 génotypes</a:t>
            </a:r>
          </a:p>
          <a:p>
            <a:r>
              <a:rPr lang="fr-FR" sz="1200" b="1" dirty="0"/>
              <a:t>12 grains par génotype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269133" y="293393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269002" y="3403906"/>
            <a:ext cx="539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G2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132237" y="4141553"/>
            <a:ext cx="727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G177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5608" y="2714262"/>
            <a:ext cx="1328357" cy="1840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Moyenne de la taille des grains par génotype</a:t>
            </a:r>
          </a:p>
          <a:p>
            <a:pPr algn="ctr"/>
            <a:r>
              <a:rPr lang="fr-FR" sz="1600" dirty="0"/>
              <a:t>n = 177</a:t>
            </a:r>
          </a:p>
        </p:txBody>
      </p:sp>
      <p:cxnSp>
        <p:nvCxnSpPr>
          <p:cNvPr id="16" name="Connecteur droit avec flèche 15"/>
          <p:cNvCxnSpPr>
            <a:stCxn id="10" idx="3"/>
            <a:endCxn id="14" idx="1"/>
          </p:cNvCxnSpPr>
          <p:nvPr/>
        </p:nvCxnSpPr>
        <p:spPr>
          <a:xfrm flipV="1">
            <a:off x="5232053" y="3634740"/>
            <a:ext cx="25355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3"/>
            <a:endCxn id="30" idx="1"/>
          </p:cNvCxnSpPr>
          <p:nvPr/>
        </p:nvCxnSpPr>
        <p:spPr>
          <a:xfrm flipV="1">
            <a:off x="6813963" y="3634739"/>
            <a:ext cx="142628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6850357" y="3710664"/>
            <a:ext cx="1353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Echantillonnage de NEO épis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240247" y="3059081"/>
            <a:ext cx="1328357" cy="1151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/>
              <a:t>Épis observés</a:t>
            </a:r>
          </a:p>
        </p:txBody>
      </p:sp>
    </p:spTree>
    <p:extLst>
      <p:ext uri="{BB962C8B-B14F-4D97-AF65-F5344CB8AC3E}">
        <p14:creationId xmlns:p14="http://schemas.microsoft.com/office/powerpoint/2010/main" val="84784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395082" y="3654609"/>
            <a:ext cx="334670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2 : choix des gammes de valeurs pour les paramètres libres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0000"/>
                </a:solidFill>
              </a:rPr>
              <a:t>100 &lt; </a:t>
            </a: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 &lt; 600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>
                <a:solidFill>
                  <a:srgbClr val="FF0000"/>
                </a:solidFill>
              </a:rPr>
              <a:t>nsel</a:t>
            </a:r>
            <a:r>
              <a:rPr lang="fr-FR" sz="1600" dirty="0">
                <a:solidFill>
                  <a:srgbClr val="FF0000"/>
                </a:solidFill>
              </a:rPr>
              <a:t>/NGE &lt; NEO &lt; 177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16180" y="301962"/>
            <a:ext cx="334670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Etape 1 : choix des données et paramètres imposés</a:t>
            </a:r>
          </a:p>
          <a:p>
            <a:endParaRPr lang="fr-FR" sz="1600" dirty="0"/>
          </a:p>
          <a:p>
            <a:r>
              <a:rPr lang="fr-FR" sz="1600" dirty="0"/>
              <a:t>Utilisation des données des grains semés le 06/01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859 grains (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NGO = 859</a:t>
            </a:r>
            <a:r>
              <a:rPr lang="fr-FR" sz="1600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177 génotypes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sz="1600" dirty="0">
              <a:sym typeface="Wingdings" panose="05000000000000000000" pitchFamily="2" charset="2"/>
            </a:endParaRPr>
          </a:p>
          <a:p>
            <a:r>
              <a:rPr lang="fr-FR" sz="1600" dirty="0"/>
              <a:t>Dans ces données : en moyenne 5 plantes par génotype </a:t>
            </a:r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>
                <a:solidFill>
                  <a:srgbClr val="FF0000"/>
                </a:solidFill>
                <a:sym typeface="Wingdings" panose="05000000000000000000" pitchFamily="2" charset="2"/>
              </a:rPr>
              <a:t>NGE = 5</a:t>
            </a:r>
          </a:p>
          <a:p>
            <a:endParaRPr lang="fr-FR" sz="1600" dirty="0"/>
          </a:p>
        </p:txBody>
      </p:sp>
      <p:grpSp>
        <p:nvGrpSpPr>
          <p:cNvPr id="123" name="Groupe 122"/>
          <p:cNvGrpSpPr/>
          <p:nvPr/>
        </p:nvGrpSpPr>
        <p:grpSpPr>
          <a:xfrm>
            <a:off x="2416180" y="5854603"/>
            <a:ext cx="3346704" cy="2585323"/>
            <a:chOff x="411961" y="5679098"/>
            <a:chExt cx="3346704" cy="2585323"/>
          </a:xfrm>
        </p:grpSpPr>
        <p:sp>
          <p:nvSpPr>
            <p:cNvPr id="5" name="ZoneTexte 4"/>
            <p:cNvSpPr txBox="1"/>
            <p:nvPr/>
          </p:nvSpPr>
          <p:spPr>
            <a:xfrm>
              <a:off x="411961" y="5679098"/>
              <a:ext cx="3346704" cy="2585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3 : sélection sur grain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6705" y="6218593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104437" y="6159462"/>
              <a:ext cx="1615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 grains plantés les plus gros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55039" y="7175665"/>
              <a:ext cx="1348244" cy="826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  <p:cxnSp>
          <p:nvCxnSpPr>
            <p:cNvPr id="31" name="Connecteur en angle 30"/>
            <p:cNvCxnSpPr>
              <a:stCxn id="88" idx="1"/>
              <a:endCxn id="14" idx="0"/>
            </p:cNvCxnSpPr>
            <p:nvPr/>
          </p:nvCxnSpPr>
          <p:spPr>
            <a:xfrm>
              <a:off x="2104437" y="6689776"/>
              <a:ext cx="824723" cy="48588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ccolade ouvrante 87"/>
            <p:cNvSpPr/>
            <p:nvPr/>
          </p:nvSpPr>
          <p:spPr>
            <a:xfrm flipH="1">
              <a:off x="1872208" y="6216505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>
            <a:off x="6254808" y="301962"/>
            <a:ext cx="7796269" cy="5632311"/>
            <a:chOff x="4947274" y="218595"/>
            <a:chExt cx="7796269" cy="5632311"/>
          </a:xfrm>
        </p:grpSpPr>
        <p:sp>
          <p:nvSpPr>
            <p:cNvPr id="100" name="ZoneTexte 99"/>
            <p:cNvSpPr txBox="1"/>
            <p:nvPr/>
          </p:nvSpPr>
          <p:spPr>
            <a:xfrm>
              <a:off x="4947274" y="218595"/>
              <a:ext cx="7796269" cy="563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4 : sélection sur épi (répété 100 fois pour chaque combinaison NEO x </a:t>
              </a:r>
              <a:r>
                <a:rPr lang="fr-FR" b="1" dirty="0" err="1"/>
                <a:t>nsel</a:t>
              </a:r>
              <a:r>
                <a:rPr lang="fr-FR" b="1" dirty="0"/>
                <a:t>)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325993"/>
              <a:ext cx="626626" cy="469970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837" y="1795963"/>
              <a:ext cx="626626" cy="46997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549" y="2500918"/>
              <a:ext cx="626626" cy="46997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 rot="16200000">
              <a:off x="5716216" y="2198760"/>
              <a:ext cx="42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…</a:t>
              </a:r>
            </a:p>
          </p:txBody>
        </p:sp>
        <p:sp>
          <p:nvSpPr>
            <p:cNvPr id="38" name="Accolade fermante 37"/>
            <p:cNvSpPr/>
            <p:nvPr/>
          </p:nvSpPr>
          <p:spPr>
            <a:xfrm>
              <a:off x="6391354" y="1373610"/>
              <a:ext cx="128016" cy="14813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271073" y="138612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70942" y="1856093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G2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5134176" y="2593739"/>
              <a:ext cx="727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G177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799530" y="1193796"/>
              <a:ext cx="1328357" cy="18409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Moyenne de la taille des grains par </a:t>
              </a:r>
              <a:r>
                <a:rPr lang="fr-FR" sz="1600" dirty="0">
                  <a:solidFill>
                    <a:schemeClr val="tx1"/>
                  </a:solidFill>
                </a:rPr>
                <a:t>génotype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avec flèche 43"/>
            <p:cNvCxnSpPr>
              <a:stCxn id="38" idx="1"/>
              <a:endCxn id="43" idx="1"/>
            </p:cNvCxnSpPr>
            <p:nvPr/>
          </p:nvCxnSpPr>
          <p:spPr>
            <a:xfrm>
              <a:off x="6519370" y="2114274"/>
              <a:ext cx="280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3" idx="3"/>
              <a:endCxn id="47" idx="1"/>
            </p:cNvCxnSpPr>
            <p:nvPr/>
          </p:nvCxnSpPr>
          <p:spPr>
            <a:xfrm flipV="1">
              <a:off x="8127887" y="2114273"/>
              <a:ext cx="130528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8066160" y="1385716"/>
              <a:ext cx="1434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Echantillonnage </a:t>
              </a:r>
              <a:r>
                <a:rPr lang="fr-FR" sz="1400" b="1" dirty="0"/>
                <a:t>aléatoire</a:t>
              </a:r>
              <a:r>
                <a:rPr lang="fr-FR" sz="1400" dirty="0"/>
                <a:t> </a:t>
              </a:r>
              <a:r>
                <a:rPr lang="fr-FR" sz="1400" dirty="0"/>
                <a:t>de NEO épis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33170" y="1455314"/>
              <a:ext cx="1328357" cy="1317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</a:t>
              </a:r>
              <a:r>
                <a:rPr lang="fr-FR" sz="1600" dirty="0">
                  <a:solidFill>
                    <a:schemeClr val="tx1"/>
                  </a:solidFill>
                </a:rPr>
                <a:t>observés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91292" y="3221700"/>
              <a:ext cx="1328357" cy="67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sélectionnés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eur en angle 57"/>
            <p:cNvCxnSpPr>
              <a:stCxn id="82" idx="1"/>
              <a:endCxn id="57" idx="0"/>
            </p:cNvCxnSpPr>
            <p:nvPr/>
          </p:nvCxnSpPr>
          <p:spPr>
            <a:xfrm flipH="1">
              <a:off x="9555471" y="1856093"/>
              <a:ext cx="1438284" cy="1365607"/>
            </a:xfrm>
            <a:prstGeom prst="bentConnector4">
              <a:avLst>
                <a:gd name="adj1" fmla="val -15894"/>
                <a:gd name="adj2" fmla="val 8320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225238" y="1916142"/>
              <a:ext cx="11863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</a:t>
              </a:r>
              <a:r>
                <a:rPr lang="fr-FR" sz="1400" dirty="0" err="1"/>
                <a:t>sel</a:t>
              </a:r>
              <a:r>
                <a:rPr lang="fr-FR" sz="1400" dirty="0"/>
                <a:t>/NGE génotypes avec les plus grandes moyennes</a:t>
              </a:r>
              <a:endParaRPr lang="fr-FR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267936" y="3896018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125682" y="4026788"/>
              <a:ext cx="1348244" cy="8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</a:t>
              </a:r>
              <a:r>
                <a:rPr lang="fr-FR" sz="1600" dirty="0"/>
                <a:t>épi</a:t>
              </a:r>
              <a:endParaRPr lang="fr-FR" sz="1600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5028833" y="2890591"/>
              <a:ext cx="1796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Chaque </a:t>
              </a:r>
              <a:r>
                <a:rPr lang="fr-FR" sz="1400" dirty="0"/>
                <a:t>lot de 12 grain est considéré comme 1 épi (il y a donc 1 épi par génotype</a:t>
              </a:r>
              <a:r>
                <a:rPr lang="fr-FR" sz="1400" dirty="0"/>
                <a:t>)</a:t>
              </a:r>
              <a:endParaRPr lang="fr-FR" sz="1400" dirty="0"/>
            </a:p>
          </p:txBody>
        </p:sp>
        <p:sp>
          <p:nvSpPr>
            <p:cNvPr id="82" name="Accolade ouvrante 81"/>
            <p:cNvSpPr/>
            <p:nvPr/>
          </p:nvSpPr>
          <p:spPr>
            <a:xfrm flipH="1">
              <a:off x="10761526" y="1471684"/>
              <a:ext cx="232229" cy="7688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Accolade ouvrante 86"/>
            <p:cNvSpPr/>
            <p:nvPr/>
          </p:nvSpPr>
          <p:spPr>
            <a:xfrm flipH="1">
              <a:off x="8616179" y="3906254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8891292" y="3861059"/>
              <a:ext cx="1234390" cy="1299574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avec flèche 95"/>
            <p:cNvCxnSpPr>
              <a:stCxn id="94" idx="2"/>
              <a:endCxn id="66" idx="1"/>
            </p:cNvCxnSpPr>
            <p:nvPr/>
          </p:nvCxnSpPr>
          <p:spPr>
            <a:xfrm>
              <a:off x="10003427" y="4122641"/>
              <a:ext cx="122255" cy="317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5344330" y="799671"/>
              <a:ext cx="1292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12 grains par </a:t>
              </a:r>
              <a:r>
                <a:rPr lang="fr-FR" sz="1400" dirty="0"/>
                <a:t>génotype</a:t>
              </a:r>
              <a:endParaRPr lang="fr-FR" dirty="0"/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6254808" y="6421073"/>
            <a:ext cx="7796269" cy="4524315"/>
            <a:chOff x="4250588" y="6421072"/>
            <a:chExt cx="7796269" cy="4524315"/>
          </a:xfrm>
        </p:grpSpPr>
        <p:sp>
          <p:nvSpPr>
            <p:cNvPr id="119" name="ZoneTexte 118"/>
            <p:cNvSpPr txBox="1"/>
            <p:nvPr/>
          </p:nvSpPr>
          <p:spPr>
            <a:xfrm>
              <a:off x="4250588" y="6421072"/>
              <a:ext cx="779626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Etape 5 : estimation des progrès effectués (répété 100 fois pour chaque combinaison de NEO x </a:t>
              </a:r>
              <a:r>
                <a:rPr lang="fr-FR" b="1" dirty="0" err="1"/>
                <a:t>nsel</a:t>
              </a:r>
              <a:r>
                <a:rPr lang="fr-FR" b="1" dirty="0"/>
                <a:t>)</a:t>
              </a:r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  <a:p>
              <a:endParaRPr lang="fr-FR" b="1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020546" y="7175665"/>
              <a:ext cx="1348245" cy="3435096"/>
              <a:chOff x="5020546" y="7175665"/>
              <a:chExt cx="1348245" cy="343509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20547" y="7175665"/>
                <a:ext cx="1348244" cy="17830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Données des bacs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020546" y="8958745"/>
                <a:ext cx="1343179" cy="8260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grain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20546" y="9784753"/>
                <a:ext cx="1343179" cy="826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</a:t>
                </a:r>
                <a:r>
                  <a:rPr lang="fr-FR" sz="1600" dirty="0"/>
                  <a:t>épi</a:t>
                </a:r>
                <a:endParaRPr lang="fr-FR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83" y="8264421"/>
                  <a:ext cx="3985002" cy="391646"/>
                </a:xfrm>
                <a:prstGeom prst="rect">
                  <a:avLst/>
                </a:prstGeom>
                <a:blipFill>
                  <a:blip r:embed="rId3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Connecteur droit avec flèche 109"/>
            <p:cNvCxnSpPr/>
            <p:nvPr/>
          </p:nvCxnSpPr>
          <p:spPr>
            <a:xfrm flipH="1">
              <a:off x="8194606" y="8582204"/>
              <a:ext cx="1128605" cy="485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/>
            <p:cNvCxnSpPr/>
            <p:nvPr/>
          </p:nvCxnSpPr>
          <p:spPr>
            <a:xfrm>
              <a:off x="9323209" y="8582204"/>
              <a:ext cx="973860" cy="469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𝐺𝑅𝐴𝐼𝑁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  <a:p>
                  <a:r>
                    <a:rPr lang="fr-FR" dirty="0"/>
                    <a:t>= R</a:t>
                  </a:r>
                  <a:r>
                    <a:rPr lang="fr-FR" baseline="-25000" dirty="0"/>
                    <a:t>GRAIN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30" y="9023213"/>
                  <a:ext cx="202087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719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𝐸𝑃𝐼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  <a:p>
                  <a:r>
                    <a:rPr lang="fr-FR" dirty="0"/>
                    <a:t>= R</a:t>
                  </a:r>
                  <a:r>
                    <a:rPr lang="fr-FR" baseline="-25000" dirty="0"/>
                    <a:t>EPI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927" y="9046809"/>
                  <a:ext cx="179472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712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3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130076" y="154636"/>
            <a:ext cx="7796269" cy="10156627"/>
            <a:chOff x="4250588" y="301961"/>
            <a:chExt cx="7796269" cy="10156627"/>
          </a:xfrm>
        </p:grpSpPr>
        <p:sp>
          <p:nvSpPr>
            <p:cNvPr id="100" name="ZoneTexte 99"/>
            <p:cNvSpPr txBox="1"/>
            <p:nvPr/>
          </p:nvSpPr>
          <p:spPr>
            <a:xfrm>
              <a:off x="4250588" y="301961"/>
              <a:ext cx="7796269" cy="10156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000" b="1" dirty="0"/>
                <a:t>Sélection sur épi (répété 100 fois pour chaque combinaison NEO x </a:t>
              </a:r>
              <a:r>
                <a:rPr lang="fr-FR" sz="2000" b="1" dirty="0" err="1"/>
                <a:t>nsel</a:t>
              </a:r>
              <a:r>
                <a:rPr lang="fr-FR" sz="2000" b="1" dirty="0"/>
                <a:t>)</a:t>
              </a:r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r>
                <a:rPr lang="fr-FR" sz="2000" dirty="0" smtClean="0"/>
                <a:t>La sélection sur épi se fait sur des moyennes de tailles de grains, le progrès est mesuré à partir de moyennes de tailles de grains</a:t>
              </a:r>
              <a:endParaRPr lang="fr-FR" sz="2000" dirty="0"/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151" y="1409359"/>
              <a:ext cx="626626" cy="469970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151" y="1879329"/>
              <a:ext cx="626626" cy="46997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863" y="2584284"/>
              <a:ext cx="626626" cy="46997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 rot="16200000">
              <a:off x="5019530" y="2282126"/>
              <a:ext cx="420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…</a:t>
              </a:r>
            </a:p>
          </p:txBody>
        </p:sp>
        <p:sp>
          <p:nvSpPr>
            <p:cNvPr id="38" name="Accolade fermante 37"/>
            <p:cNvSpPr/>
            <p:nvPr/>
          </p:nvSpPr>
          <p:spPr>
            <a:xfrm>
              <a:off x="5694668" y="1456976"/>
              <a:ext cx="128016" cy="14813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4574387" y="1469489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G1</a:t>
              </a: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4574256" y="1939459"/>
              <a:ext cx="539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G2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4437490" y="2677105"/>
              <a:ext cx="727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G177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2844" y="1277162"/>
              <a:ext cx="1328357" cy="184095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Moyenne de la taille des grains par </a:t>
              </a:r>
              <a:r>
                <a:rPr lang="fr-FR" sz="1600" dirty="0">
                  <a:solidFill>
                    <a:schemeClr val="tx1"/>
                  </a:solidFill>
                </a:rPr>
                <a:t>génotype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avec flèche 43"/>
            <p:cNvCxnSpPr>
              <a:stCxn id="38" idx="1"/>
              <a:endCxn id="43" idx="1"/>
            </p:cNvCxnSpPr>
            <p:nvPr/>
          </p:nvCxnSpPr>
          <p:spPr>
            <a:xfrm>
              <a:off x="5822684" y="2197640"/>
              <a:ext cx="280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stCxn id="43" idx="3"/>
              <a:endCxn id="47" idx="1"/>
            </p:cNvCxnSpPr>
            <p:nvPr/>
          </p:nvCxnSpPr>
          <p:spPr>
            <a:xfrm flipV="1">
              <a:off x="7431201" y="2197639"/>
              <a:ext cx="130528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7369474" y="1469082"/>
              <a:ext cx="14346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Echantillonnage </a:t>
              </a:r>
              <a:r>
                <a:rPr lang="fr-FR" sz="1400" b="1" dirty="0"/>
                <a:t>aléatoire</a:t>
              </a:r>
              <a:r>
                <a:rPr lang="fr-FR" sz="1400" dirty="0"/>
                <a:t> </a:t>
              </a:r>
              <a:r>
                <a:rPr lang="fr-FR" sz="1400" dirty="0"/>
                <a:t>de NEO épis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736484" y="1538680"/>
              <a:ext cx="1328357" cy="13179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</a:t>
              </a:r>
              <a:r>
                <a:rPr lang="fr-FR" sz="1600" dirty="0">
                  <a:solidFill>
                    <a:schemeClr val="tx1"/>
                  </a:solidFill>
                </a:rPr>
                <a:t>observés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194606" y="3305066"/>
              <a:ext cx="1328357" cy="67015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Génotypes sélectionnés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Connecteur en angle 57"/>
            <p:cNvCxnSpPr>
              <a:stCxn id="82" idx="1"/>
              <a:endCxn id="57" idx="0"/>
            </p:cNvCxnSpPr>
            <p:nvPr/>
          </p:nvCxnSpPr>
          <p:spPr>
            <a:xfrm flipH="1">
              <a:off x="8858785" y="1939459"/>
              <a:ext cx="1438284" cy="1365607"/>
            </a:xfrm>
            <a:prstGeom prst="bentConnector4">
              <a:avLst>
                <a:gd name="adj1" fmla="val -15894"/>
                <a:gd name="adj2" fmla="val 8320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0528552" y="1999508"/>
              <a:ext cx="11863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</a:t>
              </a:r>
              <a:r>
                <a:rPr lang="fr-FR" sz="1400" dirty="0" err="1"/>
                <a:t>sel</a:t>
              </a:r>
              <a:r>
                <a:rPr lang="fr-FR" sz="1400" dirty="0"/>
                <a:t>/NGE génotypes avec les plus grandes moyennes</a:t>
              </a:r>
              <a:endParaRPr lang="fr-FR" sz="1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71250" y="3979384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428996" y="4110154"/>
              <a:ext cx="1348244" cy="826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</a:t>
              </a:r>
              <a:r>
                <a:rPr lang="fr-FR" sz="1600" dirty="0"/>
                <a:t>épi</a:t>
              </a:r>
              <a:endParaRPr lang="fr-FR" sz="1600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4332147" y="2973957"/>
              <a:ext cx="179614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Chaque </a:t>
              </a:r>
              <a:r>
                <a:rPr lang="fr-FR" sz="1400" dirty="0"/>
                <a:t>lot de 12 grain est considéré comme 1 épi (il y a donc 1 épi par génotype</a:t>
              </a:r>
              <a:r>
                <a:rPr lang="fr-FR" sz="1400" dirty="0"/>
                <a:t>)</a:t>
              </a:r>
              <a:endParaRPr lang="fr-FR" sz="1400" dirty="0"/>
            </a:p>
          </p:txBody>
        </p:sp>
        <p:sp>
          <p:nvSpPr>
            <p:cNvPr id="82" name="Accolade ouvrante 81"/>
            <p:cNvSpPr/>
            <p:nvPr/>
          </p:nvSpPr>
          <p:spPr>
            <a:xfrm flipH="1">
              <a:off x="10064840" y="1555050"/>
              <a:ext cx="232229" cy="76881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Accolade ouvrante 86"/>
            <p:cNvSpPr/>
            <p:nvPr/>
          </p:nvSpPr>
          <p:spPr>
            <a:xfrm flipH="1">
              <a:off x="7919493" y="3989620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8194606" y="3944425"/>
              <a:ext cx="1234390" cy="1299574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avec flèche 95"/>
            <p:cNvCxnSpPr>
              <a:stCxn id="94" idx="2"/>
              <a:endCxn id="66" idx="1"/>
            </p:cNvCxnSpPr>
            <p:nvPr/>
          </p:nvCxnSpPr>
          <p:spPr>
            <a:xfrm>
              <a:off x="9306741" y="4206007"/>
              <a:ext cx="122255" cy="317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4647644" y="883037"/>
              <a:ext cx="1292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12 grains par </a:t>
              </a:r>
              <a:r>
                <a:rPr lang="fr-FR" sz="1400" dirty="0"/>
                <a:t>génotype</a:t>
              </a:r>
              <a:endParaRPr lang="fr-FR" dirty="0"/>
            </a:p>
          </p:txBody>
        </p:sp>
        <p:grpSp>
          <p:nvGrpSpPr>
            <p:cNvPr id="108" name="Groupe 107"/>
            <p:cNvGrpSpPr/>
            <p:nvPr/>
          </p:nvGrpSpPr>
          <p:grpSpPr>
            <a:xfrm>
              <a:off x="5045176" y="6623731"/>
              <a:ext cx="1348245" cy="2600912"/>
              <a:chOff x="5020546" y="7175665"/>
              <a:chExt cx="1348245" cy="260091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20547" y="7175665"/>
                <a:ext cx="1348244" cy="17830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dirty="0"/>
                  <a:t>Données des bacs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20546" y="8950569"/>
                <a:ext cx="1343179" cy="8260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 dirty="0"/>
                  <a:t>Population sélectionnée sur </a:t>
                </a:r>
                <a:r>
                  <a:rPr lang="fr-FR" sz="1600" dirty="0"/>
                  <a:t>épi</a:t>
                </a:r>
                <a:endParaRPr lang="fr-FR" sz="16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6767374" y="7327183"/>
                  <a:ext cx="5245154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374" y="7327183"/>
                  <a:ext cx="5245154" cy="491417"/>
                </a:xfrm>
                <a:prstGeom prst="rect">
                  <a:avLst/>
                </a:prstGeom>
                <a:blipFill>
                  <a:blip r:embed="rId3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Connecteur droit avec flèche 111"/>
            <p:cNvCxnSpPr>
              <a:endCxn id="118" idx="0"/>
            </p:cNvCxnSpPr>
            <p:nvPr/>
          </p:nvCxnSpPr>
          <p:spPr>
            <a:xfrm>
              <a:off x="10064840" y="7818600"/>
              <a:ext cx="0" cy="60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8574886" y="8424503"/>
                  <a:ext cx="297990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𝐸𝑃𝐼</m:t>
                          </m:r>
                        </m:sub>
                      </m:sSub>
                    </m:oMath>
                  </a14:m>
                  <a:r>
                    <a:rPr lang="fr-FR" sz="2400" dirty="0" smtClean="0"/>
                    <a:t> = </a:t>
                  </a:r>
                  <a:r>
                    <a:rPr lang="fr-FR" sz="2400" dirty="0"/>
                    <a:t>R</a:t>
                  </a:r>
                  <a:r>
                    <a:rPr lang="fr-FR" sz="2400" baseline="-25000" dirty="0"/>
                    <a:t>EPI</a:t>
                  </a:r>
                  <a:endParaRPr lang="fr-FR" sz="24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886" y="8424503"/>
                  <a:ext cx="297990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613" t="-10526" b="-289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e 26"/>
          <p:cNvGrpSpPr/>
          <p:nvPr/>
        </p:nvGrpSpPr>
        <p:grpSpPr>
          <a:xfrm>
            <a:off x="8283063" y="169074"/>
            <a:ext cx="7796269" cy="10218182"/>
            <a:chOff x="8442718" y="154560"/>
            <a:chExt cx="7796269" cy="10218182"/>
          </a:xfrm>
        </p:grpSpPr>
        <p:sp>
          <p:nvSpPr>
            <p:cNvPr id="52" name="ZoneTexte 51"/>
            <p:cNvSpPr txBox="1"/>
            <p:nvPr/>
          </p:nvSpPr>
          <p:spPr>
            <a:xfrm>
              <a:off x="8442718" y="154560"/>
              <a:ext cx="7796269" cy="1021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b="1" dirty="0"/>
                <a:t>Sélection sur </a:t>
              </a:r>
              <a:r>
                <a:rPr lang="fr-FR" sz="2800" b="1" dirty="0" smtClean="0"/>
                <a:t>grain</a:t>
              </a:r>
              <a:endParaRPr lang="fr-FR" sz="2800" b="1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endParaRPr lang="fr-FR" dirty="0" smtClean="0"/>
            </a:p>
            <a:p>
              <a:endParaRPr lang="fr-FR" dirty="0"/>
            </a:p>
            <a:p>
              <a:r>
                <a:rPr lang="fr-FR" sz="2000" dirty="0"/>
                <a:t>La sélection sur </a:t>
              </a:r>
              <a:r>
                <a:rPr lang="fr-FR" sz="2000" dirty="0" smtClean="0"/>
                <a:t>grain </a:t>
              </a:r>
              <a:r>
                <a:rPr lang="fr-FR" sz="2000" dirty="0"/>
                <a:t>se fait sur des </a:t>
              </a:r>
              <a:r>
                <a:rPr lang="fr-FR" sz="2000" dirty="0" smtClean="0"/>
                <a:t>tailles </a:t>
              </a:r>
              <a:r>
                <a:rPr lang="fr-FR" sz="2000" dirty="0"/>
                <a:t>de </a:t>
              </a:r>
              <a:r>
                <a:rPr lang="fr-FR" sz="2000" dirty="0" smtClean="0"/>
                <a:t>grains individuels, </a:t>
              </a:r>
              <a:r>
                <a:rPr lang="fr-FR" sz="2000" dirty="0"/>
                <a:t>le progrès est mesuré à partir de </a:t>
              </a:r>
              <a:r>
                <a:rPr lang="fr-FR" sz="2000" dirty="0" smtClean="0"/>
                <a:t>tailles </a:t>
              </a:r>
              <a:r>
                <a:rPr lang="fr-FR" sz="2000" dirty="0"/>
                <a:t>de </a:t>
              </a:r>
              <a:r>
                <a:rPr lang="fr-FR" sz="2000" dirty="0" smtClean="0"/>
                <a:t>grains individuels</a:t>
              </a:r>
              <a:endParaRPr lang="fr-FR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814735" y="1076756"/>
              <a:ext cx="1348244" cy="1783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/>
                <a:t>Données des bacs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0465072" y="1059113"/>
              <a:ext cx="1615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nsel</a:t>
              </a:r>
              <a:r>
                <a:rPr lang="fr-FR" sz="1400" dirty="0"/>
                <a:t> grains plantés les plus gros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15674" y="2075316"/>
              <a:ext cx="1348244" cy="8260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 smtClean="0">
                  <a:solidFill>
                    <a:schemeClr val="tx1"/>
                  </a:solidFill>
                </a:rPr>
                <a:t>Individus sélectionnés sur grain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Connecteur en angle 30"/>
            <p:cNvCxnSpPr>
              <a:stCxn id="88" idx="1"/>
              <a:endCxn id="14" idx="0"/>
            </p:cNvCxnSpPr>
            <p:nvPr/>
          </p:nvCxnSpPr>
          <p:spPr>
            <a:xfrm>
              <a:off x="10465072" y="1589427"/>
              <a:ext cx="824723" cy="48588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ccolade ouvrante 87"/>
            <p:cNvSpPr/>
            <p:nvPr/>
          </p:nvSpPr>
          <p:spPr>
            <a:xfrm flipH="1">
              <a:off x="10232843" y="1116156"/>
              <a:ext cx="232229" cy="94654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Arc 78"/>
            <p:cNvSpPr/>
            <p:nvPr/>
          </p:nvSpPr>
          <p:spPr>
            <a:xfrm rot="5400000" flipV="1">
              <a:off x="12063562" y="1946342"/>
              <a:ext cx="1626443" cy="1899962"/>
            </a:xfrm>
            <a:prstGeom prst="arc">
              <a:avLst>
                <a:gd name="adj1" fmla="val 11463237"/>
                <a:gd name="adj2" fmla="val 193134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avec flèche 80"/>
            <p:cNvCxnSpPr>
              <a:stCxn id="79" idx="2"/>
              <a:endCxn id="92" idx="1"/>
            </p:cNvCxnSpPr>
            <p:nvPr/>
          </p:nvCxnSpPr>
          <p:spPr>
            <a:xfrm>
              <a:off x="12347230" y="3571476"/>
              <a:ext cx="379335" cy="1433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12726565" y="398827"/>
              <a:ext cx="1968970" cy="2367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Données Optomachine </a:t>
              </a:r>
              <a:r>
                <a:rPr lang="fr-FR" dirty="0"/>
                <a:t>des </a:t>
              </a:r>
              <a:r>
                <a:rPr lang="fr-FR" dirty="0" smtClean="0"/>
                <a:t>bacs (mesures sur grains individuels)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10667180" y="5519088"/>
                  <a:ext cx="5245154" cy="49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=µ+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𝐵𝐴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𝑆𝐸𝐿𝐸𝐶𝑇𝐼𝑂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7180" y="5519088"/>
                  <a:ext cx="5245154" cy="491417"/>
                </a:xfrm>
                <a:prstGeom prst="rect">
                  <a:avLst/>
                </a:prstGeom>
                <a:blipFill>
                  <a:blip r:embed="rId5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necteur droit avec flèche 85"/>
            <p:cNvCxnSpPr/>
            <p:nvPr/>
          </p:nvCxnSpPr>
          <p:spPr>
            <a:xfrm>
              <a:off x="14166888" y="5958277"/>
              <a:ext cx="2176" cy="451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/>
                <p:cNvSpPr/>
                <p:nvPr/>
              </p:nvSpPr>
              <p:spPr>
                <a:xfrm>
                  <a:off x="12340852" y="6409664"/>
                  <a:ext cx="3656425" cy="4917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𝑆𝐸𝐿𝐸𝐶𝑇𝐼𝑂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𝑔𝑟𝑎𝑖𝑛</m:t>
                          </m:r>
                        </m:sub>
                      </m:sSub>
                    </m:oMath>
                  </a14:m>
                  <a:r>
                    <a:rPr lang="fr-FR" sz="2400" dirty="0" smtClean="0"/>
                    <a:t> =  </a:t>
                  </a:r>
                  <a:r>
                    <a:rPr lang="fr-FR" sz="2400" dirty="0" err="1" smtClean="0"/>
                    <a:t>R</a:t>
                  </a:r>
                  <a:r>
                    <a:rPr lang="fr-FR" sz="2400" baseline="-25000" dirty="0" err="1" smtClean="0"/>
                    <a:t>grain</a:t>
                  </a:r>
                  <a:endParaRPr lang="fr-FR" sz="2400" dirty="0"/>
                </a:p>
              </p:txBody>
            </p:sp>
          </mc:Choice>
          <mc:Fallback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0852" y="6409664"/>
                  <a:ext cx="3656425" cy="491738"/>
                </a:xfrm>
                <a:prstGeom prst="rect">
                  <a:avLst/>
                </a:prstGeom>
                <a:blipFill>
                  <a:blip r:embed="rId6"/>
                  <a:stretch>
                    <a:fillRect l="-333" t="-8642" b="-222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 91"/>
            <p:cNvSpPr/>
            <p:nvPr/>
          </p:nvSpPr>
          <p:spPr>
            <a:xfrm>
              <a:off x="12726565" y="3086905"/>
              <a:ext cx="1976104" cy="1255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629538" y="4375833"/>
              <a:ext cx="1968970" cy="23670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/>
                <a:t>Données Optomachine </a:t>
              </a:r>
              <a:r>
                <a:rPr lang="fr-FR" dirty="0"/>
                <a:t>des </a:t>
              </a:r>
              <a:r>
                <a:rPr lang="fr-FR" dirty="0" smtClean="0"/>
                <a:t>bacs (mesures sur grains individuels)</a:t>
              </a:r>
              <a:endParaRPr lang="fr-FR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636244" y="6750851"/>
              <a:ext cx="1976104" cy="12557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Population sélectionnée sur grain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59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509</Words>
  <Application>Microsoft Office PowerPoint</Application>
  <PresentationFormat>Personnalisé</PresentationFormat>
  <Paragraphs>184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</dc:creator>
  <cp:lastModifiedBy>bienvenu</cp:lastModifiedBy>
  <cp:revision>43</cp:revision>
  <dcterms:created xsi:type="dcterms:W3CDTF">2023-08-11T13:14:45Z</dcterms:created>
  <dcterms:modified xsi:type="dcterms:W3CDTF">2023-08-23T14:47:42Z</dcterms:modified>
</cp:coreProperties>
</file>