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2" r:id="rId2"/>
    <p:sldId id="298" r:id="rId3"/>
    <p:sldId id="299" r:id="rId4"/>
    <p:sldId id="276" r:id="rId5"/>
    <p:sldId id="283" r:id="rId6"/>
    <p:sldId id="284" r:id="rId7"/>
    <p:sldId id="264" r:id="rId8"/>
    <p:sldId id="297" r:id="rId9"/>
    <p:sldId id="268" r:id="rId10"/>
    <p:sldId id="285" r:id="rId11"/>
    <p:sldId id="270" r:id="rId12"/>
    <p:sldId id="294" r:id="rId13"/>
    <p:sldId id="271" r:id="rId14"/>
    <p:sldId id="272" r:id="rId15"/>
    <p:sldId id="295" r:id="rId16"/>
    <p:sldId id="273" r:id="rId17"/>
    <p:sldId id="286" r:id="rId18"/>
    <p:sldId id="287" r:id="rId19"/>
    <p:sldId id="288" r:id="rId20"/>
    <p:sldId id="289" r:id="rId21"/>
    <p:sldId id="290" r:id="rId22"/>
    <p:sldId id="291" r:id="rId23"/>
    <p:sldId id="293" r:id="rId24"/>
    <p:sldId id="296" r:id="rId25"/>
    <p:sldId id="267" r:id="rId26"/>
    <p:sldId id="301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F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40" autoAdjust="0"/>
  </p:normalViewPr>
  <p:slideViewPr>
    <p:cSldViewPr snapToGrid="0">
      <p:cViewPr varScale="1">
        <p:scale>
          <a:sx n="94" d="100"/>
          <a:sy n="94" d="100"/>
        </p:scale>
        <p:origin x="58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DF14B-8BB5-4760-BCF8-3AC3F4EEA669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1CBDD-4062-443C-BCAE-9F0FC0ECC40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743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CBDD-4062-443C-BCAE-9F0FC0ECC40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75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CBDD-4062-443C-BCAE-9F0FC0ECC40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344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Introduire </a:t>
            </a:r>
            <a:r>
              <a:rPr lang="fr-FR" dirty="0" smtClean="0"/>
              <a:t>phénomique</a:t>
            </a:r>
            <a:endParaRPr lang="fr-FR" baseline="0" dirty="0" smtClean="0"/>
          </a:p>
          <a:p>
            <a:r>
              <a:rPr lang="fr-FR" baseline="0" dirty="0" smtClean="0"/>
              <a:t>Parler des </a:t>
            </a:r>
            <a:r>
              <a:rPr lang="fr-FR" baseline="0" dirty="0" err="1" smtClean="0"/>
              <a:t>prot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CBDD-4062-443C-BCAE-9F0FC0ECC40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43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CBDD-4062-443C-BCAE-9F0FC0ECC40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409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CBDD-4062-443C-BCAE-9F0FC0ECC40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030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Mettre les variances et valeur </a:t>
            </a:r>
            <a:r>
              <a:rPr lang="fr-FR" dirty="0" err="1" smtClean="0"/>
              <a:t>experimentale</a:t>
            </a:r>
            <a:r>
              <a:rPr lang="fr-FR" dirty="0" smtClean="0"/>
              <a:t> du point vert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CBDD-4062-443C-BCAE-9F0FC0ECC407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61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CBDD-4062-443C-BCAE-9F0FC0ECC40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9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CBDD-4062-443C-BCAE-9F0FC0ECC40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192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CBDD-4062-443C-BCAE-9F0FC0ECC40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793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CBDD-4062-443C-BCAE-9F0FC0ECC40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005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CBDD-4062-443C-BCAE-9F0FC0ECC40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510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CBDD-4062-443C-BCAE-9F0FC0ECC40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910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CBDD-4062-443C-BCAE-9F0FC0ECC40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060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Mettre les variances et valeur </a:t>
            </a:r>
            <a:r>
              <a:rPr lang="fr-FR" dirty="0" err="1" smtClean="0"/>
              <a:t>experimentale</a:t>
            </a:r>
            <a:r>
              <a:rPr lang="fr-FR" dirty="0" smtClean="0"/>
              <a:t> du point vert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CBDD-4062-443C-BCAE-9F0FC0ECC40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58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F8D9-54E2-483C-B751-E697F644A5F7}" type="datetime1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50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DFDD-2DA2-4BD5-8392-D432C9999840}" type="datetime1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1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5A63-1CCE-457A-85A3-92C22659BC15}" type="datetime1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11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8837-EF32-4398-938F-606E6BB870F9}" type="datetime1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9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DF64-93D8-4AB1-84FA-03B10BEF7F4B}" type="datetime1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40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FDDF-ABA1-429B-B758-D5D00E011C9E}" type="datetime1">
              <a:rPr lang="en-GB" smtClean="0"/>
              <a:t>18/09/2023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13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B4AF-524D-41D3-896A-78361DD9D7A9}" type="datetime1">
              <a:rPr lang="en-GB" smtClean="0"/>
              <a:t>18/09/2023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37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8B6B-9485-4429-9D0E-BE1EB4391D2A}" type="datetime1">
              <a:rPr lang="en-GB" smtClean="0"/>
              <a:t>18/09/2023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34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789A-43CD-42D0-8185-59106CD38616}" type="datetime1">
              <a:rPr lang="en-GB" smtClean="0"/>
              <a:t>18/09/2023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88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D8FF-F4B4-48E5-BAA7-CCB6C6B4EB4B}" type="datetime1">
              <a:rPr lang="en-GB" smtClean="0"/>
              <a:t>18/09/2023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58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EC3A-1E9C-421B-8149-57F82837290A}" type="datetime1">
              <a:rPr lang="en-GB" smtClean="0"/>
              <a:t>18/09/2023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76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9236-59CA-4713-A425-88D2DD0382AF}" type="datetime1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99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135/cropsci1982.0011183X002200030032x" TargetMode="External"/><Relationship Id="rId2" Type="http://schemas.openxmlformats.org/officeDocument/2006/relationships/hyperlink" Target="https://doi.org/10.1007/BF0014563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4141/cjps87-086" TargetMode="External"/><Relationship Id="rId5" Type="http://schemas.openxmlformats.org/officeDocument/2006/relationships/hyperlink" Target="https://doi.org/10.1071/ar9720761" TargetMode="External"/><Relationship Id="rId4" Type="http://schemas.openxmlformats.org/officeDocument/2006/relationships/hyperlink" Target="https://doi.org/10.1002/9781119945932.ch5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7/S1742170513000343" TargetMode="External"/><Relationship Id="rId2" Type="http://schemas.openxmlformats.org/officeDocument/2006/relationships/hyperlink" Target="https://doi.org/10.1534/g3.118.20076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2135/cropsci2001.414999x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tiff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0556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/>
              <a:t>Les pratiques de sélection paysanne de blé dur : </a:t>
            </a:r>
            <a:r>
              <a:rPr lang="fr-FR" dirty="0" smtClean="0"/>
              <a:t>quel </a:t>
            </a:r>
            <a:r>
              <a:rPr lang="fr-FR" dirty="0"/>
              <a:t>regard porter sur le grain ?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914776"/>
            <a:ext cx="9144000" cy="2943224"/>
          </a:xfrm>
        </p:spPr>
        <p:txBody>
          <a:bodyPr>
            <a:normAutofit fontScale="77500" lnSpcReduction="20000"/>
          </a:bodyPr>
          <a:lstStyle/>
          <a:p>
            <a:r>
              <a:rPr lang="fr-FR" sz="2000" dirty="0" smtClean="0"/>
              <a:t>Par Clément BIENVENU</a:t>
            </a:r>
          </a:p>
          <a:p>
            <a:r>
              <a:rPr lang="fr-FR" sz="2000" dirty="0" smtClean="0"/>
              <a:t>Le 21/09/2023</a:t>
            </a:r>
          </a:p>
          <a:p>
            <a:endParaRPr lang="fr-FR" sz="2000" dirty="0" smtClean="0"/>
          </a:p>
          <a:p>
            <a:r>
              <a:rPr lang="fr-FR" sz="2000" b="1" dirty="0"/>
              <a:t>Jury : </a:t>
            </a:r>
          </a:p>
          <a:p>
            <a:r>
              <a:rPr lang="fr-FR" sz="2000" dirty="0"/>
              <a:t>Vincent RANWEZ</a:t>
            </a:r>
          </a:p>
          <a:p>
            <a:r>
              <a:rPr lang="fr-FR" sz="2000" dirty="0"/>
              <a:t>Anne LAPERCHE</a:t>
            </a:r>
          </a:p>
          <a:p>
            <a:r>
              <a:rPr lang="fr-FR" sz="2000" dirty="0"/>
              <a:t>Timothée FLUTRE</a:t>
            </a:r>
          </a:p>
          <a:p>
            <a:endParaRPr lang="fr-FR" sz="2000" dirty="0"/>
          </a:p>
          <a:p>
            <a:r>
              <a:rPr lang="fr-FR" sz="2000" dirty="0"/>
              <a:t>Mémoire préparé sous la direction de Jean-François MARTIN</a:t>
            </a:r>
          </a:p>
          <a:p>
            <a:r>
              <a:rPr lang="fr-FR" sz="2000" dirty="0"/>
              <a:t>Maître de stage : Jacques DAVID </a:t>
            </a:r>
          </a:p>
        </p:txBody>
      </p:sp>
    </p:spTree>
    <p:extLst>
      <p:ext uri="{BB962C8B-B14F-4D97-AF65-F5344CB8AC3E}">
        <p14:creationId xmlns:p14="http://schemas.microsoft.com/office/powerpoint/2010/main" val="15604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10</a:t>
            </a:fld>
            <a:endParaRPr lang="en-GB"/>
          </a:p>
        </p:txBody>
      </p:sp>
      <p:grpSp>
        <p:nvGrpSpPr>
          <p:cNvPr id="26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29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30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31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32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33" name="Pentagone 25"/>
          <p:cNvSpPr/>
          <p:nvPr/>
        </p:nvSpPr>
        <p:spPr>
          <a:xfrm>
            <a:off x="809745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Scenarii de sélection</a:t>
            </a:r>
            <a:endParaRPr lang="en-GB" dirty="0"/>
          </a:p>
        </p:txBody>
      </p:sp>
      <p:sp>
        <p:nvSpPr>
          <p:cNvPr id="34" name="Pentagone 32"/>
          <p:cNvSpPr/>
          <p:nvPr/>
        </p:nvSpPr>
        <p:spPr>
          <a:xfrm>
            <a:off x="3503595" y="828000"/>
            <a:ext cx="5197371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du développement analytique</a:t>
            </a:r>
            <a:endParaRPr lang="en-GB" dirty="0"/>
          </a:p>
        </p:txBody>
      </p:sp>
      <p:sp>
        <p:nvSpPr>
          <p:cNvPr id="35" name="Pentagone 33"/>
          <p:cNvSpPr/>
          <p:nvPr/>
        </p:nvSpPr>
        <p:spPr>
          <a:xfrm>
            <a:off x="-190066" y="828000"/>
            <a:ext cx="401799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Effet de la sélection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27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28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29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30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22" name="Pentagone 25"/>
          <p:cNvSpPr/>
          <p:nvPr/>
        </p:nvSpPr>
        <p:spPr>
          <a:xfrm>
            <a:off x="809745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Scenarii de sélection</a:t>
            </a:r>
            <a:endParaRPr lang="en-GB" dirty="0"/>
          </a:p>
        </p:txBody>
      </p:sp>
      <p:sp>
        <p:nvSpPr>
          <p:cNvPr id="23" name="Pentagone 32"/>
          <p:cNvSpPr/>
          <p:nvPr/>
        </p:nvSpPr>
        <p:spPr>
          <a:xfrm>
            <a:off x="3503595" y="828000"/>
            <a:ext cx="5197371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du développement analytique</a:t>
            </a:r>
            <a:endParaRPr lang="en-GB" dirty="0"/>
          </a:p>
        </p:txBody>
      </p:sp>
      <p:sp>
        <p:nvSpPr>
          <p:cNvPr id="24" name="Pentagone 33"/>
          <p:cNvSpPr/>
          <p:nvPr/>
        </p:nvSpPr>
        <p:spPr>
          <a:xfrm>
            <a:off x="-190066" y="828000"/>
            <a:ext cx="401799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Effet de la sélection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11</a:t>
            </a:fld>
            <a:endParaRPr lang="en-GB"/>
          </a:p>
        </p:txBody>
      </p:sp>
      <p:sp>
        <p:nvSpPr>
          <p:cNvPr id="4" name="ZoneTexte 3"/>
          <p:cNvSpPr txBox="1"/>
          <p:nvPr/>
        </p:nvSpPr>
        <p:spPr>
          <a:xfrm>
            <a:off x="6570047" y="2573096"/>
            <a:ext cx="5734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Proxy de la taille des grains : surface du grain en mm²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Augmentation </a:t>
            </a:r>
            <a:r>
              <a:rPr lang="fr-FR" dirty="0" smtClean="0"/>
              <a:t>de la taille moyenne des </a:t>
            </a:r>
            <a:r>
              <a:rPr lang="fr-FR" dirty="0" smtClean="0"/>
              <a:t>grains :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+ 0,68 mm² en sélection sur épi</a:t>
            </a:r>
          </a:p>
          <a:p>
            <a:endParaRPr lang="fr-FR" dirty="0" smtClean="0"/>
          </a:p>
          <a:p>
            <a:r>
              <a:rPr lang="fr-FR" dirty="0" smtClean="0"/>
              <a:t>+ </a:t>
            </a:r>
            <a:r>
              <a:rPr lang="fr-FR" dirty="0"/>
              <a:t>0,64 mm² en sélection </a:t>
            </a:r>
            <a:r>
              <a:rPr lang="fr-FR" dirty="0" smtClean="0"/>
              <a:t>sur grain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97" y="1837367"/>
            <a:ext cx="5907264" cy="387277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Connecteur droit 8"/>
          <p:cNvCxnSpPr/>
          <p:nvPr/>
        </p:nvCxnSpPr>
        <p:spPr>
          <a:xfrm>
            <a:off x="853832" y="4912468"/>
            <a:ext cx="532323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853832" y="4543136"/>
            <a:ext cx="33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µ</a:t>
            </a:r>
            <a:endParaRPr lang="fr-F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27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28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29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30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22" name="Pentagone 25"/>
          <p:cNvSpPr/>
          <p:nvPr/>
        </p:nvSpPr>
        <p:spPr>
          <a:xfrm>
            <a:off x="809745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Scenarii de sélection</a:t>
            </a:r>
            <a:endParaRPr lang="en-GB" dirty="0"/>
          </a:p>
        </p:txBody>
      </p:sp>
      <p:sp>
        <p:nvSpPr>
          <p:cNvPr id="23" name="Pentagone 32"/>
          <p:cNvSpPr/>
          <p:nvPr/>
        </p:nvSpPr>
        <p:spPr>
          <a:xfrm>
            <a:off x="3503595" y="828000"/>
            <a:ext cx="5197371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du développement analytique</a:t>
            </a:r>
            <a:endParaRPr lang="en-GB" dirty="0"/>
          </a:p>
        </p:txBody>
      </p:sp>
      <p:sp>
        <p:nvSpPr>
          <p:cNvPr id="24" name="Pentagone 33"/>
          <p:cNvSpPr/>
          <p:nvPr/>
        </p:nvSpPr>
        <p:spPr>
          <a:xfrm>
            <a:off x="-190066" y="828000"/>
            <a:ext cx="401799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Effet de la sélection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12</a:t>
            </a:fld>
            <a:endParaRPr lang="en-GB"/>
          </a:p>
        </p:txBody>
      </p:sp>
      <p:sp>
        <p:nvSpPr>
          <p:cNvPr id="4" name="ZoneTexte 3"/>
          <p:cNvSpPr txBox="1"/>
          <p:nvPr/>
        </p:nvSpPr>
        <p:spPr>
          <a:xfrm>
            <a:off x="6400800" y="2039356"/>
            <a:ext cx="4953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Réponse directe à la sélection :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PMG 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taille moyenne des </a:t>
            </a:r>
            <a:r>
              <a:rPr lang="fr-FR" dirty="0" smtClean="0"/>
              <a:t>grains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Réponse indirecte :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Hauteur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variance intra-épi de la taille des grains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Pas d’effet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poids total d’épi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nombre d’épi par plante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nombre de grains par épi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taux de protéines des grains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taux de protéine des feuilles drapeaux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</a:t>
            </a:r>
            <a:r>
              <a:rPr lang="fr-FR" dirty="0" smtClean="0"/>
              <a:t>récocité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" y="1922143"/>
            <a:ext cx="6049219" cy="38105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081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7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18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9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20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9" name="Pentagone 25"/>
          <p:cNvSpPr/>
          <p:nvPr/>
        </p:nvSpPr>
        <p:spPr>
          <a:xfrm>
            <a:off x="809745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Scenarii de sélection</a:t>
            </a:r>
            <a:endParaRPr lang="en-GB" dirty="0"/>
          </a:p>
        </p:txBody>
      </p:sp>
      <p:sp>
        <p:nvSpPr>
          <p:cNvPr id="10" name="Pentagone 32"/>
          <p:cNvSpPr/>
          <p:nvPr/>
        </p:nvSpPr>
        <p:spPr>
          <a:xfrm>
            <a:off x="3503595" y="828000"/>
            <a:ext cx="5197371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du développement analytique</a:t>
            </a:r>
            <a:endParaRPr lang="en-GB" dirty="0"/>
          </a:p>
        </p:txBody>
      </p:sp>
      <p:sp>
        <p:nvSpPr>
          <p:cNvPr id="11" name="Pentagone 33"/>
          <p:cNvSpPr/>
          <p:nvPr/>
        </p:nvSpPr>
        <p:spPr>
          <a:xfrm>
            <a:off x="-190066" y="828000"/>
            <a:ext cx="401799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Effet de la sélection</a:t>
            </a:r>
            <a:endParaRPr lang="en-GB" dirty="0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13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1358080"/>
                <a:ext cx="12192000" cy="9491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</m:sSub>
                        </m:den>
                      </m:f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𝑁𝐺𝑂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𝑁𝐺𝐸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𝑁𝐸𝑂</m:t>
                          </m:r>
                        </m:den>
                      </m:f>
                      <m:r>
                        <a:rPr lang="fr-FR" i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m:rPr>
                          <m:sty m:val="p"/>
                        </m:rPr>
                        <a:rPr lang="fr-FR" i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p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0,1 ;1−</m:t>
                                      </m:r>
                                      <m:f>
                                        <m:f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𝑛𝑠𝑒𝑙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𝑁𝐺𝐸</m:t>
                                          </m:r>
                                          <m:r>
                                            <a:rPr lang="fr-FR" i="0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𝑁𝐸𝑂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p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0,1 ;1−</m:t>
                                      </m:r>
                                      <m:f>
                                        <m:f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𝑛𝑠𝑒𝑙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𝑁𝐺𝑂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fr-FR" i="0">
                          <a:latin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𝑖𝑛𝑡𝑒𝑟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𝑖𝑛𝑡𝑟𝑎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𝑁𝐺𝐸</m:t>
                                  </m:r>
                                </m:den>
                              </m:f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𝑖𝑛𝑡𝑒𝑟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𝑖𝑛𝑡𝑟𝑎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58080"/>
                <a:ext cx="12192000" cy="9491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90600" y="1358081"/>
            <a:ext cx="7810500" cy="10231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9010650" y="1358081"/>
            <a:ext cx="3111500" cy="102317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610100" y="2398051"/>
                <a:ext cx="1962150" cy="694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2398051"/>
                <a:ext cx="1962150" cy="6944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9903364" y="2398051"/>
                <a:ext cx="1962150" cy="778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364" y="2398051"/>
                <a:ext cx="1962150" cy="7782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/>
          <p:cNvSpPr txBox="1"/>
          <p:nvPr/>
        </p:nvSpPr>
        <p:spPr>
          <a:xfrm>
            <a:off x="6619874" y="3684277"/>
            <a:ext cx="5245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Estimation des variances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Vg = 1,68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Ve = 1,51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Vinter = 2,02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Vintra = 7,17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Très </a:t>
            </a:r>
            <a:r>
              <a:rPr lang="fr-FR" dirty="0" smtClean="0"/>
              <a:t>bon alignement entre les valeurs théoriques </a:t>
            </a:r>
            <a:r>
              <a:rPr lang="fr-FR" dirty="0" smtClean="0"/>
              <a:t>et expérimentales</a:t>
            </a:r>
            <a:endParaRPr lang="fr-F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/>
              <p:cNvSpPr txBox="1"/>
              <p:nvPr/>
            </p:nvSpPr>
            <p:spPr>
              <a:xfrm>
                <a:off x="9808114" y="4059534"/>
                <a:ext cx="2057400" cy="762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𝑔𝑟𝑎𝑖𝑛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=0,13</m:t>
                      </m:r>
                    </m:oMath>
                  </m:oMathPara>
                </a14:m>
                <a:endParaRPr lang="fr-F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𝑒𝑝𝑖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=0,3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114" y="4059534"/>
                <a:ext cx="2057400" cy="762773"/>
              </a:xfrm>
              <a:prstGeom prst="rect">
                <a:avLst/>
              </a:prstGeom>
              <a:blipFill>
                <a:blip r:embed="rId6"/>
                <a:stretch>
                  <a:fillRect b="-8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/>
          <p:cNvCxnSpPr/>
          <p:nvPr/>
        </p:nvCxnSpPr>
        <p:spPr>
          <a:xfrm>
            <a:off x="9269711" y="4440921"/>
            <a:ext cx="712269" cy="2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7" y="3452381"/>
            <a:ext cx="5306165" cy="30865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462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5" grpId="0"/>
      <p:bldP spid="23" grpId="0"/>
      <p:bldP spid="6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6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17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8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9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9" name="Pentagone 25"/>
          <p:cNvSpPr/>
          <p:nvPr/>
        </p:nvSpPr>
        <p:spPr>
          <a:xfrm>
            <a:off x="8097452" y="828000"/>
            <a:ext cx="432000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Scenarii de sélection</a:t>
            </a:r>
            <a:endParaRPr lang="en-GB" dirty="0"/>
          </a:p>
        </p:txBody>
      </p:sp>
      <p:sp>
        <p:nvSpPr>
          <p:cNvPr id="10" name="Pentagone 32"/>
          <p:cNvSpPr/>
          <p:nvPr/>
        </p:nvSpPr>
        <p:spPr>
          <a:xfrm>
            <a:off x="3503595" y="828000"/>
            <a:ext cx="5197371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du développement analytique</a:t>
            </a:r>
            <a:endParaRPr lang="en-GB" dirty="0"/>
          </a:p>
        </p:txBody>
      </p:sp>
      <p:sp>
        <p:nvSpPr>
          <p:cNvPr id="11" name="Pentagone 33"/>
          <p:cNvSpPr/>
          <p:nvPr/>
        </p:nvSpPr>
        <p:spPr>
          <a:xfrm>
            <a:off x="-190066" y="828000"/>
            <a:ext cx="401799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Effet de la sélection</a:t>
            </a:r>
            <a:endParaRPr lang="en-GB" dirty="0"/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14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538672" y="2699569"/>
                <a:ext cx="5524692" cy="2507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Valable seulement pour les H² </a:t>
                </a:r>
                <a:r>
                  <a:rPr lang="fr-FR" dirty="0" smtClean="0"/>
                  <a:t>estimés</a:t>
                </a:r>
                <a:endParaRPr lang="fr-F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err="1" smtClean="0"/>
                  <a:t>nsel</a:t>
                </a:r>
                <a:r>
                  <a:rPr lang="fr-FR" dirty="0" smtClean="0"/>
                  <a:t> </a:t>
                </a:r>
                <a:r>
                  <a:rPr lang="fr-FR" dirty="0" smtClean="0"/>
                  <a:t>= 50.000 = 200 m² à ressemer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Avantage de la sélection sur grain quand NGO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fr-F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"saturation" de l’effet de NEO : observer beaucoup plus d’épi ne fait pas beaucoup baisser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𝑔𝑟𝑎𝑖𝑛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𝑒𝑝𝑖</m:t>
                            </m:r>
                          </m:sub>
                        </m:sSub>
                      </m:den>
                    </m:f>
                  </m:oMath>
                </a14:m>
                <a:endParaRPr lang="fr-FR" dirty="0" smtClean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672" y="2699569"/>
                <a:ext cx="5524692" cy="2507481"/>
              </a:xfrm>
              <a:prstGeom prst="rect">
                <a:avLst/>
              </a:prstGeom>
              <a:blipFill>
                <a:blip r:embed="rId3"/>
                <a:stretch>
                  <a:fillRect l="-773" t="-1460" b="-2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" y="2099764"/>
            <a:ext cx="5820587" cy="36295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622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6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17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8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9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9" name="Pentagone 25"/>
          <p:cNvSpPr/>
          <p:nvPr/>
        </p:nvSpPr>
        <p:spPr>
          <a:xfrm>
            <a:off x="8097452" y="828000"/>
            <a:ext cx="432000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Scenarii de sélection</a:t>
            </a:r>
            <a:endParaRPr lang="en-GB" dirty="0"/>
          </a:p>
        </p:txBody>
      </p:sp>
      <p:sp>
        <p:nvSpPr>
          <p:cNvPr id="10" name="Pentagone 32"/>
          <p:cNvSpPr/>
          <p:nvPr/>
        </p:nvSpPr>
        <p:spPr>
          <a:xfrm>
            <a:off x="3503595" y="828000"/>
            <a:ext cx="5197371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du développement analytique</a:t>
            </a:r>
            <a:endParaRPr lang="en-GB" dirty="0"/>
          </a:p>
        </p:txBody>
      </p:sp>
      <p:sp>
        <p:nvSpPr>
          <p:cNvPr id="11" name="Pentagone 33"/>
          <p:cNvSpPr/>
          <p:nvPr/>
        </p:nvSpPr>
        <p:spPr>
          <a:xfrm>
            <a:off x="-190066" y="828000"/>
            <a:ext cx="401799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Effet de la sélection</a:t>
            </a:r>
            <a:endParaRPr lang="en-GB" dirty="0"/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15</a:t>
            </a:fld>
            <a:endParaRPr lang="en-GB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21" y="1983032"/>
            <a:ext cx="6524298" cy="42360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7318645" y="2621201"/>
            <a:ext cx="44786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</a:t>
            </a:r>
            <a:r>
              <a:rPr lang="fr-FR" dirty="0"/>
              <a:t>sélection sur grain semble meilleure dans la plupart des scenarii testés malgré une forte variance intra-épi et une héritabilité beaucoup plus faible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</a:t>
            </a:r>
            <a:r>
              <a:rPr lang="fr-FR" dirty="0"/>
              <a:t>sélection sur épi semble avantageuse lorsque de faibles effectifs sont en </a:t>
            </a:r>
            <a:r>
              <a:rPr lang="fr-FR" dirty="0" smtClean="0"/>
              <a:t>jeu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Quels résultats pour d’autres traits ?</a:t>
            </a:r>
          </a:p>
        </p:txBody>
      </p:sp>
    </p:spTree>
    <p:extLst>
      <p:ext uri="{BB962C8B-B14F-4D97-AF65-F5344CB8AC3E}">
        <p14:creationId xmlns:p14="http://schemas.microsoft.com/office/powerpoint/2010/main" val="59050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7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18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9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23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Pentagone 25"/>
          <p:cNvSpPr/>
          <p:nvPr/>
        </p:nvSpPr>
        <p:spPr>
          <a:xfrm>
            <a:off x="7950467" y="828000"/>
            <a:ext cx="4466985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sur le dispositif</a:t>
            </a:r>
            <a:endParaRPr lang="en-GB" dirty="0"/>
          </a:p>
        </p:txBody>
      </p:sp>
      <p:sp>
        <p:nvSpPr>
          <p:cNvPr id="21" name="Pentagone 32"/>
          <p:cNvSpPr/>
          <p:nvPr/>
        </p:nvSpPr>
        <p:spPr>
          <a:xfrm>
            <a:off x="3580599" y="828000"/>
            <a:ext cx="469712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Vers une sélection phénomique ?</a:t>
            </a:r>
            <a:endParaRPr lang="en-GB" dirty="0"/>
          </a:p>
        </p:txBody>
      </p:sp>
      <p:sp>
        <p:nvSpPr>
          <p:cNvPr id="22" name="Pentagone 33"/>
          <p:cNvSpPr/>
          <p:nvPr/>
        </p:nvSpPr>
        <p:spPr>
          <a:xfrm>
            <a:off x="-190066" y="828000"/>
            <a:ext cx="410754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sur les résultats</a:t>
            </a:r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6168" y="1459345"/>
            <a:ext cx="10515600" cy="5398655"/>
          </a:xfrm>
        </p:spPr>
        <p:txBody>
          <a:bodyPr>
            <a:normAutofit/>
          </a:bodyPr>
          <a:lstStyle/>
          <a:p>
            <a:r>
              <a:rPr lang="fr-FR" dirty="0" smtClean="0"/>
              <a:t>Résultats concordants avec littérature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17</a:t>
            </a:fld>
            <a:endParaRPr lang="en-GB"/>
          </a:p>
        </p:txBody>
      </p:sp>
      <p:grpSp>
        <p:nvGrpSpPr>
          <p:cNvPr id="1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1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2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2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233336"/>
              </p:ext>
            </p:extLst>
          </p:nvPr>
        </p:nvGraphicFramePr>
        <p:xfrm>
          <a:off x="1008453" y="1945435"/>
          <a:ext cx="8894912" cy="4639888"/>
        </p:xfrm>
        <a:graphic>
          <a:graphicData uri="http://schemas.openxmlformats.org/drawingml/2006/table">
            <a:tbl>
              <a:tblPr firstRow="1" firstCol="1" bandRow="1"/>
              <a:tblGrid>
                <a:gridCol w="1204252">
                  <a:extLst>
                    <a:ext uri="{9D8B030D-6E8A-4147-A177-3AD203B41FA5}">
                      <a16:colId xmlns:a16="http://schemas.microsoft.com/office/drawing/2014/main" val="2400024173"/>
                    </a:ext>
                  </a:extLst>
                </a:gridCol>
                <a:gridCol w="1017812">
                  <a:extLst>
                    <a:ext uri="{9D8B030D-6E8A-4147-A177-3AD203B41FA5}">
                      <a16:colId xmlns:a16="http://schemas.microsoft.com/office/drawing/2014/main" val="242071018"/>
                    </a:ext>
                  </a:extLst>
                </a:gridCol>
                <a:gridCol w="828517">
                  <a:extLst>
                    <a:ext uri="{9D8B030D-6E8A-4147-A177-3AD203B41FA5}">
                      <a16:colId xmlns:a16="http://schemas.microsoft.com/office/drawing/2014/main" val="3747387181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346136519"/>
                    </a:ext>
                  </a:extLst>
                </a:gridCol>
                <a:gridCol w="809493">
                  <a:extLst>
                    <a:ext uri="{9D8B030D-6E8A-4147-A177-3AD203B41FA5}">
                      <a16:colId xmlns:a16="http://schemas.microsoft.com/office/drawing/2014/main" val="3430428045"/>
                    </a:ext>
                  </a:extLst>
                </a:gridCol>
                <a:gridCol w="674418">
                  <a:extLst>
                    <a:ext uri="{9D8B030D-6E8A-4147-A177-3AD203B41FA5}">
                      <a16:colId xmlns:a16="http://schemas.microsoft.com/office/drawing/2014/main" val="4257751480"/>
                    </a:ext>
                  </a:extLst>
                </a:gridCol>
                <a:gridCol w="943616">
                  <a:extLst>
                    <a:ext uri="{9D8B030D-6E8A-4147-A177-3AD203B41FA5}">
                      <a16:colId xmlns:a16="http://schemas.microsoft.com/office/drawing/2014/main" val="3854403444"/>
                    </a:ext>
                  </a:extLst>
                </a:gridCol>
                <a:gridCol w="943616">
                  <a:extLst>
                    <a:ext uri="{9D8B030D-6E8A-4147-A177-3AD203B41FA5}">
                      <a16:colId xmlns:a16="http://schemas.microsoft.com/office/drawing/2014/main" val="2272433883"/>
                    </a:ext>
                  </a:extLst>
                </a:gridCol>
                <a:gridCol w="809493">
                  <a:extLst>
                    <a:ext uri="{9D8B030D-6E8A-4147-A177-3AD203B41FA5}">
                      <a16:colId xmlns:a16="http://schemas.microsoft.com/office/drawing/2014/main" val="743709847"/>
                    </a:ext>
                  </a:extLst>
                </a:gridCol>
                <a:gridCol w="943616">
                  <a:extLst>
                    <a:ext uri="{9D8B030D-6E8A-4147-A177-3AD203B41FA5}">
                      <a16:colId xmlns:a16="http://schemas.microsoft.com/office/drawing/2014/main" val="3525811737"/>
                    </a:ext>
                  </a:extLst>
                </a:gridCol>
              </a:tblGrid>
              <a:tr h="4647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Population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Type de sélection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Nb cycles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PMG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Rdt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Prot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Preco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Grains/epi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Hauteur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Référence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810002"/>
                  </a:ext>
                </a:extLst>
              </a:tr>
              <a:tr h="4647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3 pop biparentales</a:t>
                      </a:r>
                      <a:endParaRPr lang="fr-FR" sz="18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Tamisage grain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2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+2.4%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+30%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/cycle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(Derera and Bhatt, 1972)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461745"/>
                  </a:ext>
                </a:extLst>
              </a:tr>
              <a:tr h="4647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90 pop biparentales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Visuelle sur épi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3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-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-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(Rivière et al., 2015)</a:t>
                      </a:r>
                      <a:endParaRPr lang="fr-FR" sz="18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858481"/>
                  </a:ext>
                </a:extLst>
              </a:tr>
              <a:tr h="3999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3 pop biparentales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Visuelle sur épi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2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(Nass, 1987)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622772"/>
                  </a:ext>
                </a:extLst>
              </a:tr>
              <a:tr h="4647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Tamisage grain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2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(Lang et al., 1989)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962989"/>
                  </a:ext>
                </a:extLst>
              </a:tr>
              <a:tr h="4647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6 pop composites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Tamisage grain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3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0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(Blum et al., 1991)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53093"/>
                  </a:ext>
                </a:extLst>
              </a:tr>
              <a:tr h="6112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1 pop à 10 parents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Récurrente sur poids du grain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8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+4.5 % /cycle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0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+0.5 jour/cycle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-0.5/cycle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0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(Wiersma et al., 2001)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847236"/>
                  </a:ext>
                </a:extLst>
              </a:tr>
              <a:tr h="6112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1 pop à 10 parents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Récurrente sur poids du grain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4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+7% 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/cycle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0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+1% / cycle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+2% /cycle</a:t>
                      </a:r>
                      <a:endParaRPr lang="fr-FR" sz="18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0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0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(Busch and Kofoid, 1982)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063067"/>
                  </a:ext>
                </a:extLst>
              </a:tr>
              <a:tr h="4647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1 pop à 10 parents 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Tamisage grain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3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0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(Sharma et al., 1995)</a:t>
                      </a:r>
                      <a:endParaRPr lang="fr-FR" sz="18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896426"/>
                  </a:ext>
                </a:extLst>
              </a:tr>
            </a:tbl>
          </a:graphicData>
        </a:graphic>
      </p:graphicFrame>
      <p:sp>
        <p:nvSpPr>
          <p:cNvPr id="25" name="Pentagone 25"/>
          <p:cNvSpPr/>
          <p:nvPr/>
        </p:nvSpPr>
        <p:spPr>
          <a:xfrm>
            <a:off x="7950467" y="828000"/>
            <a:ext cx="4466985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sur le dispositif</a:t>
            </a:r>
            <a:endParaRPr lang="en-GB" dirty="0"/>
          </a:p>
        </p:txBody>
      </p:sp>
      <p:sp>
        <p:nvSpPr>
          <p:cNvPr id="26" name="Pentagone 32"/>
          <p:cNvSpPr/>
          <p:nvPr/>
        </p:nvSpPr>
        <p:spPr>
          <a:xfrm>
            <a:off x="3580599" y="828000"/>
            <a:ext cx="469712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Vers une sélection phénomique ?</a:t>
            </a:r>
            <a:endParaRPr lang="en-GB" dirty="0"/>
          </a:p>
        </p:txBody>
      </p:sp>
      <p:sp>
        <p:nvSpPr>
          <p:cNvPr id="27" name="Pentagone 33"/>
          <p:cNvSpPr/>
          <p:nvPr/>
        </p:nvSpPr>
        <p:spPr>
          <a:xfrm>
            <a:off x="-190066" y="828000"/>
            <a:ext cx="4107548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sur les résultats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86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2343711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La démarche est applicable pour tout trait du grain chez une céréale autogame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T</a:t>
            </a:r>
            <a:r>
              <a:rPr lang="fr-FR" dirty="0" smtClean="0"/>
              <a:t>aux de protéines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Prédiction phénomique sur spectre du </a:t>
            </a:r>
            <a:r>
              <a:rPr lang="fr-FR" dirty="0" smtClean="0"/>
              <a:t>grain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Prédiction </a:t>
            </a:r>
            <a:r>
              <a:rPr lang="fr-FR" dirty="0" smtClean="0"/>
              <a:t>phénomique du taux de protéine des grains récoltés à partir des spectres des grains semés :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18</a:t>
            </a:fld>
            <a:endParaRPr lang="en-GB"/>
          </a:p>
        </p:txBody>
      </p:sp>
      <p:grpSp>
        <p:nvGrpSpPr>
          <p:cNvPr id="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6" name="Pentagone 25"/>
          <p:cNvSpPr/>
          <p:nvPr/>
        </p:nvSpPr>
        <p:spPr>
          <a:xfrm>
            <a:off x="7950467" y="828000"/>
            <a:ext cx="4466985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sur le dispositif</a:t>
            </a:r>
            <a:endParaRPr lang="en-GB" dirty="0"/>
          </a:p>
        </p:txBody>
      </p:sp>
      <p:sp>
        <p:nvSpPr>
          <p:cNvPr id="17" name="Pentagone 32"/>
          <p:cNvSpPr/>
          <p:nvPr/>
        </p:nvSpPr>
        <p:spPr>
          <a:xfrm>
            <a:off x="3580599" y="828000"/>
            <a:ext cx="4697128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Vers une sélection phénomique ?</a:t>
            </a:r>
            <a:endParaRPr lang="en-GB" dirty="0"/>
          </a:p>
        </p:txBody>
      </p:sp>
      <p:sp>
        <p:nvSpPr>
          <p:cNvPr id="18" name="Pentagone 33"/>
          <p:cNvSpPr/>
          <p:nvPr/>
        </p:nvSpPr>
        <p:spPr>
          <a:xfrm>
            <a:off x="-190066" y="828000"/>
            <a:ext cx="410754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sur les résultats</a:t>
            </a:r>
            <a:endParaRPr lang="en-GB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334" y="3862013"/>
            <a:ext cx="4839375" cy="26768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749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Très grande quantité d’information récoltée et beaucoup d’autres analyses possibles</a:t>
            </a:r>
          </a:p>
          <a:p>
            <a:endParaRPr lang="fr-FR" dirty="0"/>
          </a:p>
          <a:p>
            <a:r>
              <a:rPr lang="fr-FR" dirty="0" smtClean="0"/>
              <a:t>Possibles erreurs dans l’identification de la position des plantes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héritabilité de la hauteur à 0,1 malgré un gène de nanisme dans la population</a:t>
            </a:r>
          </a:p>
          <a:p>
            <a:endParaRPr lang="fr-FR" dirty="0" smtClean="0"/>
          </a:p>
          <a:p>
            <a:r>
              <a:rPr lang="fr-FR" dirty="0" smtClean="0"/>
              <a:t>Une forte mortalité dans les bacs a réduit la puissance des analyses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Le </a:t>
            </a:r>
            <a:r>
              <a:rPr lang="fr-FR" dirty="0" smtClean="0"/>
              <a:t>dispositif peut-être puissant mais nécessite une grande minutie et beaucoup de travail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19</a:t>
            </a:fld>
            <a:endParaRPr lang="en-GB"/>
          </a:p>
        </p:txBody>
      </p:sp>
      <p:grpSp>
        <p:nvGrpSpPr>
          <p:cNvPr id="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5" name="Pentagone 25"/>
          <p:cNvSpPr/>
          <p:nvPr/>
        </p:nvSpPr>
        <p:spPr>
          <a:xfrm>
            <a:off x="7950467" y="828000"/>
            <a:ext cx="4466985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sur le dispositif</a:t>
            </a:r>
            <a:endParaRPr lang="en-GB" dirty="0"/>
          </a:p>
        </p:txBody>
      </p:sp>
      <p:sp>
        <p:nvSpPr>
          <p:cNvPr id="16" name="Pentagone 32"/>
          <p:cNvSpPr/>
          <p:nvPr/>
        </p:nvSpPr>
        <p:spPr>
          <a:xfrm>
            <a:off x="3580599" y="828000"/>
            <a:ext cx="469712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Vers une sélection phénomique ?</a:t>
            </a:r>
            <a:endParaRPr lang="en-GB" dirty="0"/>
          </a:p>
        </p:txBody>
      </p:sp>
      <p:sp>
        <p:nvSpPr>
          <p:cNvPr id="17" name="Pentagone 33"/>
          <p:cNvSpPr/>
          <p:nvPr/>
        </p:nvSpPr>
        <p:spPr>
          <a:xfrm>
            <a:off x="-190066" y="828000"/>
            <a:ext cx="410754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sur les résultats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34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85658"/>
            <a:ext cx="11353800" cy="489585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L’innovation variétale doit répondre aux enjeux du changement climatique</a:t>
            </a:r>
          </a:p>
          <a:p>
            <a:endParaRPr lang="fr-FR" dirty="0" smtClean="0"/>
          </a:p>
          <a:p>
            <a:r>
              <a:rPr lang="fr-FR" dirty="0"/>
              <a:t>Augmenter la diversité intra-spécifique : les variétés population </a:t>
            </a:r>
            <a:r>
              <a:rPr lang="fr-FR" sz="1800" dirty="0"/>
              <a:t>(Dawson and Goldringer, 2012)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Résilience face aux aléas climatiques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Réappropriation des semences par les agriculteurs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Adaptation locale et dynamique à chaque terroir</a:t>
            </a:r>
          </a:p>
          <a:p>
            <a:endParaRPr lang="fr-FR" dirty="0" smtClean="0"/>
          </a:p>
          <a:p>
            <a:r>
              <a:rPr lang="fr-FR" dirty="0"/>
              <a:t>Sélection massale de blé dur </a:t>
            </a:r>
            <a:r>
              <a:rPr lang="fr-FR" sz="1900" dirty="0"/>
              <a:t>(Dawson et al., 2011; </a:t>
            </a:r>
            <a:r>
              <a:rPr lang="fr-FR" sz="1900" dirty="0" err="1"/>
              <a:t>Mailhe</a:t>
            </a:r>
            <a:r>
              <a:rPr lang="fr-FR" sz="1900" dirty="0"/>
              <a:t> et al., 2013) </a:t>
            </a:r>
            <a:r>
              <a:rPr lang="fr-FR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Pratique marginale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Sélection des meilleurs épi/plantes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Pas de sélection directe sur la qualité des grains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</a:t>
            </a:fld>
            <a:endParaRPr lang="en-GB"/>
          </a:p>
        </p:txBody>
      </p:sp>
      <p:grpSp>
        <p:nvGrpSpPr>
          <p:cNvPr id="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6" name="Pentagone 32"/>
          <p:cNvSpPr/>
          <p:nvPr/>
        </p:nvSpPr>
        <p:spPr>
          <a:xfrm>
            <a:off x="8085247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Grain vs. épi</a:t>
            </a:r>
            <a:endParaRPr lang="en-GB" dirty="0"/>
          </a:p>
        </p:txBody>
      </p:sp>
      <p:sp>
        <p:nvSpPr>
          <p:cNvPr id="17" name="Pentagone 25"/>
          <p:cNvSpPr/>
          <p:nvPr/>
        </p:nvSpPr>
        <p:spPr>
          <a:xfrm>
            <a:off x="3951470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Une nouvelle sélection sur grain ?</a:t>
            </a:r>
            <a:endParaRPr lang="en-GB" dirty="0"/>
          </a:p>
        </p:txBody>
      </p:sp>
      <p:sp>
        <p:nvSpPr>
          <p:cNvPr id="18" name="Pentagone 33"/>
          <p:cNvSpPr/>
          <p:nvPr/>
        </p:nvSpPr>
        <p:spPr>
          <a:xfrm>
            <a:off x="-157162" y="828000"/>
            <a:ext cx="432000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Contexte global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01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20</a:t>
            </a:fld>
            <a:endParaRPr lang="en-GB"/>
          </a:p>
        </p:txBody>
      </p:sp>
      <p:grpSp>
        <p:nvGrpSpPr>
          <p:cNvPr id="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4" name="Pentagone 33"/>
          <p:cNvSpPr/>
          <p:nvPr/>
        </p:nvSpPr>
        <p:spPr>
          <a:xfrm>
            <a:off x="-190067" y="828000"/>
            <a:ext cx="12582091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1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L’équation comparant la sélection sur grain et sur épi peut donner des résultats concordants avec la réalité</a:t>
            </a:r>
          </a:p>
          <a:p>
            <a:endParaRPr lang="fr-FR" dirty="0"/>
          </a:p>
          <a:p>
            <a:r>
              <a:rPr lang="fr-FR" dirty="0"/>
              <a:t>La sélection sur grain semble plus avantageuse que la sélection sur épi si on sélectionne dans de grands effectifs</a:t>
            </a:r>
          </a:p>
          <a:p>
            <a:endParaRPr lang="fr-FR" dirty="0"/>
          </a:p>
          <a:p>
            <a:r>
              <a:rPr lang="fr-FR" dirty="0" smtClean="0"/>
              <a:t>La sélection massale sur la taille du grain peut être efficace pour améliorer ce trait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21</a:t>
            </a:fld>
            <a:endParaRPr lang="en-GB"/>
          </a:p>
        </p:txBody>
      </p:sp>
      <p:grpSp>
        <p:nvGrpSpPr>
          <p:cNvPr id="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2" name="Pentagone 33"/>
          <p:cNvSpPr/>
          <p:nvPr/>
        </p:nvSpPr>
        <p:spPr>
          <a:xfrm>
            <a:off x="-190067" y="828000"/>
            <a:ext cx="12582091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88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-657368"/>
            <a:ext cx="10515600" cy="2852737"/>
          </a:xfrm>
        </p:spPr>
        <p:txBody>
          <a:bodyPr/>
          <a:lstStyle/>
          <a:p>
            <a:pPr algn="ctr"/>
            <a:r>
              <a:rPr lang="fr-FR" dirty="0" smtClean="0"/>
              <a:t>Merci !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22</a:t>
            </a:fld>
            <a:endParaRPr lang="en-GB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22" y="2462789"/>
            <a:ext cx="5347855" cy="3760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96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Andrée, P., Clark, J.K., </a:t>
            </a:r>
            <a:r>
              <a:rPr lang="fr-FR" dirty="0" err="1"/>
              <a:t>Levkoe</a:t>
            </a:r>
            <a:r>
              <a:rPr lang="fr-FR" dirty="0"/>
              <a:t>, C.Z., </a:t>
            </a:r>
            <a:r>
              <a:rPr lang="fr-FR" dirty="0" err="1"/>
              <a:t>Lowitt</a:t>
            </a:r>
            <a:r>
              <a:rPr lang="fr-FR" dirty="0"/>
              <a:t>, K. (</a:t>
            </a:r>
            <a:r>
              <a:rPr lang="fr-FR" dirty="0" err="1"/>
              <a:t>Eds</a:t>
            </a:r>
            <a:r>
              <a:rPr lang="fr-FR" dirty="0"/>
              <a:t>.), 2019. Civil Society and Social </a:t>
            </a:r>
            <a:r>
              <a:rPr lang="fr-FR" dirty="0" err="1"/>
              <a:t>Movements</a:t>
            </a:r>
            <a:r>
              <a:rPr lang="fr-FR" dirty="0"/>
              <a:t> </a:t>
            </a:r>
            <a:r>
              <a:rPr lang="fr-FR" dirty="0" smtClean="0"/>
              <a:t>in Food </a:t>
            </a:r>
            <a:r>
              <a:rPr lang="fr-FR" dirty="0"/>
              <a:t>System </a:t>
            </a:r>
            <a:r>
              <a:rPr lang="fr-FR" dirty="0" err="1"/>
              <a:t>Governance</a:t>
            </a:r>
            <a:r>
              <a:rPr lang="fr-FR" dirty="0"/>
              <a:t>. Taylor &amp; Francis</a:t>
            </a:r>
            <a:r>
              <a:rPr lang="fr-FR" dirty="0" smtClean="0"/>
              <a:t>.</a:t>
            </a:r>
          </a:p>
          <a:p>
            <a:r>
              <a:rPr lang="fr-FR" dirty="0"/>
              <a:t>Blum, A., </a:t>
            </a:r>
            <a:r>
              <a:rPr lang="fr-FR" dirty="0" err="1"/>
              <a:t>Shpiler</a:t>
            </a:r>
            <a:r>
              <a:rPr lang="fr-FR" dirty="0"/>
              <a:t>, L., Golan, G., Mayer, J., </a:t>
            </a:r>
            <a:r>
              <a:rPr lang="fr-FR" dirty="0" err="1"/>
              <a:t>Sinmena</a:t>
            </a:r>
            <a:r>
              <a:rPr lang="fr-FR" dirty="0"/>
              <a:t>, B., 1991. Mass </a:t>
            </a:r>
            <a:r>
              <a:rPr lang="fr-FR" dirty="0" err="1"/>
              <a:t>selection</a:t>
            </a:r>
            <a:r>
              <a:rPr lang="fr-FR" dirty="0"/>
              <a:t> of </a:t>
            </a:r>
            <a:r>
              <a:rPr lang="fr-FR" dirty="0" err="1"/>
              <a:t>wheat</a:t>
            </a:r>
            <a:r>
              <a:rPr lang="fr-FR" dirty="0"/>
              <a:t> for grain </a:t>
            </a:r>
            <a:r>
              <a:rPr lang="fr-FR" dirty="0" err="1"/>
              <a:t>filling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transient</a:t>
            </a:r>
            <a:r>
              <a:rPr lang="fr-FR" dirty="0"/>
              <a:t> </a:t>
            </a:r>
            <a:r>
              <a:rPr lang="fr-FR" dirty="0" err="1"/>
              <a:t>photosynthesis</a:t>
            </a:r>
            <a:r>
              <a:rPr lang="fr-FR" dirty="0"/>
              <a:t>. </a:t>
            </a:r>
            <a:r>
              <a:rPr lang="fr-FR" dirty="0" err="1"/>
              <a:t>Euphytica</a:t>
            </a:r>
            <a:r>
              <a:rPr lang="fr-FR" dirty="0"/>
              <a:t> 54, 111–116.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doi.org/10.1007/BF00145637</a:t>
            </a:r>
            <a:r>
              <a:rPr lang="fr-FR" dirty="0" smtClean="0"/>
              <a:t> </a:t>
            </a:r>
          </a:p>
          <a:p>
            <a:r>
              <a:rPr lang="fr-FR" dirty="0" err="1"/>
              <a:t>Busch</a:t>
            </a:r>
            <a:r>
              <a:rPr lang="fr-FR" dirty="0"/>
              <a:t>, R.H., </a:t>
            </a:r>
            <a:r>
              <a:rPr lang="fr-FR" dirty="0" err="1"/>
              <a:t>Kofoid</a:t>
            </a:r>
            <a:r>
              <a:rPr lang="fr-FR" dirty="0"/>
              <a:t>, K., 1982. </a:t>
            </a:r>
            <a:r>
              <a:rPr lang="fr-FR" dirty="0" err="1"/>
              <a:t>Recurrent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for </a:t>
            </a:r>
            <a:r>
              <a:rPr lang="fr-FR" dirty="0" err="1"/>
              <a:t>Kernel</a:t>
            </a:r>
            <a:r>
              <a:rPr lang="fr-FR" dirty="0"/>
              <a:t> </a:t>
            </a:r>
            <a:r>
              <a:rPr lang="fr-FR" dirty="0" err="1"/>
              <a:t>Weight</a:t>
            </a:r>
            <a:r>
              <a:rPr lang="fr-FR" dirty="0"/>
              <a:t> in </a:t>
            </a:r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Wheat</a:t>
            </a:r>
            <a:r>
              <a:rPr lang="fr-FR" dirty="0"/>
              <a:t>. </a:t>
            </a:r>
            <a:r>
              <a:rPr lang="fr-FR" dirty="0" err="1"/>
              <a:t>Crop</a:t>
            </a:r>
            <a:r>
              <a:rPr lang="fr-FR" dirty="0"/>
              <a:t> </a:t>
            </a:r>
            <a:r>
              <a:rPr lang="fr-FR" dirty="0" err="1"/>
              <a:t>Sci</a:t>
            </a:r>
            <a:r>
              <a:rPr lang="fr-FR" dirty="0"/>
              <a:t>. 22.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doi.org/10.2135/cropsci1982.0011183X002200030032x</a:t>
            </a:r>
            <a:r>
              <a:rPr lang="fr-FR" dirty="0" smtClean="0"/>
              <a:t> </a:t>
            </a:r>
          </a:p>
          <a:p>
            <a:r>
              <a:rPr lang="fr-FR" dirty="0" smtClean="0"/>
              <a:t>Dawson</a:t>
            </a:r>
            <a:r>
              <a:rPr lang="fr-FR" dirty="0"/>
              <a:t>, J.C., Goldringer, I., 2012. Breeding for </a:t>
            </a:r>
            <a:r>
              <a:rPr lang="fr-FR" dirty="0" err="1"/>
              <a:t>Genetically</a:t>
            </a:r>
            <a:r>
              <a:rPr lang="fr-FR" dirty="0"/>
              <a:t> Diverse Populations: </a:t>
            </a:r>
            <a:r>
              <a:rPr lang="fr-FR" dirty="0" err="1"/>
              <a:t>Variety</a:t>
            </a:r>
            <a:r>
              <a:rPr lang="fr-FR" dirty="0"/>
              <a:t> Mixtures </a:t>
            </a:r>
            <a:r>
              <a:rPr lang="fr-FR" dirty="0" smtClean="0"/>
              <a:t>and </a:t>
            </a:r>
            <a:r>
              <a:rPr lang="fr-FR" dirty="0" err="1" smtClean="0"/>
              <a:t>Evolutionary</a:t>
            </a:r>
            <a:r>
              <a:rPr lang="fr-FR" dirty="0" smtClean="0"/>
              <a:t> </a:t>
            </a:r>
            <a:r>
              <a:rPr lang="fr-FR" dirty="0"/>
              <a:t>Populations, in: </a:t>
            </a:r>
            <a:r>
              <a:rPr lang="fr-FR" dirty="0" err="1"/>
              <a:t>Organic</a:t>
            </a:r>
            <a:r>
              <a:rPr lang="fr-FR" dirty="0"/>
              <a:t> </a:t>
            </a:r>
            <a:r>
              <a:rPr lang="fr-FR" dirty="0" err="1"/>
              <a:t>Crop</a:t>
            </a:r>
            <a:r>
              <a:rPr lang="fr-FR" dirty="0"/>
              <a:t> Breeding. John </a:t>
            </a:r>
            <a:r>
              <a:rPr lang="fr-FR" dirty="0" err="1"/>
              <a:t>Wiley</a:t>
            </a:r>
            <a:r>
              <a:rPr lang="fr-FR" dirty="0"/>
              <a:t> &amp; Sons, Ltd, pp. </a:t>
            </a:r>
            <a:r>
              <a:rPr lang="fr-FR" dirty="0" smtClean="0"/>
              <a:t>77–98. </a:t>
            </a:r>
            <a:r>
              <a:rPr lang="fr-FR" dirty="0" smtClean="0">
                <a:hlinkClick r:id="rId4"/>
              </a:rPr>
              <a:t>https</a:t>
            </a:r>
            <a:r>
              <a:rPr lang="fr-FR" dirty="0">
                <a:hlinkClick r:id="rId4"/>
              </a:rPr>
              <a:t>://</a:t>
            </a:r>
            <a:r>
              <a:rPr lang="fr-FR" dirty="0" smtClean="0">
                <a:hlinkClick r:id="rId4"/>
              </a:rPr>
              <a:t>doi.org/10.1002/9781119945932.ch5</a:t>
            </a:r>
            <a:endParaRPr lang="fr-FR" dirty="0" smtClean="0"/>
          </a:p>
          <a:p>
            <a:r>
              <a:rPr lang="fr-FR" dirty="0"/>
              <a:t>Dawson, J.C., Rivière, P., </a:t>
            </a:r>
            <a:r>
              <a:rPr lang="fr-FR" dirty="0" err="1"/>
              <a:t>Berthellot</a:t>
            </a:r>
            <a:r>
              <a:rPr lang="fr-FR" dirty="0"/>
              <a:t>, J.-F., Mercier, F., De </a:t>
            </a:r>
            <a:r>
              <a:rPr lang="fr-FR" dirty="0" err="1"/>
              <a:t>Kochko</a:t>
            </a:r>
            <a:r>
              <a:rPr lang="fr-FR" dirty="0"/>
              <a:t>, P., </a:t>
            </a:r>
            <a:r>
              <a:rPr lang="fr-FR" dirty="0" err="1"/>
              <a:t>Galic</a:t>
            </a:r>
            <a:r>
              <a:rPr lang="fr-FR" dirty="0"/>
              <a:t>, N., Pin, S., </a:t>
            </a:r>
            <a:r>
              <a:rPr lang="fr-FR" dirty="0" err="1"/>
              <a:t>Serpolay</a:t>
            </a:r>
            <a:r>
              <a:rPr lang="fr-FR" dirty="0"/>
              <a:t>, E</a:t>
            </a:r>
            <a:r>
              <a:rPr lang="fr-FR" dirty="0" smtClean="0"/>
              <a:t>., Thomas</a:t>
            </a:r>
            <a:r>
              <a:rPr lang="fr-FR" dirty="0"/>
              <a:t>, M., Giuliano, S., </a:t>
            </a:r>
            <a:r>
              <a:rPr lang="fr-FR" dirty="0" err="1"/>
              <a:t>others</a:t>
            </a:r>
            <a:r>
              <a:rPr lang="fr-FR" dirty="0"/>
              <a:t>, 2011. Collaborative plant breeding for </a:t>
            </a:r>
            <a:r>
              <a:rPr lang="fr-FR" dirty="0" err="1"/>
              <a:t>organic</a:t>
            </a:r>
            <a:r>
              <a:rPr lang="fr-FR" dirty="0"/>
              <a:t> </a:t>
            </a:r>
            <a:r>
              <a:rPr lang="fr-FR" dirty="0" smtClean="0"/>
              <a:t>agricultural </a:t>
            </a:r>
            <a:r>
              <a:rPr lang="fr-FR" dirty="0" err="1" smtClean="0"/>
              <a:t>systems</a:t>
            </a:r>
            <a:r>
              <a:rPr lang="fr-FR" dirty="0" smtClean="0"/>
              <a:t> </a:t>
            </a:r>
            <a:r>
              <a:rPr lang="fr-FR" dirty="0"/>
              <a:t>in </a:t>
            </a:r>
            <a:r>
              <a:rPr lang="fr-FR" dirty="0" err="1"/>
              <a:t>developed</a:t>
            </a:r>
            <a:r>
              <a:rPr lang="fr-FR" dirty="0"/>
              <a:t> countries. </a:t>
            </a:r>
            <a:r>
              <a:rPr lang="fr-FR" dirty="0" err="1"/>
              <a:t>Sustainability</a:t>
            </a:r>
            <a:r>
              <a:rPr lang="fr-FR" dirty="0"/>
              <a:t> 3, 1206–1223</a:t>
            </a:r>
            <a:r>
              <a:rPr lang="fr-FR" dirty="0" smtClean="0"/>
              <a:t>.</a:t>
            </a:r>
          </a:p>
          <a:p>
            <a:r>
              <a:rPr lang="fr-FR" dirty="0" err="1"/>
              <a:t>Derera</a:t>
            </a:r>
            <a:r>
              <a:rPr lang="fr-FR" dirty="0"/>
              <a:t>, N.F., Bhatt, G.M., 1972. </a:t>
            </a:r>
            <a:r>
              <a:rPr lang="fr-FR" dirty="0" err="1"/>
              <a:t>Effectiveness</a:t>
            </a:r>
            <a:r>
              <a:rPr lang="fr-FR" dirty="0"/>
              <a:t> of </a:t>
            </a:r>
            <a:r>
              <a:rPr lang="fr-FR" dirty="0" err="1"/>
              <a:t>mechanical</a:t>
            </a:r>
            <a:r>
              <a:rPr lang="fr-FR" dirty="0"/>
              <a:t> mass </a:t>
            </a:r>
            <a:r>
              <a:rPr lang="fr-FR" dirty="0" err="1"/>
              <a:t>selection</a:t>
            </a:r>
            <a:r>
              <a:rPr lang="fr-FR" dirty="0"/>
              <a:t> in </a:t>
            </a:r>
            <a:r>
              <a:rPr lang="fr-FR" dirty="0" err="1"/>
              <a:t>wheat</a:t>
            </a:r>
            <a:r>
              <a:rPr lang="fr-FR" dirty="0"/>
              <a:t> (</a:t>
            </a:r>
            <a:r>
              <a:rPr lang="fr-FR" dirty="0" err="1"/>
              <a:t>Triticum</a:t>
            </a:r>
            <a:r>
              <a:rPr lang="fr-FR" dirty="0"/>
              <a:t> </a:t>
            </a:r>
            <a:r>
              <a:rPr lang="fr-FR" dirty="0" err="1"/>
              <a:t>aestivum</a:t>
            </a:r>
            <a:r>
              <a:rPr lang="fr-FR" dirty="0"/>
              <a:t> L.). </a:t>
            </a:r>
            <a:r>
              <a:rPr lang="fr-FR" dirty="0" err="1"/>
              <a:t>Aust</a:t>
            </a:r>
            <a:r>
              <a:rPr lang="fr-FR" dirty="0"/>
              <a:t>. J. </a:t>
            </a:r>
            <a:r>
              <a:rPr lang="fr-FR" dirty="0" err="1"/>
              <a:t>Agric</a:t>
            </a:r>
            <a:r>
              <a:rPr lang="fr-FR" dirty="0"/>
              <a:t>. </a:t>
            </a:r>
            <a:r>
              <a:rPr lang="fr-FR" dirty="0" err="1"/>
              <a:t>Res</a:t>
            </a:r>
            <a:r>
              <a:rPr lang="fr-FR" dirty="0"/>
              <a:t>. 23, 761–768. </a:t>
            </a:r>
            <a:r>
              <a:rPr lang="fr-FR" dirty="0">
                <a:hlinkClick r:id="rId5"/>
              </a:rPr>
              <a:t>https://</a:t>
            </a:r>
            <a:r>
              <a:rPr lang="fr-FR" dirty="0" smtClean="0">
                <a:hlinkClick r:id="rId5"/>
              </a:rPr>
              <a:t>doi.org/10.1071/ar9720761</a:t>
            </a:r>
            <a:r>
              <a:rPr lang="fr-FR" dirty="0" smtClean="0"/>
              <a:t> </a:t>
            </a:r>
          </a:p>
          <a:p>
            <a:r>
              <a:rPr lang="fr-FR" dirty="0" smtClean="0"/>
              <a:t>Lang</a:t>
            </a:r>
            <a:r>
              <a:rPr lang="fr-FR" dirty="0"/>
              <a:t>, L., Balla, L., </a:t>
            </a:r>
            <a:r>
              <a:rPr lang="fr-FR" dirty="0" err="1"/>
              <a:t>Bedo</a:t>
            </a:r>
            <a:r>
              <a:rPr lang="fr-FR" dirty="0"/>
              <a:t>, Z., 1989. Machine mass </a:t>
            </a:r>
            <a:r>
              <a:rPr lang="fr-FR" dirty="0" err="1"/>
              <a:t>selection</a:t>
            </a:r>
            <a:r>
              <a:rPr lang="fr-FR" dirty="0"/>
              <a:t> of </a:t>
            </a:r>
            <a:r>
              <a:rPr lang="fr-FR" dirty="0" err="1"/>
              <a:t>winter</a:t>
            </a:r>
            <a:r>
              <a:rPr lang="fr-FR" dirty="0"/>
              <a:t> </a:t>
            </a:r>
            <a:r>
              <a:rPr lang="fr-FR" dirty="0" err="1"/>
              <a:t>wheat</a:t>
            </a:r>
            <a:r>
              <a:rPr lang="fr-FR" dirty="0"/>
              <a:t> </a:t>
            </a:r>
            <a:r>
              <a:rPr lang="fr-FR" dirty="0" err="1"/>
              <a:t>hybrid</a:t>
            </a:r>
            <a:r>
              <a:rPr lang="fr-FR" dirty="0"/>
              <a:t> populations. </a:t>
            </a:r>
            <a:r>
              <a:rPr lang="fr-FR" dirty="0" err="1"/>
              <a:t>Novenytermeles</a:t>
            </a:r>
            <a:r>
              <a:rPr lang="fr-FR" dirty="0"/>
              <a:t> Hung</a:t>
            </a:r>
            <a:r>
              <a:rPr lang="fr-FR" dirty="0" smtClean="0"/>
              <a:t>.</a:t>
            </a:r>
          </a:p>
          <a:p>
            <a:r>
              <a:rPr lang="fr-FR" dirty="0" err="1"/>
              <a:t>Mailhe</a:t>
            </a:r>
            <a:r>
              <a:rPr lang="fr-FR" dirty="0"/>
              <a:t>, G., </a:t>
            </a:r>
            <a:r>
              <a:rPr lang="fr-FR" dirty="0" err="1"/>
              <a:t>Cazeirgue</a:t>
            </a:r>
            <a:r>
              <a:rPr lang="fr-FR" dirty="0"/>
              <a:t>, F., </a:t>
            </a:r>
            <a:r>
              <a:rPr lang="fr-FR" dirty="0" err="1"/>
              <a:t>Gascuel</a:t>
            </a:r>
            <a:r>
              <a:rPr lang="fr-FR" dirty="0"/>
              <a:t>, J., </a:t>
            </a:r>
            <a:r>
              <a:rPr lang="fr-FR" dirty="0" err="1"/>
              <a:t>Gasnier</a:t>
            </a:r>
            <a:r>
              <a:rPr lang="fr-FR" dirty="0"/>
              <a:t>, R., Berthelot, J., </a:t>
            </a:r>
            <a:r>
              <a:rPr lang="fr-FR" dirty="0" err="1"/>
              <a:t>Baboulène</a:t>
            </a:r>
            <a:r>
              <a:rPr lang="fr-FR" dirty="0"/>
              <a:t>, J., </a:t>
            </a:r>
            <a:r>
              <a:rPr lang="fr-FR" dirty="0" err="1"/>
              <a:t>Poilly</a:t>
            </a:r>
            <a:r>
              <a:rPr lang="fr-FR" dirty="0"/>
              <a:t>, C., </a:t>
            </a:r>
            <a:r>
              <a:rPr lang="fr-FR" dirty="0" err="1"/>
              <a:t>Lavoyer</a:t>
            </a:r>
            <a:r>
              <a:rPr lang="fr-FR" dirty="0"/>
              <a:t>, R., Hernandez, M., </a:t>
            </a:r>
            <a:r>
              <a:rPr lang="fr-FR" dirty="0" err="1"/>
              <a:t>Coulbeaut</a:t>
            </a:r>
            <a:r>
              <a:rPr lang="fr-FR" dirty="0"/>
              <a:t>, J., </a:t>
            </a:r>
            <a:r>
              <a:rPr lang="fr-FR" dirty="0" err="1"/>
              <a:t>others</a:t>
            </a:r>
            <a:r>
              <a:rPr lang="fr-FR" dirty="0"/>
              <a:t>, 2013. Mise en place d’une méthodologie de sélection participative sur le blé tendre en France</a:t>
            </a:r>
            <a:r>
              <a:rPr lang="fr-FR" dirty="0" smtClean="0"/>
              <a:t>.</a:t>
            </a:r>
          </a:p>
          <a:p>
            <a:r>
              <a:rPr lang="fr-FR" dirty="0" err="1"/>
              <a:t>Nass</a:t>
            </a:r>
            <a:r>
              <a:rPr lang="fr-FR" dirty="0"/>
              <a:t>, H.G., 1987. </a:t>
            </a:r>
            <a:r>
              <a:rPr lang="fr-FR" dirty="0" err="1"/>
              <a:t>Selection</a:t>
            </a:r>
            <a:r>
              <a:rPr lang="fr-FR" dirty="0"/>
              <a:t> for grain </a:t>
            </a:r>
            <a:r>
              <a:rPr lang="fr-FR" dirty="0" err="1"/>
              <a:t>yield</a:t>
            </a:r>
            <a:r>
              <a:rPr lang="fr-FR" dirty="0"/>
              <a:t> of </a:t>
            </a:r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wheat</a:t>
            </a:r>
            <a:r>
              <a:rPr lang="fr-FR" dirty="0"/>
              <a:t> </a:t>
            </a:r>
            <a:r>
              <a:rPr lang="fr-FR" dirty="0" err="1"/>
              <a:t>utilizing</a:t>
            </a:r>
            <a:r>
              <a:rPr lang="fr-FR" dirty="0"/>
              <a:t> </a:t>
            </a:r>
            <a:r>
              <a:rPr lang="fr-FR" dirty="0" err="1"/>
              <a:t>seed</a:t>
            </a:r>
            <a:r>
              <a:rPr lang="fr-FR" dirty="0"/>
              <a:t> size and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</a:t>
            </a:r>
            <a:r>
              <a:rPr lang="fr-FR" dirty="0" err="1"/>
              <a:t>criteria</a:t>
            </a:r>
            <a:r>
              <a:rPr lang="fr-FR" dirty="0"/>
              <a:t>. Can. J. Plant </a:t>
            </a:r>
            <a:r>
              <a:rPr lang="fr-FR" dirty="0" err="1"/>
              <a:t>Sci</a:t>
            </a:r>
            <a:r>
              <a:rPr lang="fr-FR" dirty="0"/>
              <a:t>. 67, 605–610. </a:t>
            </a:r>
            <a:r>
              <a:rPr lang="fr-FR" dirty="0">
                <a:hlinkClick r:id="rId6"/>
              </a:rPr>
              <a:t>https://doi.org/10.4141/cjps87-086</a:t>
            </a:r>
            <a:r>
              <a:rPr lang="fr-FR" dirty="0"/>
              <a:t> 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0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 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Rincent</a:t>
            </a:r>
            <a:r>
              <a:rPr lang="en-US" dirty="0" smtClean="0"/>
              <a:t>, R., </a:t>
            </a:r>
            <a:r>
              <a:rPr lang="en-US" dirty="0" err="1" smtClean="0"/>
              <a:t>Charpentier</a:t>
            </a:r>
            <a:r>
              <a:rPr lang="en-US" dirty="0" smtClean="0"/>
              <a:t>, J.-P., </a:t>
            </a:r>
            <a:r>
              <a:rPr lang="en-US" dirty="0" err="1" smtClean="0"/>
              <a:t>Faivre</a:t>
            </a:r>
            <a:r>
              <a:rPr lang="en-US" dirty="0" smtClean="0"/>
              <a:t>-Rampant, P., </a:t>
            </a:r>
            <a:r>
              <a:rPr lang="en-US" dirty="0" err="1" smtClean="0"/>
              <a:t>Paux</a:t>
            </a:r>
            <a:r>
              <a:rPr lang="en-US" dirty="0" smtClean="0"/>
              <a:t>, E., Le </a:t>
            </a:r>
            <a:r>
              <a:rPr lang="en-US" dirty="0" err="1" smtClean="0"/>
              <a:t>Gouis</a:t>
            </a:r>
            <a:r>
              <a:rPr lang="en-US" dirty="0" smtClean="0"/>
              <a:t>, J., </a:t>
            </a:r>
            <a:r>
              <a:rPr lang="en-US" dirty="0" err="1" smtClean="0"/>
              <a:t>Bastien</a:t>
            </a:r>
            <a:r>
              <a:rPr lang="en-US" dirty="0" smtClean="0"/>
              <a:t>, C., Segura, V., 2018. </a:t>
            </a:r>
            <a:r>
              <a:rPr lang="en-US" dirty="0" err="1" smtClean="0"/>
              <a:t>Phenomic</a:t>
            </a:r>
            <a:r>
              <a:rPr lang="en-US" dirty="0" smtClean="0"/>
              <a:t> Selection Is a Low-Cost and High-Throughput Method Based on Indirect Predictions: Proof of Concept on Wheat and Poplar. G3 </a:t>
            </a:r>
            <a:r>
              <a:rPr lang="en-US" dirty="0" err="1" smtClean="0"/>
              <a:t>GenesGenomesGenetics</a:t>
            </a:r>
            <a:r>
              <a:rPr lang="en-US" dirty="0" smtClean="0"/>
              <a:t> 8, 3961–3972. </a:t>
            </a:r>
            <a:r>
              <a:rPr lang="en-US" dirty="0" smtClean="0">
                <a:hlinkClick r:id="rId2"/>
              </a:rPr>
              <a:t>https://doi.org/10.1534/g3.118.200760</a:t>
            </a:r>
            <a:r>
              <a:rPr lang="en-US" dirty="0" smtClean="0"/>
              <a:t> </a:t>
            </a:r>
          </a:p>
          <a:p>
            <a:r>
              <a:rPr lang="fr-FR" dirty="0" smtClean="0"/>
              <a:t>Rivière</a:t>
            </a:r>
            <a:r>
              <a:rPr lang="fr-FR" dirty="0"/>
              <a:t>, P., Goldringer, I., </a:t>
            </a:r>
            <a:r>
              <a:rPr lang="fr-FR" dirty="0" err="1"/>
              <a:t>Berthellot</a:t>
            </a:r>
            <a:r>
              <a:rPr lang="fr-FR" dirty="0"/>
              <a:t>, J.-F., </a:t>
            </a:r>
            <a:r>
              <a:rPr lang="fr-FR" dirty="0" err="1"/>
              <a:t>Galic</a:t>
            </a:r>
            <a:r>
              <a:rPr lang="fr-FR" dirty="0"/>
              <a:t>, N., Pin, S., </a:t>
            </a:r>
            <a:r>
              <a:rPr lang="fr-FR" dirty="0" err="1"/>
              <a:t>Kochko</a:t>
            </a:r>
            <a:r>
              <a:rPr lang="fr-FR" dirty="0"/>
              <a:t>, P.D., Dawson, J.C., 2015. </a:t>
            </a:r>
            <a:r>
              <a:rPr lang="fr-FR" dirty="0" err="1"/>
              <a:t>Response</a:t>
            </a:r>
            <a:r>
              <a:rPr lang="fr-FR" dirty="0"/>
              <a:t> to </a:t>
            </a:r>
            <a:r>
              <a:rPr lang="fr-FR" dirty="0" err="1"/>
              <a:t>farmer</a:t>
            </a:r>
            <a:r>
              <a:rPr lang="fr-FR" dirty="0"/>
              <a:t> mass </a:t>
            </a:r>
            <a:r>
              <a:rPr lang="fr-FR" dirty="0" err="1"/>
              <a:t>selection</a:t>
            </a:r>
            <a:r>
              <a:rPr lang="fr-FR" dirty="0"/>
              <a:t> in </a:t>
            </a:r>
            <a:r>
              <a:rPr lang="fr-FR" dirty="0" err="1"/>
              <a:t>early</a:t>
            </a:r>
            <a:r>
              <a:rPr lang="fr-FR" dirty="0"/>
              <a:t> </a:t>
            </a:r>
            <a:r>
              <a:rPr lang="fr-FR" dirty="0" err="1"/>
              <a:t>generation</a:t>
            </a:r>
            <a:r>
              <a:rPr lang="fr-FR" dirty="0"/>
              <a:t> </a:t>
            </a:r>
            <a:r>
              <a:rPr lang="fr-FR" dirty="0" err="1"/>
              <a:t>progeny</a:t>
            </a:r>
            <a:r>
              <a:rPr lang="fr-FR" dirty="0"/>
              <a:t> of </a:t>
            </a:r>
            <a:r>
              <a:rPr lang="fr-FR" dirty="0" err="1"/>
              <a:t>bread</a:t>
            </a:r>
            <a:r>
              <a:rPr lang="fr-FR" dirty="0"/>
              <a:t> </a:t>
            </a:r>
            <a:r>
              <a:rPr lang="fr-FR" dirty="0" err="1"/>
              <a:t>wheat</a:t>
            </a:r>
            <a:r>
              <a:rPr lang="fr-FR" dirty="0"/>
              <a:t> </a:t>
            </a:r>
            <a:r>
              <a:rPr lang="fr-FR" dirty="0" err="1"/>
              <a:t>landrace</a:t>
            </a:r>
            <a:r>
              <a:rPr lang="fr-FR" dirty="0"/>
              <a:t> crosses. </a:t>
            </a:r>
            <a:r>
              <a:rPr lang="fr-FR" dirty="0" err="1"/>
              <a:t>Renew</a:t>
            </a:r>
            <a:r>
              <a:rPr lang="fr-FR" dirty="0"/>
              <a:t>. </a:t>
            </a:r>
            <a:r>
              <a:rPr lang="fr-FR" dirty="0" err="1"/>
              <a:t>Agric</a:t>
            </a:r>
            <a:r>
              <a:rPr lang="fr-FR" dirty="0"/>
              <a:t>. Food </a:t>
            </a:r>
            <a:r>
              <a:rPr lang="fr-FR" dirty="0" err="1"/>
              <a:t>Syst</a:t>
            </a:r>
            <a:r>
              <a:rPr lang="fr-FR" dirty="0"/>
              <a:t>. 30, 190–201. </a:t>
            </a:r>
            <a:r>
              <a:rPr lang="fr-FR" dirty="0">
                <a:hlinkClick r:id="rId3"/>
              </a:rPr>
              <a:t>https://doi.org/10.1017/S1742170513000343</a:t>
            </a:r>
            <a:r>
              <a:rPr lang="fr-FR" dirty="0"/>
              <a:t> </a:t>
            </a:r>
          </a:p>
          <a:p>
            <a:r>
              <a:rPr lang="fr-FR" dirty="0"/>
              <a:t>Sharma, S.K., Singh, K.P., Singh, I., 1995. SELECTION RESPONSES FOR GRAIN WEIGHT IN SOME MASS SELECTED AND INTERMATED POPULATIONS OF WHEAT (TRITICUM AESTIVUM L.). INDIAN J. Genet. PLANT </a:t>
            </a:r>
            <a:r>
              <a:rPr lang="fr-FR" dirty="0" err="1"/>
              <a:t>Breed</a:t>
            </a:r>
            <a:r>
              <a:rPr lang="fr-FR" dirty="0"/>
              <a:t>. 55, 365–373. </a:t>
            </a:r>
          </a:p>
          <a:p>
            <a:r>
              <a:rPr lang="fr-FR" dirty="0" err="1" smtClean="0"/>
              <a:t>Wiersma</a:t>
            </a:r>
            <a:r>
              <a:rPr lang="fr-FR" dirty="0"/>
              <a:t>, J.J., </a:t>
            </a:r>
            <a:r>
              <a:rPr lang="fr-FR" dirty="0" err="1"/>
              <a:t>Busch</a:t>
            </a:r>
            <a:r>
              <a:rPr lang="fr-FR" dirty="0"/>
              <a:t>, R.H., Fulcher, G.G., </a:t>
            </a:r>
            <a:r>
              <a:rPr lang="fr-FR" dirty="0" err="1"/>
              <a:t>Hareland</a:t>
            </a:r>
            <a:r>
              <a:rPr lang="fr-FR" dirty="0"/>
              <a:t>, G.A., 2001. </a:t>
            </a:r>
            <a:r>
              <a:rPr lang="fr-FR" dirty="0" err="1"/>
              <a:t>Recurrent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for </a:t>
            </a:r>
            <a:r>
              <a:rPr lang="fr-FR" dirty="0" err="1"/>
              <a:t>Kernel</a:t>
            </a:r>
            <a:r>
              <a:rPr lang="fr-FR" dirty="0"/>
              <a:t> </a:t>
            </a:r>
            <a:r>
              <a:rPr lang="fr-FR" dirty="0" err="1"/>
              <a:t>Weight</a:t>
            </a:r>
            <a:r>
              <a:rPr lang="fr-FR" dirty="0"/>
              <a:t> in </a:t>
            </a:r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Wheat</a:t>
            </a:r>
            <a:r>
              <a:rPr lang="fr-FR" dirty="0"/>
              <a:t>. </a:t>
            </a:r>
            <a:r>
              <a:rPr lang="fr-FR" dirty="0" err="1"/>
              <a:t>Crop</a:t>
            </a:r>
            <a:r>
              <a:rPr lang="fr-FR" dirty="0"/>
              <a:t> </a:t>
            </a:r>
            <a:r>
              <a:rPr lang="fr-FR" dirty="0" err="1"/>
              <a:t>Sci</a:t>
            </a:r>
            <a:r>
              <a:rPr lang="fr-FR" dirty="0"/>
              <a:t>. 41, 999–1005. </a:t>
            </a:r>
            <a:r>
              <a:rPr lang="fr-FR" dirty="0">
                <a:hlinkClick r:id="rId4"/>
              </a:rPr>
              <a:t>https://doi.org/10.2135/cropsci2001.414999x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25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0" name="Rectangle 59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62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63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64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65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pic>
        <p:nvPicPr>
          <p:cNvPr id="22" name="Image 1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93" y="1830183"/>
            <a:ext cx="501301" cy="375976"/>
          </a:xfrm>
          <a:prstGeom prst="rect">
            <a:avLst/>
          </a:prstGeom>
        </p:spPr>
      </p:pic>
      <p:pic>
        <p:nvPicPr>
          <p:cNvPr id="23" name="Image 10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93" y="2206159"/>
            <a:ext cx="501301" cy="375976"/>
          </a:xfrm>
          <a:prstGeom prst="rect">
            <a:avLst/>
          </a:prstGeom>
        </p:spPr>
      </p:pic>
      <p:pic>
        <p:nvPicPr>
          <p:cNvPr id="24" name="Image 10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3" y="2770123"/>
            <a:ext cx="501301" cy="375976"/>
          </a:xfrm>
          <a:prstGeom prst="rect">
            <a:avLst/>
          </a:prstGeom>
        </p:spPr>
      </p:pic>
      <p:sp>
        <p:nvSpPr>
          <p:cNvPr id="25" name="ZoneTexte 105"/>
          <p:cNvSpPr txBox="1"/>
          <p:nvPr/>
        </p:nvSpPr>
        <p:spPr>
          <a:xfrm rot="16200000">
            <a:off x="957397" y="2537182"/>
            <a:ext cx="336499" cy="27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6" b="1" dirty="0"/>
              <a:t>…</a:t>
            </a:r>
          </a:p>
        </p:txBody>
      </p:sp>
      <p:sp>
        <p:nvSpPr>
          <p:cNvPr id="26" name="Accolade fermante 106"/>
          <p:cNvSpPr/>
          <p:nvPr/>
        </p:nvSpPr>
        <p:spPr>
          <a:xfrm>
            <a:off x="1497507" y="1868277"/>
            <a:ext cx="102413" cy="118506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6"/>
          </a:p>
        </p:txBody>
      </p:sp>
      <p:sp>
        <p:nvSpPr>
          <p:cNvPr id="27" name="ZoneTexte 107"/>
          <p:cNvSpPr txBox="1"/>
          <p:nvPr/>
        </p:nvSpPr>
        <p:spPr>
          <a:xfrm>
            <a:off x="601282" y="1878287"/>
            <a:ext cx="4315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80" b="1" dirty="0"/>
              <a:t>G1</a:t>
            </a:r>
          </a:p>
        </p:txBody>
      </p:sp>
      <p:sp>
        <p:nvSpPr>
          <p:cNvPr id="28" name="ZoneTexte 108"/>
          <p:cNvSpPr txBox="1"/>
          <p:nvPr/>
        </p:nvSpPr>
        <p:spPr>
          <a:xfrm>
            <a:off x="601177" y="2254263"/>
            <a:ext cx="4315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80" b="1" dirty="0"/>
              <a:t>G2</a:t>
            </a:r>
          </a:p>
        </p:txBody>
      </p:sp>
      <p:sp>
        <p:nvSpPr>
          <p:cNvPr id="29" name="ZoneTexte 109"/>
          <p:cNvSpPr txBox="1"/>
          <p:nvPr/>
        </p:nvSpPr>
        <p:spPr>
          <a:xfrm>
            <a:off x="491765" y="2844380"/>
            <a:ext cx="581834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0" b="1" dirty="0"/>
              <a:t>G180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824048" y="1724426"/>
            <a:ext cx="1062686" cy="1472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80" dirty="0">
                <a:solidFill>
                  <a:schemeClr val="tx1"/>
                </a:solidFill>
              </a:rPr>
              <a:t>Moyenne de la taille des grains par </a:t>
            </a:r>
            <a:r>
              <a:rPr lang="fr-FR" sz="1280" dirty="0" smtClean="0">
                <a:solidFill>
                  <a:schemeClr val="tx1"/>
                </a:solidFill>
              </a:rPr>
              <a:t>"épi"</a:t>
            </a:r>
            <a:endParaRPr lang="fr-FR" sz="1280" dirty="0">
              <a:solidFill>
                <a:schemeClr val="tx1"/>
              </a:solidFill>
            </a:endParaRPr>
          </a:p>
        </p:txBody>
      </p:sp>
      <p:cxnSp>
        <p:nvCxnSpPr>
          <p:cNvPr id="31" name="Connecteur droit avec flèche 111"/>
          <p:cNvCxnSpPr>
            <a:stCxn id="26" idx="1"/>
            <a:endCxn id="30" idx="1"/>
          </p:cNvCxnSpPr>
          <p:nvPr/>
        </p:nvCxnSpPr>
        <p:spPr>
          <a:xfrm>
            <a:off x="1599920" y="2460808"/>
            <a:ext cx="2241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112"/>
          <p:cNvCxnSpPr>
            <a:stCxn id="30" idx="3"/>
            <a:endCxn id="34" idx="1"/>
          </p:cNvCxnSpPr>
          <p:nvPr/>
        </p:nvCxnSpPr>
        <p:spPr>
          <a:xfrm flipV="1">
            <a:off x="2886734" y="2460808"/>
            <a:ext cx="104422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113"/>
          <p:cNvSpPr txBox="1"/>
          <p:nvPr/>
        </p:nvSpPr>
        <p:spPr>
          <a:xfrm>
            <a:off x="2837112" y="1837477"/>
            <a:ext cx="117267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20" dirty="0"/>
              <a:t>Echantillonnage </a:t>
            </a:r>
            <a:r>
              <a:rPr lang="fr-FR" sz="1120" b="1" dirty="0"/>
              <a:t>aléatoire</a:t>
            </a:r>
            <a:r>
              <a:rPr lang="fr-FR" sz="1120" dirty="0"/>
              <a:t> de NEO lots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930960" y="1933640"/>
            <a:ext cx="1062686" cy="10543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80" dirty="0" smtClean="0">
                <a:solidFill>
                  <a:schemeClr val="tx1"/>
                </a:solidFill>
              </a:rPr>
              <a:t>épis </a:t>
            </a:r>
            <a:r>
              <a:rPr lang="fr-FR" sz="1280" dirty="0">
                <a:solidFill>
                  <a:schemeClr val="tx1"/>
                </a:solidFill>
              </a:rPr>
              <a:t>observés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30795" y="3288411"/>
            <a:ext cx="1062686" cy="5361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80" dirty="0" smtClean="0">
                <a:solidFill>
                  <a:schemeClr val="tx1"/>
                </a:solidFill>
              </a:rPr>
              <a:t>épis </a:t>
            </a:r>
            <a:r>
              <a:rPr lang="fr-FR" sz="1280" dirty="0">
                <a:solidFill>
                  <a:schemeClr val="tx1"/>
                </a:solidFill>
              </a:rPr>
              <a:t>sélectionnés</a:t>
            </a:r>
          </a:p>
        </p:txBody>
      </p:sp>
      <p:cxnSp>
        <p:nvCxnSpPr>
          <p:cNvPr id="36" name="Connecteur en angle 116"/>
          <p:cNvCxnSpPr>
            <a:stCxn id="41" idx="1"/>
            <a:endCxn id="35" idx="0"/>
          </p:cNvCxnSpPr>
          <p:nvPr/>
        </p:nvCxnSpPr>
        <p:spPr>
          <a:xfrm flipH="1">
            <a:off x="4162138" y="2650584"/>
            <a:ext cx="1010839" cy="637827"/>
          </a:xfrm>
          <a:prstGeom prst="bentConnector4">
            <a:avLst>
              <a:gd name="adj1" fmla="val -22615"/>
              <a:gd name="adj2" fmla="val 741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117"/>
          <p:cNvSpPr txBox="1"/>
          <p:nvPr/>
        </p:nvSpPr>
        <p:spPr>
          <a:xfrm>
            <a:off x="5407289" y="2401727"/>
            <a:ext cx="949058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0" dirty="0" err="1"/>
              <a:t>nsel</a:t>
            </a:r>
            <a:r>
              <a:rPr lang="fr-FR" sz="1120" dirty="0"/>
              <a:t>/NGE </a:t>
            </a:r>
            <a:r>
              <a:rPr lang="fr-FR" sz="1120" dirty="0" smtClean="0"/>
              <a:t>épis </a:t>
            </a:r>
            <a:r>
              <a:rPr lang="fr-FR" sz="1120" dirty="0"/>
              <a:t>avec les plus grandes moyennes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99523" y="3790570"/>
            <a:ext cx="1154466" cy="14264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6" dirty="0">
                <a:solidFill>
                  <a:schemeClr val="tx1"/>
                </a:solidFill>
              </a:rPr>
              <a:t>Données brutes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73187" y="3867745"/>
            <a:ext cx="1078595" cy="66080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80" dirty="0"/>
              <a:t>Population sélectionnée sur épi</a:t>
            </a:r>
          </a:p>
        </p:txBody>
      </p:sp>
      <p:sp>
        <p:nvSpPr>
          <p:cNvPr id="41" name="Accolade ouvrante 121"/>
          <p:cNvSpPr/>
          <p:nvPr/>
        </p:nvSpPr>
        <p:spPr>
          <a:xfrm flipH="1">
            <a:off x="4987194" y="2343057"/>
            <a:ext cx="185783" cy="61505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6"/>
          </a:p>
        </p:txBody>
      </p:sp>
      <p:sp>
        <p:nvSpPr>
          <p:cNvPr id="42" name="Accolade ouvrante 122"/>
          <p:cNvSpPr/>
          <p:nvPr/>
        </p:nvSpPr>
        <p:spPr>
          <a:xfrm flipH="1">
            <a:off x="3416111" y="3795269"/>
            <a:ext cx="185783" cy="6402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6"/>
          </a:p>
        </p:txBody>
      </p:sp>
      <p:sp>
        <p:nvSpPr>
          <p:cNvPr id="43" name="Arc 42"/>
          <p:cNvSpPr/>
          <p:nvPr/>
        </p:nvSpPr>
        <p:spPr>
          <a:xfrm>
            <a:off x="3601895" y="3745451"/>
            <a:ext cx="971292" cy="1039659"/>
          </a:xfrm>
          <a:prstGeom prst="arc">
            <a:avLst>
              <a:gd name="adj1" fmla="val 11940214"/>
              <a:gd name="adj2" fmla="val 1931347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6"/>
          </a:p>
        </p:txBody>
      </p:sp>
      <p:cxnSp>
        <p:nvCxnSpPr>
          <p:cNvPr id="44" name="Connecteur droit avec flèche 124"/>
          <p:cNvCxnSpPr>
            <a:stCxn id="43" idx="2"/>
            <a:endCxn id="39" idx="1"/>
          </p:cNvCxnSpPr>
          <p:nvPr/>
        </p:nvCxnSpPr>
        <p:spPr>
          <a:xfrm>
            <a:off x="4479274" y="3958026"/>
            <a:ext cx="93913" cy="240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126"/>
          <p:cNvSpPr txBox="1"/>
          <p:nvPr/>
        </p:nvSpPr>
        <p:spPr>
          <a:xfrm>
            <a:off x="755027" y="3685564"/>
            <a:ext cx="1292784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0" dirty="0" err="1"/>
              <a:t>nsel</a:t>
            </a:r>
            <a:r>
              <a:rPr lang="fr-FR" sz="1120" dirty="0"/>
              <a:t> grains plantés les plus gros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5459" y="4433137"/>
            <a:ext cx="1078595" cy="66080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80" dirty="0"/>
              <a:t>Population sélectionnée sur grain</a:t>
            </a:r>
          </a:p>
        </p:txBody>
      </p:sp>
      <p:cxnSp>
        <p:nvCxnSpPr>
          <p:cNvPr id="48" name="Connecteur en angle 128"/>
          <p:cNvCxnSpPr>
            <a:stCxn id="49" idx="1"/>
            <a:endCxn id="47" idx="0"/>
          </p:cNvCxnSpPr>
          <p:nvPr/>
        </p:nvCxnSpPr>
        <p:spPr>
          <a:xfrm rot="10800000" flipV="1">
            <a:off x="1024756" y="4121406"/>
            <a:ext cx="857933" cy="3117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ccolade ouvrante 129"/>
          <p:cNvSpPr/>
          <p:nvPr/>
        </p:nvSpPr>
        <p:spPr>
          <a:xfrm>
            <a:off x="1882689" y="3792470"/>
            <a:ext cx="212086" cy="65787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6"/>
          </a:p>
        </p:txBody>
      </p:sp>
      <p:sp>
        <p:nvSpPr>
          <p:cNvPr id="56" name="Rectangle 55"/>
          <p:cNvSpPr/>
          <p:nvPr/>
        </p:nvSpPr>
        <p:spPr>
          <a:xfrm>
            <a:off x="4572598" y="4598904"/>
            <a:ext cx="1078595" cy="6696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80" dirty="0"/>
              <a:t>Population de référence</a:t>
            </a:r>
          </a:p>
        </p:txBody>
      </p:sp>
      <p:sp>
        <p:nvSpPr>
          <p:cNvPr id="58" name="ZoneTexte 46"/>
          <p:cNvSpPr txBox="1"/>
          <p:nvPr/>
        </p:nvSpPr>
        <p:spPr>
          <a:xfrm>
            <a:off x="3591751" y="4929307"/>
            <a:ext cx="114077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0" dirty="0" err="1"/>
              <a:t>nsel</a:t>
            </a:r>
            <a:r>
              <a:rPr lang="fr-FR" sz="1120" dirty="0"/>
              <a:t> grains échantillonnés au hasard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25</a:t>
            </a:fld>
            <a:endParaRPr lang="en-GB"/>
          </a:p>
        </p:txBody>
      </p:sp>
      <p:cxnSp>
        <p:nvCxnSpPr>
          <p:cNvPr id="66" name="Straight Connector 69"/>
          <p:cNvCxnSpPr/>
          <p:nvPr/>
        </p:nvCxnSpPr>
        <p:spPr>
          <a:xfrm>
            <a:off x="6817175" y="1387495"/>
            <a:ext cx="0" cy="5366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23425" y="1235270"/>
            <a:ext cx="256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Sélection </a:t>
            </a:r>
            <a:r>
              <a:rPr lang="fr-FR" i="1" dirty="0" smtClean="0"/>
              <a:t>in silico</a:t>
            </a:r>
            <a:r>
              <a:rPr lang="fr-FR" dirty="0" smtClean="0"/>
              <a:t> :</a:t>
            </a:r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1739544" y="5615557"/>
            <a:ext cx="3166360" cy="1115802"/>
            <a:chOff x="238125" y="5742198"/>
            <a:chExt cx="3166360" cy="1115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238125" y="5742198"/>
                  <a:ext cx="2783609" cy="26786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8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  <m:r>
                          <a:rPr lang="fr-FR" sz="1280">
                            <a:latin typeface="Cambria Math" panose="02040503050406030204" pitchFamily="18" charset="0"/>
                          </a:rPr>
                          <m:t>=µ+</m:t>
                        </m:r>
                        <m:r>
                          <a:rPr lang="fr-FR" sz="1280" i="1">
                            <a:latin typeface="Cambria Math" panose="02040503050406030204" pitchFamily="18" charset="0"/>
                          </a:rPr>
                          <m:t>𝐵𝐴</m:t>
                        </m:r>
                        <m:sSub>
                          <m:sSubPr>
                            <m:ctrlPr>
                              <a:rPr lang="fr-FR" sz="128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28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1280" i="1">
                            <a:latin typeface="Cambria Math" panose="02040503050406030204" pitchFamily="18" charset="0"/>
                          </a:rPr>
                          <m:t>𝑆𝐸𝐿𝐸𝐶𝑇𝐼𝑂</m:t>
                        </m:r>
                        <m:sSub>
                          <m:sSubPr>
                            <m:ctrlPr>
                              <a:rPr lang="fr-FR" sz="128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sz="128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28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</m:oMath>
                    </m:oMathPara>
                  </a14:m>
                  <a:endParaRPr lang="fr-FR" sz="128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125" y="5742198"/>
                  <a:ext cx="2783609" cy="267868"/>
                </a:xfrm>
                <a:prstGeom prst="rect">
                  <a:avLst/>
                </a:prstGeom>
                <a:blipFill>
                  <a:blip r:embed="rId3"/>
                  <a:stretch>
                    <a:fillRect b="-181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necteur droit avec flèche 131"/>
            <p:cNvCxnSpPr>
              <a:endCxn id="53" idx="0"/>
            </p:cNvCxnSpPr>
            <p:nvPr/>
          </p:nvCxnSpPr>
          <p:spPr>
            <a:xfrm flipH="1">
              <a:off x="1307475" y="5965319"/>
              <a:ext cx="636356" cy="307668"/>
            </a:xfrm>
            <a:prstGeom prst="straightConnector1">
              <a:avLst/>
            </a:prstGeom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132"/>
            <p:cNvCxnSpPr>
              <a:endCxn id="54" idx="0"/>
            </p:cNvCxnSpPr>
            <p:nvPr/>
          </p:nvCxnSpPr>
          <p:spPr>
            <a:xfrm>
              <a:off x="2159426" y="5965319"/>
              <a:ext cx="622530" cy="329370"/>
            </a:xfrm>
            <a:prstGeom prst="straightConnector1">
              <a:avLst/>
            </a:prstGeom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601873" y="6272987"/>
                  <a:ext cx="1411203" cy="42678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80" i="1">
                            <a:latin typeface="Cambria Math" panose="02040503050406030204" pitchFamily="18" charset="0"/>
                          </a:rPr>
                          <m:t>𝑆𝐸𝐿𝐸𝐶𝑇𝐼𝑂</m:t>
                        </m:r>
                        <m:sSub>
                          <m:sSubPr>
                            <m:ctrlPr>
                              <a:rPr lang="fr-FR" sz="128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𝐺𝑅𝐴𝐼𝑁</m:t>
                            </m:r>
                          </m:sub>
                        </m:sSub>
                      </m:oMath>
                    </m:oMathPara>
                  </a14:m>
                  <a:endParaRPr lang="fr-FR" sz="1280" dirty="0"/>
                </a:p>
                <a:p>
                  <a:r>
                    <a:rPr lang="fr-FR" sz="1280" dirty="0"/>
                    <a:t>= R</a:t>
                  </a:r>
                  <a:r>
                    <a:rPr lang="fr-FR" sz="1280" baseline="-25000" dirty="0"/>
                    <a:t>GRAIN</a:t>
                  </a:r>
                  <a:endParaRPr lang="fr-FR" sz="128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73" y="6272987"/>
                  <a:ext cx="1411203" cy="426787"/>
                </a:xfrm>
                <a:prstGeom prst="rect">
                  <a:avLst/>
                </a:prstGeom>
                <a:blipFill>
                  <a:blip r:embed="rId4"/>
                  <a:stretch>
                    <a:fillRect l="-431" b="-257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2159426" y="6294689"/>
                  <a:ext cx="1245059" cy="42678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80" i="1">
                            <a:latin typeface="Cambria Math" panose="02040503050406030204" pitchFamily="18" charset="0"/>
                          </a:rPr>
                          <m:t>𝑆𝐸𝐿𝐸𝐶𝑇𝐼𝑂</m:t>
                        </m:r>
                        <m:sSub>
                          <m:sSubPr>
                            <m:ctrlPr>
                              <a:rPr lang="fr-FR" sz="128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𝐸𝑃𝐼</m:t>
                            </m:r>
                          </m:sub>
                        </m:sSub>
                      </m:oMath>
                    </m:oMathPara>
                  </a14:m>
                  <a:endParaRPr lang="fr-FR" sz="1280" dirty="0"/>
                </a:p>
                <a:p>
                  <a:r>
                    <a:rPr lang="fr-FR" sz="1280" dirty="0"/>
                    <a:t>= R</a:t>
                  </a:r>
                  <a:r>
                    <a:rPr lang="fr-FR" sz="1280" baseline="-25000" dirty="0"/>
                    <a:t>EPI</a:t>
                  </a:r>
                  <a:endParaRPr lang="fr-FR" sz="1280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426" y="6294689"/>
                  <a:ext cx="1245059" cy="426787"/>
                </a:xfrm>
                <a:prstGeom prst="rect">
                  <a:avLst/>
                </a:prstGeom>
                <a:blipFill>
                  <a:blip r:embed="rId5"/>
                  <a:stretch>
                    <a:fillRect l="-980" b="-257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238125" y="5742198"/>
              <a:ext cx="3166360" cy="11158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0" name="Connecteur droit avec flèche 19"/>
          <p:cNvCxnSpPr>
            <a:stCxn id="5" idx="1"/>
            <a:endCxn id="56" idx="1"/>
          </p:cNvCxnSpPr>
          <p:nvPr/>
        </p:nvCxnSpPr>
        <p:spPr>
          <a:xfrm>
            <a:off x="3500864" y="4926916"/>
            <a:ext cx="1071734" cy="67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6962775" y="1419936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Estimation des composantes de la variance :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7163968" y="2009775"/>
            <a:ext cx="4285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Echantillonnage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103 génotypes (Vg)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Deux épi par plante (Vinter)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Deux bacs par génotype (</a:t>
            </a:r>
            <a:r>
              <a:rPr lang="fr-FR" dirty="0" err="1" smtClean="0"/>
              <a:t>Venv</a:t>
            </a:r>
            <a:r>
              <a:rPr lang="fr-FR" dirty="0" smtClean="0"/>
              <a:t> + </a:t>
            </a:r>
            <a:r>
              <a:rPr lang="fr-FR" dirty="0" err="1" smtClean="0"/>
              <a:t>Vgxenv</a:t>
            </a:r>
            <a:r>
              <a:rPr lang="fr-F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Mesure des grains individuels (</a:t>
            </a:r>
            <a:r>
              <a:rPr lang="fr-FR" dirty="0"/>
              <a:t>V</a:t>
            </a:r>
            <a:r>
              <a:rPr lang="fr-FR" dirty="0" smtClean="0"/>
              <a:t>intra)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7341929" y="4169621"/>
                <a:ext cx="4285853" cy="39164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µ+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𝑖𝑛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𝑒𝑝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929" y="4169621"/>
                <a:ext cx="4285853" cy="391646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avec flèche 71"/>
          <p:cNvCxnSpPr/>
          <p:nvPr/>
        </p:nvCxnSpPr>
        <p:spPr>
          <a:xfrm flipH="1">
            <a:off x="8731059" y="4503802"/>
            <a:ext cx="1" cy="6263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8520213" y="5120161"/>
            <a:ext cx="54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Vg</a:t>
            </a:r>
            <a:endParaRPr lang="fr-FR" dirty="0"/>
          </a:p>
        </p:txBody>
      </p:sp>
      <p:cxnSp>
        <p:nvCxnSpPr>
          <p:cNvPr id="91" name="Connecteur droit avec flèche 90"/>
          <p:cNvCxnSpPr/>
          <p:nvPr/>
        </p:nvCxnSpPr>
        <p:spPr>
          <a:xfrm>
            <a:off x="9302805" y="4503802"/>
            <a:ext cx="3704" cy="10468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>
            <a:off x="8610600" y="5550604"/>
            <a:ext cx="168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Venv</a:t>
            </a:r>
            <a:r>
              <a:rPr lang="fr-FR" dirty="0" smtClean="0"/>
              <a:t> + </a:t>
            </a:r>
            <a:r>
              <a:rPr lang="fr-FR" dirty="0" err="1" smtClean="0"/>
              <a:t>Vgxenv</a:t>
            </a:r>
            <a:endParaRPr lang="fr-FR" dirty="0"/>
          </a:p>
        </p:txBody>
      </p:sp>
      <p:cxnSp>
        <p:nvCxnSpPr>
          <p:cNvPr id="93" name="Connecteur droit avec flèche 92"/>
          <p:cNvCxnSpPr/>
          <p:nvPr/>
        </p:nvCxnSpPr>
        <p:spPr>
          <a:xfrm flipH="1">
            <a:off x="10283634" y="4503802"/>
            <a:ext cx="1" cy="6263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9903364" y="5120161"/>
            <a:ext cx="80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Vinter</a:t>
            </a:r>
            <a:endParaRPr lang="fr-FR" dirty="0"/>
          </a:p>
        </p:txBody>
      </p:sp>
      <p:cxnSp>
        <p:nvCxnSpPr>
          <p:cNvPr id="95" name="Connecteur droit avec flèche 94"/>
          <p:cNvCxnSpPr/>
          <p:nvPr/>
        </p:nvCxnSpPr>
        <p:spPr>
          <a:xfrm flipH="1">
            <a:off x="11245268" y="4503802"/>
            <a:ext cx="1" cy="6263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ZoneTexte 95"/>
          <p:cNvSpPr txBox="1"/>
          <p:nvPr/>
        </p:nvSpPr>
        <p:spPr>
          <a:xfrm>
            <a:off x="10896816" y="5114190"/>
            <a:ext cx="78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Vintra</a:t>
            </a:r>
            <a:endParaRPr lang="fr-FR" dirty="0"/>
          </a:p>
        </p:txBody>
      </p:sp>
      <p:sp>
        <p:nvSpPr>
          <p:cNvPr id="97" name="Pentagone 32"/>
          <p:cNvSpPr/>
          <p:nvPr/>
        </p:nvSpPr>
        <p:spPr>
          <a:xfrm>
            <a:off x="8085247" y="8264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Développement analytique</a:t>
            </a:r>
            <a:endParaRPr lang="en-GB" dirty="0"/>
          </a:p>
        </p:txBody>
      </p:sp>
      <p:sp>
        <p:nvSpPr>
          <p:cNvPr id="98" name="Pentagone 25"/>
          <p:cNvSpPr/>
          <p:nvPr/>
        </p:nvSpPr>
        <p:spPr>
          <a:xfrm>
            <a:off x="3951470" y="828000"/>
            <a:ext cx="432000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Analyses</a:t>
            </a:r>
            <a:endParaRPr lang="en-GB" dirty="0"/>
          </a:p>
        </p:txBody>
      </p:sp>
      <p:sp>
        <p:nvSpPr>
          <p:cNvPr id="99" name="Pentagone 33"/>
          <p:cNvSpPr/>
          <p:nvPr/>
        </p:nvSpPr>
        <p:spPr>
          <a:xfrm>
            <a:off x="-15716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Dispositif expérimental</a:t>
            </a:r>
            <a:endParaRPr lang="en-GB" dirty="0"/>
          </a:p>
        </p:txBody>
      </p:sp>
      <p:sp>
        <p:nvSpPr>
          <p:cNvPr id="67" name="ZoneTexte 117"/>
          <p:cNvSpPr txBox="1"/>
          <p:nvPr/>
        </p:nvSpPr>
        <p:spPr>
          <a:xfrm>
            <a:off x="3660043" y="3854111"/>
            <a:ext cx="949058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0" dirty="0" err="1"/>
              <a:t>n</a:t>
            </a:r>
            <a:r>
              <a:rPr lang="fr-FR" sz="1120" dirty="0" err="1" smtClean="0"/>
              <a:t>sel</a:t>
            </a:r>
            <a:r>
              <a:rPr lang="fr-FR" sz="1120" dirty="0" smtClean="0"/>
              <a:t> grains issus des </a:t>
            </a:r>
            <a:r>
              <a:rPr lang="fr-FR" sz="1120" dirty="0" err="1" smtClean="0"/>
              <a:t>epis</a:t>
            </a:r>
            <a:r>
              <a:rPr lang="fr-FR" sz="1120" dirty="0" smtClean="0"/>
              <a:t> sélectionnés</a:t>
            </a:r>
            <a:endParaRPr lang="fr-FR" sz="1120" dirty="0"/>
          </a:p>
        </p:txBody>
      </p:sp>
      <p:sp>
        <p:nvSpPr>
          <p:cNvPr id="5" name="Accolade fermante 4"/>
          <p:cNvSpPr/>
          <p:nvPr/>
        </p:nvSpPr>
        <p:spPr>
          <a:xfrm>
            <a:off x="3264446" y="3804374"/>
            <a:ext cx="236418" cy="1412660"/>
          </a:xfrm>
          <a:prstGeom prst="rightBrace">
            <a:avLst>
              <a:gd name="adj1" fmla="val 8333"/>
              <a:gd name="adj2" fmla="val 794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14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28" grpId="0"/>
      <p:bldP spid="29" grpId="0"/>
      <p:bldP spid="30" grpId="0" animBg="1"/>
      <p:bldP spid="33" grpId="0"/>
      <p:bldP spid="34" grpId="0" animBg="1"/>
      <p:bldP spid="35" grpId="0" animBg="1"/>
      <p:bldP spid="37" grpId="0"/>
      <p:bldP spid="38" grpId="0" animBg="1"/>
      <p:bldP spid="39" grpId="0" animBg="1"/>
      <p:bldP spid="41" grpId="0" animBg="1"/>
      <p:bldP spid="42" grpId="0" animBg="1"/>
      <p:bldP spid="43" grpId="0" animBg="1"/>
      <p:bldP spid="46" grpId="0"/>
      <p:bldP spid="47" grpId="0" animBg="1"/>
      <p:bldP spid="49" grpId="0" animBg="1"/>
      <p:bldP spid="56" grpId="0" animBg="1"/>
      <p:bldP spid="58" grpId="0"/>
      <p:bldP spid="69" grpId="0"/>
      <p:bldP spid="70" grpId="0" animBg="1"/>
      <p:bldP spid="76" grpId="0"/>
      <p:bldP spid="92" grpId="0"/>
      <p:bldP spid="94" grpId="0"/>
      <p:bldP spid="96" grpId="0"/>
      <p:bldP spid="67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7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18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9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20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9" name="Pentagone 25"/>
          <p:cNvSpPr/>
          <p:nvPr/>
        </p:nvSpPr>
        <p:spPr>
          <a:xfrm>
            <a:off x="809745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Scenarii de sélection</a:t>
            </a:r>
            <a:endParaRPr lang="en-GB" dirty="0"/>
          </a:p>
        </p:txBody>
      </p:sp>
      <p:sp>
        <p:nvSpPr>
          <p:cNvPr id="10" name="Pentagone 32"/>
          <p:cNvSpPr/>
          <p:nvPr/>
        </p:nvSpPr>
        <p:spPr>
          <a:xfrm>
            <a:off x="3503595" y="828000"/>
            <a:ext cx="5197371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du développement analytique</a:t>
            </a:r>
            <a:endParaRPr lang="en-GB" dirty="0"/>
          </a:p>
        </p:txBody>
      </p:sp>
      <p:sp>
        <p:nvSpPr>
          <p:cNvPr id="11" name="Pentagone 33"/>
          <p:cNvSpPr/>
          <p:nvPr/>
        </p:nvSpPr>
        <p:spPr>
          <a:xfrm>
            <a:off x="-190066" y="828000"/>
            <a:ext cx="401799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Effet de la sélection</a:t>
            </a:r>
            <a:endParaRPr lang="en-GB" dirty="0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1358080"/>
                <a:ext cx="12192000" cy="9491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</m:sSub>
                        </m:den>
                      </m:f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𝑁𝐺𝑂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𝑁𝐺𝐸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𝑁𝐸𝑂</m:t>
                          </m:r>
                        </m:den>
                      </m:f>
                      <m:r>
                        <a:rPr lang="fr-FR" i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m:rPr>
                          <m:sty m:val="p"/>
                        </m:rPr>
                        <a:rPr lang="fr-FR" i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p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0,1 ;1−</m:t>
                                      </m:r>
                                      <m:f>
                                        <m:f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𝑛𝑠𝑒𝑙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𝑁𝐺𝐸</m:t>
                                          </m:r>
                                          <m:r>
                                            <a:rPr lang="fr-FR" i="0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𝑁𝐸𝑂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p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0,1 ;1−</m:t>
                                      </m:r>
                                      <m:f>
                                        <m:f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𝑛𝑠𝑒𝑙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𝑁𝐺𝑂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fr-FR" i="0">
                          <a:latin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𝑖𝑛𝑡𝑒𝑟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𝑖𝑛𝑡𝑟𝑎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𝑁𝐺𝐸</m:t>
                                  </m:r>
                                </m:den>
                              </m:f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𝑖𝑛𝑡𝑒𝑟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𝑖𝑛𝑡𝑟𝑎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58080"/>
                <a:ext cx="12192000" cy="9491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90600" y="1358081"/>
            <a:ext cx="7810500" cy="10231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9010650" y="1358081"/>
            <a:ext cx="3111500" cy="102317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610100" y="2398051"/>
                <a:ext cx="1962150" cy="694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2398051"/>
                <a:ext cx="1962150" cy="6944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9903364" y="2398051"/>
                <a:ext cx="1962150" cy="778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364" y="2398051"/>
                <a:ext cx="1962150" cy="7782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/>
          <p:cNvSpPr txBox="1"/>
          <p:nvPr/>
        </p:nvSpPr>
        <p:spPr>
          <a:xfrm>
            <a:off x="6619874" y="3176277"/>
            <a:ext cx="52456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Estimation des variances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Vg = 1,68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Ve = 1,51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Vinter = 2,02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Vintra = 7,17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Très </a:t>
            </a:r>
            <a:r>
              <a:rPr lang="fr-FR" dirty="0" smtClean="0"/>
              <a:t>bon alignement entre les valeurs théoriques </a:t>
            </a:r>
            <a:r>
              <a:rPr lang="fr-FR" dirty="0" smtClean="0"/>
              <a:t>et expérimentales</a:t>
            </a:r>
          </a:p>
          <a:p>
            <a:endParaRPr lang="fr-FR" dirty="0" smtClean="0"/>
          </a:p>
          <a:p>
            <a:r>
              <a:rPr lang="fr-FR" dirty="0" smtClean="0"/>
              <a:t>   = point correspondant aux sur la taille du grain</a:t>
            </a:r>
            <a:endParaRPr lang="fr-FR" dirty="0" smtClean="0"/>
          </a:p>
        </p:txBody>
      </p:sp>
      <p:sp>
        <p:nvSpPr>
          <p:cNvPr id="13" name="Triangle isocèle 12"/>
          <p:cNvSpPr/>
          <p:nvPr/>
        </p:nvSpPr>
        <p:spPr>
          <a:xfrm>
            <a:off x="6619875" y="5723601"/>
            <a:ext cx="236105" cy="194997"/>
          </a:xfrm>
          <a:prstGeom prst="triangle">
            <a:avLst/>
          </a:prstGeom>
          <a:solidFill>
            <a:srgbClr val="39F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/>
              <p:cNvSpPr txBox="1"/>
              <p:nvPr/>
            </p:nvSpPr>
            <p:spPr>
              <a:xfrm>
                <a:off x="9808114" y="3551534"/>
                <a:ext cx="2057400" cy="762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𝑔𝑟𝑎𝑖𝑛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=0,13</m:t>
                      </m:r>
                    </m:oMath>
                  </m:oMathPara>
                </a14:m>
                <a:endParaRPr lang="fr-F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𝑒𝑝𝑖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=0,3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114" y="3551534"/>
                <a:ext cx="2057400" cy="762773"/>
              </a:xfrm>
              <a:prstGeom prst="rect">
                <a:avLst/>
              </a:prstGeom>
              <a:blipFill>
                <a:blip r:embed="rId6"/>
                <a:stretch>
                  <a:fillRect b="-8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/>
          <p:cNvCxnSpPr/>
          <p:nvPr/>
        </p:nvCxnSpPr>
        <p:spPr>
          <a:xfrm>
            <a:off x="9269711" y="3932921"/>
            <a:ext cx="712269" cy="2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02" y="3109336"/>
            <a:ext cx="5048955" cy="30674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29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53072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Sélection phénomique = </a:t>
            </a:r>
            <a:r>
              <a:rPr lang="fr-FR" dirty="0" smtClean="0"/>
              <a:t>sélection sur </a:t>
            </a:r>
            <a:r>
              <a:rPr lang="fr-FR" dirty="0"/>
              <a:t>grain à haut débit ? </a:t>
            </a:r>
            <a:r>
              <a:rPr lang="fr-FR" sz="1800" dirty="0">
                <a:solidFill>
                  <a:prstClr val="black"/>
                </a:solidFill>
              </a:rPr>
              <a:t>(Rincent et al., 2018)</a:t>
            </a:r>
            <a:r>
              <a:rPr lang="fr-FR" sz="1800" dirty="0"/>
              <a:t> 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Possible si bonne estimation des valeurs génétiques à partir de grains individuels</a:t>
            </a:r>
          </a:p>
          <a:p>
            <a:endParaRPr lang="fr-FR" dirty="0" smtClean="0"/>
          </a:p>
          <a:p>
            <a:r>
              <a:rPr lang="fr-FR" dirty="0"/>
              <a:t>Taille du grain : caractère pilote pour étudier la sélection sur grain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Le grain est-il une bonne unité de sélection ?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3</a:t>
            </a:fld>
            <a:endParaRPr lang="en-GB"/>
          </a:p>
        </p:txBody>
      </p:sp>
      <p:grpSp>
        <p:nvGrpSpPr>
          <p:cNvPr id="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grpSp>
        <p:nvGrpSpPr>
          <p:cNvPr id="16" name="Groupe 23"/>
          <p:cNvGrpSpPr/>
          <p:nvPr/>
        </p:nvGrpSpPr>
        <p:grpSpPr>
          <a:xfrm rot="2755314" flipV="1">
            <a:off x="2622709" y="2782996"/>
            <a:ext cx="316985" cy="343207"/>
            <a:chOff x="3515114" y="2530648"/>
            <a:chExt cx="740658" cy="953015"/>
          </a:xfrm>
        </p:grpSpPr>
        <p:cxnSp>
          <p:nvCxnSpPr>
            <p:cNvPr id="17" name="Connecteur en arc 16"/>
            <p:cNvCxnSpPr/>
            <p:nvPr/>
          </p:nvCxnSpPr>
          <p:spPr>
            <a:xfrm rot="16200000" flipH="1">
              <a:off x="3478398" y="2567364"/>
              <a:ext cx="320319" cy="246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en arc 21"/>
            <p:cNvCxnSpPr/>
            <p:nvPr/>
          </p:nvCxnSpPr>
          <p:spPr>
            <a:xfrm rot="16200000" flipH="1">
              <a:off x="3724360" y="2879790"/>
              <a:ext cx="320322" cy="246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en arc 22"/>
            <p:cNvCxnSpPr/>
            <p:nvPr/>
          </p:nvCxnSpPr>
          <p:spPr>
            <a:xfrm rot="16200000" flipH="1">
              <a:off x="3972167" y="3200058"/>
              <a:ext cx="320322" cy="246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1091960" y="2705634"/>
            <a:ext cx="1462310" cy="4979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Trieur optique à infrarouge</a:t>
            </a:r>
            <a:endParaRPr lang="fr-FR" sz="1400" b="1" dirty="0"/>
          </a:p>
        </p:txBody>
      </p:sp>
      <p:grpSp>
        <p:nvGrpSpPr>
          <p:cNvPr id="25" name="Groupe 35"/>
          <p:cNvGrpSpPr/>
          <p:nvPr/>
        </p:nvGrpSpPr>
        <p:grpSpPr>
          <a:xfrm rot="16200000">
            <a:off x="2913223" y="2816795"/>
            <a:ext cx="497932" cy="283070"/>
            <a:chOff x="2216780" y="2697480"/>
            <a:chExt cx="1234440" cy="585216"/>
          </a:xfrm>
        </p:grpSpPr>
        <p:sp>
          <p:nvSpPr>
            <p:cNvPr id="26" name="Ellipse 25"/>
            <p:cNvSpPr/>
            <p:nvPr/>
          </p:nvSpPr>
          <p:spPr>
            <a:xfrm>
              <a:off x="2216780" y="2697480"/>
              <a:ext cx="1234440" cy="5852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cxnSp>
          <p:nvCxnSpPr>
            <p:cNvPr id="27" name="Connecteur droit 27"/>
            <p:cNvCxnSpPr/>
            <p:nvPr/>
          </p:nvCxnSpPr>
          <p:spPr>
            <a:xfrm>
              <a:off x="2298563" y="2958085"/>
              <a:ext cx="1036202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necteur droit avec flèche 28"/>
          <p:cNvCxnSpPr>
            <a:stCxn id="26" idx="4"/>
            <a:endCxn id="30" idx="1"/>
          </p:cNvCxnSpPr>
          <p:nvPr/>
        </p:nvCxnSpPr>
        <p:spPr>
          <a:xfrm flipV="1">
            <a:off x="3303724" y="2643062"/>
            <a:ext cx="951753" cy="315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4255477" y="2458396"/>
            <a:ext cx="191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Qualité du grain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4255475" y="2775079"/>
            <a:ext cx="191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Rendement ?</a:t>
            </a:r>
            <a:endParaRPr lang="fr-FR" dirty="0"/>
          </a:p>
        </p:txBody>
      </p:sp>
      <p:cxnSp>
        <p:nvCxnSpPr>
          <p:cNvPr id="34" name="Connecteur droit avec flèche 33"/>
          <p:cNvCxnSpPr>
            <a:stCxn id="26" idx="4"/>
            <a:endCxn id="33" idx="1"/>
          </p:cNvCxnSpPr>
          <p:nvPr/>
        </p:nvCxnSpPr>
        <p:spPr>
          <a:xfrm>
            <a:off x="3303724" y="2958330"/>
            <a:ext cx="951751" cy="1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26" idx="4"/>
            <a:endCxn id="40" idx="1"/>
          </p:cNvCxnSpPr>
          <p:nvPr/>
        </p:nvCxnSpPr>
        <p:spPr>
          <a:xfrm>
            <a:off x="3303724" y="2958330"/>
            <a:ext cx="951751" cy="292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4255475" y="3066487"/>
            <a:ext cx="191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Traits végétatifs ?</a:t>
            </a:r>
            <a:endParaRPr lang="fr-FR" dirty="0"/>
          </a:p>
        </p:txBody>
      </p:sp>
      <p:sp>
        <p:nvSpPr>
          <p:cNvPr id="47" name="Pentagone 32"/>
          <p:cNvSpPr/>
          <p:nvPr/>
        </p:nvSpPr>
        <p:spPr>
          <a:xfrm>
            <a:off x="8085247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Grain vs. épi</a:t>
            </a:r>
            <a:endParaRPr lang="en-GB" dirty="0"/>
          </a:p>
        </p:txBody>
      </p:sp>
      <p:sp>
        <p:nvSpPr>
          <p:cNvPr id="45" name="Pentagone 25"/>
          <p:cNvSpPr/>
          <p:nvPr/>
        </p:nvSpPr>
        <p:spPr>
          <a:xfrm>
            <a:off x="3951470" y="828000"/>
            <a:ext cx="432000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Une nouvelle sélection sur grain ?</a:t>
            </a:r>
            <a:endParaRPr lang="en-GB" dirty="0"/>
          </a:p>
        </p:txBody>
      </p:sp>
      <p:sp>
        <p:nvSpPr>
          <p:cNvPr id="46" name="Pentagone 33"/>
          <p:cNvSpPr/>
          <p:nvPr/>
        </p:nvSpPr>
        <p:spPr>
          <a:xfrm>
            <a:off x="-15716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Contexte global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506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56" name="Rectangle 5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Rectangle à coins arrondis 5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5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5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6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6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pic>
        <p:nvPicPr>
          <p:cNvPr id="26" name="Image 1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" y="1747082"/>
            <a:ext cx="2890129" cy="4179565"/>
          </a:xfrm>
          <a:prstGeom prst="rect">
            <a:avLst/>
          </a:prstGeom>
        </p:spPr>
      </p:pic>
      <p:pic>
        <p:nvPicPr>
          <p:cNvPr id="27" name="Image 1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583" y="1639746"/>
            <a:ext cx="3029304" cy="2069367"/>
          </a:xfrm>
          <a:prstGeom prst="rect">
            <a:avLst/>
          </a:prstGeom>
        </p:spPr>
      </p:pic>
      <p:pic>
        <p:nvPicPr>
          <p:cNvPr id="28" name="Image 1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736" y="3716485"/>
            <a:ext cx="3037858" cy="2069367"/>
          </a:xfrm>
          <a:prstGeom prst="rect">
            <a:avLst/>
          </a:prstGeom>
        </p:spPr>
      </p:pic>
      <p:pic>
        <p:nvPicPr>
          <p:cNvPr id="29" name="Image 1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096" y="1647118"/>
            <a:ext cx="3043827" cy="2069367"/>
          </a:xfrm>
          <a:prstGeom prst="rect">
            <a:avLst/>
          </a:prstGeom>
        </p:spPr>
      </p:pic>
      <p:pic>
        <p:nvPicPr>
          <p:cNvPr id="30" name="Image 1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161" y="3720527"/>
            <a:ext cx="3037858" cy="2069367"/>
          </a:xfrm>
          <a:prstGeom prst="rect">
            <a:avLst/>
          </a:prstGeom>
        </p:spPr>
      </p:pic>
      <p:sp>
        <p:nvSpPr>
          <p:cNvPr id="31" name="ZoneTexte 139"/>
          <p:cNvSpPr txBox="1"/>
          <p:nvPr/>
        </p:nvSpPr>
        <p:spPr>
          <a:xfrm>
            <a:off x="854201" y="2240950"/>
            <a:ext cx="617541" cy="388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V</a:t>
            </a:r>
            <a:r>
              <a:rPr lang="fr-FR" sz="2400" b="1" baseline="-25000" dirty="0" smtClean="0">
                <a:solidFill>
                  <a:srgbClr val="FF0000"/>
                </a:solidFill>
              </a:rPr>
              <a:t>g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2" name="ZoneTexte 140"/>
          <p:cNvSpPr txBox="1"/>
          <p:nvPr/>
        </p:nvSpPr>
        <p:spPr>
          <a:xfrm>
            <a:off x="848630" y="3319414"/>
            <a:ext cx="617541" cy="388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V</a:t>
            </a:r>
            <a:r>
              <a:rPr lang="fr-FR" sz="2400" b="1" baseline="-25000" dirty="0" smtClean="0">
                <a:solidFill>
                  <a:srgbClr val="FF0000"/>
                </a:solidFill>
              </a:rPr>
              <a:t>e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3" name="ZoneTexte 141"/>
          <p:cNvSpPr txBox="1"/>
          <p:nvPr/>
        </p:nvSpPr>
        <p:spPr>
          <a:xfrm>
            <a:off x="840948" y="4187131"/>
            <a:ext cx="8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V</a:t>
            </a:r>
            <a:r>
              <a:rPr lang="fr-FR" sz="2400" b="1" baseline="-25000" dirty="0" smtClean="0">
                <a:solidFill>
                  <a:srgbClr val="FF0000"/>
                </a:solidFill>
              </a:rPr>
              <a:t>inter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4" name="ZoneTexte 142"/>
          <p:cNvSpPr txBox="1"/>
          <p:nvPr/>
        </p:nvSpPr>
        <p:spPr>
          <a:xfrm>
            <a:off x="634904" y="5385531"/>
            <a:ext cx="1044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V</a:t>
            </a:r>
            <a:r>
              <a:rPr lang="fr-FR" sz="2400" b="1" baseline="-25000" dirty="0" smtClean="0">
                <a:solidFill>
                  <a:srgbClr val="FF0000"/>
                </a:solidFill>
              </a:rPr>
              <a:t>intra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5" name="ZoneTexte 143"/>
          <p:cNvSpPr txBox="1"/>
          <p:nvPr/>
        </p:nvSpPr>
        <p:spPr>
          <a:xfrm>
            <a:off x="2271686" y="1353248"/>
            <a:ext cx="233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Sélection sur </a:t>
            </a:r>
            <a:r>
              <a:rPr lang="fr-FR" u="sng" dirty="0" smtClean="0"/>
              <a:t>GRAINS</a:t>
            </a:r>
            <a:endParaRPr lang="fr-FR" u="sng" dirty="0"/>
          </a:p>
        </p:txBody>
      </p:sp>
      <p:sp>
        <p:nvSpPr>
          <p:cNvPr id="36" name="ZoneTexte 144"/>
          <p:cNvSpPr txBox="1"/>
          <p:nvPr/>
        </p:nvSpPr>
        <p:spPr>
          <a:xfrm>
            <a:off x="5955550" y="1347405"/>
            <a:ext cx="187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Sélection sur </a:t>
            </a:r>
            <a:r>
              <a:rPr lang="fr-FR" u="sng" dirty="0" smtClean="0"/>
              <a:t>EPIS</a:t>
            </a:r>
            <a:endParaRPr lang="fr-FR" u="sng" dirty="0"/>
          </a:p>
        </p:txBody>
      </p:sp>
      <p:sp>
        <p:nvSpPr>
          <p:cNvPr id="39" name="ZoneTexte 147"/>
          <p:cNvSpPr txBox="1"/>
          <p:nvPr/>
        </p:nvSpPr>
        <p:spPr>
          <a:xfrm>
            <a:off x="3433767" y="5258894"/>
            <a:ext cx="734055" cy="3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accent1"/>
                </a:solidFill>
              </a:rPr>
              <a:t>R</a:t>
            </a:r>
            <a:r>
              <a:rPr lang="fr-FR" b="1" baseline="-25000" dirty="0" err="1" smtClean="0">
                <a:solidFill>
                  <a:schemeClr val="accent1"/>
                </a:solidFill>
              </a:rPr>
              <a:t>grain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40" name="ZoneTexte 148"/>
          <p:cNvSpPr txBox="1"/>
          <p:nvPr/>
        </p:nvSpPr>
        <p:spPr>
          <a:xfrm>
            <a:off x="7100951" y="5288491"/>
            <a:ext cx="734055" cy="3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accent1"/>
                </a:solidFill>
              </a:rPr>
              <a:t>R</a:t>
            </a:r>
            <a:r>
              <a:rPr lang="fr-FR" b="1" baseline="-25000" dirty="0" err="1">
                <a:solidFill>
                  <a:schemeClr val="accent1"/>
                </a:solidFill>
              </a:rPr>
              <a:t>e</a:t>
            </a:r>
            <a:r>
              <a:rPr lang="fr-FR" b="1" baseline="-25000" dirty="0" err="1" smtClean="0">
                <a:solidFill>
                  <a:schemeClr val="accent1"/>
                </a:solidFill>
              </a:rPr>
              <a:t>pi</a:t>
            </a:r>
            <a:endParaRPr lang="fr-FR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149"/>
              <p:cNvSpPr txBox="1"/>
              <p:nvPr/>
            </p:nvSpPr>
            <p:spPr>
              <a:xfrm>
                <a:off x="5832154" y="3823546"/>
                <a:ext cx="2503884" cy="502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𝑒𝑝𝑖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𝑖𝑛𝑡𝑒𝑟</m:t>
                              </m:r>
                            </m:sub>
                          </m:s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box>
                            <m:box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  <m:t>𝑖𝑛𝑡𝑟𝑎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𝑵𝑮𝑬</m:t>
                                  </m:r>
                                </m:den>
                              </m:f>
                            </m:e>
                          </m:box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54" y="3823546"/>
                <a:ext cx="2503884" cy="502336"/>
              </a:xfrm>
              <a:prstGeom prst="rect">
                <a:avLst/>
              </a:prstGeom>
              <a:blipFill rotWithShape="0">
                <a:blip r:embed="rId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150"/>
              <p:cNvSpPr txBox="1"/>
              <p:nvPr/>
            </p:nvSpPr>
            <p:spPr>
              <a:xfrm>
                <a:off x="2182087" y="3822911"/>
                <a:ext cx="2556628" cy="4705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𝑔𝑟𝑎𝑖𝑛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𝑖𝑛𝑡𝑒𝑟</m:t>
                              </m:r>
                            </m:sub>
                          </m:s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𝑖𝑛𝑡𝑟𝑎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087" y="3822911"/>
                <a:ext cx="2556628" cy="470578"/>
              </a:xfrm>
              <a:prstGeom prst="rect">
                <a:avLst/>
              </a:prstGeom>
              <a:blipFill rotWithShape="0">
                <a:blip r:embed="rId8"/>
                <a:stretch>
                  <a:fillRect l="-1425" r="-238" b="-75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151"/>
          <p:cNvSpPr txBox="1"/>
          <p:nvPr/>
        </p:nvSpPr>
        <p:spPr>
          <a:xfrm>
            <a:off x="1895374" y="2613353"/>
            <a:ext cx="134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 = </a:t>
            </a:r>
            <a:r>
              <a:rPr lang="fr-FR" b="1" dirty="0" smtClean="0">
                <a:solidFill>
                  <a:srgbClr val="FF0000"/>
                </a:solidFill>
              </a:rPr>
              <a:t>NGO</a:t>
            </a:r>
            <a:endParaRPr lang="fr-FR" b="1" dirty="0"/>
          </a:p>
        </p:txBody>
      </p:sp>
      <p:sp>
        <p:nvSpPr>
          <p:cNvPr id="44" name="ZoneTexte 152"/>
          <p:cNvSpPr txBox="1"/>
          <p:nvPr/>
        </p:nvSpPr>
        <p:spPr>
          <a:xfrm>
            <a:off x="5809285" y="1856856"/>
            <a:ext cx="16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 = </a:t>
            </a:r>
            <a:r>
              <a:rPr lang="fr-FR" b="1" dirty="0" smtClean="0">
                <a:solidFill>
                  <a:srgbClr val="FF0000"/>
                </a:solidFill>
              </a:rPr>
              <a:t>NEO</a:t>
            </a:r>
            <a:endParaRPr lang="fr-FR" b="1" dirty="0"/>
          </a:p>
        </p:txBody>
      </p:sp>
      <p:sp>
        <p:nvSpPr>
          <p:cNvPr id="45" name="ZoneTexte 153"/>
          <p:cNvSpPr txBox="1"/>
          <p:nvPr/>
        </p:nvSpPr>
        <p:spPr>
          <a:xfrm>
            <a:off x="4601289" y="3159479"/>
            <a:ext cx="709347" cy="3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n</a:t>
            </a:r>
            <a:r>
              <a:rPr lang="fr-FR" b="1" dirty="0" err="1" smtClean="0">
                <a:solidFill>
                  <a:srgbClr val="FF0000"/>
                </a:solidFill>
              </a:rPr>
              <a:t>sel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6" name="ZoneTexte 154"/>
          <p:cNvSpPr txBox="1"/>
          <p:nvPr/>
        </p:nvSpPr>
        <p:spPr>
          <a:xfrm>
            <a:off x="7929622" y="3075898"/>
            <a:ext cx="709347" cy="3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n</a:t>
            </a:r>
            <a:r>
              <a:rPr lang="fr-FR" b="1" dirty="0" err="1" smtClean="0">
                <a:solidFill>
                  <a:srgbClr val="FF0000"/>
                </a:solidFill>
              </a:rPr>
              <a:t>sel</a:t>
            </a:r>
            <a:endParaRPr lang="fr-FR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Espace réservé du contenu 2"/>
              <p:cNvSpPr txBox="1">
                <a:spLocks/>
              </p:cNvSpPr>
              <p:nvPr/>
            </p:nvSpPr>
            <p:spPr>
              <a:xfrm>
                <a:off x="4757537" y="4685020"/>
                <a:ext cx="1409960" cy="4861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fr-F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37" y="4685020"/>
                <a:ext cx="1409960" cy="48611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avec flèche 156"/>
          <p:cNvCxnSpPr/>
          <p:nvPr/>
        </p:nvCxnSpPr>
        <p:spPr>
          <a:xfrm>
            <a:off x="3443527" y="5692969"/>
            <a:ext cx="56225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157"/>
          <p:cNvCxnSpPr/>
          <p:nvPr/>
        </p:nvCxnSpPr>
        <p:spPr>
          <a:xfrm>
            <a:off x="7065508" y="5696220"/>
            <a:ext cx="576298" cy="378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159"/>
          <p:cNvCxnSpPr/>
          <p:nvPr/>
        </p:nvCxnSpPr>
        <p:spPr>
          <a:xfrm>
            <a:off x="3443084" y="3479007"/>
            <a:ext cx="1071081" cy="31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160"/>
          <p:cNvCxnSpPr/>
          <p:nvPr/>
        </p:nvCxnSpPr>
        <p:spPr>
          <a:xfrm flipV="1">
            <a:off x="7062297" y="3480213"/>
            <a:ext cx="535100" cy="339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161"/>
          <p:cNvSpPr txBox="1"/>
          <p:nvPr/>
        </p:nvSpPr>
        <p:spPr>
          <a:xfrm>
            <a:off x="5114821" y="3839994"/>
            <a:ext cx="34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&lt;</a:t>
            </a:r>
            <a:endParaRPr lang="fr-FR" sz="2400" dirty="0"/>
          </a:p>
        </p:txBody>
      </p:sp>
      <p:sp>
        <p:nvSpPr>
          <p:cNvPr id="54" name="ZoneTexte 162"/>
          <p:cNvSpPr txBox="1"/>
          <p:nvPr/>
        </p:nvSpPr>
        <p:spPr>
          <a:xfrm>
            <a:off x="3687629" y="3143720"/>
            <a:ext cx="60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i</a:t>
            </a:r>
            <a:r>
              <a:rPr lang="fr-FR" sz="1600" baseline="-25000" dirty="0" err="1" smtClean="0"/>
              <a:t>grain</a:t>
            </a:r>
            <a:endParaRPr lang="fr-FR" sz="1600" dirty="0"/>
          </a:p>
        </p:txBody>
      </p:sp>
      <p:sp>
        <p:nvSpPr>
          <p:cNvPr id="55" name="ZoneTexte 163"/>
          <p:cNvSpPr txBox="1"/>
          <p:nvPr/>
        </p:nvSpPr>
        <p:spPr>
          <a:xfrm>
            <a:off x="7137854" y="3152057"/>
            <a:ext cx="60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i</a:t>
            </a:r>
            <a:r>
              <a:rPr lang="fr-FR" sz="1600" baseline="-25000" dirty="0" err="1" smtClean="0"/>
              <a:t>epi</a:t>
            </a:r>
            <a:endParaRPr lang="fr-FR" sz="16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8722175" y="1387495"/>
            <a:ext cx="0" cy="5366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e 124"/>
          <p:cNvGrpSpPr/>
          <p:nvPr/>
        </p:nvGrpSpPr>
        <p:grpSpPr>
          <a:xfrm>
            <a:off x="8741202" y="4173502"/>
            <a:ext cx="3463851" cy="630626"/>
            <a:chOff x="7908284" y="3764065"/>
            <a:chExt cx="3869026" cy="770404"/>
          </a:xfrm>
        </p:grpSpPr>
        <p:sp>
          <p:nvSpPr>
            <p:cNvPr id="73" name="Triangle isocèle 125"/>
            <p:cNvSpPr/>
            <p:nvPr/>
          </p:nvSpPr>
          <p:spPr>
            <a:xfrm rot="16200000">
              <a:off x="9535345" y="3436934"/>
              <a:ext cx="592587" cy="1510035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Triangle isocèle 126"/>
            <p:cNvSpPr/>
            <p:nvPr/>
          </p:nvSpPr>
          <p:spPr>
            <a:xfrm rot="5400000">
              <a:off x="9540828" y="3337439"/>
              <a:ext cx="581618" cy="1510035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ZoneTexte 127"/>
            <p:cNvSpPr txBox="1"/>
            <p:nvPr/>
          </p:nvSpPr>
          <p:spPr>
            <a:xfrm>
              <a:off x="10035774" y="4063785"/>
              <a:ext cx="483009" cy="451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H²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76" name="ZoneTexte 128"/>
            <p:cNvSpPr txBox="1"/>
            <p:nvPr/>
          </p:nvSpPr>
          <p:spPr>
            <a:xfrm>
              <a:off x="9111630" y="3838187"/>
              <a:ext cx="402150" cy="451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i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77" name="ZoneTexte 129"/>
            <p:cNvSpPr txBox="1"/>
            <p:nvPr/>
          </p:nvSpPr>
          <p:spPr>
            <a:xfrm>
              <a:off x="7908284" y="3764065"/>
              <a:ext cx="1102911" cy="714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Sélection sur grain</a:t>
              </a:r>
              <a:endParaRPr lang="fr-FR" sz="1600" dirty="0"/>
            </a:p>
          </p:txBody>
        </p:sp>
        <p:sp>
          <p:nvSpPr>
            <p:cNvPr id="78" name="ZoneTexte 130"/>
            <p:cNvSpPr txBox="1"/>
            <p:nvPr/>
          </p:nvSpPr>
          <p:spPr>
            <a:xfrm>
              <a:off x="10697734" y="3820079"/>
              <a:ext cx="1079576" cy="714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Sélection sur épi</a:t>
              </a:r>
              <a:endParaRPr lang="fr-FR" sz="1600" dirty="0"/>
            </a:p>
          </p:txBody>
        </p:sp>
      </p:grpSp>
      <p:sp>
        <p:nvSpPr>
          <p:cNvPr id="79" name="ZoneTexte 158"/>
          <p:cNvSpPr txBox="1"/>
          <p:nvPr/>
        </p:nvSpPr>
        <p:spPr>
          <a:xfrm>
            <a:off x="5814195" y="6039023"/>
            <a:ext cx="2539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NEO = Nombre d’épis observés  </a:t>
            </a:r>
          </a:p>
          <a:p>
            <a:r>
              <a:rPr lang="fr-FR" sz="1400" dirty="0" smtClean="0"/>
              <a:t>NGE = Nombre de grains par épi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131"/>
              <p:cNvSpPr txBox="1"/>
              <p:nvPr/>
            </p:nvSpPr>
            <p:spPr>
              <a:xfrm>
                <a:off x="9300415" y="5275061"/>
                <a:ext cx="2503135" cy="938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𝑔𝑟𝑎𝑖𝑛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𝑒𝑝𝑖</m:t>
                            </m:r>
                          </m:sub>
                        </m:sSub>
                      </m:den>
                    </m:f>
                    <m:r>
                      <a:rPr lang="fr-FR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?</m:t>
                    </m:r>
                  </m:oMath>
                </a14:m>
                <a:endParaRPr lang="fr-FR" sz="3200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0" name="ZoneTexte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415" y="5275061"/>
                <a:ext cx="2503135" cy="938206"/>
              </a:xfrm>
              <a:prstGeom prst="rect">
                <a:avLst/>
              </a:prstGeom>
              <a:blipFill>
                <a:blip r:embed="rId10"/>
                <a:stretch>
                  <a:fillRect l="-63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/>
          <p:cNvSpPr txBox="1"/>
          <p:nvPr/>
        </p:nvSpPr>
        <p:spPr>
          <a:xfrm>
            <a:off x="8886332" y="1532071"/>
            <a:ext cx="32672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Quelle unité de sélection pour la qualité des grains : grain individuel ou épi ?</a:t>
            </a:r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Quelle variances/héritabilités sur ces unités de sélection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Quelles intensités de sélection possibles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4</a:t>
            </a:fld>
            <a:endParaRPr lang="en-GB" dirty="0"/>
          </a:p>
        </p:txBody>
      </p:sp>
      <p:sp>
        <p:nvSpPr>
          <p:cNvPr id="15" name="ZoneTexte 14"/>
          <p:cNvSpPr txBox="1"/>
          <p:nvPr/>
        </p:nvSpPr>
        <p:spPr>
          <a:xfrm>
            <a:off x="2189842" y="6040719"/>
            <a:ext cx="288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NGO = Nombre de grains </a:t>
            </a:r>
            <a:r>
              <a:rPr lang="fr-FR" sz="1400" dirty="0" smtClean="0"/>
              <a:t>observés</a:t>
            </a:r>
          </a:p>
          <a:p>
            <a:r>
              <a:rPr lang="fr-FR" sz="1400" dirty="0" err="1"/>
              <a:t>nsel</a:t>
            </a:r>
            <a:r>
              <a:rPr lang="fr-FR" sz="1400" dirty="0"/>
              <a:t> = Nombre de grains sélectionnés</a:t>
            </a:r>
          </a:p>
        </p:txBody>
      </p:sp>
      <p:sp>
        <p:nvSpPr>
          <p:cNvPr id="69" name="Pentagone 32"/>
          <p:cNvSpPr/>
          <p:nvPr/>
        </p:nvSpPr>
        <p:spPr>
          <a:xfrm>
            <a:off x="8085247" y="828000"/>
            <a:ext cx="432000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Grain vs. épi</a:t>
            </a:r>
            <a:endParaRPr lang="en-GB" dirty="0"/>
          </a:p>
        </p:txBody>
      </p:sp>
      <p:sp>
        <p:nvSpPr>
          <p:cNvPr id="67" name="Pentagone 25"/>
          <p:cNvSpPr/>
          <p:nvPr/>
        </p:nvSpPr>
        <p:spPr>
          <a:xfrm>
            <a:off x="3951470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Une nouvelle sélection sur grain ?</a:t>
            </a:r>
            <a:endParaRPr lang="en-GB" dirty="0"/>
          </a:p>
        </p:txBody>
      </p:sp>
      <p:sp>
        <p:nvSpPr>
          <p:cNvPr id="68" name="Pentagone 33"/>
          <p:cNvSpPr/>
          <p:nvPr/>
        </p:nvSpPr>
        <p:spPr>
          <a:xfrm>
            <a:off x="-15716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Contexte global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116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39" grpId="0"/>
      <p:bldP spid="40" grpId="0"/>
      <p:bldP spid="41" grpId="0" animBg="1"/>
      <p:bldP spid="42" grpId="0" animBg="1"/>
      <p:bldP spid="43" grpId="0"/>
      <p:bldP spid="44" grpId="0"/>
      <p:bldP spid="45" grpId="0"/>
      <p:bldP spid="46" grpId="0"/>
      <p:bldP spid="47" grpId="0"/>
      <p:bldP spid="53" grpId="0"/>
      <p:bldP spid="54" grpId="0"/>
      <p:bldP spid="55" grpId="0"/>
      <p:bldP spid="79" grpId="0"/>
      <p:bldP spid="80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01978"/>
            <a:ext cx="10515600" cy="337012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Quels sont les effets directs et indirects de la </a:t>
            </a:r>
            <a:r>
              <a:rPr lang="fr-FR" dirty="0" smtClean="0"/>
              <a:t>sélection </a:t>
            </a:r>
            <a:r>
              <a:rPr lang="fr-FR" dirty="0"/>
              <a:t>massale sur la taille du grain ?</a:t>
            </a:r>
          </a:p>
          <a:p>
            <a:endParaRPr lang="fr-FR" dirty="0"/>
          </a:p>
          <a:p>
            <a:r>
              <a:rPr lang="fr-FR" dirty="0"/>
              <a:t>Dans quelles conditions est-il préférable de sélectionner sur grain ou sur épi ?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Simulation de sélection pour en tester l’effet : sélection </a:t>
            </a:r>
            <a:r>
              <a:rPr lang="fr-FR" i="1" dirty="0" smtClean="0">
                <a:sym typeface="Wingdings" panose="05000000000000000000" pitchFamily="2" charset="2"/>
              </a:rPr>
              <a:t>in silico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Développement analytique pour comparer la sélection sur grain et sur épi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5</a:t>
            </a:fld>
            <a:endParaRPr lang="en-GB"/>
          </a:p>
        </p:txBody>
      </p:sp>
      <p:grpSp>
        <p:nvGrpSpPr>
          <p:cNvPr id="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25" name="Pentagone 32"/>
          <p:cNvSpPr/>
          <p:nvPr/>
        </p:nvSpPr>
        <p:spPr>
          <a:xfrm>
            <a:off x="8085247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Grain vs. épi</a:t>
            </a:r>
            <a:endParaRPr lang="en-GB" dirty="0"/>
          </a:p>
        </p:txBody>
      </p:sp>
      <p:sp>
        <p:nvSpPr>
          <p:cNvPr id="26" name="Pentagone 25"/>
          <p:cNvSpPr/>
          <p:nvPr/>
        </p:nvSpPr>
        <p:spPr>
          <a:xfrm>
            <a:off x="3951470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Une nouvelle sélection sur grain ?</a:t>
            </a:r>
            <a:endParaRPr lang="en-GB" dirty="0"/>
          </a:p>
        </p:txBody>
      </p:sp>
      <p:sp>
        <p:nvSpPr>
          <p:cNvPr id="27" name="Pentagone 33"/>
          <p:cNvSpPr/>
          <p:nvPr/>
        </p:nvSpPr>
        <p:spPr>
          <a:xfrm>
            <a:off x="-15716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Contexte global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Matériel et méthodes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6</a:t>
            </a:fld>
            <a:endParaRPr lang="en-GB"/>
          </a:p>
        </p:txBody>
      </p:sp>
      <p:grpSp>
        <p:nvGrpSpPr>
          <p:cNvPr id="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6" name="Pentagone 32"/>
          <p:cNvSpPr/>
          <p:nvPr/>
        </p:nvSpPr>
        <p:spPr>
          <a:xfrm>
            <a:off x="8085247" y="828000"/>
            <a:ext cx="4320000" cy="3254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Développement analytique</a:t>
            </a:r>
            <a:endParaRPr lang="en-GB" dirty="0"/>
          </a:p>
        </p:txBody>
      </p:sp>
      <p:sp>
        <p:nvSpPr>
          <p:cNvPr id="17" name="Pentagone 25"/>
          <p:cNvSpPr/>
          <p:nvPr/>
        </p:nvSpPr>
        <p:spPr>
          <a:xfrm>
            <a:off x="3951470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Principe de la sélection </a:t>
            </a:r>
            <a:r>
              <a:rPr lang="fr-FR" i="1" dirty="0" smtClean="0"/>
              <a:t>in silico</a:t>
            </a:r>
            <a:endParaRPr lang="en-GB" dirty="0"/>
          </a:p>
        </p:txBody>
      </p:sp>
      <p:sp>
        <p:nvSpPr>
          <p:cNvPr id="18" name="Pentagone 33"/>
          <p:cNvSpPr/>
          <p:nvPr/>
        </p:nvSpPr>
        <p:spPr>
          <a:xfrm>
            <a:off x="-15716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Dispositif expérimental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56" name="Rectangle 5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Rectangle à coins arrondis 5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5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5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6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6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pic>
        <p:nvPicPr>
          <p:cNvPr id="65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44" y="1880556"/>
            <a:ext cx="733277" cy="498628"/>
          </a:xfrm>
          <a:prstGeom prst="rect">
            <a:avLst/>
          </a:prstGeom>
        </p:spPr>
      </p:pic>
      <p:pic>
        <p:nvPicPr>
          <p:cNvPr id="66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44" y="2216799"/>
            <a:ext cx="733277" cy="498628"/>
          </a:xfrm>
          <a:prstGeom prst="rect">
            <a:avLst/>
          </a:prstGeom>
        </p:spPr>
      </p:pic>
      <p:pic>
        <p:nvPicPr>
          <p:cNvPr id="67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80" y="2754970"/>
            <a:ext cx="733277" cy="498628"/>
          </a:xfrm>
          <a:prstGeom prst="rect">
            <a:avLst/>
          </a:prstGeom>
        </p:spPr>
      </p:pic>
      <p:sp>
        <p:nvSpPr>
          <p:cNvPr id="68" name="ZoneTexte 5"/>
          <p:cNvSpPr txBox="1"/>
          <p:nvPr/>
        </p:nvSpPr>
        <p:spPr>
          <a:xfrm rot="16200000">
            <a:off x="866900" y="2585233"/>
            <a:ext cx="363609" cy="307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…</a:t>
            </a:r>
          </a:p>
        </p:txBody>
      </p:sp>
      <p:sp>
        <p:nvSpPr>
          <p:cNvPr id="69" name="Accolade fermante 6"/>
          <p:cNvSpPr/>
          <p:nvPr/>
        </p:nvSpPr>
        <p:spPr>
          <a:xfrm>
            <a:off x="1515412" y="1937093"/>
            <a:ext cx="128195" cy="11997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70" name="ZoneTexte 7"/>
          <p:cNvSpPr txBox="1"/>
          <p:nvPr/>
        </p:nvSpPr>
        <p:spPr>
          <a:xfrm>
            <a:off x="1690509" y="2273221"/>
            <a:ext cx="1961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180 génotypes</a:t>
            </a:r>
          </a:p>
          <a:p>
            <a:r>
              <a:rPr lang="fr-FR" sz="1400" b="1" dirty="0"/>
              <a:t>12 grains par génotype</a:t>
            </a:r>
          </a:p>
        </p:txBody>
      </p:sp>
      <p:sp>
        <p:nvSpPr>
          <p:cNvPr id="71" name="ZoneTexte 8"/>
          <p:cNvSpPr txBox="1"/>
          <p:nvPr/>
        </p:nvSpPr>
        <p:spPr>
          <a:xfrm>
            <a:off x="242880" y="1945312"/>
            <a:ext cx="425721" cy="29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G1</a:t>
            </a:r>
            <a:endParaRPr lang="fr-FR" sz="1400" b="1" dirty="0"/>
          </a:p>
        </p:txBody>
      </p:sp>
      <p:sp>
        <p:nvSpPr>
          <p:cNvPr id="72" name="ZoneTexte 9"/>
          <p:cNvSpPr txBox="1"/>
          <p:nvPr/>
        </p:nvSpPr>
        <p:spPr>
          <a:xfrm>
            <a:off x="242880" y="2257732"/>
            <a:ext cx="425721" cy="29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G2</a:t>
            </a:r>
            <a:endParaRPr lang="fr-FR" sz="1100" b="1" dirty="0"/>
          </a:p>
        </p:txBody>
      </p:sp>
      <p:sp>
        <p:nvSpPr>
          <p:cNvPr id="73" name="ZoneTexte 10"/>
          <p:cNvSpPr txBox="1"/>
          <p:nvPr/>
        </p:nvSpPr>
        <p:spPr>
          <a:xfrm>
            <a:off x="123425" y="2839133"/>
            <a:ext cx="741509" cy="29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G180</a:t>
            </a:r>
          </a:p>
        </p:txBody>
      </p:sp>
      <p:grpSp>
        <p:nvGrpSpPr>
          <p:cNvPr id="74" name="Groupe 23"/>
          <p:cNvGrpSpPr/>
          <p:nvPr/>
        </p:nvGrpSpPr>
        <p:grpSpPr>
          <a:xfrm rot="2755314">
            <a:off x="4573148" y="2039174"/>
            <a:ext cx="245023" cy="265448"/>
            <a:chOff x="3515114" y="2530648"/>
            <a:chExt cx="740658" cy="953015"/>
          </a:xfrm>
        </p:grpSpPr>
        <p:cxnSp>
          <p:nvCxnSpPr>
            <p:cNvPr id="75" name="Connecteur en arc 16"/>
            <p:cNvCxnSpPr/>
            <p:nvPr/>
          </p:nvCxnSpPr>
          <p:spPr>
            <a:xfrm rot="16200000" flipH="1">
              <a:off x="3478398" y="2567364"/>
              <a:ext cx="320319" cy="246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en arc 21"/>
            <p:cNvCxnSpPr/>
            <p:nvPr/>
          </p:nvCxnSpPr>
          <p:spPr>
            <a:xfrm rot="16200000" flipH="1">
              <a:off x="3724360" y="2879790"/>
              <a:ext cx="320322" cy="246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en arc 22"/>
            <p:cNvCxnSpPr/>
            <p:nvPr/>
          </p:nvCxnSpPr>
          <p:spPr>
            <a:xfrm rot="16200000" flipH="1">
              <a:off x="3972167" y="3200058"/>
              <a:ext cx="320322" cy="246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3995862" y="1568496"/>
            <a:ext cx="1462310" cy="4979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Spectromètre</a:t>
            </a:r>
          </a:p>
        </p:txBody>
      </p:sp>
      <p:grpSp>
        <p:nvGrpSpPr>
          <p:cNvPr id="79" name="Groupe 35"/>
          <p:cNvGrpSpPr/>
          <p:nvPr/>
        </p:nvGrpSpPr>
        <p:grpSpPr>
          <a:xfrm>
            <a:off x="4451806" y="2407233"/>
            <a:ext cx="550434" cy="209349"/>
            <a:chOff x="2216780" y="2697480"/>
            <a:chExt cx="1234440" cy="585216"/>
          </a:xfrm>
        </p:grpSpPr>
        <p:sp>
          <p:nvSpPr>
            <p:cNvPr id="80" name="Ellipse 25"/>
            <p:cNvSpPr/>
            <p:nvPr/>
          </p:nvSpPr>
          <p:spPr>
            <a:xfrm>
              <a:off x="2216780" y="2697480"/>
              <a:ext cx="1234440" cy="5852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cxnSp>
          <p:nvCxnSpPr>
            <p:cNvPr id="81" name="Connecteur droit 27"/>
            <p:cNvCxnSpPr/>
            <p:nvPr/>
          </p:nvCxnSpPr>
          <p:spPr>
            <a:xfrm>
              <a:off x="2298563" y="2958085"/>
              <a:ext cx="1036202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ZoneTexte 36"/>
          <p:cNvSpPr txBox="1"/>
          <p:nvPr/>
        </p:nvSpPr>
        <p:spPr>
          <a:xfrm>
            <a:off x="3744237" y="2625515"/>
            <a:ext cx="1965561" cy="45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NIRS individuelle de chaque grain</a:t>
            </a:r>
          </a:p>
        </p:txBody>
      </p:sp>
      <p:sp>
        <p:nvSpPr>
          <p:cNvPr id="83" name="ZoneTexte 41"/>
          <p:cNvSpPr txBox="1"/>
          <p:nvPr/>
        </p:nvSpPr>
        <p:spPr>
          <a:xfrm>
            <a:off x="5576618" y="2629586"/>
            <a:ext cx="2753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Mesure </a:t>
            </a:r>
            <a:r>
              <a:rPr lang="fr-FR" sz="1400" b="1" dirty="0" smtClean="0"/>
              <a:t>morphologique individuelle</a:t>
            </a:r>
            <a:endParaRPr lang="fr-FR" sz="1400" b="1" dirty="0"/>
          </a:p>
        </p:txBody>
      </p:sp>
      <p:grpSp>
        <p:nvGrpSpPr>
          <p:cNvPr id="84" name="Groupe 42"/>
          <p:cNvGrpSpPr/>
          <p:nvPr/>
        </p:nvGrpSpPr>
        <p:grpSpPr>
          <a:xfrm>
            <a:off x="6562475" y="2414467"/>
            <a:ext cx="550435" cy="209349"/>
            <a:chOff x="1160362" y="2697480"/>
            <a:chExt cx="1234441" cy="585216"/>
          </a:xfrm>
        </p:grpSpPr>
        <p:sp>
          <p:nvSpPr>
            <p:cNvPr id="85" name="Ellipse 43"/>
            <p:cNvSpPr/>
            <p:nvPr/>
          </p:nvSpPr>
          <p:spPr>
            <a:xfrm>
              <a:off x="1160362" y="2697480"/>
              <a:ext cx="1234441" cy="5852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cxnSp>
          <p:nvCxnSpPr>
            <p:cNvPr id="86" name="Connecteur droit 44"/>
            <p:cNvCxnSpPr/>
            <p:nvPr/>
          </p:nvCxnSpPr>
          <p:spPr>
            <a:xfrm>
              <a:off x="1242143" y="2958085"/>
              <a:ext cx="1036203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necteur droit avec flèche 45"/>
          <p:cNvCxnSpPr/>
          <p:nvPr/>
        </p:nvCxnSpPr>
        <p:spPr>
          <a:xfrm>
            <a:off x="3528290" y="2497692"/>
            <a:ext cx="6094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47"/>
          <p:cNvCxnSpPr/>
          <p:nvPr/>
        </p:nvCxnSpPr>
        <p:spPr>
          <a:xfrm>
            <a:off x="5492362" y="2497692"/>
            <a:ext cx="7932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Imag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0" y="4212543"/>
            <a:ext cx="2744653" cy="1866362"/>
          </a:xfrm>
          <a:prstGeom prst="rect">
            <a:avLst/>
          </a:prstGeom>
        </p:spPr>
      </p:pic>
      <p:cxnSp>
        <p:nvCxnSpPr>
          <p:cNvPr id="90" name="Connecteur droit avec flèche 40"/>
          <p:cNvCxnSpPr>
            <a:stCxn id="89" idx="3"/>
            <a:endCxn id="91" idx="1"/>
          </p:cNvCxnSpPr>
          <p:nvPr/>
        </p:nvCxnSpPr>
        <p:spPr>
          <a:xfrm flipV="1">
            <a:off x="2938373" y="4732728"/>
            <a:ext cx="2728894" cy="412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Imag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267" y="4262165"/>
            <a:ext cx="618314" cy="941126"/>
          </a:xfrm>
          <a:prstGeom prst="rect">
            <a:avLst/>
          </a:prstGeom>
        </p:spPr>
      </p:pic>
      <p:pic>
        <p:nvPicPr>
          <p:cNvPr id="92" name="Imag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362" y="5434195"/>
            <a:ext cx="867625" cy="851585"/>
          </a:xfrm>
          <a:prstGeom prst="rect">
            <a:avLst/>
          </a:prstGeom>
        </p:spPr>
      </p:pic>
      <p:cxnSp>
        <p:nvCxnSpPr>
          <p:cNvPr id="93" name="Connecteur droit avec flèche 46"/>
          <p:cNvCxnSpPr>
            <a:stCxn id="89" idx="3"/>
            <a:endCxn id="92" idx="1"/>
          </p:cNvCxnSpPr>
          <p:nvPr/>
        </p:nvCxnSpPr>
        <p:spPr>
          <a:xfrm>
            <a:off x="2938373" y="5145724"/>
            <a:ext cx="2553989" cy="714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31"/>
          <p:cNvSpPr txBox="1"/>
          <p:nvPr/>
        </p:nvSpPr>
        <p:spPr>
          <a:xfrm rot="21047790">
            <a:off x="3213508" y="4416956"/>
            <a:ext cx="1979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Pour toutes les plantes : </a:t>
            </a:r>
            <a:endParaRPr lang="fr-FR" sz="1400" b="1" dirty="0" smtClean="0"/>
          </a:p>
          <a:p>
            <a:r>
              <a:rPr lang="fr-FR" sz="1400" b="1" dirty="0" smtClean="0"/>
              <a:t>récolte </a:t>
            </a:r>
            <a:r>
              <a:rPr lang="fr-FR" sz="1400" b="1" dirty="0"/>
              <a:t>du brin maître</a:t>
            </a:r>
          </a:p>
        </p:txBody>
      </p:sp>
      <p:sp>
        <p:nvSpPr>
          <p:cNvPr id="95" name="ZoneTexte 54"/>
          <p:cNvSpPr txBox="1"/>
          <p:nvPr/>
        </p:nvSpPr>
        <p:spPr>
          <a:xfrm rot="997081">
            <a:off x="2963196" y="5544724"/>
            <a:ext cx="23605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Pour 35 plante par bac : récolte du brin maître et </a:t>
            </a:r>
            <a:r>
              <a:rPr lang="fr-FR" sz="1400" b="1" dirty="0" smtClean="0"/>
              <a:t>d’un  brin </a:t>
            </a:r>
            <a:r>
              <a:rPr lang="fr-FR" sz="1400" b="1" dirty="0"/>
              <a:t>secondaire</a:t>
            </a:r>
          </a:p>
        </p:txBody>
      </p:sp>
      <p:cxnSp>
        <p:nvCxnSpPr>
          <p:cNvPr id="96" name="Connecteur en arc 71"/>
          <p:cNvCxnSpPr>
            <a:stCxn id="83" idx="2"/>
            <a:endCxn id="89" idx="0"/>
          </p:cNvCxnSpPr>
          <p:nvPr/>
        </p:nvCxnSpPr>
        <p:spPr>
          <a:xfrm rot="5400000">
            <a:off x="3729928" y="988926"/>
            <a:ext cx="1059737" cy="5387498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58"/>
          <p:cNvCxnSpPr>
            <a:stCxn id="91" idx="3"/>
            <a:endCxn id="98" idx="1"/>
          </p:cNvCxnSpPr>
          <p:nvPr/>
        </p:nvCxnSpPr>
        <p:spPr>
          <a:xfrm flipV="1">
            <a:off x="6285580" y="4732728"/>
            <a:ext cx="39365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18"/>
          <p:cNvSpPr txBox="1"/>
          <p:nvPr/>
        </p:nvSpPr>
        <p:spPr>
          <a:xfrm>
            <a:off x="6679239" y="4450451"/>
            <a:ext cx="2123330" cy="564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Données pour sélection </a:t>
            </a:r>
            <a:r>
              <a:rPr lang="fr-FR" b="1" i="1" dirty="0" smtClean="0"/>
              <a:t>in silico</a:t>
            </a:r>
            <a:endParaRPr lang="fr-FR" b="1" dirty="0"/>
          </a:p>
        </p:txBody>
      </p:sp>
      <p:cxnSp>
        <p:nvCxnSpPr>
          <p:cNvPr id="99" name="Connecteur droit avec flèche 72"/>
          <p:cNvCxnSpPr>
            <a:stCxn id="92" idx="3"/>
            <a:endCxn id="100" idx="1"/>
          </p:cNvCxnSpPr>
          <p:nvPr/>
        </p:nvCxnSpPr>
        <p:spPr>
          <a:xfrm>
            <a:off x="6359987" y="5859988"/>
            <a:ext cx="346959" cy="3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73"/>
          <p:cNvSpPr txBox="1"/>
          <p:nvPr/>
        </p:nvSpPr>
        <p:spPr>
          <a:xfrm>
            <a:off x="6706946" y="5324874"/>
            <a:ext cx="1838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Données pour estimation des composantes de variances</a:t>
            </a:r>
            <a:endParaRPr lang="fr-FR" sz="1600" b="1" dirty="0"/>
          </a:p>
        </p:txBody>
      </p:sp>
      <p:sp>
        <p:nvSpPr>
          <p:cNvPr id="101" name="ZoneTexte 49"/>
          <p:cNvSpPr txBox="1"/>
          <p:nvPr/>
        </p:nvSpPr>
        <p:spPr>
          <a:xfrm>
            <a:off x="2916932" y="3428324"/>
            <a:ext cx="3490895" cy="457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Semis de 1248 grains dans 6 bacs (en moyenne 7 grains semés par génotype)</a:t>
            </a:r>
          </a:p>
        </p:txBody>
      </p:sp>
      <p:grpSp>
        <p:nvGrpSpPr>
          <p:cNvPr id="103" name="Groupe 85"/>
          <p:cNvGrpSpPr/>
          <p:nvPr/>
        </p:nvGrpSpPr>
        <p:grpSpPr>
          <a:xfrm>
            <a:off x="6017387" y="1310812"/>
            <a:ext cx="1677554" cy="1053896"/>
            <a:chOff x="4957452" y="-40782"/>
            <a:chExt cx="1695571" cy="1245739"/>
          </a:xfrm>
        </p:grpSpPr>
        <p:pic>
          <p:nvPicPr>
            <p:cNvPr id="104" name="Image 8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969" y="181764"/>
              <a:ext cx="1023193" cy="1023193"/>
            </a:xfrm>
            <a:prstGeom prst="rect">
              <a:avLst/>
            </a:prstGeom>
          </p:spPr>
        </p:pic>
        <p:sp>
          <p:nvSpPr>
            <p:cNvPr id="105" name="ZoneTexte 87"/>
            <p:cNvSpPr txBox="1"/>
            <p:nvPr/>
          </p:nvSpPr>
          <p:spPr>
            <a:xfrm>
              <a:off x="4957452" y="-40782"/>
              <a:ext cx="1695571" cy="31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/>
                <a:t>Optomachine</a:t>
              </a:r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7</a:t>
            </a:fld>
            <a:endParaRPr lang="en-GB"/>
          </a:p>
        </p:txBody>
      </p:sp>
      <p:sp>
        <p:nvSpPr>
          <p:cNvPr id="15" name="ZoneTexte 14"/>
          <p:cNvSpPr txBox="1"/>
          <p:nvPr/>
        </p:nvSpPr>
        <p:spPr>
          <a:xfrm>
            <a:off x="8586552" y="1612412"/>
            <a:ext cx="356850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Mesures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Hauteur (H)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Précocité (PRE)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Nombre d’épis par plante (</a:t>
            </a:r>
            <a:r>
              <a:rPr lang="fr-FR" dirty="0" err="1" smtClean="0"/>
              <a:t>NbEP</a:t>
            </a:r>
            <a:r>
              <a:rPr lang="fr-F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taux </a:t>
            </a:r>
            <a:r>
              <a:rPr lang="fr-FR" dirty="0"/>
              <a:t>de protéine des </a:t>
            </a:r>
            <a:r>
              <a:rPr lang="fr-FR" dirty="0" smtClean="0"/>
              <a:t>grains (TPG) 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FF0000"/>
                </a:solidFill>
              </a:rPr>
              <a:t>PMG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nombre </a:t>
            </a:r>
            <a:r>
              <a:rPr lang="fr-FR" dirty="0"/>
              <a:t>de grains par </a:t>
            </a:r>
            <a:r>
              <a:rPr lang="fr-FR" dirty="0" smtClean="0"/>
              <a:t>épi (NGE)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FF0000"/>
                </a:solidFill>
              </a:rPr>
              <a:t>taille </a:t>
            </a:r>
            <a:r>
              <a:rPr lang="fr-FR" dirty="0">
                <a:solidFill>
                  <a:srgbClr val="FF0000"/>
                </a:solidFill>
              </a:rPr>
              <a:t>individuelle </a:t>
            </a:r>
            <a:r>
              <a:rPr lang="fr-FR" dirty="0" smtClean="0">
                <a:solidFill>
                  <a:srgbClr val="FF0000"/>
                </a:solidFill>
              </a:rPr>
              <a:t>des grains (TIG) 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FF0000"/>
                </a:solidFill>
              </a:rPr>
              <a:t>taille </a:t>
            </a:r>
            <a:r>
              <a:rPr lang="fr-FR" dirty="0">
                <a:solidFill>
                  <a:srgbClr val="FF0000"/>
                </a:solidFill>
              </a:rPr>
              <a:t>moyenne </a:t>
            </a:r>
            <a:r>
              <a:rPr lang="fr-FR" dirty="0" smtClean="0">
                <a:solidFill>
                  <a:srgbClr val="FF0000"/>
                </a:solidFill>
              </a:rPr>
              <a:t>des grains </a:t>
            </a:r>
            <a:r>
              <a:rPr lang="fr-FR" dirty="0">
                <a:solidFill>
                  <a:srgbClr val="FF0000"/>
                </a:solidFill>
              </a:rPr>
              <a:t>par </a:t>
            </a:r>
            <a:r>
              <a:rPr lang="fr-FR" dirty="0" smtClean="0">
                <a:solidFill>
                  <a:srgbClr val="FF0000"/>
                </a:solidFill>
              </a:rPr>
              <a:t>épi (TMG)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variance </a:t>
            </a:r>
            <a:r>
              <a:rPr lang="fr-FR" dirty="0"/>
              <a:t>de la taille des </a:t>
            </a:r>
            <a:r>
              <a:rPr lang="fr-FR" dirty="0" smtClean="0"/>
              <a:t>grains (GSV</a:t>
            </a:r>
            <a:r>
              <a:rPr lang="fr-FR" dirty="0"/>
              <a:t>).</a:t>
            </a:r>
          </a:p>
        </p:txBody>
      </p:sp>
      <p:sp>
        <p:nvSpPr>
          <p:cNvPr id="64" name="Pentagone 32"/>
          <p:cNvSpPr/>
          <p:nvPr/>
        </p:nvSpPr>
        <p:spPr>
          <a:xfrm>
            <a:off x="8085247" y="828000"/>
            <a:ext cx="4320000" cy="3254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Développement analytique</a:t>
            </a:r>
            <a:endParaRPr lang="en-GB" dirty="0"/>
          </a:p>
        </p:txBody>
      </p:sp>
      <p:sp>
        <p:nvSpPr>
          <p:cNvPr id="102" name="Pentagone 25"/>
          <p:cNvSpPr/>
          <p:nvPr/>
        </p:nvSpPr>
        <p:spPr>
          <a:xfrm>
            <a:off x="3951470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Principe de la sélection </a:t>
            </a:r>
            <a:r>
              <a:rPr lang="fr-FR" i="1" dirty="0" smtClean="0"/>
              <a:t>in silico</a:t>
            </a:r>
            <a:endParaRPr lang="en-GB" dirty="0"/>
          </a:p>
        </p:txBody>
      </p:sp>
      <p:sp>
        <p:nvSpPr>
          <p:cNvPr id="109" name="Pentagone 33"/>
          <p:cNvSpPr/>
          <p:nvPr/>
        </p:nvSpPr>
        <p:spPr>
          <a:xfrm>
            <a:off x="-157162" y="828000"/>
            <a:ext cx="432000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Dispositif expérimental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81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 animBg="1"/>
      <p:bldP spid="70" grpId="0"/>
      <p:bldP spid="71" grpId="0"/>
      <p:bldP spid="72" grpId="0"/>
      <p:bldP spid="73" grpId="0"/>
      <p:bldP spid="78" grpId="0" animBg="1"/>
      <p:bldP spid="82" grpId="0"/>
      <p:bldP spid="83" grpId="0"/>
      <p:bldP spid="94" grpId="0"/>
      <p:bldP spid="95" grpId="0"/>
      <p:bldP spid="98" grpId="0"/>
      <p:bldP spid="100" grpId="0"/>
      <p:bldP spid="101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69" y="1890558"/>
            <a:ext cx="5313344" cy="3985008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8" t="63797" r="17988" b="3008"/>
          <a:stretch/>
        </p:blipFill>
        <p:spPr>
          <a:xfrm rot="10800000">
            <a:off x="62198" y="2872338"/>
            <a:ext cx="2909455" cy="2009798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610600" y="6478901"/>
            <a:ext cx="2743200" cy="365125"/>
          </a:xfrm>
        </p:spPr>
        <p:txBody>
          <a:bodyPr/>
          <a:lstStyle/>
          <a:p>
            <a:fld id="{FE72A9C6-3F2E-43DB-871D-2F6D936C0CFB}" type="slidenum">
              <a:rPr lang="en-GB" smtClean="0"/>
              <a:t>8</a:t>
            </a:fld>
            <a:endParaRPr lang="en-GB"/>
          </a:p>
        </p:txBody>
      </p:sp>
      <p:cxnSp>
        <p:nvCxnSpPr>
          <p:cNvPr id="41" name="Connecteur droit avec flèche 40"/>
          <p:cNvCxnSpPr>
            <a:stCxn id="26" idx="6"/>
          </p:cNvCxnSpPr>
          <p:nvPr/>
        </p:nvCxnSpPr>
        <p:spPr>
          <a:xfrm flipV="1">
            <a:off x="3000588" y="2223459"/>
            <a:ext cx="3900281" cy="13691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endCxn id="39" idx="2"/>
          </p:cNvCxnSpPr>
          <p:nvPr/>
        </p:nvCxnSpPr>
        <p:spPr>
          <a:xfrm>
            <a:off x="7004115" y="2211311"/>
            <a:ext cx="2322734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0" t="61646" r="17689" b="4280"/>
          <a:stretch/>
        </p:blipFill>
        <p:spPr>
          <a:xfrm rot="5400000">
            <a:off x="8786046" y="2510634"/>
            <a:ext cx="3426692" cy="2336800"/>
          </a:xfrm>
          <a:prstGeom prst="rect">
            <a:avLst/>
          </a:prstGeom>
        </p:spPr>
      </p:pic>
      <p:sp>
        <p:nvSpPr>
          <p:cNvPr id="39" name="Ellipse 38"/>
          <p:cNvSpPr/>
          <p:nvPr/>
        </p:nvSpPr>
        <p:spPr>
          <a:xfrm>
            <a:off x="9326849" y="1956992"/>
            <a:ext cx="2336800" cy="50863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9349248" y="2950125"/>
            <a:ext cx="2410728" cy="4433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563417" y="2872338"/>
            <a:ext cx="0" cy="2009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965199" y="2898289"/>
            <a:ext cx="0" cy="2009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1362367" y="2872338"/>
            <a:ext cx="0" cy="2009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1750290" y="2872338"/>
            <a:ext cx="0" cy="2009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2124369" y="2859133"/>
            <a:ext cx="0" cy="2009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2526141" y="2876953"/>
            <a:ext cx="0" cy="2009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endCxn id="61" idx="2"/>
          </p:cNvCxnSpPr>
          <p:nvPr/>
        </p:nvCxnSpPr>
        <p:spPr>
          <a:xfrm>
            <a:off x="6544401" y="3757968"/>
            <a:ext cx="2773580" cy="72397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9317981" y="4260271"/>
            <a:ext cx="2336800" cy="443345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0" name="Connecteur droit avec flèche 131"/>
          <p:cNvCxnSpPr>
            <a:endCxn id="72" idx="0"/>
          </p:cNvCxnSpPr>
          <p:nvPr/>
        </p:nvCxnSpPr>
        <p:spPr>
          <a:xfrm flipH="1">
            <a:off x="9481549" y="5174784"/>
            <a:ext cx="1053870" cy="307668"/>
          </a:xfrm>
          <a:prstGeom prst="straightConnector1">
            <a:avLst/>
          </a:prstGeom>
          <a:solidFill>
            <a:schemeClr val="bg1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9193457" y="5482452"/>
            <a:ext cx="576183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dirty="0"/>
              <a:t>µ</a:t>
            </a:r>
            <a:r>
              <a:rPr lang="fr-FR" sz="1600" baseline="-25000" dirty="0" smtClean="0"/>
              <a:t>grain</a:t>
            </a:r>
            <a:endParaRPr lang="fr-FR" sz="1600" dirty="0"/>
          </a:p>
        </p:txBody>
      </p:sp>
      <p:sp>
        <p:nvSpPr>
          <p:cNvPr id="75" name="ZoneTexte 74"/>
          <p:cNvSpPr txBox="1"/>
          <p:nvPr/>
        </p:nvSpPr>
        <p:spPr>
          <a:xfrm>
            <a:off x="9282177" y="1429701"/>
            <a:ext cx="240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Valeur en descendance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1358994" y="2872072"/>
            <a:ext cx="471055" cy="4433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653314" y="3874839"/>
            <a:ext cx="471055" cy="4433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1353131" y="3396158"/>
            <a:ext cx="471055" cy="4433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2059713" y="3396159"/>
            <a:ext cx="471055" cy="4433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avec flèche 44"/>
          <p:cNvCxnSpPr>
            <a:stCxn id="7" idx="6"/>
          </p:cNvCxnSpPr>
          <p:nvPr/>
        </p:nvCxnSpPr>
        <p:spPr>
          <a:xfrm flipV="1">
            <a:off x="2124369" y="3323766"/>
            <a:ext cx="4692749" cy="772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/>
          <p:cNvSpPr/>
          <p:nvPr/>
        </p:nvSpPr>
        <p:spPr>
          <a:xfrm>
            <a:off x="2112176" y="4410610"/>
            <a:ext cx="471055" cy="443345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66297" y="3927948"/>
            <a:ext cx="471055" cy="443345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934967" y="3864032"/>
            <a:ext cx="471055" cy="443345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2045015" y="2888934"/>
            <a:ext cx="471055" cy="443345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 droit avec flèche 58"/>
          <p:cNvCxnSpPr>
            <a:stCxn id="54" idx="6"/>
          </p:cNvCxnSpPr>
          <p:nvPr/>
        </p:nvCxnSpPr>
        <p:spPr>
          <a:xfrm flipV="1">
            <a:off x="2583231" y="3767111"/>
            <a:ext cx="3908707" cy="8651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endCxn id="42" idx="2"/>
          </p:cNvCxnSpPr>
          <p:nvPr/>
        </p:nvCxnSpPr>
        <p:spPr>
          <a:xfrm flipV="1">
            <a:off x="6929804" y="3171798"/>
            <a:ext cx="2419444" cy="1282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2559702" y="2903686"/>
            <a:ext cx="471055" cy="4433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2529533" y="3370910"/>
            <a:ext cx="471055" cy="4433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2545551" y="3871495"/>
            <a:ext cx="471055" cy="4433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2559701" y="4393893"/>
            <a:ext cx="471055" cy="4433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ZoneTexte 99"/>
          <p:cNvSpPr txBox="1"/>
          <p:nvPr/>
        </p:nvSpPr>
        <p:spPr>
          <a:xfrm>
            <a:off x="104572" y="1225288"/>
            <a:ext cx="4341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Principe de la sélection </a:t>
            </a:r>
            <a:r>
              <a:rPr lang="fr-FR" sz="2400" i="1" dirty="0" smtClean="0"/>
              <a:t>in silico</a:t>
            </a:r>
            <a:endParaRPr lang="fr-FR" sz="2400" i="1" dirty="0"/>
          </a:p>
        </p:txBody>
      </p:sp>
      <p:grpSp>
        <p:nvGrpSpPr>
          <p:cNvPr id="101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02" name="Rectangle 101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Rectangle à coins arrondis 102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04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105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6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07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12" name="ZoneTexte 111"/>
          <p:cNvSpPr txBox="1"/>
          <p:nvPr/>
        </p:nvSpPr>
        <p:spPr>
          <a:xfrm>
            <a:off x="394596" y="2394360"/>
            <a:ext cx="323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Valeur du grain parent </a:t>
            </a:r>
            <a:endParaRPr lang="fr-FR" dirty="0"/>
          </a:p>
        </p:txBody>
      </p:sp>
      <p:sp>
        <p:nvSpPr>
          <p:cNvPr id="147" name="Ellipse 146"/>
          <p:cNvSpPr/>
          <p:nvPr/>
        </p:nvSpPr>
        <p:spPr>
          <a:xfrm>
            <a:off x="9901906" y="6009986"/>
            <a:ext cx="289698" cy="3149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10767997" y="6003290"/>
            <a:ext cx="289698" cy="3149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/>
          <p:cNvSpPr/>
          <p:nvPr/>
        </p:nvSpPr>
        <p:spPr>
          <a:xfrm>
            <a:off x="10304187" y="5939706"/>
            <a:ext cx="341385" cy="38780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/>
          <p:cNvSpPr/>
          <p:nvPr/>
        </p:nvSpPr>
        <p:spPr>
          <a:xfrm>
            <a:off x="11171221" y="6030590"/>
            <a:ext cx="222109" cy="2876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/>
          <p:cNvSpPr/>
          <p:nvPr/>
        </p:nvSpPr>
        <p:spPr>
          <a:xfrm>
            <a:off x="11847707" y="2022205"/>
            <a:ext cx="289698" cy="3149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/>
          <p:cNvSpPr/>
          <p:nvPr/>
        </p:nvSpPr>
        <p:spPr>
          <a:xfrm>
            <a:off x="9901906" y="5561674"/>
            <a:ext cx="289698" cy="3149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Ellipse 152"/>
          <p:cNvSpPr/>
          <p:nvPr/>
        </p:nvSpPr>
        <p:spPr>
          <a:xfrm>
            <a:off x="10767997" y="5554978"/>
            <a:ext cx="289698" cy="3149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Ellipse 153"/>
          <p:cNvSpPr/>
          <p:nvPr/>
        </p:nvSpPr>
        <p:spPr>
          <a:xfrm>
            <a:off x="10304187" y="5491394"/>
            <a:ext cx="341385" cy="387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Ellipse 154"/>
          <p:cNvSpPr/>
          <p:nvPr/>
        </p:nvSpPr>
        <p:spPr>
          <a:xfrm>
            <a:off x="11206497" y="5663861"/>
            <a:ext cx="186833" cy="2060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Ellipse 155"/>
          <p:cNvSpPr/>
          <p:nvPr/>
        </p:nvSpPr>
        <p:spPr>
          <a:xfrm>
            <a:off x="11847707" y="3032082"/>
            <a:ext cx="289698" cy="3149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/>
          <p:cNvSpPr/>
          <p:nvPr/>
        </p:nvSpPr>
        <p:spPr>
          <a:xfrm>
            <a:off x="9982200" y="6584328"/>
            <a:ext cx="132958" cy="15427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9" name="Ellipse 158"/>
          <p:cNvSpPr/>
          <p:nvPr/>
        </p:nvSpPr>
        <p:spPr>
          <a:xfrm>
            <a:off x="10776673" y="6556574"/>
            <a:ext cx="234594" cy="21224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Ellipse 159"/>
          <p:cNvSpPr/>
          <p:nvPr/>
        </p:nvSpPr>
        <p:spPr>
          <a:xfrm>
            <a:off x="10288221" y="6434541"/>
            <a:ext cx="338801" cy="35297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Ellipse 160"/>
          <p:cNvSpPr/>
          <p:nvPr/>
        </p:nvSpPr>
        <p:spPr>
          <a:xfrm>
            <a:off x="11171221" y="6478902"/>
            <a:ext cx="263542" cy="2899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/>
          <p:cNvSpPr/>
          <p:nvPr/>
        </p:nvSpPr>
        <p:spPr>
          <a:xfrm>
            <a:off x="11844846" y="4307377"/>
            <a:ext cx="289698" cy="314949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Rectangle 184"/>
          <p:cNvSpPr/>
          <p:nvPr/>
        </p:nvSpPr>
        <p:spPr>
          <a:xfrm>
            <a:off x="9247348" y="5920470"/>
            <a:ext cx="46839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dirty="0" smtClean="0"/>
              <a:t>µ</a:t>
            </a:r>
            <a:r>
              <a:rPr lang="fr-FR" sz="1600" baseline="-25000" dirty="0" smtClean="0"/>
              <a:t>épi</a:t>
            </a:r>
            <a:endParaRPr lang="fr-FR" sz="1600" dirty="0"/>
          </a:p>
        </p:txBody>
      </p:sp>
      <p:sp>
        <p:nvSpPr>
          <p:cNvPr id="187" name="Rectangle 186"/>
          <p:cNvSpPr/>
          <p:nvPr/>
        </p:nvSpPr>
        <p:spPr>
          <a:xfrm>
            <a:off x="9334732" y="6375609"/>
            <a:ext cx="29687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dirty="0" smtClean="0"/>
              <a:t>µ</a:t>
            </a:r>
            <a:endParaRPr lang="fr-FR" sz="1600" dirty="0"/>
          </a:p>
        </p:txBody>
      </p:sp>
      <p:sp>
        <p:nvSpPr>
          <p:cNvPr id="188" name="Accolade ouvrante 187"/>
          <p:cNvSpPr/>
          <p:nvPr/>
        </p:nvSpPr>
        <p:spPr>
          <a:xfrm rot="16200000">
            <a:off x="10402574" y="4088108"/>
            <a:ext cx="196192" cy="2304776"/>
          </a:xfrm>
          <a:prstGeom prst="leftBrace">
            <a:avLst>
              <a:gd name="adj1" fmla="val 2454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ZoneTexte 189"/>
          <p:cNvSpPr txBox="1"/>
          <p:nvPr/>
        </p:nvSpPr>
        <p:spPr>
          <a:xfrm>
            <a:off x="7106409" y="5982794"/>
            <a:ext cx="168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</a:t>
            </a:r>
            <a:r>
              <a:rPr lang="fr-FR" baseline="-25000" dirty="0" err="1" smtClean="0"/>
              <a:t>grain</a:t>
            </a:r>
            <a:r>
              <a:rPr lang="fr-FR" baseline="-25000" dirty="0" smtClean="0"/>
              <a:t> </a:t>
            </a:r>
            <a:r>
              <a:rPr lang="fr-FR" dirty="0" smtClean="0"/>
              <a:t>= µ</a:t>
            </a:r>
            <a:r>
              <a:rPr lang="fr-FR" baseline="-25000" dirty="0" smtClean="0"/>
              <a:t>grain </a:t>
            </a:r>
            <a:r>
              <a:rPr lang="fr-FR" dirty="0" smtClean="0"/>
              <a:t>- µ</a:t>
            </a:r>
            <a:endParaRPr lang="fr-FR" dirty="0"/>
          </a:p>
        </p:txBody>
      </p:sp>
      <p:sp>
        <p:nvSpPr>
          <p:cNvPr id="205" name="ZoneTexte 204"/>
          <p:cNvSpPr txBox="1"/>
          <p:nvPr/>
        </p:nvSpPr>
        <p:spPr>
          <a:xfrm>
            <a:off x="7165836" y="6386576"/>
            <a:ext cx="168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</a:t>
            </a:r>
            <a:r>
              <a:rPr lang="fr-FR" baseline="-25000" dirty="0" err="1" smtClean="0"/>
              <a:t>épi</a:t>
            </a:r>
            <a:r>
              <a:rPr lang="fr-FR" baseline="-25000" dirty="0" smtClean="0"/>
              <a:t> </a:t>
            </a:r>
            <a:r>
              <a:rPr lang="fr-FR" dirty="0" smtClean="0"/>
              <a:t>= µ</a:t>
            </a:r>
            <a:r>
              <a:rPr lang="fr-FR" baseline="-25000" dirty="0" smtClean="0"/>
              <a:t>épi </a:t>
            </a:r>
            <a:r>
              <a:rPr lang="fr-FR" dirty="0" smtClean="0"/>
              <a:t>- µ</a:t>
            </a:r>
            <a:endParaRPr lang="fr-FR" dirty="0"/>
          </a:p>
        </p:txBody>
      </p:sp>
      <p:sp>
        <p:nvSpPr>
          <p:cNvPr id="206" name="Pentagone 32"/>
          <p:cNvSpPr/>
          <p:nvPr/>
        </p:nvSpPr>
        <p:spPr>
          <a:xfrm>
            <a:off x="8085247" y="828000"/>
            <a:ext cx="4320000" cy="3254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Développement analytique</a:t>
            </a:r>
            <a:endParaRPr lang="en-GB" dirty="0"/>
          </a:p>
        </p:txBody>
      </p:sp>
      <p:sp>
        <p:nvSpPr>
          <p:cNvPr id="207" name="Pentagone 25"/>
          <p:cNvSpPr/>
          <p:nvPr/>
        </p:nvSpPr>
        <p:spPr>
          <a:xfrm>
            <a:off x="3951470" y="828000"/>
            <a:ext cx="432000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Principe de la sélection </a:t>
            </a:r>
            <a:r>
              <a:rPr lang="fr-FR" i="1" dirty="0" smtClean="0"/>
              <a:t>in silico</a:t>
            </a:r>
            <a:endParaRPr lang="en-GB" dirty="0"/>
          </a:p>
        </p:txBody>
      </p:sp>
      <p:sp>
        <p:nvSpPr>
          <p:cNvPr id="208" name="Pentagone 33"/>
          <p:cNvSpPr/>
          <p:nvPr/>
        </p:nvSpPr>
        <p:spPr>
          <a:xfrm>
            <a:off x="-15716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Dispositif expérimental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75637" y="4868931"/>
            <a:ext cx="45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G1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518518" y="4882136"/>
            <a:ext cx="45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G2</a:t>
            </a:r>
            <a:endParaRPr lang="fr-FR" dirty="0"/>
          </a:p>
        </p:txBody>
      </p:sp>
      <p:sp>
        <p:nvSpPr>
          <p:cNvPr id="71" name="ZoneTexte 70"/>
          <p:cNvSpPr txBox="1"/>
          <p:nvPr/>
        </p:nvSpPr>
        <p:spPr>
          <a:xfrm>
            <a:off x="938981" y="4885511"/>
            <a:ext cx="45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G3</a:t>
            </a:r>
            <a:endParaRPr lang="fr-FR" dirty="0"/>
          </a:p>
        </p:txBody>
      </p:sp>
      <p:sp>
        <p:nvSpPr>
          <p:cNvPr id="73" name="ZoneTexte 72"/>
          <p:cNvSpPr txBox="1"/>
          <p:nvPr/>
        </p:nvSpPr>
        <p:spPr>
          <a:xfrm>
            <a:off x="1688985" y="4861794"/>
            <a:ext cx="45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…..</a:t>
            </a:r>
            <a:endParaRPr lang="fr-FR" dirty="0"/>
          </a:p>
        </p:txBody>
      </p:sp>
      <p:sp>
        <p:nvSpPr>
          <p:cNvPr id="74" name="ZoneTexte 73"/>
          <p:cNvSpPr txBox="1"/>
          <p:nvPr/>
        </p:nvSpPr>
        <p:spPr>
          <a:xfrm>
            <a:off x="2405136" y="4886002"/>
            <a:ext cx="73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G180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428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  <p:bldP spid="61" grpId="0" animBg="1"/>
      <p:bldP spid="72" grpId="0" animBg="1"/>
      <p:bldP spid="6" grpId="0" animBg="1"/>
      <p:bldP spid="7" grpId="0" animBg="1"/>
      <p:bldP spid="9" grpId="0" animBg="1"/>
      <p:bldP spid="10" grpId="0" animBg="1"/>
      <p:bldP spid="54" grpId="0" animBg="1"/>
      <p:bldP spid="55" grpId="0" animBg="1"/>
      <p:bldP spid="56" grpId="0" animBg="1"/>
      <p:bldP spid="58" grpId="0" animBg="1"/>
      <p:bldP spid="12" grpId="0" animBg="1"/>
      <p:bldP spid="26" grpId="0" animBg="1"/>
      <p:bldP spid="27" grpId="0" animBg="1"/>
      <p:bldP spid="28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85" grpId="0" animBg="1"/>
      <p:bldP spid="187" grpId="0" animBg="1"/>
      <p:bldP spid="188" grpId="0" animBg="1"/>
      <p:bldP spid="190" grpId="0"/>
      <p:bldP spid="2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25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26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27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28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9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163968" y="2672723"/>
                <a:ext cx="3473450" cy="7782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</m:sSub>
                        </m:den>
                      </m:f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  <m: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</m:s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  <m: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</m:s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968" y="2672723"/>
                <a:ext cx="3473450" cy="7782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7" y="1561763"/>
            <a:ext cx="5576711" cy="5067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7163968" y="3928149"/>
                <a:ext cx="427672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fr-FR" dirty="0" smtClean="0"/>
                  <a:t>H² et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dirty="0" smtClean="0"/>
                  <a:t> exprimés en fonction de Vg, Ve, Vinter et Vintra</a:t>
                </a:r>
              </a:p>
              <a:p>
                <a:pPr marL="285750" indent="-285750">
                  <a:buFontTx/>
                  <a:buChar char="-"/>
                </a:pPr>
                <a:endParaRPr lang="fr-FR" dirty="0" smtClean="0"/>
              </a:p>
              <a:p>
                <a:pPr marL="285750" indent="-285750">
                  <a:buFontTx/>
                  <a:buChar char="-"/>
                </a:pPr>
                <a:r>
                  <a:rPr lang="fr-FR" dirty="0" smtClean="0"/>
                  <a:t>i exprimés en fonction de NEO, NGO, </a:t>
                </a:r>
                <a:r>
                  <a:rPr lang="fr-FR" dirty="0" err="1" smtClean="0"/>
                  <a:t>nsel</a:t>
                </a:r>
                <a:r>
                  <a:rPr lang="fr-FR" dirty="0" smtClean="0"/>
                  <a:t> et NGE</a:t>
                </a:r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968" y="3928149"/>
                <a:ext cx="4276725" cy="1477328"/>
              </a:xfrm>
              <a:prstGeom prst="rect">
                <a:avLst/>
              </a:prstGeom>
              <a:blipFill>
                <a:blip r:embed="rId4"/>
                <a:stretch>
                  <a:fillRect l="-1140" t="-2058" b="-53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entagone 32"/>
          <p:cNvSpPr/>
          <p:nvPr/>
        </p:nvSpPr>
        <p:spPr>
          <a:xfrm>
            <a:off x="8085247" y="828000"/>
            <a:ext cx="4320000" cy="3254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Développement analytique</a:t>
            </a:r>
            <a:endParaRPr lang="en-GB" dirty="0"/>
          </a:p>
        </p:txBody>
      </p:sp>
      <p:sp>
        <p:nvSpPr>
          <p:cNvPr id="17" name="Pentagone 25"/>
          <p:cNvSpPr/>
          <p:nvPr/>
        </p:nvSpPr>
        <p:spPr>
          <a:xfrm>
            <a:off x="3951470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Principe de la sélection </a:t>
            </a:r>
            <a:r>
              <a:rPr lang="fr-FR" i="1" dirty="0" smtClean="0"/>
              <a:t>in silico</a:t>
            </a:r>
            <a:endParaRPr lang="en-GB" dirty="0"/>
          </a:p>
        </p:txBody>
      </p:sp>
      <p:sp>
        <p:nvSpPr>
          <p:cNvPr id="18" name="Pentagone 33"/>
          <p:cNvSpPr/>
          <p:nvPr/>
        </p:nvSpPr>
        <p:spPr>
          <a:xfrm>
            <a:off x="-15716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Dispositif expérimental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39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2865</Words>
  <Application>Microsoft Office PowerPoint</Application>
  <PresentationFormat>Grand écran</PresentationFormat>
  <Paragraphs>562</Paragraphs>
  <Slides>26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4" baseType="lpstr">
      <vt:lpstr>Arial</vt:lpstr>
      <vt:lpstr>Arial Unicode MS</vt:lpstr>
      <vt:lpstr>Calibri</vt:lpstr>
      <vt:lpstr>Calibri Light</vt:lpstr>
      <vt:lpstr>Cambria Math</vt:lpstr>
      <vt:lpstr>Times New Roman</vt:lpstr>
      <vt:lpstr>Wingdings</vt:lpstr>
      <vt:lpstr>Office Theme</vt:lpstr>
      <vt:lpstr>Les pratiques de sélection paysanne de blé dur : quel regard porter sur le grain ?</vt:lpstr>
      <vt:lpstr>Présentation PowerPoint</vt:lpstr>
      <vt:lpstr>Présentation PowerPoint</vt:lpstr>
      <vt:lpstr>Présentation PowerPoint</vt:lpstr>
      <vt:lpstr>Présentation PowerPoint</vt:lpstr>
      <vt:lpstr>Matériel et méthodes</vt:lpstr>
      <vt:lpstr>Présentation PowerPoint</vt:lpstr>
      <vt:lpstr>Présentation PowerPoint</vt:lpstr>
      <vt:lpstr>Présentation PowerPoint</vt:lpstr>
      <vt:lpstr>Résultats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Discussion</vt:lpstr>
      <vt:lpstr>Présentation PowerPoint</vt:lpstr>
      <vt:lpstr>Présentation PowerPoint</vt:lpstr>
      <vt:lpstr>Présentation PowerPoint</vt:lpstr>
      <vt:lpstr>Conclusions</vt:lpstr>
      <vt:lpstr>Présentation PowerPoint</vt:lpstr>
      <vt:lpstr>Merci !</vt:lpstr>
      <vt:lpstr>Références (1/2)</vt:lpstr>
      <vt:lpstr>Références (2/2)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pratiques de selection</dc:title>
  <dc:creator>Clement</dc:creator>
  <cp:lastModifiedBy>bienvenu</cp:lastModifiedBy>
  <cp:revision>257</cp:revision>
  <dcterms:created xsi:type="dcterms:W3CDTF">2023-09-11T08:49:43Z</dcterms:created>
  <dcterms:modified xsi:type="dcterms:W3CDTF">2023-09-18T12:30:43Z</dcterms:modified>
</cp:coreProperties>
</file>