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6" r:id="rId3"/>
    <p:sldId id="258" r:id="rId4"/>
    <p:sldId id="259" r:id="rId5"/>
    <p:sldId id="260" r:id="rId6"/>
    <p:sldId id="261" r:id="rId7"/>
    <p:sldId id="257" r:id="rId8"/>
    <p:sldId id="267" r:id="rId9"/>
    <p:sldId id="265" r:id="rId10"/>
    <p:sldId id="262"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86" y="1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19/04/2017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24549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19/04/2017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573257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19/04/2017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1181652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11CF7BA-CAA9-4FAF-9ADF-BD3C6482FA6C}" type="datetimeFigureOut">
              <a:rPr lang="it-IT" smtClean="0"/>
              <a:t>19/04/2017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70995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1CF7BA-CAA9-4FAF-9ADF-BD3C6482FA6C}" type="datetimeFigureOut">
              <a:rPr lang="it-IT" smtClean="0"/>
              <a:t>19/04/2017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172156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411CF7BA-CAA9-4FAF-9ADF-BD3C6482FA6C}" type="datetimeFigureOut">
              <a:rPr lang="it-IT" smtClean="0"/>
              <a:t>19/04/2017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31075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411CF7BA-CAA9-4FAF-9ADF-BD3C6482FA6C}" type="datetimeFigureOut">
              <a:rPr lang="it-IT" smtClean="0"/>
              <a:t>19/04/2017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328394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411CF7BA-CAA9-4FAF-9ADF-BD3C6482FA6C}" type="datetimeFigureOut">
              <a:rPr lang="it-IT" smtClean="0"/>
              <a:t>19/04/2017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138749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CF7BA-CAA9-4FAF-9ADF-BD3C6482FA6C}" type="datetimeFigureOut">
              <a:rPr lang="it-IT" smtClean="0"/>
              <a:t>19/04/2017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323633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CF7BA-CAA9-4FAF-9ADF-BD3C6482FA6C}" type="datetimeFigureOut">
              <a:rPr lang="it-IT" smtClean="0"/>
              <a:t>19/04/2017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4034005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CF7BA-CAA9-4FAF-9ADF-BD3C6482FA6C}" type="datetimeFigureOut">
              <a:rPr lang="it-IT" smtClean="0"/>
              <a:t>19/04/2017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F9CA74D-85C6-4EF7-A40A-A4BDBBA5BAF7}" type="slidenum">
              <a:rPr lang="it-IT" smtClean="0"/>
              <a:t>‹#›</a:t>
            </a:fld>
            <a:endParaRPr lang="it-IT"/>
          </a:p>
        </p:txBody>
      </p:sp>
    </p:spTree>
    <p:extLst>
      <p:ext uri="{BB962C8B-B14F-4D97-AF65-F5344CB8AC3E}">
        <p14:creationId xmlns:p14="http://schemas.microsoft.com/office/powerpoint/2010/main" val="408327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CF7BA-CAA9-4FAF-9ADF-BD3C6482FA6C}" type="datetimeFigureOut">
              <a:rPr lang="it-IT" smtClean="0"/>
              <a:t>19/04/2017</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CA74D-85C6-4EF7-A40A-A4BDBBA5BAF7}" type="slidenum">
              <a:rPr lang="it-IT" smtClean="0"/>
              <a:t>‹#›</a:t>
            </a:fld>
            <a:endParaRPr lang="it-IT"/>
          </a:p>
        </p:txBody>
      </p:sp>
    </p:spTree>
    <p:extLst>
      <p:ext uri="{BB962C8B-B14F-4D97-AF65-F5344CB8AC3E}">
        <p14:creationId xmlns:p14="http://schemas.microsoft.com/office/powerpoint/2010/main" val="2138198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679730" y="2250499"/>
            <a:ext cx="11248235" cy="2398713"/>
          </a:xfrm>
        </p:spPr>
        <p:txBody>
          <a:bodyPr>
            <a:normAutofit fontScale="92500" lnSpcReduction="20000"/>
          </a:bodyPr>
          <a:lstStyle/>
          <a:p>
            <a:pPr algn="l"/>
            <a:r>
              <a:rPr lang="it-IT" sz="2600" dirty="0">
                <a:solidFill>
                  <a:schemeClr val="bg1"/>
                </a:solidFill>
              </a:rPr>
              <a:t>Sei </a:t>
            </a:r>
            <a:r>
              <a:rPr lang="it-IT" sz="2600" dirty="0" smtClean="0">
                <a:solidFill>
                  <a:schemeClr val="bg1"/>
                </a:solidFill>
              </a:rPr>
              <a:t>un </a:t>
            </a:r>
            <a:r>
              <a:rPr lang="it-IT" sz="2600" i="1" dirty="0" smtClean="0">
                <a:solidFill>
                  <a:schemeClr val="bg1"/>
                </a:solidFill>
              </a:rPr>
              <a:t>talent scout </a:t>
            </a:r>
            <a:r>
              <a:rPr lang="it-IT" sz="2600" dirty="0" smtClean="0">
                <a:solidFill>
                  <a:schemeClr val="bg1"/>
                </a:solidFill>
              </a:rPr>
              <a:t>di giocatori di pallavolo e, </a:t>
            </a:r>
            <a:r>
              <a:rPr lang="it-IT" sz="2600" dirty="0">
                <a:solidFill>
                  <a:schemeClr val="bg1"/>
                </a:solidFill>
              </a:rPr>
              <a:t>in vista della prossima </a:t>
            </a:r>
            <a:r>
              <a:rPr lang="it-IT" sz="2600" dirty="0" smtClean="0">
                <a:solidFill>
                  <a:schemeClr val="bg1"/>
                </a:solidFill>
              </a:rPr>
              <a:t>stagione</a:t>
            </a:r>
            <a:r>
              <a:rPr lang="it-IT" sz="2600" dirty="0">
                <a:solidFill>
                  <a:schemeClr val="bg1"/>
                </a:solidFill>
              </a:rPr>
              <a:t>, </a:t>
            </a:r>
            <a:r>
              <a:rPr lang="it-IT" sz="2600" dirty="0" smtClean="0">
                <a:solidFill>
                  <a:schemeClr val="bg1"/>
                </a:solidFill>
              </a:rPr>
              <a:t>vieni contattato dalle squadre del campionato per valutare l’impatto di nuovi giocatori.</a:t>
            </a:r>
          </a:p>
          <a:p>
            <a:pPr algn="l"/>
            <a:r>
              <a:rPr lang="it-IT" sz="2600" dirty="0" smtClean="0">
                <a:solidFill>
                  <a:schemeClr val="bg1"/>
                </a:solidFill>
              </a:rPr>
              <a:t>Ognuna delle 30 squadre del campionato vorrebbe avere il tuo parere per decidere se aquistare o meno un nuovo giocatore. </a:t>
            </a:r>
          </a:p>
          <a:p>
            <a:pPr algn="l"/>
            <a:r>
              <a:rPr lang="it-IT" sz="2600" dirty="0" smtClean="0">
                <a:solidFill>
                  <a:schemeClr val="bg1"/>
                </a:solidFill>
              </a:rPr>
              <a:t>Per valutare al meglio ogni nuovo giocatore proposto da ogni squadra, avrai la possibilità di simulare una serie di partite di prova. Questo ti permetterà di capire come si comporta la squadra in esame (ovvero se vince o perde) a seconda che il nuovo giocatore scenda in campo oppure no.</a:t>
            </a: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a:t>
            </a:r>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3258378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FINE DELLE ISTRUZIONI</a:t>
            </a:r>
            <a:endParaRPr lang="it-IT" dirty="0">
              <a:solidFill>
                <a:schemeClr val="bg1"/>
              </a:solidFill>
            </a:endParaRPr>
          </a:p>
        </p:txBody>
      </p:sp>
      <p:sp>
        <p:nvSpPr>
          <p:cNvPr id="3" name="Subtitle 2"/>
          <p:cNvSpPr>
            <a:spLocks noGrp="1"/>
          </p:cNvSpPr>
          <p:nvPr>
            <p:ph type="subTitle" idx="1"/>
          </p:nvPr>
        </p:nvSpPr>
        <p:spPr>
          <a:xfrm>
            <a:off x="885825" y="2363787"/>
            <a:ext cx="10696575" cy="2398713"/>
          </a:xfrm>
        </p:spPr>
        <p:txBody>
          <a:bodyPr>
            <a:normAutofit/>
          </a:bodyPr>
          <a:lstStyle/>
          <a:p>
            <a:r>
              <a:rPr lang="it-IT" dirty="0">
                <a:solidFill>
                  <a:schemeClr val="bg1"/>
                </a:solidFill>
              </a:rPr>
              <a:t>Premi il tasto </a:t>
            </a:r>
            <a:r>
              <a:rPr lang="it-IT" dirty="0" smtClean="0">
                <a:solidFill>
                  <a:schemeClr val="bg1"/>
                </a:solidFill>
              </a:rPr>
              <a:t>&lt;- </a:t>
            </a:r>
            <a:r>
              <a:rPr lang="it-IT" dirty="0">
                <a:solidFill>
                  <a:schemeClr val="bg1"/>
                </a:solidFill>
              </a:rPr>
              <a:t>per </a:t>
            </a:r>
            <a:r>
              <a:rPr lang="it-IT" dirty="0" smtClean="0">
                <a:solidFill>
                  <a:schemeClr val="bg1"/>
                </a:solidFill>
              </a:rPr>
              <a:t>tornare alla schermata precedente</a:t>
            </a:r>
          </a:p>
          <a:p>
            <a:r>
              <a:rPr lang="it-IT" dirty="0" smtClean="0">
                <a:solidFill>
                  <a:schemeClr val="bg1"/>
                </a:solidFill>
              </a:rPr>
              <a:t>o </a:t>
            </a:r>
            <a:r>
              <a:rPr lang="it-IT" dirty="0">
                <a:solidFill>
                  <a:schemeClr val="bg1"/>
                </a:solidFill>
              </a:rPr>
              <a:t>il tasto SPAZIO per cominciare con una fase di prova.</a:t>
            </a:r>
          </a:p>
          <a:p>
            <a:pPr algn="l"/>
            <a:endParaRPr lang="it-IT" dirty="0">
              <a:solidFill>
                <a:schemeClr val="bg1"/>
              </a:solidFill>
            </a:endParaRPr>
          </a:p>
          <a:p>
            <a:pPr algn="l"/>
            <a:endParaRPr lang="it-IT" dirty="0" smtClean="0">
              <a:solidFill>
                <a:schemeClr val="bg1"/>
              </a:solidFill>
            </a:endParaRP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3644941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885826" y="2420431"/>
            <a:ext cx="10273091" cy="2398713"/>
          </a:xfrm>
        </p:spPr>
        <p:txBody>
          <a:bodyPr>
            <a:normAutofit/>
          </a:bodyPr>
          <a:lstStyle/>
          <a:p>
            <a:pPr algn="l"/>
            <a:r>
              <a:rPr lang="it-IT" dirty="0" smtClean="0">
                <a:solidFill>
                  <a:schemeClr val="bg1"/>
                </a:solidFill>
              </a:rPr>
              <a:t>Ad ogni partita, sarai </a:t>
            </a:r>
            <a:r>
              <a:rPr lang="it-IT" dirty="0">
                <a:solidFill>
                  <a:schemeClr val="bg1"/>
                </a:solidFill>
              </a:rPr>
              <a:t>tu </a:t>
            </a:r>
            <a:r>
              <a:rPr lang="it-IT" dirty="0" smtClean="0">
                <a:solidFill>
                  <a:schemeClr val="bg1"/>
                </a:solidFill>
              </a:rPr>
              <a:t>stesso a </a:t>
            </a:r>
            <a:r>
              <a:rPr lang="it-IT" dirty="0">
                <a:solidFill>
                  <a:schemeClr val="bg1"/>
                </a:solidFill>
              </a:rPr>
              <a:t>decidere se far </a:t>
            </a:r>
            <a:r>
              <a:rPr lang="it-IT" dirty="0" smtClean="0">
                <a:solidFill>
                  <a:schemeClr val="bg1"/>
                </a:solidFill>
              </a:rPr>
              <a:t>partecipare il </a:t>
            </a:r>
            <a:r>
              <a:rPr lang="it-IT" dirty="0">
                <a:solidFill>
                  <a:schemeClr val="bg1"/>
                </a:solidFill>
              </a:rPr>
              <a:t>giocatore oppure se lasciarlo in panchina. </a:t>
            </a:r>
            <a:endParaRPr lang="it-IT" dirty="0" smtClean="0">
              <a:solidFill>
                <a:schemeClr val="bg1"/>
              </a:solidFill>
            </a:endParaRPr>
          </a:p>
          <a:p>
            <a:pPr algn="l"/>
            <a:r>
              <a:rPr lang="it-IT" dirty="0" smtClean="0">
                <a:solidFill>
                  <a:schemeClr val="bg1"/>
                </a:solidFill>
              </a:rPr>
              <a:t>Ricorda </a:t>
            </a:r>
            <a:r>
              <a:rPr lang="it-IT" dirty="0">
                <a:solidFill>
                  <a:schemeClr val="bg1"/>
                </a:solidFill>
              </a:rPr>
              <a:t>che il tuo obiettivo non è quello </a:t>
            </a:r>
            <a:r>
              <a:rPr lang="it-IT" dirty="0" smtClean="0">
                <a:solidFill>
                  <a:schemeClr val="bg1"/>
                </a:solidFill>
              </a:rPr>
              <a:t>di far vincere </a:t>
            </a:r>
            <a:r>
              <a:rPr lang="it-IT" dirty="0">
                <a:solidFill>
                  <a:schemeClr val="bg1"/>
                </a:solidFill>
              </a:rPr>
              <a:t>il numero più alto di </a:t>
            </a:r>
            <a:r>
              <a:rPr lang="it-IT" dirty="0" smtClean="0">
                <a:solidFill>
                  <a:schemeClr val="bg1"/>
                </a:solidFill>
              </a:rPr>
              <a:t>partite alla squadra, </a:t>
            </a:r>
            <a:r>
              <a:rPr lang="it-IT" dirty="0">
                <a:solidFill>
                  <a:schemeClr val="bg1"/>
                </a:solidFill>
              </a:rPr>
              <a:t>ma quello di valutare </a:t>
            </a:r>
            <a:r>
              <a:rPr lang="it-IT" dirty="0" smtClean="0">
                <a:solidFill>
                  <a:schemeClr val="bg1"/>
                </a:solidFill>
              </a:rPr>
              <a:t>l’impatto del giocatore, cioè di capire se è </a:t>
            </a:r>
            <a:r>
              <a:rPr lang="it-IT" dirty="0">
                <a:solidFill>
                  <a:schemeClr val="bg1"/>
                </a:solidFill>
              </a:rPr>
              <a:t>utile </a:t>
            </a:r>
            <a:r>
              <a:rPr lang="it-IT" dirty="0" smtClean="0">
                <a:solidFill>
                  <a:schemeClr val="bg1"/>
                </a:solidFill>
              </a:rPr>
              <a:t>alla squadra in esame.</a:t>
            </a:r>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3371431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9" name="Subtitle 2"/>
          <p:cNvSpPr txBox="1">
            <a:spLocks/>
          </p:cNvSpPr>
          <p:nvPr/>
        </p:nvSpPr>
        <p:spPr>
          <a:xfrm>
            <a:off x="885825" y="1897983"/>
            <a:ext cx="10696575" cy="27091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smtClean="0">
                <a:solidFill>
                  <a:schemeClr val="bg1"/>
                </a:solidFill>
              </a:rPr>
              <a:t>Per </a:t>
            </a:r>
            <a:r>
              <a:rPr lang="it-IT" dirty="0">
                <a:solidFill>
                  <a:schemeClr val="bg1"/>
                </a:solidFill>
              </a:rPr>
              <a:t>ciascun </a:t>
            </a:r>
            <a:r>
              <a:rPr lang="it-IT" dirty="0" smtClean="0">
                <a:solidFill>
                  <a:schemeClr val="bg1"/>
                </a:solidFill>
              </a:rPr>
              <a:t>giocatore, potrai simulare </a:t>
            </a:r>
            <a:r>
              <a:rPr lang="it-IT" dirty="0">
                <a:solidFill>
                  <a:schemeClr val="bg1"/>
                </a:solidFill>
              </a:rPr>
              <a:t>un certo numero di </a:t>
            </a:r>
            <a:r>
              <a:rPr lang="it-IT" dirty="0" smtClean="0">
                <a:solidFill>
                  <a:schemeClr val="bg1"/>
                </a:solidFill>
              </a:rPr>
              <a:t>partite utilizzando </a:t>
            </a:r>
            <a:r>
              <a:rPr lang="it-IT" dirty="0">
                <a:solidFill>
                  <a:schemeClr val="bg1"/>
                </a:solidFill>
              </a:rPr>
              <a:t>i tasti «freccia» della tastiera.</a:t>
            </a:r>
          </a:p>
          <a:p>
            <a:pPr algn="l"/>
            <a:r>
              <a:rPr lang="it-IT" dirty="0" smtClean="0">
                <a:solidFill>
                  <a:schemeClr val="bg1"/>
                </a:solidFill>
              </a:rPr>
              <a:t>Scegliendo «Con» (tasto freccia-a-sinistra), </a:t>
            </a:r>
            <a:r>
              <a:rPr lang="it-IT" dirty="0">
                <a:solidFill>
                  <a:schemeClr val="bg1"/>
                </a:solidFill>
              </a:rPr>
              <a:t>simulerai una </a:t>
            </a:r>
            <a:r>
              <a:rPr lang="it-IT" dirty="0" smtClean="0">
                <a:solidFill>
                  <a:schemeClr val="bg1"/>
                </a:solidFill>
              </a:rPr>
              <a:t>partita della squadra in esame </a:t>
            </a:r>
            <a:r>
              <a:rPr lang="it-IT" b="1" u="sng" dirty="0" smtClean="0">
                <a:solidFill>
                  <a:schemeClr val="bg1"/>
                </a:solidFill>
              </a:rPr>
              <a:t>con</a:t>
            </a:r>
            <a:r>
              <a:rPr lang="it-IT" dirty="0" smtClean="0">
                <a:solidFill>
                  <a:schemeClr val="bg1"/>
                </a:solidFill>
              </a:rPr>
              <a:t> la </a:t>
            </a:r>
            <a:r>
              <a:rPr lang="it-IT" dirty="0">
                <a:solidFill>
                  <a:schemeClr val="bg1"/>
                </a:solidFill>
              </a:rPr>
              <a:t>partecipazione </a:t>
            </a:r>
            <a:r>
              <a:rPr lang="it-IT" dirty="0" smtClean="0">
                <a:solidFill>
                  <a:schemeClr val="bg1"/>
                </a:solidFill>
              </a:rPr>
              <a:t>del giocatore</a:t>
            </a:r>
            <a:r>
              <a:rPr lang="it-IT" dirty="0">
                <a:solidFill>
                  <a:schemeClr val="bg1"/>
                </a:solidFill>
              </a:rPr>
              <a:t>.</a:t>
            </a:r>
          </a:p>
          <a:p>
            <a:pPr algn="l"/>
            <a:r>
              <a:rPr lang="it-IT" dirty="0">
                <a:solidFill>
                  <a:schemeClr val="bg1"/>
                </a:solidFill>
              </a:rPr>
              <a:t>Scegliendo </a:t>
            </a:r>
            <a:r>
              <a:rPr lang="it-IT" dirty="0" smtClean="0">
                <a:solidFill>
                  <a:schemeClr val="bg1"/>
                </a:solidFill>
              </a:rPr>
              <a:t>«Senza» (tasto freccia-a-destra), </a:t>
            </a:r>
            <a:r>
              <a:rPr lang="it-IT" dirty="0">
                <a:solidFill>
                  <a:schemeClr val="bg1"/>
                </a:solidFill>
              </a:rPr>
              <a:t>simulerai </a:t>
            </a:r>
            <a:r>
              <a:rPr lang="it-IT" dirty="0" smtClean="0">
                <a:solidFill>
                  <a:schemeClr val="bg1"/>
                </a:solidFill>
              </a:rPr>
              <a:t>una partita </a:t>
            </a:r>
            <a:r>
              <a:rPr lang="it-IT" b="1" u="sng" dirty="0" smtClean="0">
                <a:solidFill>
                  <a:schemeClr val="bg1"/>
                </a:solidFill>
              </a:rPr>
              <a:t>senza</a:t>
            </a:r>
            <a:r>
              <a:rPr lang="it-IT" dirty="0" smtClean="0">
                <a:solidFill>
                  <a:schemeClr val="bg1"/>
                </a:solidFill>
              </a:rPr>
              <a:t> </a:t>
            </a:r>
            <a:r>
              <a:rPr lang="it-IT" dirty="0">
                <a:solidFill>
                  <a:schemeClr val="bg1"/>
                </a:solidFill>
              </a:rPr>
              <a:t>la </a:t>
            </a:r>
            <a:r>
              <a:rPr lang="it-IT" dirty="0" smtClean="0">
                <a:solidFill>
                  <a:schemeClr val="bg1"/>
                </a:solidFill>
              </a:rPr>
              <a:t>sua partecipazione.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3" name="ZoneTexte 2"/>
          <p:cNvSpPr txBox="1"/>
          <p:nvPr/>
        </p:nvSpPr>
        <p:spPr>
          <a:xfrm>
            <a:off x="4008331" y="4676159"/>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
        <p:nvSpPr>
          <p:cNvPr id="8" name="ZoneTexte 7"/>
          <p:cNvSpPr txBox="1"/>
          <p:nvPr/>
        </p:nvSpPr>
        <p:spPr>
          <a:xfrm>
            <a:off x="6423711" y="4676159"/>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Tree>
    <p:extLst>
      <p:ext uri="{BB962C8B-B14F-4D97-AF65-F5344CB8AC3E}">
        <p14:creationId xmlns:p14="http://schemas.microsoft.com/office/powerpoint/2010/main" val="1926070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1065282" y="2109769"/>
            <a:ext cx="10279751" cy="2398713"/>
          </a:xfrm>
        </p:spPr>
        <p:txBody>
          <a:bodyPr>
            <a:normAutofit/>
          </a:bodyPr>
          <a:lstStyle/>
          <a:p>
            <a:pPr algn="l"/>
            <a:r>
              <a:rPr lang="it-IT" dirty="0">
                <a:solidFill>
                  <a:schemeClr val="bg1"/>
                </a:solidFill>
              </a:rPr>
              <a:t>In seguito, una faccina ti indicherà se la squadra con o senza il giocatore, ha vinto (faccina sorridente) oppure se ha perso (faccina triste</a:t>
            </a:r>
            <a:r>
              <a:rPr lang="it-IT" dirty="0" smtClean="0">
                <a:solidFill>
                  <a:schemeClr val="bg1"/>
                </a:solidFill>
              </a:rPr>
              <a:t>)</a:t>
            </a: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3099" y="3163248"/>
            <a:ext cx="939167" cy="939167"/>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0434" y="4406054"/>
            <a:ext cx="941832" cy="941832"/>
          </a:xfrm>
          <a:prstGeom prst="rect">
            <a:avLst/>
          </a:prstGeom>
        </p:spPr>
      </p:pic>
      <p:sp>
        <p:nvSpPr>
          <p:cNvPr id="11" name="ZoneTexte 10"/>
          <p:cNvSpPr txBox="1"/>
          <p:nvPr/>
        </p:nvSpPr>
        <p:spPr>
          <a:xfrm>
            <a:off x="3973849" y="3371221"/>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
        <p:nvSpPr>
          <p:cNvPr id="12" name="ZoneTexte 11"/>
          <p:cNvSpPr txBox="1"/>
          <p:nvPr/>
        </p:nvSpPr>
        <p:spPr>
          <a:xfrm>
            <a:off x="6786025" y="3371221"/>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
        <p:nvSpPr>
          <p:cNvPr id="15" name="ZoneTexte 14"/>
          <p:cNvSpPr txBox="1"/>
          <p:nvPr/>
        </p:nvSpPr>
        <p:spPr>
          <a:xfrm>
            <a:off x="3979607" y="4636375"/>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
        <p:nvSpPr>
          <p:cNvPr id="16" name="ZoneTexte 15"/>
          <p:cNvSpPr txBox="1"/>
          <p:nvPr/>
        </p:nvSpPr>
        <p:spPr>
          <a:xfrm>
            <a:off x="6791783" y="4636375"/>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Tree>
    <p:extLst>
      <p:ext uri="{BB962C8B-B14F-4D97-AF65-F5344CB8AC3E}">
        <p14:creationId xmlns:p14="http://schemas.microsoft.com/office/powerpoint/2010/main" val="3964750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895350" y="1866105"/>
            <a:ext cx="10696575" cy="2398713"/>
          </a:xfrm>
        </p:spPr>
        <p:txBody>
          <a:bodyPr>
            <a:normAutofit/>
          </a:bodyPr>
          <a:lstStyle/>
          <a:p>
            <a:endParaRPr lang="it-IT" dirty="0" smtClean="0">
              <a:solidFill>
                <a:schemeClr val="bg1"/>
              </a:solidFill>
            </a:endParaRPr>
          </a:p>
          <a:p>
            <a:r>
              <a:rPr lang="it-IT" dirty="0" smtClean="0">
                <a:solidFill>
                  <a:schemeClr val="bg1"/>
                </a:solidFill>
              </a:rPr>
              <a:t>Il tempo limite per prendere </a:t>
            </a:r>
            <a:r>
              <a:rPr lang="it-IT" dirty="0">
                <a:solidFill>
                  <a:schemeClr val="bg1"/>
                </a:solidFill>
              </a:rPr>
              <a:t>le tue decisioni sarà di 2 secondi dallo scomparire della faccina. Se ritarderai troppo la tua decisione, </a:t>
            </a:r>
            <a:r>
              <a:rPr lang="it-IT" dirty="0" smtClean="0">
                <a:solidFill>
                  <a:schemeClr val="bg1"/>
                </a:solidFill>
              </a:rPr>
              <a:t>un punto di domanda comparirà indicandoti che dovrai scegliere più velocemente.</a:t>
            </a: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11" name="TextBox 10"/>
          <p:cNvSpPr txBox="1"/>
          <p:nvPr/>
        </p:nvSpPr>
        <p:spPr>
          <a:xfrm>
            <a:off x="5956186" y="3598925"/>
            <a:ext cx="470000" cy="830997"/>
          </a:xfrm>
          <a:prstGeom prst="rect">
            <a:avLst/>
          </a:prstGeom>
          <a:noFill/>
        </p:spPr>
        <p:txBody>
          <a:bodyPr wrap="none" rtlCol="0">
            <a:spAutoFit/>
          </a:bodyPr>
          <a:lstStyle/>
          <a:p>
            <a:r>
              <a:rPr lang="it-IT" sz="4800" dirty="0" smtClean="0">
                <a:solidFill>
                  <a:srgbClr val="FF0000"/>
                </a:solidFill>
              </a:rPr>
              <a:t>?</a:t>
            </a:r>
            <a:endParaRPr lang="it-IT" sz="4800" dirty="0">
              <a:solidFill>
                <a:srgbClr val="FF0000"/>
              </a:solidFill>
            </a:endParaRPr>
          </a:p>
        </p:txBody>
      </p:sp>
      <p:sp>
        <p:nvSpPr>
          <p:cNvPr id="8" name="ZoneTexte 7"/>
          <p:cNvSpPr txBox="1"/>
          <p:nvPr/>
        </p:nvSpPr>
        <p:spPr>
          <a:xfrm>
            <a:off x="3956597" y="3759391"/>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
        <p:nvSpPr>
          <p:cNvPr id="9" name="ZoneTexte 8"/>
          <p:cNvSpPr txBox="1"/>
          <p:nvPr/>
        </p:nvSpPr>
        <p:spPr>
          <a:xfrm>
            <a:off x="6768773" y="3759391"/>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Tree>
    <p:extLst>
      <p:ext uri="{BB962C8B-B14F-4D97-AF65-F5344CB8AC3E}">
        <p14:creationId xmlns:p14="http://schemas.microsoft.com/office/powerpoint/2010/main" val="300597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895350" y="2055877"/>
            <a:ext cx="10696575" cy="2398713"/>
          </a:xfrm>
        </p:spPr>
        <p:txBody>
          <a:bodyPr>
            <a:normAutofit/>
          </a:bodyPr>
          <a:lstStyle/>
          <a:p>
            <a:r>
              <a:rPr lang="it-IT" u="sng" dirty="0" smtClean="0">
                <a:solidFill>
                  <a:schemeClr val="bg1"/>
                </a:solidFill>
              </a:rPr>
              <a:t>Attenzione</a:t>
            </a:r>
          </a:p>
          <a:p>
            <a:r>
              <a:rPr lang="it-IT" dirty="0" smtClean="0">
                <a:solidFill>
                  <a:schemeClr val="bg1"/>
                </a:solidFill>
              </a:rPr>
              <a:t>La posizione dei tasti «Con» e «Senza» potrà variare tra un giocatore e l’altro</a:t>
            </a: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o il tasto &lt;- per tornare a quella precedente.</a:t>
            </a:r>
          </a:p>
          <a:p>
            <a:pPr algn="l"/>
            <a:endParaRPr lang="it-IT" dirty="0" smtClean="0">
              <a:solidFill>
                <a:schemeClr val="bg1"/>
              </a:solidFill>
            </a:endParaRP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12" name="Subtitle 2"/>
          <p:cNvSpPr txBox="1">
            <a:spLocks/>
          </p:cNvSpPr>
          <p:nvPr/>
        </p:nvSpPr>
        <p:spPr>
          <a:xfrm>
            <a:off x="819150" y="4678298"/>
            <a:ext cx="10696575" cy="7834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smtClean="0">
                <a:solidFill>
                  <a:schemeClr val="bg1"/>
                </a:solidFill>
              </a:rPr>
              <a:t>Oppure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13" name="Subtitle 2"/>
          <p:cNvSpPr txBox="1">
            <a:spLocks/>
          </p:cNvSpPr>
          <p:nvPr/>
        </p:nvSpPr>
        <p:spPr>
          <a:xfrm>
            <a:off x="819150" y="3474365"/>
            <a:ext cx="10696575" cy="7834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smtClean="0">
                <a:solidFill>
                  <a:schemeClr val="bg1"/>
                </a:solidFill>
              </a:rPr>
              <a:t>Potrà essere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
        <p:nvSpPr>
          <p:cNvPr id="11" name="ZoneTexte 10"/>
          <p:cNvSpPr txBox="1"/>
          <p:nvPr/>
        </p:nvSpPr>
        <p:spPr>
          <a:xfrm>
            <a:off x="3973849" y="3474733"/>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
        <p:nvSpPr>
          <p:cNvPr id="14" name="ZoneTexte 13"/>
          <p:cNvSpPr txBox="1"/>
          <p:nvPr/>
        </p:nvSpPr>
        <p:spPr>
          <a:xfrm>
            <a:off x="6786025" y="3474733"/>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
        <p:nvSpPr>
          <p:cNvPr id="15" name="ZoneTexte 14"/>
          <p:cNvSpPr txBox="1"/>
          <p:nvPr/>
        </p:nvSpPr>
        <p:spPr>
          <a:xfrm>
            <a:off x="3979607" y="4653627"/>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Senza</a:t>
            </a:r>
            <a:endParaRPr lang="fr-FR" b="1" dirty="0">
              <a:solidFill>
                <a:schemeClr val="bg1"/>
              </a:solidFill>
            </a:endParaRPr>
          </a:p>
        </p:txBody>
      </p:sp>
      <p:sp>
        <p:nvSpPr>
          <p:cNvPr id="16" name="ZoneTexte 15"/>
          <p:cNvSpPr txBox="1"/>
          <p:nvPr/>
        </p:nvSpPr>
        <p:spPr>
          <a:xfrm>
            <a:off x="6791783" y="4653627"/>
            <a:ext cx="1650580" cy="523220"/>
          </a:xfrm>
          <a:prstGeom prst="rect">
            <a:avLst/>
          </a:prstGeom>
          <a:noFill/>
          <a:ln w="28575">
            <a:solidFill>
              <a:schemeClr val="bg1">
                <a:lumMod val="95000"/>
              </a:schemeClr>
            </a:solidFill>
          </a:ln>
        </p:spPr>
        <p:txBody>
          <a:bodyPr wrap="square" rtlCol="0">
            <a:spAutoFit/>
          </a:bodyPr>
          <a:lstStyle/>
          <a:p>
            <a:pPr algn="ctr"/>
            <a:r>
              <a:rPr lang="it-IT" sz="2800" b="1" dirty="0" smtClean="0">
                <a:solidFill>
                  <a:schemeClr val="bg1"/>
                </a:solidFill>
              </a:rPr>
              <a:t>Con</a:t>
            </a:r>
            <a:endParaRPr lang="fr-FR" b="1" dirty="0">
              <a:solidFill>
                <a:schemeClr val="bg1"/>
              </a:solidFill>
            </a:endParaRPr>
          </a:p>
        </p:txBody>
      </p:sp>
    </p:spTree>
    <p:extLst>
      <p:ext uri="{BB962C8B-B14F-4D97-AF65-F5344CB8AC3E}">
        <p14:creationId xmlns:p14="http://schemas.microsoft.com/office/powerpoint/2010/main" val="788763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759125" y="2337909"/>
            <a:ext cx="10823275" cy="3321005"/>
          </a:xfrm>
        </p:spPr>
        <p:txBody>
          <a:bodyPr>
            <a:normAutofit/>
          </a:bodyPr>
          <a:lstStyle/>
          <a:p>
            <a:pPr algn="l"/>
            <a:r>
              <a:rPr lang="it-IT" dirty="0">
                <a:solidFill>
                  <a:schemeClr val="bg1"/>
                </a:solidFill>
              </a:rPr>
              <a:t>Per ogni giocatore, </a:t>
            </a:r>
            <a:r>
              <a:rPr lang="it-IT" dirty="0" smtClean="0">
                <a:solidFill>
                  <a:schemeClr val="bg1"/>
                </a:solidFill>
              </a:rPr>
              <a:t>avrai </a:t>
            </a:r>
            <a:r>
              <a:rPr lang="it-IT" dirty="0">
                <a:solidFill>
                  <a:schemeClr val="bg1"/>
                </a:solidFill>
              </a:rPr>
              <a:t>la possibilità di simulare un numero variabile di partite prima di passare al giocatore </a:t>
            </a:r>
            <a:r>
              <a:rPr lang="it-IT" dirty="0" smtClean="0">
                <a:solidFill>
                  <a:schemeClr val="bg1"/>
                </a:solidFill>
              </a:rPr>
              <a:t>e squadra successiva.</a:t>
            </a:r>
          </a:p>
          <a:p>
            <a:pPr algn="l"/>
            <a:r>
              <a:rPr lang="it-IT" dirty="0" smtClean="0">
                <a:solidFill>
                  <a:schemeClr val="bg1"/>
                </a:solidFill>
              </a:rPr>
              <a:t>Il numero di partite che potrai simulare varierà in modo casuala da un minimo di 10 a un massimo di 40.</a:t>
            </a:r>
            <a:endParaRPr lang="it-IT" dirty="0">
              <a:solidFill>
                <a:schemeClr val="bg1"/>
              </a:solidFill>
            </a:endParaRPr>
          </a:p>
          <a:p>
            <a:pPr algn="l"/>
            <a:endParaRPr lang="it-IT" dirty="0" smtClean="0">
              <a:solidFill>
                <a:schemeClr val="bg1"/>
              </a:solidFill>
            </a:endParaRP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dirty="0" smtClean="0">
                <a:solidFill>
                  <a:schemeClr val="bg1"/>
                </a:solidFill>
              </a:rPr>
              <a:t>	</a:t>
            </a:r>
          </a:p>
          <a:p>
            <a:endParaRPr lang="it-IT" dirty="0" smtClean="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a:t>
            </a:r>
            <a:r>
              <a:rPr lang="it-IT" sz="1800" dirty="0">
                <a:solidFill>
                  <a:schemeClr val="bg1"/>
                </a:solidFill>
              </a:rPr>
              <a:t>o il tasto &lt;- per tornare a quella precedente.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611581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4"/>
            <a:ext cx="9144000" cy="1509713"/>
          </a:xfrm>
        </p:spPr>
        <p:txBody>
          <a:bodyPr/>
          <a:lstStyle/>
          <a:p>
            <a:r>
              <a:rPr lang="it-IT" dirty="0" smtClean="0">
                <a:solidFill>
                  <a:schemeClr val="bg1"/>
                </a:solidFill>
              </a:rPr>
              <a:t>Regole del gioco</a:t>
            </a:r>
            <a:endParaRPr lang="it-IT" dirty="0">
              <a:solidFill>
                <a:schemeClr val="bg1"/>
              </a:solidFill>
            </a:endParaRPr>
          </a:p>
        </p:txBody>
      </p:sp>
      <p:sp>
        <p:nvSpPr>
          <p:cNvPr id="3" name="Subtitle 2"/>
          <p:cNvSpPr>
            <a:spLocks noGrp="1"/>
          </p:cNvSpPr>
          <p:nvPr>
            <p:ph type="subTitle" idx="1"/>
          </p:nvPr>
        </p:nvSpPr>
        <p:spPr>
          <a:xfrm>
            <a:off x="759125" y="2044625"/>
            <a:ext cx="10823275" cy="3321005"/>
          </a:xfrm>
        </p:spPr>
        <p:txBody>
          <a:bodyPr>
            <a:normAutofit/>
          </a:bodyPr>
          <a:lstStyle/>
          <a:p>
            <a:pPr algn="l"/>
            <a:r>
              <a:rPr lang="it-IT" dirty="0" smtClean="0">
                <a:solidFill>
                  <a:schemeClr val="bg1"/>
                </a:solidFill>
              </a:rPr>
              <a:t>Successivamente, ti verrà chiesto di giudicare il valore del giocatore con un punteggio </a:t>
            </a:r>
            <a:r>
              <a:rPr lang="it-IT" b="1" u="sng" dirty="0" smtClean="0">
                <a:solidFill>
                  <a:schemeClr val="bg1"/>
                </a:solidFill>
              </a:rPr>
              <a:t>compreso</a:t>
            </a:r>
            <a:r>
              <a:rPr lang="it-IT" dirty="0" smtClean="0">
                <a:solidFill>
                  <a:schemeClr val="bg1"/>
                </a:solidFill>
              </a:rPr>
              <a:t> tra -10 e 10.</a:t>
            </a:r>
          </a:p>
          <a:p>
            <a:pPr algn="l"/>
            <a:r>
              <a:rPr lang="it-IT" dirty="0" smtClean="0">
                <a:solidFill>
                  <a:schemeClr val="bg1"/>
                </a:solidFill>
              </a:rPr>
              <a:t>Ad esempio:</a:t>
            </a:r>
            <a:endParaRPr lang="it-IT" dirty="0">
              <a:solidFill>
                <a:schemeClr val="bg1"/>
              </a:solidFill>
            </a:endParaRPr>
          </a:p>
          <a:p>
            <a:pPr algn="l"/>
            <a:r>
              <a:rPr lang="it-IT" dirty="0" smtClean="0">
                <a:solidFill>
                  <a:schemeClr val="bg1"/>
                </a:solidFill>
              </a:rPr>
              <a:t>	  10    : «Il giocatore fa sempre vincere la squadra in cui gioca»</a:t>
            </a:r>
          </a:p>
          <a:p>
            <a:pPr algn="l"/>
            <a:r>
              <a:rPr lang="it-IT" dirty="0" smtClean="0">
                <a:solidFill>
                  <a:schemeClr val="bg1"/>
                </a:solidFill>
              </a:rPr>
              <a:t>	    0    : «Il giocatore non ha alcun impatto nella squadra»</a:t>
            </a:r>
          </a:p>
          <a:p>
            <a:pPr algn="l"/>
            <a:r>
              <a:rPr lang="it-IT" dirty="0" smtClean="0">
                <a:solidFill>
                  <a:schemeClr val="bg1"/>
                </a:solidFill>
              </a:rPr>
              <a:t>	-10     : «Il giocatore fa sempre perdere la squadra in cui gioca»</a:t>
            </a:r>
          </a:p>
          <a:p>
            <a:pPr algn="l"/>
            <a:r>
              <a:rPr lang="it-IT" dirty="0" smtClean="0">
                <a:solidFill>
                  <a:schemeClr val="bg1"/>
                </a:solidFill>
              </a:rPr>
              <a:t>In </a:t>
            </a:r>
            <a:r>
              <a:rPr lang="it-IT" dirty="0">
                <a:solidFill>
                  <a:schemeClr val="bg1"/>
                </a:solidFill>
              </a:rPr>
              <a:t>seguito ti verrà chiesto se </a:t>
            </a:r>
            <a:r>
              <a:rPr lang="it-IT" dirty="0" smtClean="0">
                <a:solidFill>
                  <a:schemeClr val="bg1"/>
                </a:solidFill>
              </a:rPr>
              <a:t>consiglieresti di comprare il </a:t>
            </a:r>
            <a:r>
              <a:rPr lang="it-IT" dirty="0">
                <a:solidFill>
                  <a:schemeClr val="bg1"/>
                </a:solidFill>
              </a:rPr>
              <a:t>giocatore.</a:t>
            </a:r>
          </a:p>
          <a:p>
            <a:pPr algn="l"/>
            <a:endParaRPr lang="it-IT" dirty="0">
              <a:solidFill>
                <a:schemeClr val="bg1"/>
              </a:solidFill>
            </a:endParaRPr>
          </a:p>
          <a:p>
            <a:pPr algn="l"/>
            <a:endParaRPr lang="it-IT" dirty="0" smtClean="0">
              <a:solidFill>
                <a:schemeClr val="bg1"/>
              </a:solidFill>
            </a:endParaRPr>
          </a:p>
          <a:p>
            <a:pPr algn="l"/>
            <a:endParaRPr lang="it-IT" dirty="0">
              <a:solidFill>
                <a:schemeClr val="bg1"/>
              </a:solidFill>
            </a:endParaRPr>
          </a:p>
          <a:p>
            <a:endParaRPr lang="it-IT" dirty="0">
              <a:solidFill>
                <a:schemeClr val="bg1"/>
              </a:solidFill>
            </a:endParaRPr>
          </a:p>
        </p:txBody>
      </p:sp>
      <p:sp>
        <p:nvSpPr>
          <p:cNvPr id="4" name="Subtitle 2"/>
          <p:cNvSpPr txBox="1">
            <a:spLocks/>
          </p:cNvSpPr>
          <p:nvPr/>
        </p:nvSpPr>
        <p:spPr>
          <a:xfrm>
            <a:off x="-228600" y="4240212"/>
            <a:ext cx="12239625"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dirty="0" smtClean="0">
                <a:solidFill>
                  <a:schemeClr val="bg1"/>
                </a:solidFill>
              </a:rPr>
              <a:t>	</a:t>
            </a:r>
          </a:p>
          <a:p>
            <a:endParaRPr lang="it-IT" dirty="0" smtClean="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a:t>
            </a:r>
            <a:r>
              <a:rPr lang="it-IT" sz="1800" dirty="0">
                <a:solidFill>
                  <a:schemeClr val="bg1"/>
                </a:solidFill>
              </a:rPr>
              <a:t>o il tasto &lt;- per tornare a quella precedente.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spTree>
    <p:extLst>
      <p:ext uri="{BB962C8B-B14F-4D97-AF65-F5344CB8AC3E}">
        <p14:creationId xmlns:p14="http://schemas.microsoft.com/office/powerpoint/2010/main" val="1172481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6026"/>
            <a:ext cx="9144000" cy="1509713"/>
          </a:xfrm>
        </p:spPr>
        <p:txBody>
          <a:bodyPr/>
          <a:lstStyle/>
          <a:p>
            <a:r>
              <a:rPr lang="it-IT" dirty="0" smtClean="0">
                <a:solidFill>
                  <a:schemeClr val="bg1"/>
                </a:solidFill>
              </a:rPr>
              <a:t>Pagamento</a:t>
            </a:r>
            <a:endParaRPr lang="it-IT" dirty="0">
              <a:solidFill>
                <a:schemeClr val="bg1"/>
              </a:solidFill>
            </a:endParaRPr>
          </a:p>
        </p:txBody>
      </p:sp>
      <p:sp>
        <p:nvSpPr>
          <p:cNvPr id="3" name="Subtitle 2"/>
          <p:cNvSpPr>
            <a:spLocks noGrp="1"/>
          </p:cNvSpPr>
          <p:nvPr>
            <p:ph type="subTitle" idx="1"/>
          </p:nvPr>
        </p:nvSpPr>
        <p:spPr>
          <a:xfrm>
            <a:off x="758454" y="1652041"/>
            <a:ext cx="6058421" cy="3484904"/>
          </a:xfrm>
        </p:spPr>
        <p:txBody>
          <a:bodyPr>
            <a:noAutofit/>
          </a:bodyPr>
          <a:lstStyle/>
          <a:p>
            <a:pPr algn="l"/>
            <a:r>
              <a:rPr lang="it-IT" sz="2200" dirty="0">
                <a:solidFill>
                  <a:schemeClr val="bg1"/>
                </a:solidFill>
              </a:rPr>
              <a:t>Una volta </a:t>
            </a:r>
            <a:r>
              <a:rPr lang="it-IT" sz="2200" dirty="0" smtClean="0">
                <a:solidFill>
                  <a:schemeClr val="bg1"/>
                </a:solidFill>
              </a:rPr>
              <a:t>valutati </a:t>
            </a:r>
            <a:r>
              <a:rPr lang="it-IT" sz="2200" dirty="0">
                <a:solidFill>
                  <a:schemeClr val="bg1"/>
                </a:solidFill>
              </a:rPr>
              <a:t>i 30 </a:t>
            </a:r>
            <a:r>
              <a:rPr lang="it-IT" sz="2200" dirty="0" smtClean="0">
                <a:solidFill>
                  <a:schemeClr val="bg1"/>
                </a:solidFill>
              </a:rPr>
              <a:t>giocatori e squadre, calcoleremo </a:t>
            </a:r>
            <a:r>
              <a:rPr lang="it-IT" sz="2200" dirty="0">
                <a:solidFill>
                  <a:schemeClr val="bg1"/>
                </a:solidFill>
              </a:rPr>
              <a:t>il tuo compenso in base alla </a:t>
            </a:r>
            <a:r>
              <a:rPr lang="it-IT" sz="2200" dirty="0" smtClean="0">
                <a:solidFill>
                  <a:schemeClr val="bg1"/>
                </a:solidFill>
              </a:rPr>
              <a:t>accuratezza </a:t>
            </a:r>
            <a:r>
              <a:rPr lang="it-IT" sz="2200" dirty="0" smtClean="0">
                <a:solidFill>
                  <a:schemeClr val="bg1"/>
                </a:solidFill>
              </a:rPr>
              <a:t>del valore che hai dato ai vari giocatori (da -10 a 10) rispetto al loro impatto reale.</a:t>
            </a:r>
            <a:endParaRPr lang="fr-FR" sz="2200" dirty="0">
              <a:solidFill>
                <a:schemeClr val="bg1"/>
              </a:solidFill>
            </a:endParaRPr>
          </a:p>
          <a:p>
            <a:pPr algn="l"/>
            <a:r>
              <a:rPr lang="it-IT" sz="2200" dirty="0" smtClean="0">
                <a:solidFill>
                  <a:schemeClr val="bg1"/>
                </a:solidFill>
              </a:rPr>
              <a:t>Il giudizio </a:t>
            </a:r>
            <a:r>
              <a:rPr lang="it-IT" sz="2200" dirty="0" smtClean="0">
                <a:solidFill>
                  <a:schemeClr val="bg1"/>
                </a:solidFill>
              </a:rPr>
              <a:t>riguardante </a:t>
            </a:r>
            <a:r>
              <a:rPr lang="it-IT" sz="2200" b="1" u="sng" dirty="0" smtClean="0">
                <a:solidFill>
                  <a:schemeClr val="bg1"/>
                </a:solidFill>
              </a:rPr>
              <a:t>un solo</a:t>
            </a:r>
            <a:r>
              <a:rPr lang="it-IT" sz="2200" dirty="0" smtClean="0">
                <a:solidFill>
                  <a:schemeClr val="bg1"/>
                </a:solidFill>
              </a:rPr>
              <a:t> giocatore </a:t>
            </a:r>
            <a:r>
              <a:rPr lang="it-IT" sz="2200" dirty="0">
                <a:solidFill>
                  <a:schemeClr val="bg1"/>
                </a:solidFill>
              </a:rPr>
              <a:t>verrà </a:t>
            </a:r>
            <a:r>
              <a:rPr lang="it-IT" sz="2200" dirty="0" smtClean="0">
                <a:solidFill>
                  <a:schemeClr val="bg1"/>
                </a:solidFill>
              </a:rPr>
              <a:t>estratto a sorte </a:t>
            </a:r>
            <a:r>
              <a:rPr lang="it-IT" sz="2200" dirty="0">
                <a:solidFill>
                  <a:schemeClr val="bg1"/>
                </a:solidFill>
              </a:rPr>
              <a:t>per il calcolo del pagamento. </a:t>
            </a:r>
            <a:r>
              <a:rPr lang="it-IT" sz="2200" dirty="0" smtClean="0">
                <a:solidFill>
                  <a:schemeClr val="bg1"/>
                </a:solidFill>
              </a:rPr>
              <a:t>Se </a:t>
            </a:r>
            <a:r>
              <a:rPr lang="it-IT" sz="2200" dirty="0">
                <a:solidFill>
                  <a:schemeClr val="bg1"/>
                </a:solidFill>
              </a:rPr>
              <a:t>il valore che hai stimato è identico al valore </a:t>
            </a:r>
            <a:r>
              <a:rPr lang="it-IT" sz="2200" dirty="0" smtClean="0">
                <a:solidFill>
                  <a:schemeClr val="bg1"/>
                </a:solidFill>
              </a:rPr>
              <a:t>reale del giocatore, </a:t>
            </a:r>
            <a:r>
              <a:rPr lang="it-IT" sz="2200" dirty="0">
                <a:solidFill>
                  <a:schemeClr val="bg1"/>
                </a:solidFill>
              </a:rPr>
              <a:t>vincerai </a:t>
            </a:r>
            <a:r>
              <a:rPr lang="it-IT" sz="2200" b="1" dirty="0">
                <a:solidFill>
                  <a:schemeClr val="bg1"/>
                </a:solidFill>
              </a:rPr>
              <a:t>10€</a:t>
            </a:r>
            <a:r>
              <a:rPr lang="it-IT" sz="2200" dirty="0">
                <a:solidFill>
                  <a:schemeClr val="bg1"/>
                </a:solidFill>
              </a:rPr>
              <a:t>. </a:t>
            </a:r>
            <a:endParaRPr lang="it-IT" sz="2200" dirty="0" smtClean="0">
              <a:solidFill>
                <a:schemeClr val="bg1"/>
              </a:solidFill>
            </a:endParaRPr>
          </a:p>
          <a:p>
            <a:pPr algn="l"/>
            <a:r>
              <a:rPr lang="it-IT" sz="2200" dirty="0" smtClean="0">
                <a:solidFill>
                  <a:schemeClr val="bg1"/>
                </a:solidFill>
              </a:rPr>
              <a:t>Più </a:t>
            </a:r>
            <a:r>
              <a:rPr lang="it-IT" sz="2200" dirty="0">
                <a:solidFill>
                  <a:schemeClr val="bg1"/>
                </a:solidFill>
              </a:rPr>
              <a:t>ti allontanerai dal valore </a:t>
            </a:r>
            <a:r>
              <a:rPr lang="it-IT" sz="2200" dirty="0" smtClean="0">
                <a:solidFill>
                  <a:schemeClr val="bg1"/>
                </a:solidFill>
              </a:rPr>
              <a:t>reale, </a:t>
            </a:r>
            <a:r>
              <a:rPr lang="it-IT" sz="2200" dirty="0">
                <a:solidFill>
                  <a:schemeClr val="bg1"/>
                </a:solidFill>
              </a:rPr>
              <a:t>meno sarai </a:t>
            </a:r>
            <a:r>
              <a:rPr lang="it-IT" sz="2200" dirty="0" smtClean="0">
                <a:solidFill>
                  <a:schemeClr val="bg1"/>
                </a:solidFill>
              </a:rPr>
              <a:t>pagato (secondo lo schema a fianco)</a:t>
            </a:r>
          </a:p>
          <a:p>
            <a:pPr algn="l"/>
            <a:r>
              <a:rPr lang="it-IT" sz="2200" dirty="0" smtClean="0">
                <a:solidFill>
                  <a:schemeClr val="bg1"/>
                </a:solidFill>
              </a:rPr>
              <a:t>Questa </a:t>
            </a:r>
            <a:r>
              <a:rPr lang="it-IT" sz="2200" dirty="0">
                <a:solidFill>
                  <a:schemeClr val="bg1"/>
                </a:solidFill>
              </a:rPr>
              <a:t>somma andrà a sommarsi ai 5€ di gettone di presenza</a:t>
            </a:r>
            <a:r>
              <a:rPr lang="it-IT" sz="2200" dirty="0" smtClean="0">
                <a:solidFill>
                  <a:schemeClr val="bg1"/>
                </a:solidFill>
              </a:rPr>
              <a:t>.</a:t>
            </a:r>
            <a:endParaRPr lang="fr-FR" sz="2200" dirty="0">
              <a:solidFill>
                <a:schemeClr val="bg1"/>
              </a:solidFill>
            </a:endParaRPr>
          </a:p>
        </p:txBody>
      </p:sp>
      <p:sp>
        <p:nvSpPr>
          <p:cNvPr id="4" name="Subtitle 2"/>
          <p:cNvSpPr txBox="1">
            <a:spLocks/>
          </p:cNvSpPr>
          <p:nvPr/>
        </p:nvSpPr>
        <p:spPr>
          <a:xfrm>
            <a:off x="215660" y="4749145"/>
            <a:ext cx="11825557" cy="23987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it-IT" dirty="0" smtClean="0">
              <a:solidFill>
                <a:schemeClr val="bg1"/>
              </a:solidFill>
            </a:endParaRPr>
          </a:p>
          <a:p>
            <a:endParaRPr lang="it-IT" dirty="0">
              <a:solidFill>
                <a:schemeClr val="bg1"/>
              </a:solidFill>
            </a:endParaRPr>
          </a:p>
          <a:p>
            <a:endParaRPr lang="it-IT" dirty="0" smtClean="0">
              <a:solidFill>
                <a:schemeClr val="bg1"/>
              </a:solidFill>
            </a:endParaRPr>
          </a:p>
          <a:p>
            <a:r>
              <a:rPr lang="it-IT" sz="1800" dirty="0" smtClean="0">
                <a:solidFill>
                  <a:schemeClr val="bg1"/>
                </a:solidFill>
              </a:rPr>
              <a:t>Premi il tasto -&gt; per passare alla schermata successiva </a:t>
            </a:r>
            <a:r>
              <a:rPr lang="it-IT" sz="1800" dirty="0">
                <a:solidFill>
                  <a:schemeClr val="bg1"/>
                </a:solidFill>
              </a:rPr>
              <a:t>o il tasto &lt;- per tornare a quella precedente.</a:t>
            </a:r>
          </a:p>
          <a:p>
            <a:pPr algn="l"/>
            <a:endParaRPr lang="it-IT" dirty="0" smtClean="0">
              <a:solidFill>
                <a:schemeClr val="bg1"/>
              </a:solidFill>
            </a:endParaRPr>
          </a:p>
          <a:p>
            <a:pPr algn="l"/>
            <a:endParaRPr lang="it-IT" dirty="0" smtClean="0">
              <a:solidFill>
                <a:schemeClr val="bg1"/>
              </a:solidFill>
            </a:endParaRPr>
          </a:p>
          <a:p>
            <a:endParaRPr lang="it-IT" dirty="0">
              <a:solidFill>
                <a:schemeClr val="bg1"/>
              </a:solidFill>
            </a:endParaRP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133" y="1444460"/>
            <a:ext cx="4597874" cy="4504041"/>
          </a:xfrm>
          <a:prstGeom prst="rect">
            <a:avLst/>
          </a:prstGeom>
        </p:spPr>
      </p:pic>
    </p:spTree>
    <p:extLst>
      <p:ext uri="{BB962C8B-B14F-4D97-AF65-F5344CB8AC3E}">
        <p14:creationId xmlns:p14="http://schemas.microsoft.com/office/powerpoint/2010/main" val="1155060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TotalTime>
  <Words>666</Words>
  <Application>Microsoft Office PowerPoint</Application>
  <PresentationFormat>Widescreen</PresentationFormat>
  <Paragraphs>111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Regole del gioco</vt:lpstr>
      <vt:lpstr>Regole del gioco</vt:lpstr>
      <vt:lpstr>Regole del gioco</vt:lpstr>
      <vt:lpstr>Regole del gioco</vt:lpstr>
      <vt:lpstr>Regole del gioco</vt:lpstr>
      <vt:lpstr>Regole del gioco</vt:lpstr>
      <vt:lpstr>Regole del gioco</vt:lpstr>
      <vt:lpstr>Regole del gioco</vt:lpstr>
      <vt:lpstr>Pagamento</vt:lpstr>
      <vt:lpstr>FINE DELLE ISTRUZIONI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Regole del gioco</dc:title>
  <dc:creator>Puppi, Martina</dc:creator>
  <cp:lastModifiedBy>Puppi, Martina</cp:lastModifiedBy>
  <cp:revision>108</cp:revision>
  <dcterms:created xsi:type="dcterms:W3CDTF">2017-04-02T11:51:09Z</dcterms:created>
  <dcterms:modified xsi:type="dcterms:W3CDTF">2017-04-19T13:04:46Z</dcterms:modified>
</cp:coreProperties>
</file>