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64" r:id="rId12"/>
    <p:sldId id="280" r:id="rId13"/>
    <p:sldId id="267" r:id="rId14"/>
    <p:sldId id="268" r:id="rId15"/>
    <p:sldId id="270" r:id="rId16"/>
    <p:sldId id="269" r:id="rId17"/>
    <p:sldId id="279" r:id="rId18"/>
    <p:sldId id="277" r:id="rId19"/>
    <p:sldId id="271" r:id="rId20"/>
    <p:sldId id="272" r:id="rId21"/>
    <p:sldId id="273" r:id="rId22"/>
    <p:sldId id="274" r:id="rId23"/>
    <p:sldId id="275" r:id="rId24"/>
    <p:sldId id="278" r:id="rId2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68" d="100"/>
          <a:sy n="68" d="100"/>
        </p:scale>
        <p:origin x="606" y="3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6" Type="http://schemas.openxmlformats.org/officeDocument/2006/relationships/image" Target="../media/image71.png"/><Relationship Id="rId21" Type="http://schemas.openxmlformats.org/officeDocument/2006/relationships/image" Target="../media/image66.png"/><Relationship Id="rId42" Type="http://schemas.openxmlformats.org/officeDocument/2006/relationships/image" Target="../media/image87.png"/><Relationship Id="rId47" Type="http://schemas.openxmlformats.org/officeDocument/2006/relationships/image" Target="../media/image92.png"/><Relationship Id="rId63" Type="http://schemas.openxmlformats.org/officeDocument/2006/relationships/image" Target="../media/image108.png"/><Relationship Id="rId68" Type="http://schemas.openxmlformats.org/officeDocument/2006/relationships/image" Target="../media/image113.png"/><Relationship Id="rId7" Type="http://schemas.openxmlformats.org/officeDocument/2006/relationships/image" Target="../media/image52.png"/><Relationship Id="rId71" Type="http://schemas.openxmlformats.org/officeDocument/2006/relationships/image" Target="../media/image116.pn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29" Type="http://schemas.openxmlformats.org/officeDocument/2006/relationships/image" Target="../media/image74.png"/><Relationship Id="rId11" Type="http://schemas.openxmlformats.org/officeDocument/2006/relationships/image" Target="../media/image56.png"/><Relationship Id="rId24" Type="http://schemas.openxmlformats.org/officeDocument/2006/relationships/image" Target="../media/image69.png"/><Relationship Id="rId32" Type="http://schemas.openxmlformats.org/officeDocument/2006/relationships/image" Target="../media/image77.png"/><Relationship Id="rId37" Type="http://schemas.openxmlformats.org/officeDocument/2006/relationships/image" Target="../media/image82.png"/><Relationship Id="rId40" Type="http://schemas.openxmlformats.org/officeDocument/2006/relationships/image" Target="../media/image85.png"/><Relationship Id="rId45" Type="http://schemas.openxmlformats.org/officeDocument/2006/relationships/image" Target="../media/image90.png"/><Relationship Id="rId53" Type="http://schemas.openxmlformats.org/officeDocument/2006/relationships/image" Target="../media/image98.png"/><Relationship Id="rId58" Type="http://schemas.openxmlformats.org/officeDocument/2006/relationships/image" Target="../media/image103.png"/><Relationship Id="rId66" Type="http://schemas.openxmlformats.org/officeDocument/2006/relationships/image" Target="../media/image111.png"/><Relationship Id="rId5" Type="http://schemas.openxmlformats.org/officeDocument/2006/relationships/image" Target="../media/image50.png"/><Relationship Id="rId61" Type="http://schemas.openxmlformats.org/officeDocument/2006/relationships/image" Target="../media/image106.png"/><Relationship Id="rId19" Type="http://schemas.openxmlformats.org/officeDocument/2006/relationships/image" Target="../media/image64.png"/><Relationship Id="rId14" Type="http://schemas.openxmlformats.org/officeDocument/2006/relationships/image" Target="../media/image59.png"/><Relationship Id="rId22" Type="http://schemas.openxmlformats.org/officeDocument/2006/relationships/image" Target="../media/image67.png"/><Relationship Id="rId27" Type="http://schemas.openxmlformats.org/officeDocument/2006/relationships/image" Target="../media/image72.png"/><Relationship Id="rId30" Type="http://schemas.openxmlformats.org/officeDocument/2006/relationships/image" Target="../media/image75.png"/><Relationship Id="rId35" Type="http://schemas.openxmlformats.org/officeDocument/2006/relationships/image" Target="../media/image80.png"/><Relationship Id="rId43" Type="http://schemas.openxmlformats.org/officeDocument/2006/relationships/image" Target="../media/image88.png"/><Relationship Id="rId48" Type="http://schemas.openxmlformats.org/officeDocument/2006/relationships/image" Target="../media/image93.png"/><Relationship Id="rId56" Type="http://schemas.openxmlformats.org/officeDocument/2006/relationships/image" Target="../media/image101.png"/><Relationship Id="rId64" Type="http://schemas.openxmlformats.org/officeDocument/2006/relationships/image" Target="../media/image109.png"/><Relationship Id="rId69" Type="http://schemas.openxmlformats.org/officeDocument/2006/relationships/image" Target="../media/image114.png"/><Relationship Id="rId8" Type="http://schemas.openxmlformats.org/officeDocument/2006/relationships/image" Target="../media/image53.png"/><Relationship Id="rId51" Type="http://schemas.openxmlformats.org/officeDocument/2006/relationships/image" Target="../media/image96.png"/><Relationship Id="rId72" Type="http://schemas.openxmlformats.org/officeDocument/2006/relationships/image" Target="../media/image117.png"/><Relationship Id="rId3" Type="http://schemas.openxmlformats.org/officeDocument/2006/relationships/image" Target="../media/image48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70.png"/><Relationship Id="rId33" Type="http://schemas.openxmlformats.org/officeDocument/2006/relationships/image" Target="../media/image78.png"/><Relationship Id="rId38" Type="http://schemas.openxmlformats.org/officeDocument/2006/relationships/image" Target="../media/image83.png"/><Relationship Id="rId46" Type="http://schemas.openxmlformats.org/officeDocument/2006/relationships/image" Target="../media/image91.png"/><Relationship Id="rId59" Type="http://schemas.openxmlformats.org/officeDocument/2006/relationships/image" Target="../media/image104.png"/><Relationship Id="rId67" Type="http://schemas.openxmlformats.org/officeDocument/2006/relationships/image" Target="../media/image112.png"/><Relationship Id="rId20" Type="http://schemas.openxmlformats.org/officeDocument/2006/relationships/image" Target="../media/image65.png"/><Relationship Id="rId41" Type="http://schemas.openxmlformats.org/officeDocument/2006/relationships/image" Target="../media/image86.png"/><Relationship Id="rId54" Type="http://schemas.openxmlformats.org/officeDocument/2006/relationships/image" Target="../media/image99.png"/><Relationship Id="rId62" Type="http://schemas.openxmlformats.org/officeDocument/2006/relationships/image" Target="../media/image107.png"/><Relationship Id="rId70" Type="http://schemas.openxmlformats.org/officeDocument/2006/relationships/image" Target="../media/image115.png"/><Relationship Id="rId1" Type="http://schemas.openxmlformats.org/officeDocument/2006/relationships/image" Target="../media/image46.png"/><Relationship Id="rId6" Type="http://schemas.openxmlformats.org/officeDocument/2006/relationships/image" Target="../media/image51.pn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28" Type="http://schemas.openxmlformats.org/officeDocument/2006/relationships/image" Target="../media/image73.png"/><Relationship Id="rId36" Type="http://schemas.openxmlformats.org/officeDocument/2006/relationships/image" Target="../media/image81.png"/><Relationship Id="rId49" Type="http://schemas.openxmlformats.org/officeDocument/2006/relationships/image" Target="../media/image94.png"/><Relationship Id="rId57" Type="http://schemas.openxmlformats.org/officeDocument/2006/relationships/image" Target="../media/image102.png"/><Relationship Id="rId10" Type="http://schemas.openxmlformats.org/officeDocument/2006/relationships/image" Target="../media/image55.png"/><Relationship Id="rId31" Type="http://schemas.openxmlformats.org/officeDocument/2006/relationships/image" Target="../media/image76.png"/><Relationship Id="rId44" Type="http://schemas.openxmlformats.org/officeDocument/2006/relationships/image" Target="../media/image89.png"/><Relationship Id="rId52" Type="http://schemas.openxmlformats.org/officeDocument/2006/relationships/image" Target="../media/image97.png"/><Relationship Id="rId60" Type="http://schemas.openxmlformats.org/officeDocument/2006/relationships/image" Target="../media/image105.png"/><Relationship Id="rId65" Type="http://schemas.openxmlformats.org/officeDocument/2006/relationships/image" Target="../media/image11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39" Type="http://schemas.openxmlformats.org/officeDocument/2006/relationships/image" Target="../media/image84.png"/><Relationship Id="rId34" Type="http://schemas.openxmlformats.org/officeDocument/2006/relationships/image" Target="../media/image79.png"/><Relationship Id="rId50" Type="http://schemas.openxmlformats.org/officeDocument/2006/relationships/image" Target="../media/image95.png"/><Relationship Id="rId55" Type="http://schemas.openxmlformats.org/officeDocument/2006/relationships/image" Target="../media/image100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E6D6-9E6A-43AA-9F89-90D1CE0C387B}" type="datetimeFigureOut">
              <a:rPr lang="it-IT" smtClean="0"/>
              <a:t>01/03/2021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A0F4-1F1B-45F0-88F3-9615C406A8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399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E6D6-9E6A-43AA-9F89-90D1CE0C387B}" type="datetimeFigureOut">
              <a:rPr lang="it-IT" smtClean="0"/>
              <a:t>01/03/2021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A0F4-1F1B-45F0-88F3-9615C406A8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6984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E6D6-9E6A-43AA-9F89-90D1CE0C387B}" type="datetimeFigureOut">
              <a:rPr lang="it-IT" smtClean="0"/>
              <a:t>01/03/2021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A0F4-1F1B-45F0-88F3-9615C406A8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7576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E6D6-9E6A-43AA-9F89-90D1CE0C387B}" type="datetimeFigureOut">
              <a:rPr lang="it-IT" smtClean="0"/>
              <a:t>01/03/2021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A0F4-1F1B-45F0-88F3-9615C406A8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569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E6D6-9E6A-43AA-9F89-90D1CE0C387B}" type="datetimeFigureOut">
              <a:rPr lang="it-IT" smtClean="0"/>
              <a:t>01/03/2021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A0F4-1F1B-45F0-88F3-9615C406A8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712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E6D6-9E6A-43AA-9F89-90D1CE0C387B}" type="datetimeFigureOut">
              <a:rPr lang="it-IT" smtClean="0"/>
              <a:t>01/03/2021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A0F4-1F1B-45F0-88F3-9615C406A8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900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E6D6-9E6A-43AA-9F89-90D1CE0C387B}" type="datetimeFigureOut">
              <a:rPr lang="it-IT" smtClean="0"/>
              <a:t>01/03/2021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A0F4-1F1B-45F0-88F3-9615C406A8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430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E6D6-9E6A-43AA-9F89-90D1CE0C387B}" type="datetimeFigureOut">
              <a:rPr lang="it-IT" smtClean="0"/>
              <a:t>01/03/2021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A0F4-1F1B-45F0-88F3-9615C406A8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065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E6D6-9E6A-43AA-9F89-90D1CE0C387B}" type="datetimeFigureOut">
              <a:rPr lang="it-IT" smtClean="0"/>
              <a:t>01/03/2021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A0F4-1F1B-45F0-88F3-9615C406A8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899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E6D6-9E6A-43AA-9F89-90D1CE0C387B}" type="datetimeFigureOut">
              <a:rPr lang="it-IT" smtClean="0"/>
              <a:t>01/03/2021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A0F4-1F1B-45F0-88F3-9615C406A8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73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E6D6-9E6A-43AA-9F89-90D1CE0C387B}" type="datetimeFigureOut">
              <a:rPr lang="it-IT" smtClean="0"/>
              <a:t>01/03/2021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A0F4-1F1B-45F0-88F3-9615C406A8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834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6E6D6-9E6A-43AA-9F89-90D1CE0C387B}" type="datetimeFigureOut">
              <a:rPr lang="it-IT" smtClean="0"/>
              <a:t>01/03/2021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FA0F4-1F1B-45F0-88F3-9615C406A8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720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0.emf"/><Relationship Id="rId4" Type="http://schemas.openxmlformats.org/officeDocument/2006/relationships/image" Target="../media/image119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2046157"/>
            <a:ext cx="9144000" cy="1036586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it-IT" dirty="0"/>
              <a:t>Montecarlo </a:t>
            </a:r>
            <a:r>
              <a:rPr lang="it-IT" dirty="0" err="1"/>
              <a:t>techniques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From random </a:t>
            </a:r>
            <a:r>
              <a:rPr lang="it-IT" dirty="0" err="1"/>
              <a:t>walk</a:t>
            </a:r>
            <a:r>
              <a:rPr lang="it-IT" dirty="0"/>
              <a:t> to </a:t>
            </a:r>
            <a:r>
              <a:rPr lang="it-IT" dirty="0" err="1"/>
              <a:t>simulated</a:t>
            </a:r>
            <a:r>
              <a:rPr lang="it-IT" dirty="0"/>
              <a:t> </a:t>
            </a:r>
            <a:r>
              <a:rPr lang="it-IT" dirty="0" err="1"/>
              <a:t>annealing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60993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311" y="489575"/>
            <a:ext cx="7987613" cy="4125001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551" y="4814753"/>
            <a:ext cx="7508026" cy="141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97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836" y="-5568"/>
            <a:ext cx="5508885" cy="676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498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0BF403-A125-42D0-AFB8-1AE09CF6067E}"/>
              </a:ext>
            </a:extLst>
          </p:cNvPr>
          <p:cNvSpPr txBox="1"/>
          <p:nvPr/>
        </p:nvSpPr>
        <p:spPr>
          <a:xfrm>
            <a:off x="950259" y="614339"/>
            <a:ext cx="984922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From “Numerical recipes”, Press et al.</a:t>
            </a:r>
          </a:p>
          <a:p>
            <a:pPr algn="just"/>
            <a:endParaRPr lang="en-US" dirty="0">
              <a:latin typeface="Times New Roman" panose="02020603050405020304" pitchFamily="18" charset="0"/>
            </a:endParaRPr>
          </a:p>
          <a:p>
            <a:pPr algn="just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routine </a:t>
            </a:r>
            <a:r>
              <a:rPr lang="en-US" sz="1800" b="0" i="0" u="none" strike="noStrike" baseline="0" dirty="0">
                <a:latin typeface="cmtt10"/>
              </a:rPr>
              <a:t>ran0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is a Minimal Standard, satisfactory for the majority of applications, but we do not recommend it as the final word on random number generators.</a:t>
            </a:r>
          </a:p>
          <a:p>
            <a:pPr algn="just"/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algn="just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Our reason is precisely the simplicity of the Minimal Standard. It is not hard to think </a:t>
            </a:r>
            <a:r>
              <a:rPr lang="en-US" dirty="0">
                <a:latin typeface="Times New Roman" panose="02020603050405020304" pitchFamily="18" charset="0"/>
              </a:rPr>
              <a:t>o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f situations where successive random numbers might be used in a way that accidentally conflicts with the generation algorithm. For example, since successive numbers differ by a multiple of only </a:t>
            </a:r>
            <a:r>
              <a:rPr lang="en-US" sz="1800" b="0" i="0" u="none" strike="noStrike" baseline="0" dirty="0">
                <a:latin typeface="cmr10"/>
              </a:rPr>
              <a:t>1</a:t>
            </a:r>
            <a:r>
              <a:rPr lang="en-US" i="1" dirty="0">
                <a:latin typeface="cmmi10"/>
              </a:rPr>
              <a:t>.</a:t>
            </a:r>
            <a:r>
              <a:rPr lang="en-US" sz="1800" b="0" i="0" u="none" strike="noStrike" baseline="0" dirty="0">
                <a:latin typeface="cmr10"/>
              </a:rPr>
              <a:t>6 x 10</a:t>
            </a:r>
            <a:r>
              <a:rPr lang="en-US" sz="800" dirty="0">
                <a:latin typeface="cmr7"/>
              </a:rPr>
              <a:t> </a:t>
            </a:r>
            <a:r>
              <a:rPr lang="en-US" baseline="30000" dirty="0">
                <a:latin typeface="Times New Roman" panose="02020603050405020304" pitchFamily="18" charset="0"/>
              </a:rPr>
              <a:t>4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out of a modulus of more than </a:t>
            </a:r>
            <a:r>
              <a:rPr lang="en-US" sz="1800" b="0" i="0" u="none" strike="noStrike" baseline="0" dirty="0">
                <a:latin typeface="cmr10"/>
              </a:rPr>
              <a:t>2 x 10</a:t>
            </a:r>
            <a:r>
              <a:rPr lang="en-US" sz="1800" b="0" i="0" u="none" strike="noStrike" baseline="30000" dirty="0">
                <a:latin typeface="Times New Roman" panose="02020603050405020304" pitchFamily="18" charset="0"/>
              </a:rPr>
              <a:t>9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very small random numbers will tend to be followed by smaller than average values. One time in </a:t>
            </a:r>
            <a:r>
              <a:rPr lang="en-US" sz="1800" b="0" i="0" u="none" strike="noStrike" baseline="0" dirty="0">
                <a:latin typeface="cmr10"/>
              </a:rPr>
              <a:t>10</a:t>
            </a:r>
            <a:r>
              <a:rPr lang="en-US" baseline="30000" dirty="0">
                <a:latin typeface="Times New Roman" panose="02020603050405020304" pitchFamily="18" charset="0"/>
              </a:rPr>
              <a:t>6</a:t>
            </a:r>
            <a:r>
              <a:rPr lang="en-US" sz="1800" b="0" i="0" u="none" strike="noStrike" baseline="3000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for example, there will be a value </a:t>
            </a:r>
            <a:r>
              <a:rPr lang="en-US" sz="1800" b="0" i="1" u="none" strike="noStrike" baseline="0" dirty="0">
                <a:latin typeface="cmmi10"/>
              </a:rPr>
              <a:t>&lt; </a:t>
            </a:r>
            <a:r>
              <a:rPr lang="en-US" sz="800" baseline="30000" dirty="0">
                <a:latin typeface="Times New Roman" panose="02020603050405020304" pitchFamily="18" charset="0"/>
              </a:rPr>
              <a:t>   </a:t>
            </a:r>
            <a:r>
              <a:rPr lang="en-US" sz="1800" b="0" i="0" u="none" strike="noStrike" baseline="0" dirty="0">
                <a:latin typeface="cmr10"/>
              </a:rPr>
              <a:t>10</a:t>
            </a:r>
            <a:r>
              <a:rPr lang="en-US" baseline="30000" dirty="0">
                <a:latin typeface="Times New Roman" panose="02020603050405020304" pitchFamily="18" charset="0"/>
              </a:rPr>
              <a:t>-6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returned (as there should be), but this will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always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be followed by a value less than about </a:t>
            </a:r>
            <a:r>
              <a:rPr lang="en-US" sz="1800" b="0" i="0" u="none" strike="noStrike" baseline="0" dirty="0">
                <a:latin typeface="cmr10"/>
              </a:rPr>
              <a:t>0</a:t>
            </a:r>
            <a:r>
              <a:rPr lang="en-US" i="1" dirty="0">
                <a:latin typeface="cmmi10"/>
              </a:rPr>
              <a:t>.</a:t>
            </a:r>
            <a:r>
              <a:rPr lang="en-US" sz="1800" b="0" i="0" u="none" strike="noStrike" baseline="0" dirty="0">
                <a:latin typeface="cmr10"/>
              </a:rPr>
              <a:t>0168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. One can easily think of applications involving rare events where this property would lead to wrong results.</a:t>
            </a:r>
          </a:p>
          <a:p>
            <a:pPr algn="l"/>
            <a:endParaRPr lang="en-US" sz="1800" b="0" i="0" u="none" strike="noStrike" baseline="0" dirty="0">
              <a:latin typeface="cmtt10"/>
            </a:endParaRPr>
          </a:p>
          <a:p>
            <a:pPr algn="l"/>
            <a:r>
              <a:rPr lang="en-US" sz="1800" b="0" i="0" u="none" strike="noStrike" baseline="0" dirty="0">
                <a:latin typeface="cmtt10"/>
              </a:rPr>
              <a:t>ran1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, uses the Minimal Standard for its random value, but it shuffles the output to remove low-order serial correlations. A random deviate derived from the </a:t>
            </a:r>
            <a:r>
              <a:rPr lang="en-US" sz="1800" b="0" i="1" u="none" strike="noStrike" baseline="0" dirty="0" err="1">
                <a:latin typeface="cmmi10"/>
              </a:rPr>
              <a:t>j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th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value in the sequence, </a:t>
            </a:r>
            <a:r>
              <a:rPr lang="en-US" sz="1800" b="0" i="1" u="none" strike="noStrike" baseline="0" dirty="0" err="1">
                <a:latin typeface="cmmi10"/>
              </a:rPr>
              <a:t>I</a:t>
            </a:r>
            <a:r>
              <a:rPr lang="en-US" sz="1800" b="0" i="1" u="none" strike="noStrike" baseline="0" dirty="0" err="1">
                <a:latin typeface="cmmi7"/>
              </a:rPr>
              <a:t>j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, is output not on the </a:t>
            </a:r>
            <a:r>
              <a:rPr lang="en-US" sz="1800" b="0" i="1" u="none" strike="noStrike" baseline="0" dirty="0" err="1">
                <a:latin typeface="cmmi10"/>
              </a:rPr>
              <a:t>j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th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call, but rather on a randomized later call, </a:t>
            </a:r>
            <a:r>
              <a:rPr lang="en-US" sz="1800" b="0" i="1" u="none" strike="noStrike" baseline="0" dirty="0">
                <a:latin typeface="cmmi10"/>
              </a:rPr>
              <a:t>j </a:t>
            </a:r>
            <a:r>
              <a:rPr lang="en-US" sz="1800" b="0" i="0" u="none" strike="noStrike" baseline="0" dirty="0">
                <a:latin typeface="cmr10"/>
              </a:rPr>
              <a:t>+32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on average.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4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it-IT" dirty="0" err="1"/>
              <a:t>Transformation</a:t>
            </a:r>
            <a:r>
              <a:rPr lang="it-IT" dirty="0"/>
              <a:t> </a:t>
            </a:r>
            <a:r>
              <a:rPr lang="it-IT" dirty="0" err="1"/>
              <a:t>method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900" y="2375941"/>
            <a:ext cx="2616546" cy="697837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203" y="2375941"/>
            <a:ext cx="1794319" cy="108762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00" y="4284331"/>
            <a:ext cx="2784789" cy="30999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5378" y="4024388"/>
            <a:ext cx="2274754" cy="70467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692945" y="3814997"/>
            <a:ext cx="134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An </a:t>
            </a:r>
            <a:r>
              <a:rPr lang="it-IT" dirty="0" err="1"/>
              <a:t>example</a:t>
            </a:r>
            <a:r>
              <a:rPr lang="it-IT" dirty="0"/>
              <a:t>: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4272197" y="2630774"/>
            <a:ext cx="3109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y=y(x)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, then: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625839" y="4949172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Viceversa: we want to find y=y(x) so that p(y)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given</a:t>
            </a:r>
            <a:r>
              <a:rPr lang="it-IT" dirty="0"/>
              <a:t> f(y)</a:t>
            </a:r>
            <a:endParaRPr lang="it-IT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0209" y="5127360"/>
            <a:ext cx="1390338" cy="913676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2116" y="5231567"/>
            <a:ext cx="1562375" cy="517831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1703" y="4262135"/>
            <a:ext cx="4795876" cy="264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74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it-IT" dirty="0" err="1"/>
              <a:t>Rejection</a:t>
            </a:r>
            <a:r>
              <a:rPr lang="it-IT" dirty="0"/>
              <a:t> </a:t>
            </a:r>
            <a:r>
              <a:rPr lang="it-IT" dirty="0" err="1"/>
              <a:t>method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855" y="2312007"/>
            <a:ext cx="4024859" cy="28263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/>
              <p:cNvSpPr txBox="1"/>
              <p:nvPr/>
            </p:nvSpPr>
            <p:spPr>
              <a:xfrm>
                <a:off x="5606321" y="2765685"/>
                <a:ext cx="3703450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f(x)&gt;p(x)</a:t>
                </a:r>
              </a:p>
              <a:p>
                <a:r>
                  <a:rPr lang="it-IT" dirty="0"/>
                  <a:t>Generate </a:t>
                </a:r>
                <a:r>
                  <a:rPr lang="it-IT" dirty="0" err="1"/>
                  <a:t>numbers</a:t>
                </a:r>
                <a:r>
                  <a:rPr lang="it-IT" dirty="0"/>
                  <a:t> x</a:t>
                </a:r>
                <a:r>
                  <a:rPr lang="it-IT" baseline="-25000" dirty="0"/>
                  <a:t>i</a:t>
                </a:r>
                <a:r>
                  <a:rPr lang="it-IT" dirty="0"/>
                  <a:t> </a:t>
                </a:r>
                <a:r>
                  <a:rPr lang="it-IT" dirty="0" err="1"/>
                  <a:t>according</a:t>
                </a:r>
                <a:r>
                  <a:rPr lang="it-IT" dirty="0"/>
                  <a:t> to f(x)</a:t>
                </a:r>
              </a:p>
              <a:p>
                <a:r>
                  <a:rPr lang="it-IT" dirty="0"/>
                  <a:t>Generate a </a:t>
                </a:r>
                <a:r>
                  <a:rPr lang="it-IT" dirty="0" err="1"/>
                  <a:t>number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  <a:p>
                <a:r>
                  <a:rPr lang="it-IT" dirty="0"/>
                  <a:t>Take x</a:t>
                </a:r>
                <a:r>
                  <a:rPr lang="it-IT" baseline="-25000" dirty="0"/>
                  <a:t>i </a:t>
                </a:r>
                <a:r>
                  <a:rPr lang="it-IT" dirty="0"/>
                  <a:t>if </a:t>
                </a:r>
                <a:r>
                  <a:rPr lang="it-IT" dirty="0" err="1"/>
                  <a:t>y</a:t>
                </a:r>
                <a:r>
                  <a:rPr lang="it-IT" baseline="-25000" dirty="0" err="1"/>
                  <a:t>i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  <a:p>
                <a:r>
                  <a:rPr lang="it-IT" b="0" i="0" dirty="0">
                    <a:latin typeface="Cambria Math" panose="02040503050406030204" pitchFamily="18" charset="0"/>
                  </a:rPr>
                  <a:t>The </a:t>
                </a:r>
                <a:r>
                  <a:rPr lang="it-IT" dirty="0"/>
                  <a:t>x</a:t>
                </a:r>
                <a:r>
                  <a:rPr lang="it-IT" baseline="-25000" dirty="0"/>
                  <a:t>i </a:t>
                </a:r>
                <a:r>
                  <a:rPr lang="it-IT" dirty="0"/>
                  <a:t>are distributed as p(x)</a:t>
                </a:r>
              </a:p>
              <a:p>
                <a:endParaRPr lang="it-IT" dirty="0"/>
              </a:p>
              <a:p>
                <a:r>
                  <a:rPr lang="it-IT" dirty="0"/>
                  <a:t>See rejection.py</a:t>
                </a:r>
              </a:p>
            </p:txBody>
          </p:sp>
        </mc:Choice>
        <mc:Fallback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321" y="2765685"/>
                <a:ext cx="3703450" cy="2031325"/>
              </a:xfrm>
              <a:prstGeom prst="rect">
                <a:avLst/>
              </a:prstGeom>
              <a:blipFill>
                <a:blip r:embed="rId3"/>
                <a:stretch>
                  <a:fillRect l="-1483" t="-1802" r="-659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286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it-IT" dirty="0"/>
              <a:t>Special </a:t>
            </a:r>
            <a:r>
              <a:rPr lang="it-IT" dirty="0" err="1"/>
              <a:t>technique</a:t>
            </a:r>
            <a:r>
              <a:rPr lang="it-IT" dirty="0"/>
              <a:t> for </a:t>
            </a:r>
            <a:r>
              <a:rPr lang="it-IT" dirty="0" err="1"/>
              <a:t>gaussian</a:t>
            </a:r>
            <a:r>
              <a:rPr lang="it-IT" dirty="0"/>
              <a:t> </a:t>
            </a:r>
            <a:r>
              <a:rPr lang="it-IT" dirty="0" err="1"/>
              <a:t>distributions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705" y="4126876"/>
            <a:ext cx="2679075" cy="1163250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1229193" y="2630774"/>
            <a:ext cx="4435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Maxwell </a:t>
            </a:r>
            <a:r>
              <a:rPr lang="it-IT" dirty="0" err="1"/>
              <a:t>distribution</a:t>
            </a:r>
            <a:r>
              <a:rPr lang="it-IT" dirty="0"/>
              <a:t> of </a:t>
            </a:r>
            <a:r>
              <a:rPr lang="it-IT" dirty="0" err="1"/>
              <a:t>energies</a:t>
            </a:r>
            <a:r>
              <a:rPr lang="it-IT" dirty="0"/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/>
              <p:cNvSpPr txBox="1"/>
              <p:nvPr/>
            </p:nvSpPr>
            <p:spPr>
              <a:xfrm>
                <a:off x="1592704" y="3207445"/>
                <a:ext cx="522322" cy="403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704" y="3207445"/>
                <a:ext cx="522322" cy="4031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2207301" y="3251592"/>
                <a:ext cx="1506374" cy="3148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/(2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𝑘𝑇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301" y="3251592"/>
                <a:ext cx="1506374" cy="314830"/>
              </a:xfrm>
              <a:prstGeom prst="rect">
                <a:avLst/>
              </a:prstGeom>
              <a:blipFill rotWithShape="0">
                <a:blip r:embed="rId4"/>
                <a:stretch>
                  <a:fillRect l="-1215" r="-32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580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it-IT" dirty="0" err="1"/>
              <a:t>Metropolis</a:t>
            </a:r>
            <a:r>
              <a:rPr lang="it-IT" dirty="0"/>
              <a:t> 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5728"/>
            <a:ext cx="9327151" cy="4158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90A321-B503-4DF5-8626-BF3B49AFA712}"/>
              </a:ext>
            </a:extLst>
          </p:cNvPr>
          <p:cNvSpPr txBox="1"/>
          <p:nvPr/>
        </p:nvSpPr>
        <p:spPr>
          <a:xfrm>
            <a:off x="10165351" y="337073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y + r </a:t>
            </a:r>
            <a:r>
              <a:rPr lang="en-US" dirty="0">
                <a:latin typeface="Symbol" panose="05050102010706020507" pitchFamily="18" charset="2"/>
              </a:rPr>
              <a:t>D</a:t>
            </a:r>
            <a:endParaRPr lang="en-US" sz="1800" kern="1200" dirty="0"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36633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A0C4736D-24D3-40CD-BF69-D49965733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it-IT" dirty="0"/>
              <a:t>An </a:t>
            </a:r>
            <a:r>
              <a:rPr lang="it-IT" dirty="0" err="1"/>
              <a:t>equilibrium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reached</a:t>
            </a:r>
          </a:p>
        </p:txBody>
      </p:sp>
      <p:pic>
        <p:nvPicPr>
          <p:cNvPr id="3" name="Picture 1" descr="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">
            <a:extLst>
              <a:ext uri="{FF2B5EF4-FFF2-40B4-BE49-F238E27FC236}">
                <a16:creationId xmlns:a16="http://schemas.microsoft.com/office/drawing/2014/main" id="{D8AB60B8-AB90-4F96-BE34-AD85E5ACE4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599" y="1825625"/>
            <a:ext cx="608680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513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it-IT" sz="3200" dirty="0"/>
              <a:t>The </a:t>
            </a:r>
            <a:r>
              <a:rPr lang="it-IT" sz="3200" dirty="0" err="1"/>
              <a:t>equilibrium</a:t>
            </a:r>
            <a:r>
              <a:rPr lang="it-IT" sz="3200" dirty="0"/>
              <a:t> </a:t>
            </a:r>
            <a:r>
              <a:rPr lang="it-IT" sz="3200" dirty="0" err="1"/>
              <a:t>corresponds</a:t>
            </a:r>
            <a:r>
              <a:rPr lang="it-IT" sz="3200" dirty="0"/>
              <a:t> to the </a:t>
            </a:r>
            <a:r>
              <a:rPr lang="it-IT" sz="3200" dirty="0" err="1"/>
              <a:t>given</a:t>
            </a:r>
            <a:r>
              <a:rPr lang="it-IT" sz="3200" dirty="0"/>
              <a:t> </a:t>
            </a:r>
            <a:r>
              <a:rPr lang="it-IT" sz="3200" dirty="0" err="1"/>
              <a:t>density</a:t>
            </a:r>
            <a:r>
              <a:rPr lang="it-IT" sz="3200" dirty="0"/>
              <a:t> of </a:t>
            </a:r>
            <a:r>
              <a:rPr lang="it-IT" sz="3200" dirty="0" err="1"/>
              <a:t>probability</a:t>
            </a:r>
            <a:endParaRPr lang="it-IT" sz="320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7820" y="2434052"/>
            <a:ext cx="2679075" cy="63112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788" y="3065177"/>
            <a:ext cx="5606213" cy="27622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A56514-3CF3-4E2C-BAFB-1378731BE97B}"/>
              </a:ext>
            </a:extLst>
          </p:cNvPr>
          <p:cNvSpPr txBox="1"/>
          <p:nvPr/>
        </p:nvSpPr>
        <p:spPr>
          <a:xfrm>
            <a:off x="8683811" y="2372658"/>
            <a:ext cx="28208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f</a:t>
            </a:r>
            <a:r>
              <a:rPr lang="en-US" baseline="-25000" dirty="0"/>
              <a:t>j </a:t>
            </a:r>
            <a:r>
              <a:rPr lang="en-US" dirty="0"/>
              <a:t>/ f</a:t>
            </a:r>
            <a:r>
              <a:rPr lang="en-US" baseline="-25000" dirty="0"/>
              <a:t>i</a:t>
            </a:r>
            <a:r>
              <a:rPr lang="en-US" dirty="0"/>
              <a:t> &lt; 1 then </a:t>
            </a:r>
          </a:p>
          <a:p>
            <a:r>
              <a:rPr lang="en-US" dirty="0"/>
              <a:t>A </a:t>
            </a:r>
            <a:r>
              <a:rPr lang="en-US" baseline="-25000" dirty="0" err="1"/>
              <a:t>i</a:t>
            </a:r>
            <a:r>
              <a:rPr lang="en-US" baseline="-25000" dirty="0"/>
              <a:t>-&gt;j</a:t>
            </a:r>
            <a:r>
              <a:rPr lang="en-US" dirty="0"/>
              <a:t> = f</a:t>
            </a:r>
            <a:r>
              <a:rPr lang="en-US" baseline="-25000" dirty="0"/>
              <a:t>j </a:t>
            </a:r>
            <a:r>
              <a:rPr lang="en-US" dirty="0"/>
              <a:t>/ f</a:t>
            </a:r>
            <a:r>
              <a:rPr lang="en-US" baseline="-25000" dirty="0"/>
              <a:t>i</a:t>
            </a:r>
          </a:p>
          <a:p>
            <a:r>
              <a:rPr lang="en-US" dirty="0"/>
              <a:t>A </a:t>
            </a:r>
            <a:r>
              <a:rPr lang="en-US" baseline="-25000" dirty="0"/>
              <a:t>j-&gt;</a:t>
            </a:r>
            <a:r>
              <a:rPr lang="en-US" baseline="-25000" dirty="0" err="1"/>
              <a:t>i</a:t>
            </a:r>
            <a:r>
              <a:rPr lang="en-US" dirty="0"/>
              <a:t> = 1</a:t>
            </a:r>
          </a:p>
          <a:p>
            <a:r>
              <a:rPr lang="en-US" dirty="0"/>
              <a:t>A </a:t>
            </a:r>
            <a:r>
              <a:rPr lang="en-US" baseline="-25000" dirty="0"/>
              <a:t>j-&gt;</a:t>
            </a:r>
            <a:r>
              <a:rPr lang="en-US" baseline="-25000" dirty="0" err="1"/>
              <a:t>i</a:t>
            </a:r>
            <a:r>
              <a:rPr lang="en-US" dirty="0"/>
              <a:t> / A </a:t>
            </a:r>
            <a:r>
              <a:rPr lang="en-US" baseline="-25000" dirty="0" err="1"/>
              <a:t>i</a:t>
            </a:r>
            <a:r>
              <a:rPr lang="en-US" baseline="-25000" dirty="0"/>
              <a:t>-&gt;j</a:t>
            </a:r>
            <a:r>
              <a:rPr lang="en-US" dirty="0"/>
              <a:t> = f</a:t>
            </a:r>
            <a:r>
              <a:rPr lang="en-US" baseline="-25000" dirty="0"/>
              <a:t>i </a:t>
            </a:r>
            <a:r>
              <a:rPr lang="en-US" dirty="0"/>
              <a:t>/ f</a:t>
            </a:r>
            <a:r>
              <a:rPr lang="en-US" baseline="-25000" dirty="0"/>
              <a:t>j</a:t>
            </a:r>
          </a:p>
          <a:p>
            <a:endParaRPr lang="en-US" dirty="0"/>
          </a:p>
          <a:p>
            <a:r>
              <a:rPr lang="en-US" dirty="0"/>
              <a:t>If f</a:t>
            </a:r>
            <a:r>
              <a:rPr lang="en-US" baseline="-25000" dirty="0"/>
              <a:t>j </a:t>
            </a:r>
            <a:r>
              <a:rPr lang="en-US" dirty="0"/>
              <a:t>/ f</a:t>
            </a:r>
            <a:r>
              <a:rPr lang="en-US" baseline="-25000" dirty="0"/>
              <a:t>i</a:t>
            </a:r>
            <a:r>
              <a:rPr lang="en-US" dirty="0"/>
              <a:t> &gt; 1 then </a:t>
            </a:r>
          </a:p>
          <a:p>
            <a:r>
              <a:rPr lang="en-US" dirty="0"/>
              <a:t>A </a:t>
            </a:r>
            <a:r>
              <a:rPr lang="en-US" baseline="-25000" dirty="0" err="1"/>
              <a:t>i</a:t>
            </a:r>
            <a:r>
              <a:rPr lang="en-US" baseline="-25000" dirty="0"/>
              <a:t>-&gt;j</a:t>
            </a:r>
            <a:r>
              <a:rPr lang="en-US" dirty="0"/>
              <a:t> = 1</a:t>
            </a:r>
            <a:endParaRPr lang="en-US" baseline="-25000" dirty="0"/>
          </a:p>
          <a:p>
            <a:r>
              <a:rPr lang="en-US" dirty="0"/>
              <a:t>A </a:t>
            </a:r>
            <a:r>
              <a:rPr lang="en-US" baseline="-25000" dirty="0"/>
              <a:t>j-&gt;</a:t>
            </a:r>
            <a:r>
              <a:rPr lang="en-US" baseline="-25000" dirty="0" err="1"/>
              <a:t>i</a:t>
            </a:r>
            <a:r>
              <a:rPr lang="en-US" dirty="0"/>
              <a:t> = f</a:t>
            </a:r>
            <a:r>
              <a:rPr lang="en-US" baseline="-25000" dirty="0"/>
              <a:t>i </a:t>
            </a:r>
            <a:r>
              <a:rPr lang="en-US" dirty="0"/>
              <a:t>/ f</a:t>
            </a:r>
            <a:r>
              <a:rPr lang="en-US" baseline="-25000" dirty="0"/>
              <a:t>j</a:t>
            </a:r>
          </a:p>
          <a:p>
            <a:r>
              <a:rPr lang="en-US" dirty="0"/>
              <a:t>A </a:t>
            </a:r>
            <a:r>
              <a:rPr lang="en-US" baseline="-25000" dirty="0"/>
              <a:t>j-&gt;</a:t>
            </a:r>
            <a:r>
              <a:rPr lang="en-US" baseline="-25000" dirty="0" err="1"/>
              <a:t>i</a:t>
            </a:r>
            <a:r>
              <a:rPr lang="en-US" dirty="0"/>
              <a:t> / A </a:t>
            </a:r>
            <a:r>
              <a:rPr lang="en-US" baseline="-25000" dirty="0" err="1"/>
              <a:t>i</a:t>
            </a:r>
            <a:r>
              <a:rPr lang="en-US" baseline="-25000" dirty="0"/>
              <a:t>-&gt;j</a:t>
            </a:r>
            <a:r>
              <a:rPr lang="en-US" dirty="0"/>
              <a:t> = f</a:t>
            </a:r>
            <a:r>
              <a:rPr lang="en-US" baseline="-25000" dirty="0"/>
              <a:t>i </a:t>
            </a:r>
            <a:r>
              <a:rPr lang="en-US" dirty="0"/>
              <a:t>/ f</a:t>
            </a:r>
            <a:r>
              <a:rPr lang="en-US" baseline="-25000" dirty="0"/>
              <a:t>j  </a:t>
            </a:r>
            <a:r>
              <a:rPr lang="en-US" dirty="0"/>
              <a:t>again</a:t>
            </a:r>
            <a:endParaRPr lang="en-US" baseline="-2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10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293407"/>
            <a:ext cx="6113802" cy="1325563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it-IT" dirty="0" err="1"/>
              <a:t>Simulated</a:t>
            </a:r>
            <a:r>
              <a:rPr lang="it-IT" dirty="0"/>
              <a:t> </a:t>
            </a:r>
            <a:r>
              <a:rPr lang="it-IT" dirty="0" err="1"/>
              <a:t>annealing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440" y="2480641"/>
            <a:ext cx="4284616" cy="637313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1027440" y="3747541"/>
            <a:ext cx="5433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To </a:t>
            </a:r>
            <a:r>
              <a:rPr lang="it-IT" dirty="0" err="1"/>
              <a:t>minimize</a:t>
            </a:r>
            <a:r>
              <a:rPr lang="it-IT" dirty="0"/>
              <a:t> E </a:t>
            </a:r>
            <a:r>
              <a:rPr lang="it-IT" dirty="0" err="1"/>
              <a:t>means</a:t>
            </a:r>
            <a:r>
              <a:rPr lang="it-IT" dirty="0"/>
              <a:t> to </a:t>
            </a:r>
            <a:r>
              <a:rPr lang="it-IT" dirty="0" err="1"/>
              <a:t>maximize</a:t>
            </a:r>
            <a:r>
              <a:rPr lang="it-IT" dirty="0"/>
              <a:t> </a:t>
            </a:r>
            <a:r>
              <a:rPr lang="it-IT" dirty="0" err="1"/>
              <a:t>Prob</a:t>
            </a:r>
            <a:r>
              <a:rPr lang="it-IT" dirty="0"/>
              <a:t>(E)</a:t>
            </a:r>
          </a:p>
          <a:p>
            <a:r>
              <a:rPr lang="it-IT" dirty="0"/>
              <a:t>Large T: big </a:t>
            </a:r>
            <a:r>
              <a:rPr lang="it-IT" dirty="0" err="1"/>
              <a:t>jumps</a:t>
            </a:r>
            <a:endParaRPr lang="it-IT" dirty="0"/>
          </a:p>
          <a:p>
            <a:r>
              <a:rPr lang="it-IT" dirty="0"/>
              <a:t>Small T: small </a:t>
            </a:r>
            <a:r>
              <a:rPr lang="it-IT" dirty="0" err="1"/>
              <a:t>jumps</a:t>
            </a:r>
            <a:endParaRPr lang="it-IT" dirty="0"/>
          </a:p>
          <a:p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Gradually</a:t>
            </a:r>
            <a:r>
              <a:rPr lang="it-IT" dirty="0">
                <a:sym typeface="Wingdings" panose="05000000000000000000" pitchFamily="2" charset="2"/>
              </a:rPr>
              <a:t> reduce T after a </a:t>
            </a:r>
            <a:r>
              <a:rPr lang="it-IT" dirty="0" err="1">
                <a:sym typeface="Wingdings" panose="05000000000000000000" pitchFamily="2" charset="2"/>
              </a:rPr>
              <a:t>given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number</a:t>
            </a:r>
            <a:r>
              <a:rPr lang="it-IT" dirty="0">
                <a:sym typeface="Wingdings" panose="05000000000000000000" pitchFamily="2" charset="2"/>
              </a:rPr>
              <a:t> of </a:t>
            </a:r>
            <a:r>
              <a:rPr lang="it-IT" dirty="0" err="1">
                <a:sym typeface="Wingdings" panose="05000000000000000000" pitchFamily="2" charset="2"/>
              </a:rPr>
              <a:t>iterations</a:t>
            </a:r>
            <a:endParaRPr lang="it-I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5883D1-B76C-465E-A974-B6E3EEBBB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254" y="1010472"/>
            <a:ext cx="4093882" cy="2940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CA3B30-F7EE-459B-9F3C-CF283C7EE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5830" y="3861979"/>
            <a:ext cx="4212558" cy="279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4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it-IT" dirty="0" err="1"/>
              <a:t>Summary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A few </a:t>
            </a:r>
            <a:r>
              <a:rPr lang="it-IT" dirty="0" err="1"/>
              <a:t>reminders</a:t>
            </a:r>
            <a:r>
              <a:rPr lang="it-IT" dirty="0"/>
              <a:t> of </a:t>
            </a:r>
            <a:r>
              <a:rPr lang="it-IT" dirty="0" err="1"/>
              <a:t>statistics</a:t>
            </a:r>
            <a:endParaRPr lang="it-IT" dirty="0"/>
          </a:p>
          <a:p>
            <a:pPr lvl="1"/>
            <a:r>
              <a:rPr lang="it-IT" dirty="0" err="1"/>
              <a:t>Average</a:t>
            </a:r>
            <a:r>
              <a:rPr lang="it-IT" dirty="0"/>
              <a:t>, </a:t>
            </a:r>
            <a:r>
              <a:rPr lang="it-IT" dirty="0" err="1"/>
              <a:t>variance</a:t>
            </a:r>
            <a:r>
              <a:rPr lang="it-IT" dirty="0"/>
              <a:t>, </a:t>
            </a:r>
            <a:r>
              <a:rPr lang="it-IT" dirty="0" err="1"/>
              <a:t>correlation</a:t>
            </a:r>
            <a:endParaRPr lang="it-IT" dirty="0"/>
          </a:p>
          <a:p>
            <a:pPr lvl="1"/>
            <a:r>
              <a:rPr lang="it-IT" dirty="0"/>
              <a:t>Central </a:t>
            </a:r>
            <a:r>
              <a:rPr lang="it-IT" dirty="0" err="1"/>
              <a:t>limit</a:t>
            </a:r>
            <a:r>
              <a:rPr lang="it-IT" dirty="0"/>
              <a:t> </a:t>
            </a:r>
            <a:r>
              <a:rPr lang="it-IT" dirty="0" err="1"/>
              <a:t>theorem</a:t>
            </a:r>
            <a:endParaRPr lang="it-IT" dirty="0"/>
          </a:p>
          <a:p>
            <a:r>
              <a:rPr lang="it-IT" dirty="0"/>
              <a:t>Pseudo-random </a:t>
            </a:r>
            <a:r>
              <a:rPr lang="it-IT" dirty="0" err="1"/>
              <a:t>numbers</a:t>
            </a:r>
            <a:endParaRPr lang="it-IT" dirty="0"/>
          </a:p>
          <a:p>
            <a:r>
              <a:rPr lang="it-IT" dirty="0" err="1"/>
              <a:t>Metropolis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  <a:p>
            <a:pPr lvl="1"/>
            <a:r>
              <a:rPr lang="it-IT" dirty="0"/>
              <a:t>Random </a:t>
            </a:r>
            <a:r>
              <a:rPr lang="it-IT" dirty="0" err="1"/>
              <a:t>walk</a:t>
            </a:r>
            <a:endParaRPr lang="it-IT" dirty="0"/>
          </a:p>
          <a:p>
            <a:pPr lvl="1"/>
            <a:r>
              <a:rPr lang="it-IT" dirty="0" err="1"/>
              <a:t>Detailed</a:t>
            </a:r>
            <a:r>
              <a:rPr lang="it-IT" dirty="0"/>
              <a:t> balance</a:t>
            </a:r>
          </a:p>
          <a:p>
            <a:pPr lvl="1"/>
            <a:r>
              <a:rPr lang="it-IT" dirty="0"/>
              <a:t>Self-</a:t>
            </a:r>
            <a:r>
              <a:rPr lang="it-IT" dirty="0" err="1"/>
              <a:t>correlation</a:t>
            </a:r>
            <a:endParaRPr lang="it-IT" dirty="0"/>
          </a:p>
          <a:p>
            <a:r>
              <a:rPr lang="it-IT" dirty="0" err="1"/>
              <a:t>Simulated</a:t>
            </a:r>
            <a:r>
              <a:rPr lang="it-IT" dirty="0"/>
              <a:t> </a:t>
            </a:r>
            <a:r>
              <a:rPr lang="it-IT" dirty="0" err="1"/>
              <a:t>annealing</a:t>
            </a:r>
            <a:endParaRPr lang="it-IT" dirty="0"/>
          </a:p>
          <a:p>
            <a:pPr lvl="1"/>
            <a:r>
              <a:rPr lang="it-IT" dirty="0" err="1"/>
              <a:t>Travelling</a:t>
            </a:r>
            <a:r>
              <a:rPr lang="it-IT" dirty="0"/>
              <a:t> salesman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920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it-IT" dirty="0" err="1"/>
              <a:t>Travelling</a:t>
            </a:r>
            <a:r>
              <a:rPr lang="it-IT" dirty="0"/>
              <a:t> salesman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1813" y="2186619"/>
            <a:ext cx="5804663" cy="264000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832" y="4667884"/>
            <a:ext cx="4217063" cy="73012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904" y="5549852"/>
            <a:ext cx="3671325" cy="2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51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364" y="463735"/>
            <a:ext cx="3005528" cy="568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10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it-IT" dirty="0"/>
              <a:t>Simple Montecarlo </a:t>
            </a:r>
            <a:r>
              <a:rPr lang="it-IT" dirty="0" err="1"/>
              <a:t>integration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0595" y="2518348"/>
            <a:ext cx="9237531" cy="296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7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it-IT" dirty="0" err="1"/>
              <a:t>Importance</a:t>
            </a:r>
            <a:r>
              <a:rPr lang="it-IT" dirty="0"/>
              <a:t> </a:t>
            </a:r>
            <a:r>
              <a:rPr lang="it-IT" dirty="0" err="1"/>
              <a:t>sampling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1891" y="2316909"/>
            <a:ext cx="3448487" cy="216429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890" y="2777996"/>
            <a:ext cx="7232777" cy="98453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2337" y="4069830"/>
            <a:ext cx="4864660" cy="87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82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{\hat {R}}(k)={\frac {1}{(n-k)\sigma ^{2}}}\sum _{t=1}^{n-k}(X_{t}-\mu )(X_{t+k}-\mu 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3" name="AutoShape 4" descr="{\hat {R}}(k)={\frac {1}{(n-k)\sigma ^{2}}}\sum _{t=1}^{n-k}(X_{t}-\mu )(X_{t+k}-\mu )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it-IT" dirty="0" err="1"/>
              <a:t>Autocorrelation</a:t>
            </a:r>
            <a:r>
              <a:rPr lang="it-IT" dirty="0"/>
              <a:t> </a:t>
            </a:r>
            <a:r>
              <a:rPr lang="it-IT" dirty="0" err="1"/>
              <a:t>function</a:t>
            </a:r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2F297-A5B9-4063-8516-EF20B8CCE2F0}"/>
              </a:ext>
            </a:extLst>
          </p:cNvPr>
          <p:cNvSpPr txBox="1"/>
          <p:nvPr/>
        </p:nvSpPr>
        <p:spPr>
          <a:xfrm>
            <a:off x="1320800" y="2026024"/>
            <a:ext cx="9096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Georgia" panose="02040502050405020303" pitchFamily="18" charset="0"/>
              </a:rPr>
              <a:t>For a discrete process with known mean and variance for which we observe n  observations {X1, X2, … </a:t>
            </a:r>
            <a:r>
              <a:rPr lang="en-US" dirty="0" err="1">
                <a:latin typeface="Georgia" panose="02040502050405020303" pitchFamily="18" charset="0"/>
              </a:rPr>
              <a:t>X</a:t>
            </a:r>
            <a:r>
              <a:rPr lang="en-US" sz="1800" b="0" i="0" u="none" strike="noStrike" baseline="0" dirty="0" err="1">
                <a:latin typeface="Georgia" panose="02040502050405020303" pitchFamily="18" charset="0"/>
              </a:rPr>
              <a:t>n</a:t>
            </a:r>
            <a:r>
              <a:rPr lang="en-US" sz="1800" b="0" i="0" u="none" strike="noStrike" baseline="0" dirty="0">
                <a:latin typeface="Georgia" panose="02040502050405020303" pitchFamily="18" charset="0"/>
              </a:rPr>
              <a:t>}, an estimate of the autocorrelation may be obtained as: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86D475-883D-4A6B-945F-9A80EB38F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998" y="2898589"/>
            <a:ext cx="5341437" cy="12282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F77F80-A76E-4D37-9C55-CEA64E6766BA}"/>
              </a:ext>
            </a:extLst>
          </p:cNvPr>
          <p:cNvSpPr txBox="1"/>
          <p:nvPr/>
        </p:nvSpPr>
        <p:spPr>
          <a:xfrm>
            <a:off x="1320800" y="4185646"/>
            <a:ext cx="605770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Georgia" panose="02040502050405020303" pitchFamily="18" charset="0"/>
              </a:rPr>
              <a:t>for any positive integer k&lt;n. When the true mean </a:t>
            </a:r>
            <a:r>
              <a:rPr lang="en-US" dirty="0">
                <a:latin typeface="Symbol" panose="05050102010706020507" pitchFamily="18" charset="2"/>
              </a:rPr>
              <a:t>m</a:t>
            </a:r>
            <a:r>
              <a:rPr lang="en-US" dirty="0">
                <a:latin typeface="Georgia" panose="02040502050405020303" pitchFamily="18" charset="0"/>
              </a:rPr>
              <a:t> and variance </a:t>
            </a:r>
            <a:r>
              <a:rPr lang="en-US" dirty="0">
                <a:latin typeface="Symbol" panose="05050102010706020507" pitchFamily="18" charset="2"/>
              </a:rPr>
              <a:t>s</a:t>
            </a:r>
            <a:r>
              <a:rPr lang="en-US" baseline="30000" dirty="0">
                <a:latin typeface="Georgia" panose="02040502050405020303" pitchFamily="18" charset="0"/>
              </a:rPr>
              <a:t>2</a:t>
            </a:r>
            <a:r>
              <a:rPr lang="en-US" dirty="0">
                <a:latin typeface="Georgia" panose="02040502050405020303" pitchFamily="18" charset="0"/>
              </a:rPr>
              <a:t> are known, this estimate is unbiased. If the true mean and variance of the process are not known  if </a:t>
            </a:r>
            <a:r>
              <a:rPr lang="en-US" dirty="0">
                <a:latin typeface="Symbol" panose="05050102010706020507" pitchFamily="18" charset="2"/>
              </a:rPr>
              <a:t>m</a:t>
            </a:r>
            <a:r>
              <a:rPr lang="en-US" dirty="0">
                <a:latin typeface="Georgia" panose="02040502050405020303" pitchFamily="18" charset="0"/>
              </a:rPr>
              <a:t> and </a:t>
            </a:r>
            <a:r>
              <a:rPr lang="en-US" dirty="0">
                <a:latin typeface="Symbol" panose="05050102010706020507" pitchFamily="18" charset="2"/>
              </a:rPr>
              <a:t>s</a:t>
            </a:r>
            <a:r>
              <a:rPr lang="en-US" baseline="30000" dirty="0">
                <a:latin typeface="Georgia" panose="02040502050405020303" pitchFamily="18" charset="0"/>
              </a:rPr>
              <a:t>2</a:t>
            </a:r>
            <a:r>
              <a:rPr lang="en-US" dirty="0">
                <a:latin typeface="Georgia" panose="02040502050405020303" pitchFamily="18" charset="0"/>
              </a:rPr>
              <a:t> are replaced by the standard formulae for sample mean and sample variance, then this is a biased estimate.</a:t>
            </a:r>
          </a:p>
        </p:txBody>
      </p:sp>
      <p:pic>
        <p:nvPicPr>
          <p:cNvPr id="4098" name="Picture 2" descr="A Gentle Introduction to Autocorrelation and Partial Autocorrelation">
            <a:extLst>
              <a:ext uri="{FF2B5EF4-FFF2-40B4-BE49-F238E27FC236}">
                <a16:creationId xmlns:a16="http://schemas.microsoft.com/office/drawing/2014/main" id="{FB9F79BA-EBF8-41B2-9CEF-FFCC54F43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790" y="3242760"/>
            <a:ext cx="4096043" cy="307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75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it-IT" dirty="0"/>
              <a:t>Mean and </a:t>
            </a:r>
            <a:r>
              <a:rPr lang="it-IT" dirty="0" err="1"/>
              <a:t>variance</a:t>
            </a:r>
            <a:r>
              <a:rPr lang="it-IT" dirty="0"/>
              <a:t>: one </a:t>
            </a:r>
            <a:r>
              <a:rPr lang="it-IT" dirty="0" err="1"/>
              <a:t>variable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9694" y="2330194"/>
            <a:ext cx="2817600" cy="910187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900" y="3875957"/>
            <a:ext cx="3492682" cy="83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05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it-IT" dirty="0"/>
              <a:t>Two </a:t>
            </a:r>
            <a:r>
              <a:rPr lang="it-IT" dirty="0" err="1"/>
              <a:t>variables</a:t>
            </a:r>
            <a:endParaRPr lang="it-IT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167" y="2132906"/>
            <a:ext cx="1157625" cy="31350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999" y="1974093"/>
            <a:ext cx="4002075" cy="631125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4385" y="1846002"/>
            <a:ext cx="2579850" cy="10395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167" y="3616647"/>
            <a:ext cx="4481663" cy="2157375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5300" y="3616647"/>
            <a:ext cx="3720938" cy="453750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1835" y="4384701"/>
            <a:ext cx="5159701" cy="697125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2481" y="5396130"/>
            <a:ext cx="2265638" cy="272250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35523" y="5408505"/>
            <a:ext cx="1356075" cy="24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1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290174"/>
            <a:ext cx="10515600" cy="1325563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it-IT" sz="3600" dirty="0"/>
              <a:t>N </a:t>
            </a:r>
            <a:r>
              <a:rPr lang="it-IT" sz="3600" dirty="0" err="1"/>
              <a:t>independent</a:t>
            </a:r>
            <a:r>
              <a:rPr lang="it-IT" sz="3600" dirty="0"/>
              <a:t> </a:t>
            </a:r>
            <a:r>
              <a:rPr lang="it-IT" sz="3600" dirty="0" err="1"/>
              <a:t>variables</a:t>
            </a:r>
            <a:r>
              <a:rPr lang="it-IT" sz="3600" dirty="0"/>
              <a:t> </a:t>
            </a:r>
            <a:r>
              <a:rPr lang="it-IT" sz="3600" dirty="0" err="1"/>
              <a:t>sharing</a:t>
            </a:r>
            <a:r>
              <a:rPr lang="it-IT" sz="3600" dirty="0"/>
              <a:t> the same </a:t>
            </a:r>
            <a:r>
              <a:rPr lang="it-IT" sz="3600" dirty="0" err="1"/>
              <a:t>distribution</a:t>
            </a:r>
            <a:endParaRPr lang="it-IT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2087953"/>
                <a:ext cx="5181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it-IT" dirty="0"/>
                  <a:t>= X</a:t>
                </a:r>
                <a:r>
                  <a:rPr lang="it-IT" baseline="-25000" dirty="0"/>
                  <a:t>1</a:t>
                </a:r>
                <a:r>
                  <a:rPr lang="it-IT" dirty="0"/>
                  <a:t> + X</a:t>
                </a:r>
                <a:r>
                  <a:rPr lang="it-IT" baseline="-25000" dirty="0"/>
                  <a:t>2</a:t>
                </a:r>
                <a:r>
                  <a:rPr lang="it-IT" dirty="0"/>
                  <a:t> +…+ X</a:t>
                </a:r>
                <a:r>
                  <a:rPr lang="it-IT" baseline="-25000" dirty="0"/>
                  <a:t>N</a:t>
                </a:r>
                <a:endParaRPr lang="it-IT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it-IT" dirty="0"/>
                  <a:t>= (X</a:t>
                </a:r>
                <a:r>
                  <a:rPr lang="it-IT" baseline="-25000" dirty="0"/>
                  <a:t>1</a:t>
                </a:r>
                <a:r>
                  <a:rPr lang="it-IT" dirty="0"/>
                  <a:t> + X</a:t>
                </a:r>
                <a:r>
                  <a:rPr lang="it-IT" baseline="-25000" dirty="0"/>
                  <a:t>2</a:t>
                </a:r>
                <a:r>
                  <a:rPr lang="it-IT" dirty="0"/>
                  <a:t> +…+ X</a:t>
                </a:r>
                <a:r>
                  <a:rPr lang="it-IT" baseline="-25000" dirty="0"/>
                  <a:t>N</a:t>
                </a:r>
                <a:r>
                  <a:rPr lang="it-IT" dirty="0"/>
                  <a:t>)/N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it-IT" dirty="0"/>
                  <a:t>= (X</a:t>
                </a:r>
                <a:r>
                  <a:rPr lang="it-IT" baseline="-25000" dirty="0"/>
                  <a:t>1</a:t>
                </a:r>
                <a:r>
                  <a:rPr lang="it-IT" dirty="0"/>
                  <a:t> + X</a:t>
                </a:r>
                <a:r>
                  <a:rPr lang="it-IT" baseline="-25000" dirty="0"/>
                  <a:t>2</a:t>
                </a:r>
                <a:r>
                  <a:rPr lang="it-IT" dirty="0"/>
                  <a:t> +…+ X</a:t>
                </a:r>
                <a:r>
                  <a:rPr lang="it-IT" baseline="-25000" dirty="0"/>
                  <a:t>N</a:t>
                </a:r>
                <a:r>
                  <a:rPr lang="it-IT" dirty="0"/>
                  <a:t>)/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2087953"/>
                <a:ext cx="5181600" cy="4351338"/>
              </a:xfrm>
              <a:blipFill rotWithShape="0">
                <a:blip r:embed="rId2"/>
                <a:stretch>
                  <a:fillRect t="-238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2185389"/>
                <a:ext cx="5181600" cy="396807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it-IT" dirty="0"/>
                  <a:t>= 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it-IT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it-IT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it-IT" dirty="0"/>
                  <a:t>/N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it-IT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4" name="Segnaposto contenu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2185389"/>
                <a:ext cx="5181600" cy="3968073"/>
              </a:xfrm>
              <a:blipFill rotWithShape="0">
                <a:blip r:embed="rId3"/>
                <a:stretch>
                  <a:fillRect t="-18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2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it-IT" dirty="0" err="1"/>
              <a:t>Chebyshev</a:t>
            </a:r>
            <a:r>
              <a:rPr lang="it-IT" dirty="0"/>
              <a:t> </a:t>
            </a:r>
            <a:r>
              <a:rPr lang="it-IT" dirty="0" err="1"/>
              <a:t>inequality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081" y="2389851"/>
            <a:ext cx="2067188" cy="53212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02241"/>
            <a:ext cx="4812413" cy="199237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0862" y="2389851"/>
            <a:ext cx="3720938" cy="34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80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it-IT" dirty="0"/>
              <a:t>Central </a:t>
            </a:r>
            <a:r>
              <a:rPr lang="it-IT" dirty="0" err="1"/>
              <a:t>limit</a:t>
            </a:r>
            <a:r>
              <a:rPr lang="it-IT" dirty="0"/>
              <a:t> </a:t>
            </a:r>
            <a:r>
              <a:rPr lang="it-IT" dirty="0" err="1"/>
              <a:t>theorem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8829"/>
            <a:ext cx="7557638" cy="131175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88157"/>
            <a:ext cx="2083725" cy="30112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119" y="3270579"/>
            <a:ext cx="2844450" cy="754875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6634" y="3459401"/>
            <a:ext cx="2794838" cy="363000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1461541" y="4826833"/>
            <a:ext cx="7888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The CLT </a:t>
            </a:r>
            <a:r>
              <a:rPr lang="it-IT" dirty="0" err="1"/>
              <a:t>states</a:t>
            </a:r>
            <a:r>
              <a:rPr lang="it-IT" dirty="0"/>
              <a:t> that a </a:t>
            </a:r>
            <a:r>
              <a:rPr lang="it-IT" dirty="0" err="1"/>
              <a:t>gaussian</a:t>
            </a:r>
            <a:r>
              <a:rPr lang="it-IT" dirty="0"/>
              <a:t> </a:t>
            </a:r>
            <a:r>
              <a:rPr lang="it-IT" dirty="0" err="1"/>
              <a:t>distribution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reached</a:t>
            </a:r>
            <a:r>
              <a:rPr lang="it-IT" dirty="0"/>
              <a:t> for N</a:t>
            </a:r>
            <a:r>
              <a:rPr lang="it-IT" dirty="0">
                <a:sym typeface="Wingdings" panose="05000000000000000000" pitchFamily="2" charset="2"/>
              </a:rPr>
              <a:t>∞ even starting from </a:t>
            </a:r>
          </a:p>
          <a:p>
            <a:r>
              <a:rPr lang="it-IT" dirty="0">
                <a:sym typeface="Wingdings" panose="05000000000000000000" pitchFamily="2" charset="2"/>
              </a:rPr>
              <a:t>a non-</a:t>
            </a:r>
            <a:r>
              <a:rPr lang="it-IT" dirty="0" err="1">
                <a:sym typeface="Wingdings" panose="05000000000000000000" pitchFamily="2" charset="2"/>
              </a:rPr>
              <a:t>gaussian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distribution</a:t>
            </a:r>
            <a:r>
              <a:rPr lang="it-IT" dirty="0">
                <a:sym typeface="Wingdings" panose="05000000000000000000" pitchFamily="2" charset="2"/>
              </a:rPr>
              <a:t>, as long as the </a:t>
            </a:r>
            <a:r>
              <a:rPr lang="it-IT" dirty="0" err="1">
                <a:sym typeface="Wingdings" panose="05000000000000000000" pitchFamily="2" charset="2"/>
              </a:rPr>
              <a:t>original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distribution</a:t>
            </a:r>
            <a:r>
              <a:rPr lang="it-IT" dirty="0">
                <a:sym typeface="Wingdings" panose="05000000000000000000" pitchFamily="2" charset="2"/>
              </a:rPr>
              <a:t> has finite </a:t>
            </a:r>
            <a:r>
              <a:rPr lang="it-IT" dirty="0" err="1">
                <a:sym typeface="Wingdings" panose="05000000000000000000" pitchFamily="2" charset="2"/>
              </a:rPr>
              <a:t>variance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5047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94125" y="260220"/>
            <a:ext cx="10515600" cy="1325563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it-IT" dirty="0"/>
              <a:t>Pseudo-random </a:t>
            </a:r>
            <a:r>
              <a:rPr lang="it-IT" dirty="0" err="1"/>
              <a:t>numbers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00083" y="1843790"/>
            <a:ext cx="10515600" cy="167147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Goal: to generate </a:t>
            </a:r>
            <a:r>
              <a:rPr lang="it-IT" dirty="0" err="1"/>
              <a:t>points</a:t>
            </a:r>
            <a:r>
              <a:rPr lang="it-IT" dirty="0"/>
              <a:t> </a:t>
            </a:r>
            <a:r>
              <a:rPr lang="it-IT" dirty="0" err="1"/>
              <a:t>distributed</a:t>
            </a:r>
            <a:r>
              <a:rPr lang="it-IT" dirty="0"/>
              <a:t> </a:t>
            </a:r>
            <a:r>
              <a:rPr lang="it-IT" dirty="0" err="1"/>
              <a:t>according</a:t>
            </a:r>
            <a:r>
              <a:rPr lang="it-IT" dirty="0"/>
              <a:t> to a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representing</a:t>
            </a:r>
            <a:r>
              <a:rPr lang="it-IT" dirty="0"/>
              <a:t> a  </a:t>
            </a:r>
            <a:r>
              <a:rPr lang="it-IT" dirty="0" err="1"/>
              <a:t>density</a:t>
            </a:r>
            <a:r>
              <a:rPr lang="it-IT" dirty="0"/>
              <a:t> of </a:t>
            </a:r>
            <a:r>
              <a:rPr lang="it-IT" dirty="0" err="1"/>
              <a:t>probability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It </a:t>
            </a:r>
            <a:r>
              <a:rPr lang="it-IT" dirty="0" err="1"/>
              <a:t>will</a:t>
            </a:r>
            <a:r>
              <a:rPr lang="it-IT" dirty="0"/>
              <a:t> then be «easy» to find the maximum of that </a:t>
            </a:r>
            <a:r>
              <a:rPr lang="it-IT" dirty="0" err="1"/>
              <a:t>function</a:t>
            </a:r>
            <a:r>
              <a:rPr lang="it-IT"/>
              <a:t>.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Linear </a:t>
            </a:r>
            <a:r>
              <a:rPr lang="it-IT" dirty="0" err="1"/>
              <a:t>congruential</a:t>
            </a:r>
            <a:r>
              <a:rPr lang="it-IT" dirty="0"/>
              <a:t> </a:t>
            </a:r>
            <a:r>
              <a:rPr lang="it-IT" dirty="0" err="1"/>
              <a:t>generators</a:t>
            </a:r>
            <a:r>
              <a:rPr lang="it-IT" dirty="0"/>
              <a:t>: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72" y="3755104"/>
            <a:ext cx="3991585" cy="741971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894125" y="4976760"/>
            <a:ext cx="1942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Possible problems:</a:t>
            </a:r>
          </a:p>
          <a:p>
            <a:r>
              <a:rPr lang="it-IT" dirty="0"/>
              <a:t>Short </a:t>
            </a:r>
            <a:r>
              <a:rPr lang="it-IT" dirty="0" err="1"/>
              <a:t>cycles</a:t>
            </a:r>
            <a:endParaRPr lang="it-IT" dirty="0"/>
          </a:p>
          <a:p>
            <a:r>
              <a:rPr lang="it-IT" dirty="0"/>
              <a:t>Marsaglia </a:t>
            </a:r>
            <a:r>
              <a:rPr lang="it-IT" dirty="0" err="1"/>
              <a:t>planes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3591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it-IT" dirty="0"/>
              <a:t>A very short </a:t>
            </a:r>
            <a:r>
              <a:rPr lang="it-IT" dirty="0" err="1"/>
              <a:t>cycle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5292" y="2068643"/>
            <a:ext cx="7497314" cy="409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777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26576</TotalTime>
  <Words>733</Words>
  <Application>Microsoft Office PowerPoint</Application>
  <PresentationFormat>Widescreen</PresentationFormat>
  <Paragraphs>83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cmmi10</vt:lpstr>
      <vt:lpstr>cmmi7</vt:lpstr>
      <vt:lpstr>cmr10</vt:lpstr>
      <vt:lpstr>cmr7</vt:lpstr>
      <vt:lpstr>cmtt10</vt:lpstr>
      <vt:lpstr>Georgia</vt:lpstr>
      <vt:lpstr>Symbol</vt:lpstr>
      <vt:lpstr>Times New Roman</vt:lpstr>
      <vt:lpstr>Tema di Office</vt:lpstr>
      <vt:lpstr>Montecarlo techniques</vt:lpstr>
      <vt:lpstr>Summary</vt:lpstr>
      <vt:lpstr>Mean and variance: one variable</vt:lpstr>
      <vt:lpstr>Two variables</vt:lpstr>
      <vt:lpstr>N independent variables sharing the same distribution</vt:lpstr>
      <vt:lpstr>Chebyshev inequality</vt:lpstr>
      <vt:lpstr>Central limit theorem</vt:lpstr>
      <vt:lpstr>Pseudo-random numbers</vt:lpstr>
      <vt:lpstr>A very short cycle</vt:lpstr>
      <vt:lpstr>PowerPoint Presentation</vt:lpstr>
      <vt:lpstr>PowerPoint Presentation</vt:lpstr>
      <vt:lpstr>PowerPoint Presentation</vt:lpstr>
      <vt:lpstr>Transformation method</vt:lpstr>
      <vt:lpstr>Rejection method</vt:lpstr>
      <vt:lpstr>Special technique for gaussian distributions</vt:lpstr>
      <vt:lpstr>Metropolis </vt:lpstr>
      <vt:lpstr>An equilibrium is reached</vt:lpstr>
      <vt:lpstr>The equilibrium corresponds to the given density of probability</vt:lpstr>
      <vt:lpstr>Simulated annealing</vt:lpstr>
      <vt:lpstr>Travelling salesman</vt:lpstr>
      <vt:lpstr>PowerPoint Presentation</vt:lpstr>
      <vt:lpstr>Simple Montecarlo integration</vt:lpstr>
      <vt:lpstr>Importance sampling</vt:lpstr>
      <vt:lpstr>Autocorrelation function</vt:lpstr>
    </vt:vector>
  </TitlesOfParts>
  <Company>INFN - Sezione di Ferrara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Montecarlo techniques</dc:title>
  <dc:creator>Alessandro Drago</dc:creator>
  <cp:lastModifiedBy>Alessandro Drago</cp:lastModifiedBy>
  <cp:revision>45</cp:revision>
  <dcterms:created xsi:type="dcterms:W3CDTF">2018-05-02T22:42:54Z</dcterms:created>
  <dcterms:modified xsi:type="dcterms:W3CDTF">2021-03-02T13:24:14Z</dcterms:modified>
</cp:coreProperties>
</file>