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9" r:id="rId6"/>
    <p:sldId id="257" r:id="rId7"/>
    <p:sldId id="258" r:id="rId8"/>
    <p:sldId id="278" r:id="rId9"/>
    <p:sldId id="279" r:id="rId10"/>
    <p:sldId id="280" r:id="rId11"/>
    <p:sldId id="261" r:id="rId12"/>
    <p:sldId id="262" r:id="rId13"/>
    <p:sldId id="281" r:id="rId14"/>
    <p:sldId id="282" r:id="rId15"/>
    <p:sldId id="264" r:id="rId16"/>
    <p:sldId id="271" r:id="rId17"/>
    <p:sldId id="283" r:id="rId18"/>
    <p:sldId id="284" r:id="rId19"/>
    <p:sldId id="269" r:id="rId20"/>
    <p:sldId id="285" r:id="rId21"/>
    <p:sldId id="286" r:id="rId22"/>
    <p:sldId id="293" r:id="rId23"/>
    <p:sldId id="287" r:id="rId24"/>
    <p:sldId id="288" r:id="rId25"/>
    <p:sldId id="289" r:id="rId26"/>
    <p:sldId id="290" r:id="rId27"/>
    <p:sldId id="291" r:id="rId28"/>
    <p:sldId id="292" r:id="rId29"/>
    <p:sldId id="270" r:id="rId30"/>
    <p:sldId id="294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13"/>
    <a:srgbClr val="F4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98D69-CDF2-4CF0-AFB8-8043F0870E3B}" v="14" dt="2022-07-16T05:36:07.500"/>
    <p1510:client id="{8E751D0B-2F6F-474F-AB56-F5409135982E}" v="507" dt="2022-07-14T05:52:1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0323" autoAdjust="0"/>
  </p:normalViewPr>
  <p:slideViewPr>
    <p:cSldViewPr snapToGrid="0">
      <p:cViewPr varScale="1">
        <p:scale>
          <a:sx n="75" d="100"/>
          <a:sy n="75" d="100"/>
        </p:scale>
        <p:origin x="13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2D390-9B74-4CBC-9F8D-E9350B136A66}" type="doc">
      <dgm:prSet loTypeId="urn:microsoft.com/office/officeart/2005/8/layout/process2" loCatId="process" qsTypeId="urn:microsoft.com/office/officeart/2005/8/quickstyle/3d2" qsCatId="3D" csTypeId="urn:microsoft.com/office/officeart/2005/8/colors/accent1_2" csCatId="accent1" phldr="1"/>
      <dgm:spPr/>
    </dgm:pt>
    <dgm:pt modelId="{8CD84BDE-FFBB-4D2B-8439-01B0CC2407D7}">
      <dgm:prSet phldrT="[Testo]"/>
      <dgm:spPr/>
      <dgm:t>
        <a:bodyPr/>
        <a:lstStyle/>
        <a:p>
          <a:r>
            <a:rPr lang="it-IT" dirty="0" err="1">
              <a:latin typeface="Aharoni" panose="02010803020104030203" pitchFamily="2" charset="-79"/>
              <a:cs typeface="Aharoni" panose="02010803020104030203" pitchFamily="2" charset="-79"/>
            </a:rPr>
            <a:t>FlinkKafkaConsumer</a:t>
          </a:r>
          <a:endParaRPr lang="it-IT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00E7728-EB75-4DE5-8C8B-AA787B7BE406}" type="parTrans" cxnId="{5191623B-D225-4C09-B172-703DE50C85E5}">
      <dgm:prSet/>
      <dgm:spPr/>
      <dgm:t>
        <a:bodyPr/>
        <a:lstStyle/>
        <a:p>
          <a:endParaRPr lang="it-IT"/>
        </a:p>
      </dgm:t>
    </dgm:pt>
    <dgm:pt modelId="{8A2E1986-3B58-48AE-9AED-B60903EFC8F3}" type="sibTrans" cxnId="{5191623B-D225-4C09-B172-703DE50C85E5}">
      <dgm:prSet/>
      <dgm:spPr/>
      <dgm:t>
        <a:bodyPr/>
        <a:lstStyle/>
        <a:p>
          <a:endParaRPr lang="it-IT"/>
        </a:p>
      </dgm:t>
    </dgm:pt>
    <dgm:pt modelId="{8057963E-5546-4D9F-9BC8-F99D6C7D6B06}">
      <dgm:prSet phldrT="[Testo]"/>
      <dgm:spPr/>
      <dgm:t>
        <a:bodyPr/>
        <a:lstStyle/>
        <a:p>
          <a:r>
            <a:rPr lang="it-IT" dirty="0">
              <a:latin typeface="Aharoni" panose="02010803020104030203" pitchFamily="2" charset="-79"/>
              <a:cs typeface="Aharoni" panose="02010803020104030203" pitchFamily="2" charset="-79"/>
            </a:rPr>
            <a:t>Map</a:t>
          </a:r>
        </a:p>
      </dgm:t>
    </dgm:pt>
    <dgm:pt modelId="{5D0D8CA4-C779-4EA9-B7FA-7B46E401C215}" type="parTrans" cxnId="{9702E9CA-F584-4502-B979-F00FC1553D15}">
      <dgm:prSet/>
      <dgm:spPr/>
      <dgm:t>
        <a:bodyPr/>
        <a:lstStyle/>
        <a:p>
          <a:endParaRPr lang="it-IT"/>
        </a:p>
      </dgm:t>
    </dgm:pt>
    <dgm:pt modelId="{494C6C3E-06F0-47F6-800B-10CA7DE72382}" type="sibTrans" cxnId="{9702E9CA-F584-4502-B979-F00FC1553D15}">
      <dgm:prSet/>
      <dgm:spPr/>
      <dgm:t>
        <a:bodyPr/>
        <a:lstStyle/>
        <a:p>
          <a:endParaRPr lang="it-IT"/>
        </a:p>
      </dgm:t>
    </dgm:pt>
    <dgm:pt modelId="{F916C9D7-33C2-40C5-A1C6-C5285FFFF363}">
      <dgm:prSet phldrT="[Testo]"/>
      <dgm:spPr/>
      <dgm:t>
        <a:bodyPr/>
        <a:lstStyle/>
        <a:p>
          <a:r>
            <a:rPr lang="it-IT" dirty="0">
              <a:latin typeface="Aharoni" panose="02010803020104030203" pitchFamily="2" charset="-79"/>
              <a:cs typeface="Aharoni" panose="02010803020104030203" pitchFamily="2" charset="-79"/>
            </a:rPr>
            <a:t>Filter</a:t>
          </a:r>
        </a:p>
      </dgm:t>
    </dgm:pt>
    <dgm:pt modelId="{19194A05-8FFB-452F-8FA8-F46D2F0DC290}" type="parTrans" cxnId="{625868F2-EFED-43DD-9106-FA887EF504B5}">
      <dgm:prSet/>
      <dgm:spPr/>
      <dgm:t>
        <a:bodyPr/>
        <a:lstStyle/>
        <a:p>
          <a:endParaRPr lang="it-IT"/>
        </a:p>
      </dgm:t>
    </dgm:pt>
    <dgm:pt modelId="{92BBE5A0-C5B5-4693-8D06-A2019745037D}" type="sibTrans" cxnId="{625868F2-EFED-43DD-9106-FA887EF504B5}">
      <dgm:prSet/>
      <dgm:spPr/>
      <dgm:t>
        <a:bodyPr/>
        <a:lstStyle/>
        <a:p>
          <a:endParaRPr lang="it-IT"/>
        </a:p>
      </dgm:t>
    </dgm:pt>
    <dgm:pt modelId="{A534D7B5-ADF9-44B9-BDDE-85F26F580D61}" type="pres">
      <dgm:prSet presAssocID="{2672D390-9B74-4CBC-9F8D-E9350B136A66}" presName="linearFlow" presStyleCnt="0">
        <dgm:presLayoutVars>
          <dgm:resizeHandles val="exact"/>
        </dgm:presLayoutVars>
      </dgm:prSet>
      <dgm:spPr/>
    </dgm:pt>
    <dgm:pt modelId="{D6F4459B-69C3-47D9-A155-4BFBE12FFA65}" type="pres">
      <dgm:prSet presAssocID="{8CD84BDE-FFBB-4D2B-8439-01B0CC2407D7}" presName="node" presStyleLbl="node1" presStyleIdx="0" presStyleCnt="3">
        <dgm:presLayoutVars>
          <dgm:bulletEnabled val="1"/>
        </dgm:presLayoutVars>
      </dgm:prSet>
      <dgm:spPr/>
    </dgm:pt>
    <dgm:pt modelId="{88807B01-8CA9-451A-953D-41B878D90692}" type="pres">
      <dgm:prSet presAssocID="{8A2E1986-3B58-48AE-9AED-B60903EFC8F3}" presName="sibTrans" presStyleLbl="sibTrans2D1" presStyleIdx="0" presStyleCnt="2"/>
      <dgm:spPr/>
    </dgm:pt>
    <dgm:pt modelId="{7052CE78-D086-4BF9-9020-585FF37842B4}" type="pres">
      <dgm:prSet presAssocID="{8A2E1986-3B58-48AE-9AED-B60903EFC8F3}" presName="connectorText" presStyleLbl="sibTrans2D1" presStyleIdx="0" presStyleCnt="2"/>
      <dgm:spPr/>
    </dgm:pt>
    <dgm:pt modelId="{02CDDC0E-F9C1-4E46-8E18-ADD920ABF5B6}" type="pres">
      <dgm:prSet presAssocID="{8057963E-5546-4D9F-9BC8-F99D6C7D6B06}" presName="node" presStyleLbl="node1" presStyleIdx="1" presStyleCnt="3">
        <dgm:presLayoutVars>
          <dgm:bulletEnabled val="1"/>
        </dgm:presLayoutVars>
      </dgm:prSet>
      <dgm:spPr/>
    </dgm:pt>
    <dgm:pt modelId="{7127CCDA-4AC4-44AE-8931-E9601C21571D}" type="pres">
      <dgm:prSet presAssocID="{494C6C3E-06F0-47F6-800B-10CA7DE72382}" presName="sibTrans" presStyleLbl="sibTrans2D1" presStyleIdx="1" presStyleCnt="2"/>
      <dgm:spPr/>
    </dgm:pt>
    <dgm:pt modelId="{7EFFABD1-A745-4024-A707-F2F255745D43}" type="pres">
      <dgm:prSet presAssocID="{494C6C3E-06F0-47F6-800B-10CA7DE72382}" presName="connectorText" presStyleLbl="sibTrans2D1" presStyleIdx="1" presStyleCnt="2"/>
      <dgm:spPr/>
    </dgm:pt>
    <dgm:pt modelId="{4710B20D-EFB1-4221-A1B4-80FB91C73160}" type="pres">
      <dgm:prSet presAssocID="{F916C9D7-33C2-40C5-A1C6-C5285FFFF363}" presName="node" presStyleLbl="node1" presStyleIdx="2" presStyleCnt="3" custLinFactNeighborY="330">
        <dgm:presLayoutVars>
          <dgm:bulletEnabled val="1"/>
        </dgm:presLayoutVars>
      </dgm:prSet>
      <dgm:spPr/>
    </dgm:pt>
  </dgm:ptLst>
  <dgm:cxnLst>
    <dgm:cxn modelId="{E16BDA0E-A91F-4AC4-B876-15590B737B74}" type="presOf" srcId="{494C6C3E-06F0-47F6-800B-10CA7DE72382}" destId="{7EFFABD1-A745-4024-A707-F2F255745D43}" srcOrd="1" destOrd="0" presId="urn:microsoft.com/office/officeart/2005/8/layout/process2"/>
    <dgm:cxn modelId="{32583E19-4983-462E-8CEF-9ECF3D2DA5DE}" type="presOf" srcId="{8CD84BDE-FFBB-4D2B-8439-01B0CC2407D7}" destId="{D6F4459B-69C3-47D9-A155-4BFBE12FFA65}" srcOrd="0" destOrd="0" presId="urn:microsoft.com/office/officeart/2005/8/layout/process2"/>
    <dgm:cxn modelId="{A66FCB2A-609E-44CB-A275-A73BD2B619A8}" type="presOf" srcId="{494C6C3E-06F0-47F6-800B-10CA7DE72382}" destId="{7127CCDA-4AC4-44AE-8931-E9601C21571D}" srcOrd="0" destOrd="0" presId="urn:microsoft.com/office/officeart/2005/8/layout/process2"/>
    <dgm:cxn modelId="{5191623B-D225-4C09-B172-703DE50C85E5}" srcId="{2672D390-9B74-4CBC-9F8D-E9350B136A66}" destId="{8CD84BDE-FFBB-4D2B-8439-01B0CC2407D7}" srcOrd="0" destOrd="0" parTransId="{400E7728-EB75-4DE5-8C8B-AA787B7BE406}" sibTransId="{8A2E1986-3B58-48AE-9AED-B60903EFC8F3}"/>
    <dgm:cxn modelId="{73AA6B65-FE86-47AC-8C4D-BFD60BBD9CFE}" type="presOf" srcId="{F916C9D7-33C2-40C5-A1C6-C5285FFFF363}" destId="{4710B20D-EFB1-4221-A1B4-80FB91C73160}" srcOrd="0" destOrd="0" presId="urn:microsoft.com/office/officeart/2005/8/layout/process2"/>
    <dgm:cxn modelId="{CA692B52-A0F8-492A-A2F0-0E2BA173847F}" type="presOf" srcId="{8A2E1986-3B58-48AE-9AED-B60903EFC8F3}" destId="{7052CE78-D086-4BF9-9020-585FF37842B4}" srcOrd="1" destOrd="0" presId="urn:microsoft.com/office/officeart/2005/8/layout/process2"/>
    <dgm:cxn modelId="{0A994172-D6BE-452A-8012-6A7E8842E49B}" type="presOf" srcId="{2672D390-9B74-4CBC-9F8D-E9350B136A66}" destId="{A534D7B5-ADF9-44B9-BDDE-85F26F580D61}" srcOrd="0" destOrd="0" presId="urn:microsoft.com/office/officeart/2005/8/layout/process2"/>
    <dgm:cxn modelId="{3CC16CC1-F21A-402E-A292-D380EA1BDF58}" type="presOf" srcId="{8A2E1986-3B58-48AE-9AED-B60903EFC8F3}" destId="{88807B01-8CA9-451A-953D-41B878D90692}" srcOrd="0" destOrd="0" presId="urn:microsoft.com/office/officeart/2005/8/layout/process2"/>
    <dgm:cxn modelId="{B6F4A5C7-2671-41A1-99DB-11AC2D315262}" type="presOf" srcId="{8057963E-5546-4D9F-9BC8-F99D6C7D6B06}" destId="{02CDDC0E-F9C1-4E46-8E18-ADD920ABF5B6}" srcOrd="0" destOrd="0" presId="urn:microsoft.com/office/officeart/2005/8/layout/process2"/>
    <dgm:cxn modelId="{9702E9CA-F584-4502-B979-F00FC1553D15}" srcId="{2672D390-9B74-4CBC-9F8D-E9350B136A66}" destId="{8057963E-5546-4D9F-9BC8-F99D6C7D6B06}" srcOrd="1" destOrd="0" parTransId="{5D0D8CA4-C779-4EA9-B7FA-7B46E401C215}" sibTransId="{494C6C3E-06F0-47F6-800B-10CA7DE72382}"/>
    <dgm:cxn modelId="{625868F2-EFED-43DD-9106-FA887EF504B5}" srcId="{2672D390-9B74-4CBC-9F8D-E9350B136A66}" destId="{F916C9D7-33C2-40C5-A1C6-C5285FFFF363}" srcOrd="2" destOrd="0" parTransId="{19194A05-8FFB-452F-8FA8-F46D2F0DC290}" sibTransId="{92BBE5A0-C5B5-4693-8D06-A2019745037D}"/>
    <dgm:cxn modelId="{93B61CFF-20C1-4387-9AE1-EB4CDC29886B}" type="presParOf" srcId="{A534D7B5-ADF9-44B9-BDDE-85F26F580D61}" destId="{D6F4459B-69C3-47D9-A155-4BFBE12FFA65}" srcOrd="0" destOrd="0" presId="urn:microsoft.com/office/officeart/2005/8/layout/process2"/>
    <dgm:cxn modelId="{DDA07BB4-3E66-43AC-B8EC-9022A30C467C}" type="presParOf" srcId="{A534D7B5-ADF9-44B9-BDDE-85F26F580D61}" destId="{88807B01-8CA9-451A-953D-41B878D90692}" srcOrd="1" destOrd="0" presId="urn:microsoft.com/office/officeart/2005/8/layout/process2"/>
    <dgm:cxn modelId="{E060585C-336B-4AA6-AA98-DA2955922DEE}" type="presParOf" srcId="{88807B01-8CA9-451A-953D-41B878D90692}" destId="{7052CE78-D086-4BF9-9020-585FF37842B4}" srcOrd="0" destOrd="0" presId="urn:microsoft.com/office/officeart/2005/8/layout/process2"/>
    <dgm:cxn modelId="{76CD15D6-8929-47B8-88FB-52427D6BDFC2}" type="presParOf" srcId="{A534D7B5-ADF9-44B9-BDDE-85F26F580D61}" destId="{02CDDC0E-F9C1-4E46-8E18-ADD920ABF5B6}" srcOrd="2" destOrd="0" presId="urn:microsoft.com/office/officeart/2005/8/layout/process2"/>
    <dgm:cxn modelId="{EB19F6E4-B8FE-4C5C-BFC5-A0A2BF77510D}" type="presParOf" srcId="{A534D7B5-ADF9-44B9-BDDE-85F26F580D61}" destId="{7127CCDA-4AC4-44AE-8931-E9601C21571D}" srcOrd="3" destOrd="0" presId="urn:microsoft.com/office/officeart/2005/8/layout/process2"/>
    <dgm:cxn modelId="{9A670A98-B44A-447B-9604-E988F53E3C45}" type="presParOf" srcId="{7127CCDA-4AC4-44AE-8931-E9601C21571D}" destId="{7EFFABD1-A745-4024-A707-F2F255745D43}" srcOrd="0" destOrd="0" presId="urn:microsoft.com/office/officeart/2005/8/layout/process2"/>
    <dgm:cxn modelId="{E1F73E73-4006-404F-8E78-EC856B713FFC}" type="presParOf" srcId="{A534D7B5-ADF9-44B9-BDDE-85F26F580D61}" destId="{4710B20D-EFB1-4221-A1B4-80FB91C7316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09A1D-290F-4406-8EE5-1313BC39FE4C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EB776E-4535-4298-9B1B-06D316B94E6D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filter</a:t>
          </a:r>
        </a:p>
      </dgm:t>
    </dgm:pt>
    <dgm:pt modelId="{0CDCE669-7488-4ABF-AFB6-41E14C2630F1}" type="parTrans" cxnId="{4CE2780A-B33F-409B-9770-7FF97F6ABF28}">
      <dgm:prSet/>
      <dgm:spPr/>
      <dgm:t>
        <a:bodyPr/>
        <a:lstStyle/>
        <a:p>
          <a:endParaRPr lang="it-IT"/>
        </a:p>
      </dgm:t>
    </dgm:pt>
    <dgm:pt modelId="{1310F766-2918-48C6-B981-57E574A45F10}" type="sibTrans" cxnId="{4CE2780A-B33F-409B-9770-7FF97F6ABF28}">
      <dgm:prSet/>
      <dgm:spPr/>
      <dgm:t>
        <a:bodyPr/>
        <a:lstStyle/>
        <a:p>
          <a:endParaRPr lang="it-IT"/>
        </a:p>
      </dgm:t>
    </dgm:pt>
    <dgm:pt modelId="{114A1B0E-1587-48E1-A5C3-0A9017D46F75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</a:t>
          </a:r>
        </a:p>
      </dgm:t>
    </dgm:pt>
    <dgm:pt modelId="{4CF4AB0E-B5C7-4633-A320-EA57F0DF6B77}" type="parTrans" cxnId="{2C3148D0-A56D-45A7-BC1F-4645FB78E0A4}">
      <dgm:prSet/>
      <dgm:spPr/>
      <dgm:t>
        <a:bodyPr/>
        <a:lstStyle/>
        <a:p>
          <a:endParaRPr lang="it-IT"/>
        </a:p>
      </dgm:t>
    </dgm:pt>
    <dgm:pt modelId="{46FB593D-83DC-4A27-9664-695AFE437159}" type="sibTrans" cxnId="{2C3148D0-A56D-45A7-BC1F-4645FB78E0A4}">
      <dgm:prSet/>
      <dgm:spPr/>
      <dgm:t>
        <a:bodyPr/>
        <a:lstStyle/>
        <a:p>
          <a:endParaRPr lang="it-IT"/>
        </a:p>
      </dgm:t>
    </dgm:pt>
    <dgm:pt modelId="{F792727E-71A6-4555-BB9A-9ACD18810EF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keyBy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(Sensor::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getSensor_id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gm:t>
    </dgm:pt>
    <dgm:pt modelId="{5D163CB9-9728-4BB1-882E-E72FEB30C81D}" type="parTrans" cxnId="{2DC4A098-9947-4084-9C01-CCD25A37CAD8}">
      <dgm:prSet/>
      <dgm:spPr/>
      <dgm:t>
        <a:bodyPr/>
        <a:lstStyle/>
        <a:p>
          <a:endParaRPr lang="it-IT"/>
        </a:p>
      </dgm:t>
    </dgm:pt>
    <dgm:pt modelId="{0877C09B-D4D6-4EA4-AECB-C4AC6186CC2E}" type="sibTrans" cxnId="{2DC4A098-9947-4084-9C01-CCD25A37CAD8}">
      <dgm:prSet/>
      <dgm:spPr/>
      <dgm:t>
        <a:bodyPr/>
        <a:lstStyle/>
        <a:p>
          <a:endParaRPr lang="it-IT"/>
        </a:p>
      </dgm:t>
    </dgm:pt>
    <dgm:pt modelId="{C2F7AC95-DD4E-40C8-8DB5-1AF7BD7354D9}" type="pres">
      <dgm:prSet presAssocID="{8F109A1D-290F-4406-8EE5-1313BC39FE4C}" presName="Name0" presStyleCnt="0">
        <dgm:presLayoutVars>
          <dgm:dir/>
          <dgm:resizeHandles val="exact"/>
        </dgm:presLayoutVars>
      </dgm:prSet>
      <dgm:spPr/>
    </dgm:pt>
    <dgm:pt modelId="{DE53D090-C389-443E-AA29-9844E41994AE}" type="pres">
      <dgm:prSet presAssocID="{6BEB776E-4535-4298-9B1B-06D316B94E6D}" presName="node" presStyleLbl="node1" presStyleIdx="0" presStyleCnt="3">
        <dgm:presLayoutVars>
          <dgm:bulletEnabled val="1"/>
        </dgm:presLayoutVars>
      </dgm:prSet>
      <dgm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</dgm:spPr>
    </dgm:pt>
    <dgm:pt modelId="{EA5BA34F-D171-4A3F-89C0-EE2DDA4A888B}" type="pres">
      <dgm:prSet presAssocID="{1310F766-2918-48C6-B981-57E574A45F10}" presName="sibTrans" presStyleLbl="sibTrans2D1" presStyleIdx="0" presStyleCnt="2"/>
      <dgm:spPr/>
    </dgm:pt>
    <dgm:pt modelId="{DA1273EC-4395-4D03-9C76-AF2CE584BD20}" type="pres">
      <dgm:prSet presAssocID="{1310F766-2918-48C6-B981-57E574A45F10}" presName="connectorText" presStyleLbl="sibTrans2D1" presStyleIdx="0" presStyleCnt="2"/>
      <dgm:spPr/>
    </dgm:pt>
    <dgm:pt modelId="{A3B7E1BD-E74E-4015-89BF-EFB2C7FAB441}" type="pres">
      <dgm:prSet presAssocID="{F792727E-71A6-4555-BB9A-9ACD18810EF9}" presName="node" presStyleLbl="node1" presStyleIdx="1" presStyleCnt="3" custScaleX="206935" custScaleY="96990">
        <dgm:presLayoutVars>
          <dgm:bulletEnabled val="1"/>
        </dgm:presLayoutVars>
      </dgm:prSet>
      <dgm:spPr/>
    </dgm:pt>
    <dgm:pt modelId="{64575E29-8BFC-47B5-B130-5DE685B4B92B}" type="pres">
      <dgm:prSet presAssocID="{0877C09B-D4D6-4EA4-AECB-C4AC6186CC2E}" presName="sibTrans" presStyleLbl="sibTrans2D1" presStyleIdx="1" presStyleCnt="2"/>
      <dgm:spPr/>
    </dgm:pt>
    <dgm:pt modelId="{56A305ED-70CE-487A-A6EC-DA254B022B9D}" type="pres">
      <dgm:prSet presAssocID="{0877C09B-D4D6-4EA4-AECB-C4AC6186CC2E}" presName="connectorText" presStyleLbl="sibTrans2D1" presStyleIdx="1" presStyleCnt="2"/>
      <dgm:spPr/>
    </dgm:pt>
    <dgm:pt modelId="{1AECF9BC-BCCB-4231-B443-3062D7926AD2}" type="pres">
      <dgm:prSet presAssocID="{114A1B0E-1587-48E1-A5C3-0A9017D46F75}" presName="node" presStyleLbl="node1" presStyleIdx="2" presStyleCnt="3" custLinFactNeighborX="12612" custLinFactNeighborY="0">
        <dgm:presLayoutVars>
          <dgm:bulletEnabled val="1"/>
        </dgm:presLayoutVars>
      </dgm:prSet>
      <dgm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</dgm:spPr>
    </dgm:pt>
  </dgm:ptLst>
  <dgm:cxnLst>
    <dgm:cxn modelId="{4CE2780A-B33F-409B-9770-7FF97F6ABF28}" srcId="{8F109A1D-290F-4406-8EE5-1313BC39FE4C}" destId="{6BEB776E-4535-4298-9B1B-06D316B94E6D}" srcOrd="0" destOrd="0" parTransId="{0CDCE669-7488-4ABF-AFB6-41E14C2630F1}" sibTransId="{1310F766-2918-48C6-B981-57E574A45F10}"/>
    <dgm:cxn modelId="{56B99813-4D20-4837-AB1E-A4DB3FF777E7}" type="presOf" srcId="{1310F766-2918-48C6-B981-57E574A45F10}" destId="{EA5BA34F-D171-4A3F-89C0-EE2DDA4A888B}" srcOrd="0" destOrd="0" presId="urn:microsoft.com/office/officeart/2005/8/layout/process1"/>
    <dgm:cxn modelId="{AC562C1F-596F-4BC3-BCD8-60B5E9A47E27}" type="presOf" srcId="{1310F766-2918-48C6-B981-57E574A45F10}" destId="{DA1273EC-4395-4D03-9C76-AF2CE584BD20}" srcOrd="1" destOrd="0" presId="urn:microsoft.com/office/officeart/2005/8/layout/process1"/>
    <dgm:cxn modelId="{E6E07D72-1FC1-496E-9068-5B131F544375}" type="presOf" srcId="{0877C09B-D4D6-4EA4-AECB-C4AC6186CC2E}" destId="{64575E29-8BFC-47B5-B130-5DE685B4B92B}" srcOrd="0" destOrd="0" presId="urn:microsoft.com/office/officeart/2005/8/layout/process1"/>
    <dgm:cxn modelId="{46CA497D-9EC0-4F71-A868-9D620BF15688}" type="presOf" srcId="{8F109A1D-290F-4406-8EE5-1313BC39FE4C}" destId="{C2F7AC95-DD4E-40C8-8DB5-1AF7BD7354D9}" srcOrd="0" destOrd="0" presId="urn:microsoft.com/office/officeart/2005/8/layout/process1"/>
    <dgm:cxn modelId="{2DC4A098-9947-4084-9C01-CCD25A37CAD8}" srcId="{8F109A1D-290F-4406-8EE5-1313BC39FE4C}" destId="{F792727E-71A6-4555-BB9A-9ACD18810EF9}" srcOrd="1" destOrd="0" parTransId="{5D163CB9-9728-4BB1-882E-E72FEB30C81D}" sibTransId="{0877C09B-D4D6-4EA4-AECB-C4AC6186CC2E}"/>
    <dgm:cxn modelId="{A1C7ACC6-B0FB-4282-888F-6803D22C48A3}" type="presOf" srcId="{114A1B0E-1587-48E1-A5C3-0A9017D46F75}" destId="{1AECF9BC-BCCB-4231-B443-3062D7926AD2}" srcOrd="0" destOrd="0" presId="urn:microsoft.com/office/officeart/2005/8/layout/process1"/>
    <dgm:cxn modelId="{2D191EC7-4718-480E-B719-D446A5A0667C}" type="presOf" srcId="{0877C09B-D4D6-4EA4-AECB-C4AC6186CC2E}" destId="{56A305ED-70CE-487A-A6EC-DA254B022B9D}" srcOrd="1" destOrd="0" presId="urn:microsoft.com/office/officeart/2005/8/layout/process1"/>
    <dgm:cxn modelId="{2C3148D0-A56D-45A7-BC1F-4645FB78E0A4}" srcId="{8F109A1D-290F-4406-8EE5-1313BC39FE4C}" destId="{114A1B0E-1587-48E1-A5C3-0A9017D46F75}" srcOrd="2" destOrd="0" parTransId="{4CF4AB0E-B5C7-4633-A320-EA57F0DF6B77}" sibTransId="{46FB593D-83DC-4A27-9664-695AFE437159}"/>
    <dgm:cxn modelId="{37B4BFDB-546E-43D5-9B45-28D29718C3B8}" type="presOf" srcId="{F792727E-71A6-4555-BB9A-9ACD18810EF9}" destId="{A3B7E1BD-E74E-4015-89BF-EFB2C7FAB441}" srcOrd="0" destOrd="0" presId="urn:microsoft.com/office/officeart/2005/8/layout/process1"/>
    <dgm:cxn modelId="{2337C3DB-451D-4493-9874-B86941624A2D}" type="presOf" srcId="{6BEB776E-4535-4298-9B1B-06D316B94E6D}" destId="{DE53D090-C389-443E-AA29-9844E41994AE}" srcOrd="0" destOrd="0" presId="urn:microsoft.com/office/officeart/2005/8/layout/process1"/>
    <dgm:cxn modelId="{957907A6-EB59-4388-9F0C-741709FBD01C}" type="presParOf" srcId="{C2F7AC95-DD4E-40C8-8DB5-1AF7BD7354D9}" destId="{DE53D090-C389-443E-AA29-9844E41994AE}" srcOrd="0" destOrd="0" presId="urn:microsoft.com/office/officeart/2005/8/layout/process1"/>
    <dgm:cxn modelId="{A8C15646-8ED1-4729-B0F9-96B5C875E2C2}" type="presParOf" srcId="{C2F7AC95-DD4E-40C8-8DB5-1AF7BD7354D9}" destId="{EA5BA34F-D171-4A3F-89C0-EE2DDA4A888B}" srcOrd="1" destOrd="0" presId="urn:microsoft.com/office/officeart/2005/8/layout/process1"/>
    <dgm:cxn modelId="{E3C5BA69-3BA3-4DE9-AFD2-439C190E4345}" type="presParOf" srcId="{EA5BA34F-D171-4A3F-89C0-EE2DDA4A888B}" destId="{DA1273EC-4395-4D03-9C76-AF2CE584BD20}" srcOrd="0" destOrd="0" presId="urn:microsoft.com/office/officeart/2005/8/layout/process1"/>
    <dgm:cxn modelId="{829409D6-5351-4D53-88D5-DD05A2415B55}" type="presParOf" srcId="{C2F7AC95-DD4E-40C8-8DB5-1AF7BD7354D9}" destId="{A3B7E1BD-E74E-4015-89BF-EFB2C7FAB441}" srcOrd="2" destOrd="0" presId="urn:microsoft.com/office/officeart/2005/8/layout/process1"/>
    <dgm:cxn modelId="{C658ECEA-D276-4E24-9B40-A80CD5CF05C6}" type="presParOf" srcId="{C2F7AC95-DD4E-40C8-8DB5-1AF7BD7354D9}" destId="{64575E29-8BFC-47B5-B130-5DE685B4B92B}" srcOrd="3" destOrd="0" presId="urn:microsoft.com/office/officeart/2005/8/layout/process1"/>
    <dgm:cxn modelId="{377FD326-3F26-4004-AA49-B9C9CA048659}" type="presParOf" srcId="{64575E29-8BFC-47B5-B130-5DE685B4B92B}" destId="{56A305ED-70CE-487A-A6EC-DA254B022B9D}" srcOrd="0" destOrd="0" presId="urn:microsoft.com/office/officeart/2005/8/layout/process1"/>
    <dgm:cxn modelId="{B037447F-F49E-440C-A2FC-A8E6F237471C}" type="presParOf" srcId="{C2F7AC95-DD4E-40C8-8DB5-1AF7BD7354D9}" destId="{1AECF9BC-BCCB-4231-B443-3062D7926AD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09A1D-290F-4406-8EE5-1313BC39FE4C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EB776E-4535-4298-9B1B-06D316B94E6D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processWindowFunction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gm:t>
    </dgm:pt>
    <dgm:pt modelId="{0CDCE669-7488-4ABF-AFB6-41E14C2630F1}" type="parTrans" cxnId="{4CE2780A-B33F-409B-9770-7FF97F6ABF28}">
      <dgm:prSet/>
      <dgm:spPr/>
      <dgm:t>
        <a:bodyPr/>
        <a:lstStyle/>
        <a:p>
          <a:endParaRPr lang="it-IT"/>
        </a:p>
      </dgm:t>
    </dgm:pt>
    <dgm:pt modelId="{1310F766-2918-48C6-B981-57E574A45F10}" type="sibTrans" cxnId="{4CE2780A-B33F-409B-9770-7FF97F6ABF28}">
      <dgm:prSet/>
      <dgm:spPr/>
      <dgm:t>
        <a:bodyPr/>
        <a:lstStyle/>
        <a:p>
          <a:endParaRPr lang="it-IT"/>
        </a:p>
      </dgm:t>
    </dgm:pt>
    <dgm:pt modelId="{F792727E-71A6-4555-BB9A-9ACD18810EF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Sink(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FlinkKafkaProducer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gm:t>
    </dgm:pt>
    <dgm:pt modelId="{5D163CB9-9728-4BB1-882E-E72FEB30C81D}" type="parTrans" cxnId="{2DC4A098-9947-4084-9C01-CCD25A37CAD8}">
      <dgm:prSet/>
      <dgm:spPr/>
      <dgm:t>
        <a:bodyPr/>
        <a:lstStyle/>
        <a:p>
          <a:endParaRPr lang="it-IT"/>
        </a:p>
      </dgm:t>
    </dgm:pt>
    <dgm:pt modelId="{0877C09B-D4D6-4EA4-AECB-C4AC6186CC2E}" type="sibTrans" cxnId="{2DC4A098-9947-4084-9C01-CCD25A37CAD8}">
      <dgm:prSet/>
      <dgm:spPr/>
      <dgm:t>
        <a:bodyPr/>
        <a:lstStyle/>
        <a:p>
          <a:endParaRPr lang="it-IT"/>
        </a:p>
      </dgm:t>
    </dgm:pt>
    <dgm:pt modelId="{06A9AB20-EFA6-45A6-8810-D200BB826586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aggregate</a:t>
          </a:r>
        </a:p>
      </dgm:t>
    </dgm:pt>
    <dgm:pt modelId="{4C77D81F-D482-4F4E-8F7F-2D2ED46E1A7B}" type="parTrans" cxnId="{64A0A10E-217D-4F77-9C68-D42A6138CDE0}">
      <dgm:prSet/>
      <dgm:spPr/>
      <dgm:t>
        <a:bodyPr/>
        <a:lstStyle/>
        <a:p>
          <a:endParaRPr lang="it-IT"/>
        </a:p>
      </dgm:t>
    </dgm:pt>
    <dgm:pt modelId="{F2F338E4-40E4-4643-9E28-2D4F8A51CBC8}" type="sibTrans" cxnId="{64A0A10E-217D-4F77-9C68-D42A6138CDE0}">
      <dgm:prSet/>
      <dgm:spPr/>
      <dgm:t>
        <a:bodyPr/>
        <a:lstStyle/>
        <a:p>
          <a:endParaRPr lang="it-IT"/>
        </a:p>
      </dgm:t>
    </dgm:pt>
    <dgm:pt modelId="{10ACE4BE-B52C-4915-96B9-7B463D3C232B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map</a:t>
          </a:r>
        </a:p>
      </dgm:t>
    </dgm:pt>
    <dgm:pt modelId="{8D3BDA07-5604-47D5-BCC9-A7B9BB58C959}" type="parTrans" cxnId="{98F7D606-768C-4A86-9AFE-56B93863611A}">
      <dgm:prSet/>
      <dgm:spPr/>
      <dgm:t>
        <a:bodyPr/>
        <a:lstStyle/>
        <a:p>
          <a:endParaRPr lang="it-IT"/>
        </a:p>
      </dgm:t>
    </dgm:pt>
    <dgm:pt modelId="{3DA52B1F-1F53-4B83-86CF-FFAB8303B400}" type="sibTrans" cxnId="{98F7D606-768C-4A86-9AFE-56B93863611A}">
      <dgm:prSet/>
      <dgm:spPr/>
      <dgm:t>
        <a:bodyPr/>
        <a:lstStyle/>
        <a:p>
          <a:endParaRPr lang="it-IT"/>
        </a:p>
      </dgm:t>
    </dgm:pt>
    <dgm:pt modelId="{C2F7AC95-DD4E-40C8-8DB5-1AF7BD7354D9}" type="pres">
      <dgm:prSet presAssocID="{8F109A1D-290F-4406-8EE5-1313BC39FE4C}" presName="Name0" presStyleCnt="0">
        <dgm:presLayoutVars>
          <dgm:dir/>
          <dgm:resizeHandles val="exact"/>
        </dgm:presLayoutVars>
      </dgm:prSet>
      <dgm:spPr/>
    </dgm:pt>
    <dgm:pt modelId="{BC8A4716-6EA2-417A-8C4F-8A04DDB9824C}" type="pres">
      <dgm:prSet presAssocID="{06A9AB20-EFA6-45A6-8810-D200BB826586}" presName="node" presStyleLbl="node1" presStyleIdx="0" presStyleCnt="4">
        <dgm:presLayoutVars>
          <dgm:bulletEnabled val="1"/>
        </dgm:presLayoutVars>
      </dgm:prSet>
      <dgm:spPr/>
    </dgm:pt>
    <dgm:pt modelId="{2249DD65-7A2F-4A7B-98F9-19E97DD5A7BC}" type="pres">
      <dgm:prSet presAssocID="{F2F338E4-40E4-4643-9E28-2D4F8A51CBC8}" presName="sibTrans" presStyleLbl="sibTrans2D1" presStyleIdx="0" presStyleCnt="3"/>
      <dgm:spPr/>
    </dgm:pt>
    <dgm:pt modelId="{168E1DE0-490D-46BC-B8FB-CE869313ACC7}" type="pres">
      <dgm:prSet presAssocID="{F2F338E4-40E4-4643-9E28-2D4F8A51CBC8}" presName="connectorText" presStyleLbl="sibTrans2D1" presStyleIdx="0" presStyleCnt="3"/>
      <dgm:spPr/>
    </dgm:pt>
    <dgm:pt modelId="{DE53D090-C389-443E-AA29-9844E41994AE}" type="pres">
      <dgm:prSet presAssocID="{6BEB776E-4535-4298-9B1B-06D316B94E6D}" presName="node" presStyleLbl="node1" presStyleIdx="1" presStyleCnt="4" custScaleX="180646">
        <dgm:presLayoutVars>
          <dgm:bulletEnabled val="1"/>
        </dgm:presLayoutVars>
      </dgm:prSet>
      <dgm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</dgm:spPr>
    </dgm:pt>
    <dgm:pt modelId="{EA5BA34F-D171-4A3F-89C0-EE2DDA4A888B}" type="pres">
      <dgm:prSet presAssocID="{1310F766-2918-48C6-B981-57E574A45F10}" presName="sibTrans" presStyleLbl="sibTrans2D1" presStyleIdx="1" presStyleCnt="3"/>
      <dgm:spPr/>
    </dgm:pt>
    <dgm:pt modelId="{DA1273EC-4395-4D03-9C76-AF2CE584BD20}" type="pres">
      <dgm:prSet presAssocID="{1310F766-2918-48C6-B981-57E574A45F10}" presName="connectorText" presStyleLbl="sibTrans2D1" presStyleIdx="1" presStyleCnt="3"/>
      <dgm:spPr/>
    </dgm:pt>
    <dgm:pt modelId="{EC7F3C2E-7E99-4319-A2B5-B478D93079D2}" type="pres">
      <dgm:prSet presAssocID="{10ACE4BE-B52C-4915-96B9-7B463D3C232B}" presName="node" presStyleLbl="node1" presStyleIdx="2" presStyleCnt="4">
        <dgm:presLayoutVars>
          <dgm:bulletEnabled val="1"/>
        </dgm:presLayoutVars>
      </dgm:prSet>
      <dgm:spPr/>
    </dgm:pt>
    <dgm:pt modelId="{A9B9682A-0451-4D53-9488-6C9D60621042}" type="pres">
      <dgm:prSet presAssocID="{3DA52B1F-1F53-4B83-86CF-FFAB8303B400}" presName="sibTrans" presStyleLbl="sibTrans2D1" presStyleIdx="2" presStyleCnt="3"/>
      <dgm:spPr/>
    </dgm:pt>
    <dgm:pt modelId="{E097AA55-7A95-454D-B9A8-7F4BC69DBC75}" type="pres">
      <dgm:prSet presAssocID="{3DA52B1F-1F53-4B83-86CF-FFAB8303B400}" presName="connectorText" presStyleLbl="sibTrans2D1" presStyleIdx="2" presStyleCnt="3"/>
      <dgm:spPr/>
    </dgm:pt>
    <dgm:pt modelId="{A3B7E1BD-E74E-4015-89BF-EFB2C7FAB441}" type="pres">
      <dgm:prSet presAssocID="{F792727E-71A6-4555-BB9A-9ACD18810EF9}" presName="node" presStyleLbl="node1" presStyleIdx="3" presStyleCnt="4" custScaleX="206935" custScaleY="96990">
        <dgm:presLayoutVars>
          <dgm:bulletEnabled val="1"/>
        </dgm:presLayoutVars>
      </dgm:prSet>
      <dgm:spPr/>
    </dgm:pt>
  </dgm:ptLst>
  <dgm:cxnLst>
    <dgm:cxn modelId="{98F7D606-768C-4A86-9AFE-56B93863611A}" srcId="{8F109A1D-290F-4406-8EE5-1313BC39FE4C}" destId="{10ACE4BE-B52C-4915-96B9-7B463D3C232B}" srcOrd="2" destOrd="0" parTransId="{8D3BDA07-5604-47D5-BCC9-A7B9BB58C959}" sibTransId="{3DA52B1F-1F53-4B83-86CF-FFAB8303B400}"/>
    <dgm:cxn modelId="{4CE2780A-B33F-409B-9770-7FF97F6ABF28}" srcId="{8F109A1D-290F-4406-8EE5-1313BC39FE4C}" destId="{6BEB776E-4535-4298-9B1B-06D316B94E6D}" srcOrd="1" destOrd="0" parTransId="{0CDCE669-7488-4ABF-AFB6-41E14C2630F1}" sibTransId="{1310F766-2918-48C6-B981-57E574A45F10}"/>
    <dgm:cxn modelId="{64A0A10E-217D-4F77-9C68-D42A6138CDE0}" srcId="{8F109A1D-290F-4406-8EE5-1313BC39FE4C}" destId="{06A9AB20-EFA6-45A6-8810-D200BB826586}" srcOrd="0" destOrd="0" parTransId="{4C77D81F-D482-4F4E-8F7F-2D2ED46E1A7B}" sibTransId="{F2F338E4-40E4-4643-9E28-2D4F8A51CBC8}"/>
    <dgm:cxn modelId="{359FA10F-DFD6-47AD-8DD7-A670D3E06A3E}" type="presOf" srcId="{3DA52B1F-1F53-4B83-86CF-FFAB8303B400}" destId="{A9B9682A-0451-4D53-9488-6C9D60621042}" srcOrd="0" destOrd="0" presId="urn:microsoft.com/office/officeart/2005/8/layout/process1"/>
    <dgm:cxn modelId="{566D2111-B9AA-4B63-B338-5A600802DBBD}" type="presOf" srcId="{06A9AB20-EFA6-45A6-8810-D200BB826586}" destId="{BC8A4716-6EA2-417A-8C4F-8A04DDB9824C}" srcOrd="0" destOrd="0" presId="urn:microsoft.com/office/officeart/2005/8/layout/process1"/>
    <dgm:cxn modelId="{56B99813-4D20-4837-AB1E-A4DB3FF777E7}" type="presOf" srcId="{1310F766-2918-48C6-B981-57E574A45F10}" destId="{EA5BA34F-D171-4A3F-89C0-EE2DDA4A888B}" srcOrd="0" destOrd="0" presId="urn:microsoft.com/office/officeart/2005/8/layout/process1"/>
    <dgm:cxn modelId="{AC562C1F-596F-4BC3-BCD8-60B5E9A47E27}" type="presOf" srcId="{1310F766-2918-48C6-B981-57E574A45F10}" destId="{DA1273EC-4395-4D03-9C76-AF2CE584BD20}" srcOrd="1" destOrd="0" presId="urn:microsoft.com/office/officeart/2005/8/layout/process1"/>
    <dgm:cxn modelId="{927BE560-56B5-4607-BA6F-F2907402FBC6}" type="presOf" srcId="{F2F338E4-40E4-4643-9E28-2D4F8A51CBC8}" destId="{2249DD65-7A2F-4A7B-98F9-19E97DD5A7BC}" srcOrd="0" destOrd="0" presId="urn:microsoft.com/office/officeart/2005/8/layout/process1"/>
    <dgm:cxn modelId="{46CA497D-9EC0-4F71-A868-9D620BF15688}" type="presOf" srcId="{8F109A1D-290F-4406-8EE5-1313BC39FE4C}" destId="{C2F7AC95-DD4E-40C8-8DB5-1AF7BD7354D9}" srcOrd="0" destOrd="0" presId="urn:microsoft.com/office/officeart/2005/8/layout/process1"/>
    <dgm:cxn modelId="{2A7A628E-5C92-4F91-AF1C-D4632117640F}" type="presOf" srcId="{F2F338E4-40E4-4643-9E28-2D4F8A51CBC8}" destId="{168E1DE0-490D-46BC-B8FB-CE869313ACC7}" srcOrd="1" destOrd="0" presId="urn:microsoft.com/office/officeart/2005/8/layout/process1"/>
    <dgm:cxn modelId="{1668FA97-D801-4708-8541-82EB79337AD7}" type="presOf" srcId="{10ACE4BE-B52C-4915-96B9-7B463D3C232B}" destId="{EC7F3C2E-7E99-4319-A2B5-B478D93079D2}" srcOrd="0" destOrd="0" presId="urn:microsoft.com/office/officeart/2005/8/layout/process1"/>
    <dgm:cxn modelId="{2DC4A098-9947-4084-9C01-CCD25A37CAD8}" srcId="{8F109A1D-290F-4406-8EE5-1313BC39FE4C}" destId="{F792727E-71A6-4555-BB9A-9ACD18810EF9}" srcOrd="3" destOrd="0" parTransId="{5D163CB9-9728-4BB1-882E-E72FEB30C81D}" sibTransId="{0877C09B-D4D6-4EA4-AECB-C4AC6186CC2E}"/>
    <dgm:cxn modelId="{100554A2-D9CD-4CB5-AFE3-5383A501F7DE}" type="presOf" srcId="{3DA52B1F-1F53-4B83-86CF-FFAB8303B400}" destId="{E097AA55-7A95-454D-B9A8-7F4BC69DBC75}" srcOrd="1" destOrd="0" presId="urn:microsoft.com/office/officeart/2005/8/layout/process1"/>
    <dgm:cxn modelId="{37B4BFDB-546E-43D5-9B45-28D29718C3B8}" type="presOf" srcId="{F792727E-71A6-4555-BB9A-9ACD18810EF9}" destId="{A3B7E1BD-E74E-4015-89BF-EFB2C7FAB441}" srcOrd="0" destOrd="0" presId="urn:microsoft.com/office/officeart/2005/8/layout/process1"/>
    <dgm:cxn modelId="{2337C3DB-451D-4493-9874-B86941624A2D}" type="presOf" srcId="{6BEB776E-4535-4298-9B1B-06D316B94E6D}" destId="{DE53D090-C389-443E-AA29-9844E41994AE}" srcOrd="0" destOrd="0" presId="urn:microsoft.com/office/officeart/2005/8/layout/process1"/>
    <dgm:cxn modelId="{C6FC5F29-B8D1-4020-9167-593411B8A82A}" type="presParOf" srcId="{C2F7AC95-DD4E-40C8-8DB5-1AF7BD7354D9}" destId="{BC8A4716-6EA2-417A-8C4F-8A04DDB9824C}" srcOrd="0" destOrd="0" presId="urn:microsoft.com/office/officeart/2005/8/layout/process1"/>
    <dgm:cxn modelId="{24DB1163-4671-4E23-94FA-C5A2F7400D58}" type="presParOf" srcId="{C2F7AC95-DD4E-40C8-8DB5-1AF7BD7354D9}" destId="{2249DD65-7A2F-4A7B-98F9-19E97DD5A7BC}" srcOrd="1" destOrd="0" presId="urn:microsoft.com/office/officeart/2005/8/layout/process1"/>
    <dgm:cxn modelId="{88D85024-6A3E-4308-84A8-BDE02E1BD74C}" type="presParOf" srcId="{2249DD65-7A2F-4A7B-98F9-19E97DD5A7BC}" destId="{168E1DE0-490D-46BC-B8FB-CE869313ACC7}" srcOrd="0" destOrd="0" presId="urn:microsoft.com/office/officeart/2005/8/layout/process1"/>
    <dgm:cxn modelId="{957907A6-EB59-4388-9F0C-741709FBD01C}" type="presParOf" srcId="{C2F7AC95-DD4E-40C8-8DB5-1AF7BD7354D9}" destId="{DE53D090-C389-443E-AA29-9844E41994AE}" srcOrd="2" destOrd="0" presId="urn:microsoft.com/office/officeart/2005/8/layout/process1"/>
    <dgm:cxn modelId="{A8C15646-8ED1-4729-B0F9-96B5C875E2C2}" type="presParOf" srcId="{C2F7AC95-DD4E-40C8-8DB5-1AF7BD7354D9}" destId="{EA5BA34F-D171-4A3F-89C0-EE2DDA4A888B}" srcOrd="3" destOrd="0" presId="urn:microsoft.com/office/officeart/2005/8/layout/process1"/>
    <dgm:cxn modelId="{E3C5BA69-3BA3-4DE9-AFD2-439C190E4345}" type="presParOf" srcId="{EA5BA34F-D171-4A3F-89C0-EE2DDA4A888B}" destId="{DA1273EC-4395-4D03-9C76-AF2CE584BD20}" srcOrd="0" destOrd="0" presId="urn:microsoft.com/office/officeart/2005/8/layout/process1"/>
    <dgm:cxn modelId="{B3E90781-1F8C-40CA-8E50-0FF044EF4BB8}" type="presParOf" srcId="{C2F7AC95-DD4E-40C8-8DB5-1AF7BD7354D9}" destId="{EC7F3C2E-7E99-4319-A2B5-B478D93079D2}" srcOrd="4" destOrd="0" presId="urn:microsoft.com/office/officeart/2005/8/layout/process1"/>
    <dgm:cxn modelId="{3A600554-D341-4893-91E7-3AF1573D3069}" type="presParOf" srcId="{C2F7AC95-DD4E-40C8-8DB5-1AF7BD7354D9}" destId="{A9B9682A-0451-4D53-9488-6C9D60621042}" srcOrd="5" destOrd="0" presId="urn:microsoft.com/office/officeart/2005/8/layout/process1"/>
    <dgm:cxn modelId="{786C309D-7EB6-43DE-AE40-57FD1F0C4FB3}" type="presParOf" srcId="{A9B9682A-0451-4D53-9488-6C9D60621042}" destId="{E097AA55-7A95-454D-B9A8-7F4BC69DBC75}" srcOrd="0" destOrd="0" presId="urn:microsoft.com/office/officeart/2005/8/layout/process1"/>
    <dgm:cxn modelId="{829409D6-5351-4D53-88D5-DD05A2415B55}" type="presParOf" srcId="{C2F7AC95-DD4E-40C8-8DB5-1AF7BD7354D9}" destId="{A3B7E1BD-E74E-4015-89BF-EFB2C7FAB44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09A1D-290F-4406-8EE5-1313BC39FE4C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4A1B0E-1587-48E1-A5C3-0A9017D46F75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</a:t>
          </a:r>
        </a:p>
      </dgm:t>
    </dgm:pt>
    <dgm:pt modelId="{4CF4AB0E-B5C7-4633-A320-EA57F0DF6B77}" type="parTrans" cxnId="{2C3148D0-A56D-45A7-BC1F-4645FB78E0A4}">
      <dgm:prSet/>
      <dgm:spPr/>
      <dgm:t>
        <a:bodyPr/>
        <a:lstStyle/>
        <a:p>
          <a:endParaRPr lang="it-IT"/>
        </a:p>
      </dgm:t>
    </dgm:pt>
    <dgm:pt modelId="{46FB593D-83DC-4A27-9664-695AFE437159}" type="sibTrans" cxnId="{2C3148D0-A56D-45A7-BC1F-4645FB78E0A4}">
      <dgm:prSet/>
      <dgm:spPr/>
      <dgm:t>
        <a:bodyPr/>
        <a:lstStyle/>
        <a:p>
          <a:endParaRPr lang="it-IT"/>
        </a:p>
      </dgm:t>
    </dgm:pt>
    <dgm:pt modelId="{F792727E-71A6-4555-BB9A-9ACD18810EF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keyBy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(Sensor::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getLocation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gm:t>
    </dgm:pt>
    <dgm:pt modelId="{5D163CB9-9728-4BB1-882E-E72FEB30C81D}" type="parTrans" cxnId="{2DC4A098-9947-4084-9C01-CCD25A37CAD8}">
      <dgm:prSet/>
      <dgm:spPr/>
      <dgm:t>
        <a:bodyPr/>
        <a:lstStyle/>
        <a:p>
          <a:endParaRPr lang="it-IT"/>
        </a:p>
      </dgm:t>
    </dgm:pt>
    <dgm:pt modelId="{0877C09B-D4D6-4EA4-AECB-C4AC6186CC2E}" type="sibTrans" cxnId="{2DC4A098-9947-4084-9C01-CCD25A37CAD8}">
      <dgm:prSet/>
      <dgm:spPr/>
      <dgm:t>
        <a:bodyPr/>
        <a:lstStyle/>
        <a:p>
          <a:endParaRPr lang="it-IT"/>
        </a:p>
      </dgm:t>
    </dgm:pt>
    <dgm:pt modelId="{EF9623A4-F88B-4234-BBA6-CC11A213317D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aggregate</a:t>
          </a:r>
        </a:p>
      </dgm:t>
    </dgm:pt>
    <dgm:pt modelId="{F16886AF-4D64-408D-B586-916425999A6F}" type="parTrans" cxnId="{C537FF31-AF80-4F66-A80D-7B6FFDBFABAB}">
      <dgm:prSet/>
      <dgm:spPr/>
      <dgm:t>
        <a:bodyPr/>
        <a:lstStyle/>
        <a:p>
          <a:endParaRPr lang="it-IT"/>
        </a:p>
      </dgm:t>
    </dgm:pt>
    <dgm:pt modelId="{826D30C9-8E79-40AA-920F-2CEC92150F7A}" type="sibTrans" cxnId="{C537FF31-AF80-4F66-A80D-7B6FFDBFABAB}">
      <dgm:prSet/>
      <dgm:spPr/>
      <dgm:t>
        <a:bodyPr/>
        <a:lstStyle/>
        <a:p>
          <a:endParaRPr lang="it-IT"/>
        </a:p>
      </dgm:t>
    </dgm:pt>
    <dgm:pt modelId="{C2F7AC95-DD4E-40C8-8DB5-1AF7BD7354D9}" type="pres">
      <dgm:prSet presAssocID="{8F109A1D-290F-4406-8EE5-1313BC39FE4C}" presName="Name0" presStyleCnt="0">
        <dgm:presLayoutVars>
          <dgm:dir/>
          <dgm:resizeHandles val="exact"/>
        </dgm:presLayoutVars>
      </dgm:prSet>
      <dgm:spPr/>
    </dgm:pt>
    <dgm:pt modelId="{A3B7E1BD-E74E-4015-89BF-EFB2C7FAB441}" type="pres">
      <dgm:prSet presAssocID="{F792727E-71A6-4555-BB9A-9ACD18810EF9}" presName="node" presStyleLbl="node1" presStyleIdx="0" presStyleCnt="3" custScaleX="74548" custScaleY="42143">
        <dgm:presLayoutVars>
          <dgm:bulletEnabled val="1"/>
        </dgm:presLayoutVars>
      </dgm:prSet>
      <dgm:spPr/>
    </dgm:pt>
    <dgm:pt modelId="{64575E29-8BFC-47B5-B130-5DE685B4B92B}" type="pres">
      <dgm:prSet presAssocID="{0877C09B-D4D6-4EA4-AECB-C4AC6186CC2E}" presName="sibTrans" presStyleLbl="sibTrans2D1" presStyleIdx="0" presStyleCnt="2"/>
      <dgm:spPr/>
    </dgm:pt>
    <dgm:pt modelId="{56A305ED-70CE-487A-A6EC-DA254B022B9D}" type="pres">
      <dgm:prSet presAssocID="{0877C09B-D4D6-4EA4-AECB-C4AC6186CC2E}" presName="connectorText" presStyleLbl="sibTrans2D1" presStyleIdx="0" presStyleCnt="2"/>
      <dgm:spPr/>
    </dgm:pt>
    <dgm:pt modelId="{1AECF9BC-BCCB-4231-B443-3062D7926AD2}" type="pres">
      <dgm:prSet presAssocID="{114A1B0E-1587-48E1-A5C3-0A9017D46F75}" presName="node" presStyleLbl="node1" presStyleIdx="1" presStyleCnt="3" custScaleX="51106" custScaleY="47541" custLinFactNeighborX="-15755" custLinFactNeighborY="1099">
        <dgm:presLayoutVars>
          <dgm:bulletEnabled val="1"/>
        </dgm:presLayoutVars>
      </dgm:prSet>
      <dgm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</dgm:spPr>
    </dgm:pt>
    <dgm:pt modelId="{CAD17431-5AC6-442A-BC01-9C3D6CB1BD54}" type="pres">
      <dgm:prSet presAssocID="{46FB593D-83DC-4A27-9664-695AFE437159}" presName="sibTrans" presStyleLbl="sibTrans2D1" presStyleIdx="1" presStyleCnt="2"/>
      <dgm:spPr/>
    </dgm:pt>
    <dgm:pt modelId="{0143D5E5-1BAC-40AA-82A6-10A536CE8DE9}" type="pres">
      <dgm:prSet presAssocID="{46FB593D-83DC-4A27-9664-695AFE437159}" presName="connectorText" presStyleLbl="sibTrans2D1" presStyleIdx="1" presStyleCnt="2"/>
      <dgm:spPr/>
    </dgm:pt>
    <dgm:pt modelId="{F5A9CB72-72B4-48AD-9681-E76D1243A721}" type="pres">
      <dgm:prSet presAssocID="{EF9623A4-F88B-4234-BBA6-CC11A213317D}" presName="node" presStyleLbl="node1" presStyleIdx="2" presStyleCnt="3" custScaleX="51043" custScaleY="46247" custLinFactNeighborX="-12244" custLinFactNeighborY="0">
        <dgm:presLayoutVars>
          <dgm:bulletEnabled val="1"/>
        </dgm:presLayoutVars>
      </dgm:prSet>
      <dgm:spPr/>
    </dgm:pt>
  </dgm:ptLst>
  <dgm:cxnLst>
    <dgm:cxn modelId="{C537FF31-AF80-4F66-A80D-7B6FFDBFABAB}" srcId="{8F109A1D-290F-4406-8EE5-1313BC39FE4C}" destId="{EF9623A4-F88B-4234-BBA6-CC11A213317D}" srcOrd="2" destOrd="0" parTransId="{F16886AF-4D64-408D-B586-916425999A6F}" sibTransId="{826D30C9-8E79-40AA-920F-2CEC92150F7A}"/>
    <dgm:cxn modelId="{36379239-AD68-452E-B57F-D51E489855F3}" type="presOf" srcId="{46FB593D-83DC-4A27-9664-695AFE437159}" destId="{CAD17431-5AC6-442A-BC01-9C3D6CB1BD54}" srcOrd="0" destOrd="0" presId="urn:microsoft.com/office/officeart/2005/8/layout/process1"/>
    <dgm:cxn modelId="{05226F3A-B6DA-49D5-A554-CB66005D6857}" type="presOf" srcId="{EF9623A4-F88B-4234-BBA6-CC11A213317D}" destId="{F5A9CB72-72B4-48AD-9681-E76D1243A721}" srcOrd="0" destOrd="0" presId="urn:microsoft.com/office/officeart/2005/8/layout/process1"/>
    <dgm:cxn modelId="{E6E07D72-1FC1-496E-9068-5B131F544375}" type="presOf" srcId="{0877C09B-D4D6-4EA4-AECB-C4AC6186CC2E}" destId="{64575E29-8BFC-47B5-B130-5DE685B4B92B}" srcOrd="0" destOrd="0" presId="urn:microsoft.com/office/officeart/2005/8/layout/process1"/>
    <dgm:cxn modelId="{46CA497D-9EC0-4F71-A868-9D620BF15688}" type="presOf" srcId="{8F109A1D-290F-4406-8EE5-1313BC39FE4C}" destId="{C2F7AC95-DD4E-40C8-8DB5-1AF7BD7354D9}" srcOrd="0" destOrd="0" presId="urn:microsoft.com/office/officeart/2005/8/layout/process1"/>
    <dgm:cxn modelId="{2DC4A098-9947-4084-9C01-CCD25A37CAD8}" srcId="{8F109A1D-290F-4406-8EE5-1313BC39FE4C}" destId="{F792727E-71A6-4555-BB9A-9ACD18810EF9}" srcOrd="0" destOrd="0" parTransId="{5D163CB9-9728-4BB1-882E-E72FEB30C81D}" sibTransId="{0877C09B-D4D6-4EA4-AECB-C4AC6186CC2E}"/>
    <dgm:cxn modelId="{28D8CCB5-021D-4F0D-B9A4-2DB18E77A6D4}" type="presOf" srcId="{46FB593D-83DC-4A27-9664-695AFE437159}" destId="{0143D5E5-1BAC-40AA-82A6-10A536CE8DE9}" srcOrd="1" destOrd="0" presId="urn:microsoft.com/office/officeart/2005/8/layout/process1"/>
    <dgm:cxn modelId="{A1C7ACC6-B0FB-4282-888F-6803D22C48A3}" type="presOf" srcId="{114A1B0E-1587-48E1-A5C3-0A9017D46F75}" destId="{1AECF9BC-BCCB-4231-B443-3062D7926AD2}" srcOrd="0" destOrd="0" presId="urn:microsoft.com/office/officeart/2005/8/layout/process1"/>
    <dgm:cxn modelId="{2D191EC7-4718-480E-B719-D446A5A0667C}" type="presOf" srcId="{0877C09B-D4D6-4EA4-AECB-C4AC6186CC2E}" destId="{56A305ED-70CE-487A-A6EC-DA254B022B9D}" srcOrd="1" destOrd="0" presId="urn:microsoft.com/office/officeart/2005/8/layout/process1"/>
    <dgm:cxn modelId="{2C3148D0-A56D-45A7-BC1F-4645FB78E0A4}" srcId="{8F109A1D-290F-4406-8EE5-1313BC39FE4C}" destId="{114A1B0E-1587-48E1-A5C3-0A9017D46F75}" srcOrd="1" destOrd="0" parTransId="{4CF4AB0E-B5C7-4633-A320-EA57F0DF6B77}" sibTransId="{46FB593D-83DC-4A27-9664-695AFE437159}"/>
    <dgm:cxn modelId="{37B4BFDB-546E-43D5-9B45-28D29718C3B8}" type="presOf" srcId="{F792727E-71A6-4555-BB9A-9ACD18810EF9}" destId="{A3B7E1BD-E74E-4015-89BF-EFB2C7FAB441}" srcOrd="0" destOrd="0" presId="urn:microsoft.com/office/officeart/2005/8/layout/process1"/>
    <dgm:cxn modelId="{829409D6-5351-4D53-88D5-DD05A2415B55}" type="presParOf" srcId="{C2F7AC95-DD4E-40C8-8DB5-1AF7BD7354D9}" destId="{A3B7E1BD-E74E-4015-89BF-EFB2C7FAB441}" srcOrd="0" destOrd="0" presId="urn:microsoft.com/office/officeart/2005/8/layout/process1"/>
    <dgm:cxn modelId="{C658ECEA-D276-4E24-9B40-A80CD5CF05C6}" type="presParOf" srcId="{C2F7AC95-DD4E-40C8-8DB5-1AF7BD7354D9}" destId="{64575E29-8BFC-47B5-B130-5DE685B4B92B}" srcOrd="1" destOrd="0" presId="urn:microsoft.com/office/officeart/2005/8/layout/process1"/>
    <dgm:cxn modelId="{377FD326-3F26-4004-AA49-B9C9CA048659}" type="presParOf" srcId="{64575E29-8BFC-47B5-B130-5DE685B4B92B}" destId="{56A305ED-70CE-487A-A6EC-DA254B022B9D}" srcOrd="0" destOrd="0" presId="urn:microsoft.com/office/officeart/2005/8/layout/process1"/>
    <dgm:cxn modelId="{B037447F-F49E-440C-A2FC-A8E6F237471C}" type="presParOf" srcId="{C2F7AC95-DD4E-40C8-8DB5-1AF7BD7354D9}" destId="{1AECF9BC-BCCB-4231-B443-3062D7926AD2}" srcOrd="2" destOrd="0" presId="urn:microsoft.com/office/officeart/2005/8/layout/process1"/>
    <dgm:cxn modelId="{11A4CC5A-08B2-481B-A81F-78D194E9E3F0}" type="presParOf" srcId="{C2F7AC95-DD4E-40C8-8DB5-1AF7BD7354D9}" destId="{CAD17431-5AC6-442A-BC01-9C3D6CB1BD54}" srcOrd="3" destOrd="0" presId="urn:microsoft.com/office/officeart/2005/8/layout/process1"/>
    <dgm:cxn modelId="{790B72FA-BF12-4E04-8C83-2B56DB7AB20B}" type="presParOf" srcId="{CAD17431-5AC6-442A-BC01-9C3D6CB1BD54}" destId="{0143D5E5-1BAC-40AA-82A6-10A536CE8DE9}" srcOrd="0" destOrd="0" presId="urn:microsoft.com/office/officeart/2005/8/layout/process1"/>
    <dgm:cxn modelId="{BB2A0B04-BD3F-4012-8D1A-A92073E2E679}" type="presParOf" srcId="{C2F7AC95-DD4E-40C8-8DB5-1AF7BD7354D9}" destId="{F5A9CB72-72B4-48AD-9681-E76D1243A7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109A1D-290F-4406-8EE5-1313BC39FE4C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EB776E-4535-4298-9B1B-06D316B94E6D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processWindowFunction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gm:t>
    </dgm:pt>
    <dgm:pt modelId="{0CDCE669-7488-4ABF-AFB6-41E14C2630F1}" type="parTrans" cxnId="{4CE2780A-B33F-409B-9770-7FF97F6ABF28}">
      <dgm:prSet/>
      <dgm:spPr/>
      <dgm:t>
        <a:bodyPr/>
        <a:lstStyle/>
        <a:p>
          <a:endParaRPr lang="it-IT"/>
        </a:p>
      </dgm:t>
    </dgm:pt>
    <dgm:pt modelId="{1310F766-2918-48C6-B981-57E574A45F10}" type="sibTrans" cxnId="{4CE2780A-B33F-409B-9770-7FF97F6ABF28}">
      <dgm:prSet/>
      <dgm:spPr/>
      <dgm:t>
        <a:bodyPr/>
        <a:lstStyle/>
        <a:p>
          <a:endParaRPr lang="it-IT"/>
        </a:p>
      </dgm:t>
    </dgm:pt>
    <dgm:pt modelId="{F792727E-71A6-4555-BB9A-9ACD18810EF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Sink(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FlinkKafkaProducer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gm:t>
    </dgm:pt>
    <dgm:pt modelId="{5D163CB9-9728-4BB1-882E-E72FEB30C81D}" type="parTrans" cxnId="{2DC4A098-9947-4084-9C01-CCD25A37CAD8}">
      <dgm:prSet/>
      <dgm:spPr/>
      <dgm:t>
        <a:bodyPr/>
        <a:lstStyle/>
        <a:p>
          <a:endParaRPr lang="it-IT"/>
        </a:p>
      </dgm:t>
    </dgm:pt>
    <dgm:pt modelId="{0877C09B-D4D6-4EA4-AECB-C4AC6186CC2E}" type="sibTrans" cxnId="{2DC4A098-9947-4084-9C01-CCD25A37CAD8}">
      <dgm:prSet/>
      <dgm:spPr/>
      <dgm:t>
        <a:bodyPr/>
        <a:lstStyle/>
        <a:p>
          <a:endParaRPr lang="it-IT"/>
        </a:p>
      </dgm:t>
    </dgm:pt>
    <dgm:pt modelId="{06A9AB20-EFA6-45A6-8810-D200BB826586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windowAll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gm:t>
    </dgm:pt>
    <dgm:pt modelId="{4C77D81F-D482-4F4E-8F7F-2D2ED46E1A7B}" type="parTrans" cxnId="{64A0A10E-217D-4F77-9C68-D42A6138CDE0}">
      <dgm:prSet/>
      <dgm:spPr/>
      <dgm:t>
        <a:bodyPr/>
        <a:lstStyle/>
        <a:p>
          <a:endParaRPr lang="it-IT"/>
        </a:p>
      </dgm:t>
    </dgm:pt>
    <dgm:pt modelId="{F2F338E4-40E4-4643-9E28-2D4F8A51CBC8}" type="sibTrans" cxnId="{64A0A10E-217D-4F77-9C68-D42A6138CDE0}">
      <dgm:prSet/>
      <dgm:spPr/>
      <dgm:t>
        <a:bodyPr/>
        <a:lstStyle/>
        <a:p>
          <a:endParaRPr lang="it-IT"/>
        </a:p>
      </dgm:t>
    </dgm:pt>
    <dgm:pt modelId="{10ACE4BE-B52C-4915-96B9-7B463D3C232B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map</a:t>
          </a:r>
        </a:p>
      </dgm:t>
    </dgm:pt>
    <dgm:pt modelId="{8D3BDA07-5604-47D5-BCC9-A7B9BB58C959}" type="parTrans" cxnId="{98F7D606-768C-4A86-9AFE-56B93863611A}">
      <dgm:prSet/>
      <dgm:spPr/>
      <dgm:t>
        <a:bodyPr/>
        <a:lstStyle/>
        <a:p>
          <a:endParaRPr lang="it-IT"/>
        </a:p>
      </dgm:t>
    </dgm:pt>
    <dgm:pt modelId="{3DA52B1F-1F53-4B83-86CF-FFAB8303B400}" type="sibTrans" cxnId="{98F7D606-768C-4A86-9AFE-56B93863611A}">
      <dgm:prSet/>
      <dgm:spPr/>
      <dgm:t>
        <a:bodyPr/>
        <a:lstStyle/>
        <a:p>
          <a:endParaRPr lang="it-IT"/>
        </a:p>
      </dgm:t>
    </dgm:pt>
    <dgm:pt modelId="{C2F7AC95-DD4E-40C8-8DB5-1AF7BD7354D9}" type="pres">
      <dgm:prSet presAssocID="{8F109A1D-290F-4406-8EE5-1313BC39FE4C}" presName="Name0" presStyleCnt="0">
        <dgm:presLayoutVars>
          <dgm:dir/>
          <dgm:resizeHandles val="exact"/>
        </dgm:presLayoutVars>
      </dgm:prSet>
      <dgm:spPr/>
    </dgm:pt>
    <dgm:pt modelId="{BC8A4716-6EA2-417A-8C4F-8A04DDB9824C}" type="pres">
      <dgm:prSet presAssocID="{06A9AB20-EFA6-45A6-8810-D200BB826586}" presName="node" presStyleLbl="node1" presStyleIdx="0" presStyleCnt="4">
        <dgm:presLayoutVars>
          <dgm:bulletEnabled val="1"/>
        </dgm:presLayoutVars>
      </dgm:prSet>
      <dgm:spPr/>
    </dgm:pt>
    <dgm:pt modelId="{2249DD65-7A2F-4A7B-98F9-19E97DD5A7BC}" type="pres">
      <dgm:prSet presAssocID="{F2F338E4-40E4-4643-9E28-2D4F8A51CBC8}" presName="sibTrans" presStyleLbl="sibTrans2D1" presStyleIdx="0" presStyleCnt="3"/>
      <dgm:spPr/>
    </dgm:pt>
    <dgm:pt modelId="{168E1DE0-490D-46BC-B8FB-CE869313ACC7}" type="pres">
      <dgm:prSet presAssocID="{F2F338E4-40E4-4643-9E28-2D4F8A51CBC8}" presName="connectorText" presStyleLbl="sibTrans2D1" presStyleIdx="0" presStyleCnt="3"/>
      <dgm:spPr/>
    </dgm:pt>
    <dgm:pt modelId="{DE53D090-C389-443E-AA29-9844E41994AE}" type="pres">
      <dgm:prSet presAssocID="{6BEB776E-4535-4298-9B1B-06D316B94E6D}" presName="node" presStyleLbl="node1" presStyleIdx="1" presStyleCnt="4" custScaleX="180646">
        <dgm:presLayoutVars>
          <dgm:bulletEnabled val="1"/>
        </dgm:presLayoutVars>
      </dgm:prSet>
      <dgm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</dgm:spPr>
    </dgm:pt>
    <dgm:pt modelId="{EA5BA34F-D171-4A3F-89C0-EE2DDA4A888B}" type="pres">
      <dgm:prSet presAssocID="{1310F766-2918-48C6-B981-57E574A45F10}" presName="sibTrans" presStyleLbl="sibTrans2D1" presStyleIdx="1" presStyleCnt="3"/>
      <dgm:spPr/>
    </dgm:pt>
    <dgm:pt modelId="{DA1273EC-4395-4D03-9C76-AF2CE584BD20}" type="pres">
      <dgm:prSet presAssocID="{1310F766-2918-48C6-B981-57E574A45F10}" presName="connectorText" presStyleLbl="sibTrans2D1" presStyleIdx="1" presStyleCnt="3"/>
      <dgm:spPr/>
    </dgm:pt>
    <dgm:pt modelId="{EC7F3C2E-7E99-4319-A2B5-B478D93079D2}" type="pres">
      <dgm:prSet presAssocID="{10ACE4BE-B52C-4915-96B9-7B463D3C232B}" presName="node" presStyleLbl="node1" presStyleIdx="2" presStyleCnt="4">
        <dgm:presLayoutVars>
          <dgm:bulletEnabled val="1"/>
        </dgm:presLayoutVars>
      </dgm:prSet>
      <dgm:spPr/>
    </dgm:pt>
    <dgm:pt modelId="{A9B9682A-0451-4D53-9488-6C9D60621042}" type="pres">
      <dgm:prSet presAssocID="{3DA52B1F-1F53-4B83-86CF-FFAB8303B400}" presName="sibTrans" presStyleLbl="sibTrans2D1" presStyleIdx="2" presStyleCnt="3"/>
      <dgm:spPr/>
    </dgm:pt>
    <dgm:pt modelId="{E097AA55-7A95-454D-B9A8-7F4BC69DBC75}" type="pres">
      <dgm:prSet presAssocID="{3DA52B1F-1F53-4B83-86CF-FFAB8303B400}" presName="connectorText" presStyleLbl="sibTrans2D1" presStyleIdx="2" presStyleCnt="3"/>
      <dgm:spPr/>
    </dgm:pt>
    <dgm:pt modelId="{A3B7E1BD-E74E-4015-89BF-EFB2C7FAB441}" type="pres">
      <dgm:prSet presAssocID="{F792727E-71A6-4555-BB9A-9ACD18810EF9}" presName="node" presStyleLbl="node1" presStyleIdx="3" presStyleCnt="4" custScaleX="206935" custScaleY="96990">
        <dgm:presLayoutVars>
          <dgm:bulletEnabled val="1"/>
        </dgm:presLayoutVars>
      </dgm:prSet>
      <dgm:spPr/>
    </dgm:pt>
  </dgm:ptLst>
  <dgm:cxnLst>
    <dgm:cxn modelId="{98F7D606-768C-4A86-9AFE-56B93863611A}" srcId="{8F109A1D-290F-4406-8EE5-1313BC39FE4C}" destId="{10ACE4BE-B52C-4915-96B9-7B463D3C232B}" srcOrd="2" destOrd="0" parTransId="{8D3BDA07-5604-47D5-BCC9-A7B9BB58C959}" sibTransId="{3DA52B1F-1F53-4B83-86CF-FFAB8303B400}"/>
    <dgm:cxn modelId="{4CE2780A-B33F-409B-9770-7FF97F6ABF28}" srcId="{8F109A1D-290F-4406-8EE5-1313BC39FE4C}" destId="{6BEB776E-4535-4298-9B1B-06D316B94E6D}" srcOrd="1" destOrd="0" parTransId="{0CDCE669-7488-4ABF-AFB6-41E14C2630F1}" sibTransId="{1310F766-2918-48C6-B981-57E574A45F10}"/>
    <dgm:cxn modelId="{64A0A10E-217D-4F77-9C68-D42A6138CDE0}" srcId="{8F109A1D-290F-4406-8EE5-1313BC39FE4C}" destId="{06A9AB20-EFA6-45A6-8810-D200BB826586}" srcOrd="0" destOrd="0" parTransId="{4C77D81F-D482-4F4E-8F7F-2D2ED46E1A7B}" sibTransId="{F2F338E4-40E4-4643-9E28-2D4F8A51CBC8}"/>
    <dgm:cxn modelId="{359FA10F-DFD6-47AD-8DD7-A670D3E06A3E}" type="presOf" srcId="{3DA52B1F-1F53-4B83-86CF-FFAB8303B400}" destId="{A9B9682A-0451-4D53-9488-6C9D60621042}" srcOrd="0" destOrd="0" presId="urn:microsoft.com/office/officeart/2005/8/layout/process1"/>
    <dgm:cxn modelId="{566D2111-B9AA-4B63-B338-5A600802DBBD}" type="presOf" srcId="{06A9AB20-EFA6-45A6-8810-D200BB826586}" destId="{BC8A4716-6EA2-417A-8C4F-8A04DDB9824C}" srcOrd="0" destOrd="0" presId="urn:microsoft.com/office/officeart/2005/8/layout/process1"/>
    <dgm:cxn modelId="{56B99813-4D20-4837-AB1E-A4DB3FF777E7}" type="presOf" srcId="{1310F766-2918-48C6-B981-57E574A45F10}" destId="{EA5BA34F-D171-4A3F-89C0-EE2DDA4A888B}" srcOrd="0" destOrd="0" presId="urn:microsoft.com/office/officeart/2005/8/layout/process1"/>
    <dgm:cxn modelId="{AC562C1F-596F-4BC3-BCD8-60B5E9A47E27}" type="presOf" srcId="{1310F766-2918-48C6-B981-57E574A45F10}" destId="{DA1273EC-4395-4D03-9C76-AF2CE584BD20}" srcOrd="1" destOrd="0" presId="urn:microsoft.com/office/officeart/2005/8/layout/process1"/>
    <dgm:cxn modelId="{927BE560-56B5-4607-BA6F-F2907402FBC6}" type="presOf" srcId="{F2F338E4-40E4-4643-9E28-2D4F8A51CBC8}" destId="{2249DD65-7A2F-4A7B-98F9-19E97DD5A7BC}" srcOrd="0" destOrd="0" presId="urn:microsoft.com/office/officeart/2005/8/layout/process1"/>
    <dgm:cxn modelId="{46CA497D-9EC0-4F71-A868-9D620BF15688}" type="presOf" srcId="{8F109A1D-290F-4406-8EE5-1313BC39FE4C}" destId="{C2F7AC95-DD4E-40C8-8DB5-1AF7BD7354D9}" srcOrd="0" destOrd="0" presId="urn:microsoft.com/office/officeart/2005/8/layout/process1"/>
    <dgm:cxn modelId="{2A7A628E-5C92-4F91-AF1C-D4632117640F}" type="presOf" srcId="{F2F338E4-40E4-4643-9E28-2D4F8A51CBC8}" destId="{168E1DE0-490D-46BC-B8FB-CE869313ACC7}" srcOrd="1" destOrd="0" presId="urn:microsoft.com/office/officeart/2005/8/layout/process1"/>
    <dgm:cxn modelId="{1668FA97-D801-4708-8541-82EB79337AD7}" type="presOf" srcId="{10ACE4BE-B52C-4915-96B9-7B463D3C232B}" destId="{EC7F3C2E-7E99-4319-A2B5-B478D93079D2}" srcOrd="0" destOrd="0" presId="urn:microsoft.com/office/officeart/2005/8/layout/process1"/>
    <dgm:cxn modelId="{2DC4A098-9947-4084-9C01-CCD25A37CAD8}" srcId="{8F109A1D-290F-4406-8EE5-1313BC39FE4C}" destId="{F792727E-71A6-4555-BB9A-9ACD18810EF9}" srcOrd="3" destOrd="0" parTransId="{5D163CB9-9728-4BB1-882E-E72FEB30C81D}" sibTransId="{0877C09B-D4D6-4EA4-AECB-C4AC6186CC2E}"/>
    <dgm:cxn modelId="{100554A2-D9CD-4CB5-AFE3-5383A501F7DE}" type="presOf" srcId="{3DA52B1F-1F53-4B83-86CF-FFAB8303B400}" destId="{E097AA55-7A95-454D-B9A8-7F4BC69DBC75}" srcOrd="1" destOrd="0" presId="urn:microsoft.com/office/officeart/2005/8/layout/process1"/>
    <dgm:cxn modelId="{37B4BFDB-546E-43D5-9B45-28D29718C3B8}" type="presOf" srcId="{F792727E-71A6-4555-BB9A-9ACD18810EF9}" destId="{A3B7E1BD-E74E-4015-89BF-EFB2C7FAB441}" srcOrd="0" destOrd="0" presId="urn:microsoft.com/office/officeart/2005/8/layout/process1"/>
    <dgm:cxn modelId="{2337C3DB-451D-4493-9874-B86941624A2D}" type="presOf" srcId="{6BEB776E-4535-4298-9B1B-06D316B94E6D}" destId="{DE53D090-C389-443E-AA29-9844E41994AE}" srcOrd="0" destOrd="0" presId="urn:microsoft.com/office/officeart/2005/8/layout/process1"/>
    <dgm:cxn modelId="{C6FC5F29-B8D1-4020-9167-593411B8A82A}" type="presParOf" srcId="{C2F7AC95-DD4E-40C8-8DB5-1AF7BD7354D9}" destId="{BC8A4716-6EA2-417A-8C4F-8A04DDB9824C}" srcOrd="0" destOrd="0" presId="urn:microsoft.com/office/officeart/2005/8/layout/process1"/>
    <dgm:cxn modelId="{24DB1163-4671-4E23-94FA-C5A2F7400D58}" type="presParOf" srcId="{C2F7AC95-DD4E-40C8-8DB5-1AF7BD7354D9}" destId="{2249DD65-7A2F-4A7B-98F9-19E97DD5A7BC}" srcOrd="1" destOrd="0" presId="urn:microsoft.com/office/officeart/2005/8/layout/process1"/>
    <dgm:cxn modelId="{88D85024-6A3E-4308-84A8-BDE02E1BD74C}" type="presParOf" srcId="{2249DD65-7A2F-4A7B-98F9-19E97DD5A7BC}" destId="{168E1DE0-490D-46BC-B8FB-CE869313ACC7}" srcOrd="0" destOrd="0" presId="urn:microsoft.com/office/officeart/2005/8/layout/process1"/>
    <dgm:cxn modelId="{957907A6-EB59-4388-9F0C-741709FBD01C}" type="presParOf" srcId="{C2F7AC95-DD4E-40C8-8DB5-1AF7BD7354D9}" destId="{DE53D090-C389-443E-AA29-9844E41994AE}" srcOrd="2" destOrd="0" presId="urn:microsoft.com/office/officeart/2005/8/layout/process1"/>
    <dgm:cxn modelId="{A8C15646-8ED1-4729-B0F9-96B5C875E2C2}" type="presParOf" srcId="{C2F7AC95-DD4E-40C8-8DB5-1AF7BD7354D9}" destId="{EA5BA34F-D171-4A3F-89C0-EE2DDA4A888B}" srcOrd="3" destOrd="0" presId="urn:microsoft.com/office/officeart/2005/8/layout/process1"/>
    <dgm:cxn modelId="{E3C5BA69-3BA3-4DE9-AFD2-439C190E4345}" type="presParOf" srcId="{EA5BA34F-D171-4A3F-89C0-EE2DDA4A888B}" destId="{DA1273EC-4395-4D03-9C76-AF2CE584BD20}" srcOrd="0" destOrd="0" presId="urn:microsoft.com/office/officeart/2005/8/layout/process1"/>
    <dgm:cxn modelId="{B3E90781-1F8C-40CA-8E50-0FF044EF4BB8}" type="presParOf" srcId="{C2F7AC95-DD4E-40C8-8DB5-1AF7BD7354D9}" destId="{EC7F3C2E-7E99-4319-A2B5-B478D93079D2}" srcOrd="4" destOrd="0" presId="urn:microsoft.com/office/officeart/2005/8/layout/process1"/>
    <dgm:cxn modelId="{3A600554-D341-4893-91E7-3AF1573D3069}" type="presParOf" srcId="{C2F7AC95-DD4E-40C8-8DB5-1AF7BD7354D9}" destId="{A9B9682A-0451-4D53-9488-6C9D60621042}" srcOrd="5" destOrd="0" presId="urn:microsoft.com/office/officeart/2005/8/layout/process1"/>
    <dgm:cxn modelId="{786C309D-7EB6-43DE-AE40-57FD1F0C4FB3}" type="presParOf" srcId="{A9B9682A-0451-4D53-9488-6C9D60621042}" destId="{E097AA55-7A95-454D-B9A8-7F4BC69DBC75}" srcOrd="0" destOrd="0" presId="urn:microsoft.com/office/officeart/2005/8/layout/process1"/>
    <dgm:cxn modelId="{829409D6-5351-4D53-88D5-DD05A2415B55}" type="presParOf" srcId="{C2F7AC95-DD4E-40C8-8DB5-1AF7BD7354D9}" destId="{A3B7E1BD-E74E-4015-89BF-EFB2C7FAB44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109A1D-290F-4406-8EE5-1313BC39FE4C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EB776E-4535-4298-9B1B-06D316B94E6D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filter</a:t>
          </a:r>
        </a:p>
      </dgm:t>
    </dgm:pt>
    <dgm:pt modelId="{0CDCE669-7488-4ABF-AFB6-41E14C2630F1}" type="parTrans" cxnId="{4CE2780A-B33F-409B-9770-7FF97F6ABF28}">
      <dgm:prSet/>
      <dgm:spPr/>
      <dgm:t>
        <a:bodyPr/>
        <a:lstStyle/>
        <a:p>
          <a:endParaRPr lang="it-IT"/>
        </a:p>
      </dgm:t>
    </dgm:pt>
    <dgm:pt modelId="{1310F766-2918-48C6-B981-57E574A45F10}" type="sibTrans" cxnId="{4CE2780A-B33F-409B-9770-7FF97F6ABF28}">
      <dgm:prSet/>
      <dgm:spPr/>
      <dgm:t>
        <a:bodyPr/>
        <a:lstStyle/>
        <a:p>
          <a:endParaRPr lang="it-IT"/>
        </a:p>
      </dgm:t>
    </dgm:pt>
    <dgm:pt modelId="{114A1B0E-1587-48E1-A5C3-0A9017D46F75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</a:t>
          </a:r>
        </a:p>
      </dgm:t>
    </dgm:pt>
    <dgm:pt modelId="{4CF4AB0E-B5C7-4633-A320-EA57F0DF6B77}" type="parTrans" cxnId="{2C3148D0-A56D-45A7-BC1F-4645FB78E0A4}">
      <dgm:prSet/>
      <dgm:spPr/>
      <dgm:t>
        <a:bodyPr/>
        <a:lstStyle/>
        <a:p>
          <a:endParaRPr lang="it-IT"/>
        </a:p>
      </dgm:t>
    </dgm:pt>
    <dgm:pt modelId="{46FB593D-83DC-4A27-9664-695AFE437159}" type="sibTrans" cxnId="{2C3148D0-A56D-45A7-BC1F-4645FB78E0A4}">
      <dgm:prSet/>
      <dgm:spPr/>
      <dgm:t>
        <a:bodyPr/>
        <a:lstStyle/>
        <a:p>
          <a:endParaRPr lang="it-IT"/>
        </a:p>
      </dgm:t>
    </dgm:pt>
    <dgm:pt modelId="{F792727E-71A6-4555-BB9A-9ACD18810EF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keyBy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line.getCell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().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getIdCell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())</a:t>
          </a:r>
        </a:p>
      </dgm:t>
    </dgm:pt>
    <dgm:pt modelId="{5D163CB9-9728-4BB1-882E-E72FEB30C81D}" type="parTrans" cxnId="{2DC4A098-9947-4084-9C01-CCD25A37CAD8}">
      <dgm:prSet/>
      <dgm:spPr/>
      <dgm:t>
        <a:bodyPr/>
        <a:lstStyle/>
        <a:p>
          <a:endParaRPr lang="it-IT"/>
        </a:p>
      </dgm:t>
    </dgm:pt>
    <dgm:pt modelId="{0877C09B-D4D6-4EA4-AECB-C4AC6186CC2E}" type="sibTrans" cxnId="{2DC4A098-9947-4084-9C01-CCD25A37CAD8}">
      <dgm:prSet/>
      <dgm:spPr/>
      <dgm:t>
        <a:bodyPr/>
        <a:lstStyle/>
        <a:p>
          <a:endParaRPr lang="it-IT"/>
        </a:p>
      </dgm:t>
    </dgm:pt>
    <dgm:pt modelId="{4528DFB1-346A-4CE1-8A42-7D51A92EB310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aggregate</a:t>
          </a:r>
        </a:p>
      </dgm:t>
    </dgm:pt>
    <dgm:pt modelId="{F301B52A-B598-4DFE-A641-1021B14AFD17}" type="parTrans" cxnId="{05F4AE03-DD14-4A1B-A063-09EE9A7A153C}">
      <dgm:prSet/>
      <dgm:spPr/>
      <dgm:t>
        <a:bodyPr/>
        <a:lstStyle/>
        <a:p>
          <a:endParaRPr lang="it-IT"/>
        </a:p>
      </dgm:t>
    </dgm:pt>
    <dgm:pt modelId="{E0334896-0BE5-476C-9645-C2E836CB26A6}" type="sibTrans" cxnId="{05F4AE03-DD14-4A1B-A063-09EE9A7A153C}">
      <dgm:prSet/>
      <dgm:spPr/>
      <dgm:t>
        <a:bodyPr/>
        <a:lstStyle/>
        <a:p>
          <a:endParaRPr lang="it-IT"/>
        </a:p>
      </dgm:t>
    </dgm:pt>
    <dgm:pt modelId="{C2F7AC95-DD4E-40C8-8DB5-1AF7BD7354D9}" type="pres">
      <dgm:prSet presAssocID="{8F109A1D-290F-4406-8EE5-1313BC39FE4C}" presName="Name0" presStyleCnt="0">
        <dgm:presLayoutVars>
          <dgm:dir/>
          <dgm:resizeHandles val="exact"/>
        </dgm:presLayoutVars>
      </dgm:prSet>
      <dgm:spPr/>
    </dgm:pt>
    <dgm:pt modelId="{DE53D090-C389-443E-AA29-9844E41994AE}" type="pres">
      <dgm:prSet presAssocID="{6BEB776E-4535-4298-9B1B-06D316B94E6D}" presName="node" presStyleLbl="node1" presStyleIdx="0" presStyleCnt="4">
        <dgm:presLayoutVars>
          <dgm:bulletEnabled val="1"/>
        </dgm:presLayoutVars>
      </dgm:prSet>
      <dgm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</dgm:spPr>
    </dgm:pt>
    <dgm:pt modelId="{EA5BA34F-D171-4A3F-89C0-EE2DDA4A888B}" type="pres">
      <dgm:prSet presAssocID="{1310F766-2918-48C6-B981-57E574A45F10}" presName="sibTrans" presStyleLbl="sibTrans2D1" presStyleIdx="0" presStyleCnt="3"/>
      <dgm:spPr/>
    </dgm:pt>
    <dgm:pt modelId="{DA1273EC-4395-4D03-9C76-AF2CE584BD20}" type="pres">
      <dgm:prSet presAssocID="{1310F766-2918-48C6-B981-57E574A45F10}" presName="connectorText" presStyleLbl="sibTrans2D1" presStyleIdx="0" presStyleCnt="3"/>
      <dgm:spPr/>
    </dgm:pt>
    <dgm:pt modelId="{A3B7E1BD-E74E-4015-89BF-EFB2C7FAB441}" type="pres">
      <dgm:prSet presAssocID="{F792727E-71A6-4555-BB9A-9ACD18810EF9}" presName="node" presStyleLbl="node1" presStyleIdx="1" presStyleCnt="4" custScaleX="206935" custScaleY="96990" custLinFactNeighborX="4752" custLinFactNeighborY="-2128">
        <dgm:presLayoutVars>
          <dgm:bulletEnabled val="1"/>
        </dgm:presLayoutVars>
      </dgm:prSet>
      <dgm:spPr/>
    </dgm:pt>
    <dgm:pt modelId="{64575E29-8BFC-47B5-B130-5DE685B4B92B}" type="pres">
      <dgm:prSet presAssocID="{0877C09B-D4D6-4EA4-AECB-C4AC6186CC2E}" presName="sibTrans" presStyleLbl="sibTrans2D1" presStyleIdx="1" presStyleCnt="3"/>
      <dgm:spPr/>
    </dgm:pt>
    <dgm:pt modelId="{56A305ED-70CE-487A-A6EC-DA254B022B9D}" type="pres">
      <dgm:prSet presAssocID="{0877C09B-D4D6-4EA4-AECB-C4AC6186CC2E}" presName="connectorText" presStyleLbl="sibTrans2D1" presStyleIdx="1" presStyleCnt="3"/>
      <dgm:spPr/>
    </dgm:pt>
    <dgm:pt modelId="{1AECF9BC-BCCB-4231-B443-3062D7926AD2}" type="pres">
      <dgm:prSet presAssocID="{114A1B0E-1587-48E1-A5C3-0A9017D46F75}" presName="node" presStyleLbl="node1" presStyleIdx="2" presStyleCnt="4" custLinFactNeighborX="12612" custLinFactNeighborY="0">
        <dgm:presLayoutVars>
          <dgm:bulletEnabled val="1"/>
        </dgm:presLayoutVars>
      </dgm:prSet>
      <dgm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</dgm:spPr>
    </dgm:pt>
    <dgm:pt modelId="{EEF76F1E-B332-4D19-BC04-162AE42A8FCE}" type="pres">
      <dgm:prSet presAssocID="{46FB593D-83DC-4A27-9664-695AFE437159}" presName="sibTrans" presStyleLbl="sibTrans2D1" presStyleIdx="2" presStyleCnt="3"/>
      <dgm:spPr/>
    </dgm:pt>
    <dgm:pt modelId="{E8870B45-B6ED-430C-AFFA-2FD114142012}" type="pres">
      <dgm:prSet presAssocID="{46FB593D-83DC-4A27-9664-695AFE437159}" presName="connectorText" presStyleLbl="sibTrans2D1" presStyleIdx="2" presStyleCnt="3"/>
      <dgm:spPr/>
    </dgm:pt>
    <dgm:pt modelId="{8FE83112-A31C-4766-A0A0-D570F0879820}" type="pres">
      <dgm:prSet presAssocID="{4528DFB1-346A-4CE1-8A42-7D51A92EB310}" presName="node" presStyleLbl="node1" presStyleIdx="3" presStyleCnt="4">
        <dgm:presLayoutVars>
          <dgm:bulletEnabled val="1"/>
        </dgm:presLayoutVars>
      </dgm:prSet>
      <dgm:spPr/>
    </dgm:pt>
  </dgm:ptLst>
  <dgm:cxnLst>
    <dgm:cxn modelId="{05F4AE03-DD14-4A1B-A063-09EE9A7A153C}" srcId="{8F109A1D-290F-4406-8EE5-1313BC39FE4C}" destId="{4528DFB1-346A-4CE1-8A42-7D51A92EB310}" srcOrd="3" destOrd="0" parTransId="{F301B52A-B598-4DFE-A641-1021B14AFD17}" sibTransId="{E0334896-0BE5-476C-9645-C2E836CB26A6}"/>
    <dgm:cxn modelId="{4CE2780A-B33F-409B-9770-7FF97F6ABF28}" srcId="{8F109A1D-290F-4406-8EE5-1313BC39FE4C}" destId="{6BEB776E-4535-4298-9B1B-06D316B94E6D}" srcOrd="0" destOrd="0" parTransId="{0CDCE669-7488-4ABF-AFB6-41E14C2630F1}" sibTransId="{1310F766-2918-48C6-B981-57E574A45F10}"/>
    <dgm:cxn modelId="{56B99813-4D20-4837-AB1E-A4DB3FF777E7}" type="presOf" srcId="{1310F766-2918-48C6-B981-57E574A45F10}" destId="{EA5BA34F-D171-4A3F-89C0-EE2DDA4A888B}" srcOrd="0" destOrd="0" presId="urn:microsoft.com/office/officeart/2005/8/layout/process1"/>
    <dgm:cxn modelId="{AC562C1F-596F-4BC3-BCD8-60B5E9A47E27}" type="presOf" srcId="{1310F766-2918-48C6-B981-57E574A45F10}" destId="{DA1273EC-4395-4D03-9C76-AF2CE584BD20}" srcOrd="1" destOrd="0" presId="urn:microsoft.com/office/officeart/2005/8/layout/process1"/>
    <dgm:cxn modelId="{B1563430-FC79-42C4-9C8A-2A943EC754BC}" type="presOf" srcId="{4528DFB1-346A-4CE1-8A42-7D51A92EB310}" destId="{8FE83112-A31C-4766-A0A0-D570F0879820}" srcOrd="0" destOrd="0" presId="urn:microsoft.com/office/officeart/2005/8/layout/process1"/>
    <dgm:cxn modelId="{E6E07D72-1FC1-496E-9068-5B131F544375}" type="presOf" srcId="{0877C09B-D4D6-4EA4-AECB-C4AC6186CC2E}" destId="{64575E29-8BFC-47B5-B130-5DE685B4B92B}" srcOrd="0" destOrd="0" presId="urn:microsoft.com/office/officeart/2005/8/layout/process1"/>
    <dgm:cxn modelId="{965E8455-8B06-4454-9F6A-ABDEA29A2316}" type="presOf" srcId="{46FB593D-83DC-4A27-9664-695AFE437159}" destId="{E8870B45-B6ED-430C-AFFA-2FD114142012}" srcOrd="1" destOrd="0" presId="urn:microsoft.com/office/officeart/2005/8/layout/process1"/>
    <dgm:cxn modelId="{46CA497D-9EC0-4F71-A868-9D620BF15688}" type="presOf" srcId="{8F109A1D-290F-4406-8EE5-1313BC39FE4C}" destId="{C2F7AC95-DD4E-40C8-8DB5-1AF7BD7354D9}" srcOrd="0" destOrd="0" presId="urn:microsoft.com/office/officeart/2005/8/layout/process1"/>
    <dgm:cxn modelId="{2DC4A098-9947-4084-9C01-CCD25A37CAD8}" srcId="{8F109A1D-290F-4406-8EE5-1313BC39FE4C}" destId="{F792727E-71A6-4555-BB9A-9ACD18810EF9}" srcOrd="1" destOrd="0" parTransId="{5D163CB9-9728-4BB1-882E-E72FEB30C81D}" sibTransId="{0877C09B-D4D6-4EA4-AECB-C4AC6186CC2E}"/>
    <dgm:cxn modelId="{A1C7ACC6-B0FB-4282-888F-6803D22C48A3}" type="presOf" srcId="{114A1B0E-1587-48E1-A5C3-0A9017D46F75}" destId="{1AECF9BC-BCCB-4231-B443-3062D7926AD2}" srcOrd="0" destOrd="0" presId="urn:microsoft.com/office/officeart/2005/8/layout/process1"/>
    <dgm:cxn modelId="{2D191EC7-4718-480E-B719-D446A5A0667C}" type="presOf" srcId="{0877C09B-D4D6-4EA4-AECB-C4AC6186CC2E}" destId="{56A305ED-70CE-487A-A6EC-DA254B022B9D}" srcOrd="1" destOrd="0" presId="urn:microsoft.com/office/officeart/2005/8/layout/process1"/>
    <dgm:cxn modelId="{2C3148D0-A56D-45A7-BC1F-4645FB78E0A4}" srcId="{8F109A1D-290F-4406-8EE5-1313BC39FE4C}" destId="{114A1B0E-1587-48E1-A5C3-0A9017D46F75}" srcOrd="2" destOrd="0" parTransId="{4CF4AB0E-B5C7-4633-A320-EA57F0DF6B77}" sibTransId="{46FB593D-83DC-4A27-9664-695AFE437159}"/>
    <dgm:cxn modelId="{37B4BFDB-546E-43D5-9B45-28D29718C3B8}" type="presOf" srcId="{F792727E-71A6-4555-BB9A-9ACD18810EF9}" destId="{A3B7E1BD-E74E-4015-89BF-EFB2C7FAB441}" srcOrd="0" destOrd="0" presId="urn:microsoft.com/office/officeart/2005/8/layout/process1"/>
    <dgm:cxn modelId="{2337C3DB-451D-4493-9874-B86941624A2D}" type="presOf" srcId="{6BEB776E-4535-4298-9B1B-06D316B94E6D}" destId="{DE53D090-C389-443E-AA29-9844E41994AE}" srcOrd="0" destOrd="0" presId="urn:microsoft.com/office/officeart/2005/8/layout/process1"/>
    <dgm:cxn modelId="{B8AEAFEE-3DAA-4D5C-B016-916084677B42}" type="presOf" srcId="{46FB593D-83DC-4A27-9664-695AFE437159}" destId="{EEF76F1E-B332-4D19-BC04-162AE42A8FCE}" srcOrd="0" destOrd="0" presId="urn:microsoft.com/office/officeart/2005/8/layout/process1"/>
    <dgm:cxn modelId="{957907A6-EB59-4388-9F0C-741709FBD01C}" type="presParOf" srcId="{C2F7AC95-DD4E-40C8-8DB5-1AF7BD7354D9}" destId="{DE53D090-C389-443E-AA29-9844E41994AE}" srcOrd="0" destOrd="0" presId="urn:microsoft.com/office/officeart/2005/8/layout/process1"/>
    <dgm:cxn modelId="{A8C15646-8ED1-4729-B0F9-96B5C875E2C2}" type="presParOf" srcId="{C2F7AC95-DD4E-40C8-8DB5-1AF7BD7354D9}" destId="{EA5BA34F-D171-4A3F-89C0-EE2DDA4A888B}" srcOrd="1" destOrd="0" presId="urn:microsoft.com/office/officeart/2005/8/layout/process1"/>
    <dgm:cxn modelId="{E3C5BA69-3BA3-4DE9-AFD2-439C190E4345}" type="presParOf" srcId="{EA5BA34F-D171-4A3F-89C0-EE2DDA4A888B}" destId="{DA1273EC-4395-4D03-9C76-AF2CE584BD20}" srcOrd="0" destOrd="0" presId="urn:microsoft.com/office/officeart/2005/8/layout/process1"/>
    <dgm:cxn modelId="{829409D6-5351-4D53-88D5-DD05A2415B55}" type="presParOf" srcId="{C2F7AC95-DD4E-40C8-8DB5-1AF7BD7354D9}" destId="{A3B7E1BD-E74E-4015-89BF-EFB2C7FAB441}" srcOrd="2" destOrd="0" presId="urn:microsoft.com/office/officeart/2005/8/layout/process1"/>
    <dgm:cxn modelId="{C658ECEA-D276-4E24-9B40-A80CD5CF05C6}" type="presParOf" srcId="{C2F7AC95-DD4E-40C8-8DB5-1AF7BD7354D9}" destId="{64575E29-8BFC-47B5-B130-5DE685B4B92B}" srcOrd="3" destOrd="0" presId="urn:microsoft.com/office/officeart/2005/8/layout/process1"/>
    <dgm:cxn modelId="{377FD326-3F26-4004-AA49-B9C9CA048659}" type="presParOf" srcId="{64575E29-8BFC-47B5-B130-5DE685B4B92B}" destId="{56A305ED-70CE-487A-A6EC-DA254B022B9D}" srcOrd="0" destOrd="0" presId="urn:microsoft.com/office/officeart/2005/8/layout/process1"/>
    <dgm:cxn modelId="{B037447F-F49E-440C-A2FC-A8E6F237471C}" type="presParOf" srcId="{C2F7AC95-DD4E-40C8-8DB5-1AF7BD7354D9}" destId="{1AECF9BC-BCCB-4231-B443-3062D7926AD2}" srcOrd="4" destOrd="0" presId="urn:microsoft.com/office/officeart/2005/8/layout/process1"/>
    <dgm:cxn modelId="{84F623DF-BCDA-4491-99A1-DB84A37B96C4}" type="presParOf" srcId="{C2F7AC95-DD4E-40C8-8DB5-1AF7BD7354D9}" destId="{EEF76F1E-B332-4D19-BC04-162AE42A8FCE}" srcOrd="5" destOrd="0" presId="urn:microsoft.com/office/officeart/2005/8/layout/process1"/>
    <dgm:cxn modelId="{A2A8EBDE-E5A9-4EC3-8430-9C736AF5FD60}" type="presParOf" srcId="{EEF76F1E-B332-4D19-BC04-162AE42A8FCE}" destId="{E8870B45-B6ED-430C-AFFA-2FD114142012}" srcOrd="0" destOrd="0" presId="urn:microsoft.com/office/officeart/2005/8/layout/process1"/>
    <dgm:cxn modelId="{1E2B4543-6EDB-4A82-BAAA-89C1C87EFCA8}" type="presParOf" srcId="{C2F7AC95-DD4E-40C8-8DB5-1AF7BD7354D9}" destId="{8FE83112-A31C-4766-A0A0-D570F087982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109A1D-290F-4406-8EE5-1313BC39FE4C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EB776E-4535-4298-9B1B-06D316B94E6D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processWindowFunction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gm:t>
    </dgm:pt>
    <dgm:pt modelId="{0CDCE669-7488-4ABF-AFB6-41E14C2630F1}" type="parTrans" cxnId="{4CE2780A-B33F-409B-9770-7FF97F6ABF28}">
      <dgm:prSet/>
      <dgm:spPr/>
      <dgm:t>
        <a:bodyPr/>
        <a:lstStyle/>
        <a:p>
          <a:endParaRPr lang="it-IT"/>
        </a:p>
      </dgm:t>
    </dgm:pt>
    <dgm:pt modelId="{1310F766-2918-48C6-B981-57E574A45F10}" type="sibTrans" cxnId="{4CE2780A-B33F-409B-9770-7FF97F6ABF28}">
      <dgm:prSet/>
      <dgm:spPr/>
      <dgm:t>
        <a:bodyPr/>
        <a:lstStyle/>
        <a:p>
          <a:endParaRPr lang="it-IT"/>
        </a:p>
      </dgm:t>
    </dgm:pt>
    <dgm:pt modelId="{F792727E-71A6-4555-BB9A-9ACD18810EF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Sink(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FlinkKafkaProducer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gm:t>
    </dgm:pt>
    <dgm:pt modelId="{5D163CB9-9728-4BB1-882E-E72FEB30C81D}" type="parTrans" cxnId="{2DC4A098-9947-4084-9C01-CCD25A37CAD8}">
      <dgm:prSet/>
      <dgm:spPr/>
      <dgm:t>
        <a:bodyPr/>
        <a:lstStyle/>
        <a:p>
          <a:endParaRPr lang="it-IT"/>
        </a:p>
      </dgm:t>
    </dgm:pt>
    <dgm:pt modelId="{0877C09B-D4D6-4EA4-AECB-C4AC6186CC2E}" type="sibTrans" cxnId="{2DC4A098-9947-4084-9C01-CCD25A37CAD8}">
      <dgm:prSet/>
      <dgm:spPr/>
      <dgm:t>
        <a:bodyPr/>
        <a:lstStyle/>
        <a:p>
          <a:endParaRPr lang="it-IT"/>
        </a:p>
      </dgm:t>
    </dgm:pt>
    <dgm:pt modelId="{06A9AB20-EFA6-45A6-8810-D200BB826586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windowAll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gm:t>
    </dgm:pt>
    <dgm:pt modelId="{4C77D81F-D482-4F4E-8F7F-2D2ED46E1A7B}" type="parTrans" cxnId="{64A0A10E-217D-4F77-9C68-D42A6138CDE0}">
      <dgm:prSet/>
      <dgm:spPr/>
      <dgm:t>
        <a:bodyPr/>
        <a:lstStyle/>
        <a:p>
          <a:endParaRPr lang="it-IT"/>
        </a:p>
      </dgm:t>
    </dgm:pt>
    <dgm:pt modelId="{F2F338E4-40E4-4643-9E28-2D4F8A51CBC8}" type="sibTrans" cxnId="{64A0A10E-217D-4F77-9C68-D42A6138CDE0}">
      <dgm:prSet/>
      <dgm:spPr/>
      <dgm:t>
        <a:bodyPr/>
        <a:lstStyle/>
        <a:p>
          <a:endParaRPr lang="it-IT"/>
        </a:p>
      </dgm:t>
    </dgm:pt>
    <dgm:pt modelId="{10ACE4BE-B52C-4915-96B9-7B463D3C232B}">
      <dgm:prSet phldrT="[Testo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map</a:t>
          </a:r>
        </a:p>
      </dgm:t>
    </dgm:pt>
    <dgm:pt modelId="{8D3BDA07-5604-47D5-BCC9-A7B9BB58C959}" type="parTrans" cxnId="{98F7D606-768C-4A86-9AFE-56B93863611A}">
      <dgm:prSet/>
      <dgm:spPr/>
      <dgm:t>
        <a:bodyPr/>
        <a:lstStyle/>
        <a:p>
          <a:endParaRPr lang="it-IT"/>
        </a:p>
      </dgm:t>
    </dgm:pt>
    <dgm:pt modelId="{3DA52B1F-1F53-4B83-86CF-FFAB8303B400}" type="sibTrans" cxnId="{98F7D606-768C-4A86-9AFE-56B93863611A}">
      <dgm:prSet/>
      <dgm:spPr/>
      <dgm:t>
        <a:bodyPr/>
        <a:lstStyle/>
        <a:p>
          <a:endParaRPr lang="it-IT"/>
        </a:p>
      </dgm:t>
    </dgm:pt>
    <dgm:pt modelId="{C2F7AC95-DD4E-40C8-8DB5-1AF7BD7354D9}" type="pres">
      <dgm:prSet presAssocID="{8F109A1D-290F-4406-8EE5-1313BC39FE4C}" presName="Name0" presStyleCnt="0">
        <dgm:presLayoutVars>
          <dgm:dir/>
          <dgm:resizeHandles val="exact"/>
        </dgm:presLayoutVars>
      </dgm:prSet>
      <dgm:spPr/>
    </dgm:pt>
    <dgm:pt modelId="{BC8A4716-6EA2-417A-8C4F-8A04DDB9824C}" type="pres">
      <dgm:prSet presAssocID="{06A9AB20-EFA6-45A6-8810-D200BB826586}" presName="node" presStyleLbl="node1" presStyleIdx="0" presStyleCnt="4">
        <dgm:presLayoutVars>
          <dgm:bulletEnabled val="1"/>
        </dgm:presLayoutVars>
      </dgm:prSet>
      <dgm:spPr/>
    </dgm:pt>
    <dgm:pt modelId="{2249DD65-7A2F-4A7B-98F9-19E97DD5A7BC}" type="pres">
      <dgm:prSet presAssocID="{F2F338E4-40E4-4643-9E28-2D4F8A51CBC8}" presName="sibTrans" presStyleLbl="sibTrans2D1" presStyleIdx="0" presStyleCnt="3"/>
      <dgm:spPr/>
    </dgm:pt>
    <dgm:pt modelId="{168E1DE0-490D-46BC-B8FB-CE869313ACC7}" type="pres">
      <dgm:prSet presAssocID="{F2F338E4-40E4-4643-9E28-2D4F8A51CBC8}" presName="connectorText" presStyleLbl="sibTrans2D1" presStyleIdx="0" presStyleCnt="3"/>
      <dgm:spPr/>
    </dgm:pt>
    <dgm:pt modelId="{DE53D090-C389-443E-AA29-9844E41994AE}" type="pres">
      <dgm:prSet presAssocID="{6BEB776E-4535-4298-9B1B-06D316B94E6D}" presName="node" presStyleLbl="node1" presStyleIdx="1" presStyleCnt="4" custScaleX="180646">
        <dgm:presLayoutVars>
          <dgm:bulletEnabled val="1"/>
        </dgm:presLayoutVars>
      </dgm:prSet>
      <dgm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</dgm:spPr>
    </dgm:pt>
    <dgm:pt modelId="{EA5BA34F-D171-4A3F-89C0-EE2DDA4A888B}" type="pres">
      <dgm:prSet presAssocID="{1310F766-2918-48C6-B981-57E574A45F10}" presName="sibTrans" presStyleLbl="sibTrans2D1" presStyleIdx="1" presStyleCnt="3"/>
      <dgm:spPr/>
    </dgm:pt>
    <dgm:pt modelId="{DA1273EC-4395-4D03-9C76-AF2CE584BD20}" type="pres">
      <dgm:prSet presAssocID="{1310F766-2918-48C6-B981-57E574A45F10}" presName="connectorText" presStyleLbl="sibTrans2D1" presStyleIdx="1" presStyleCnt="3"/>
      <dgm:spPr/>
    </dgm:pt>
    <dgm:pt modelId="{EC7F3C2E-7E99-4319-A2B5-B478D93079D2}" type="pres">
      <dgm:prSet presAssocID="{10ACE4BE-B52C-4915-96B9-7B463D3C232B}" presName="node" presStyleLbl="node1" presStyleIdx="2" presStyleCnt="4">
        <dgm:presLayoutVars>
          <dgm:bulletEnabled val="1"/>
        </dgm:presLayoutVars>
      </dgm:prSet>
      <dgm:spPr/>
    </dgm:pt>
    <dgm:pt modelId="{A9B9682A-0451-4D53-9488-6C9D60621042}" type="pres">
      <dgm:prSet presAssocID="{3DA52B1F-1F53-4B83-86CF-FFAB8303B400}" presName="sibTrans" presStyleLbl="sibTrans2D1" presStyleIdx="2" presStyleCnt="3"/>
      <dgm:spPr/>
    </dgm:pt>
    <dgm:pt modelId="{E097AA55-7A95-454D-B9A8-7F4BC69DBC75}" type="pres">
      <dgm:prSet presAssocID="{3DA52B1F-1F53-4B83-86CF-FFAB8303B400}" presName="connectorText" presStyleLbl="sibTrans2D1" presStyleIdx="2" presStyleCnt="3"/>
      <dgm:spPr/>
    </dgm:pt>
    <dgm:pt modelId="{A3B7E1BD-E74E-4015-89BF-EFB2C7FAB441}" type="pres">
      <dgm:prSet presAssocID="{F792727E-71A6-4555-BB9A-9ACD18810EF9}" presName="node" presStyleLbl="node1" presStyleIdx="3" presStyleCnt="4" custScaleX="206935" custScaleY="96990">
        <dgm:presLayoutVars>
          <dgm:bulletEnabled val="1"/>
        </dgm:presLayoutVars>
      </dgm:prSet>
      <dgm:spPr/>
    </dgm:pt>
  </dgm:ptLst>
  <dgm:cxnLst>
    <dgm:cxn modelId="{98F7D606-768C-4A86-9AFE-56B93863611A}" srcId="{8F109A1D-290F-4406-8EE5-1313BC39FE4C}" destId="{10ACE4BE-B52C-4915-96B9-7B463D3C232B}" srcOrd="2" destOrd="0" parTransId="{8D3BDA07-5604-47D5-BCC9-A7B9BB58C959}" sibTransId="{3DA52B1F-1F53-4B83-86CF-FFAB8303B400}"/>
    <dgm:cxn modelId="{4CE2780A-B33F-409B-9770-7FF97F6ABF28}" srcId="{8F109A1D-290F-4406-8EE5-1313BC39FE4C}" destId="{6BEB776E-4535-4298-9B1B-06D316B94E6D}" srcOrd="1" destOrd="0" parTransId="{0CDCE669-7488-4ABF-AFB6-41E14C2630F1}" sibTransId="{1310F766-2918-48C6-B981-57E574A45F10}"/>
    <dgm:cxn modelId="{64A0A10E-217D-4F77-9C68-D42A6138CDE0}" srcId="{8F109A1D-290F-4406-8EE5-1313BC39FE4C}" destId="{06A9AB20-EFA6-45A6-8810-D200BB826586}" srcOrd="0" destOrd="0" parTransId="{4C77D81F-D482-4F4E-8F7F-2D2ED46E1A7B}" sibTransId="{F2F338E4-40E4-4643-9E28-2D4F8A51CBC8}"/>
    <dgm:cxn modelId="{359FA10F-DFD6-47AD-8DD7-A670D3E06A3E}" type="presOf" srcId="{3DA52B1F-1F53-4B83-86CF-FFAB8303B400}" destId="{A9B9682A-0451-4D53-9488-6C9D60621042}" srcOrd="0" destOrd="0" presId="urn:microsoft.com/office/officeart/2005/8/layout/process1"/>
    <dgm:cxn modelId="{566D2111-B9AA-4B63-B338-5A600802DBBD}" type="presOf" srcId="{06A9AB20-EFA6-45A6-8810-D200BB826586}" destId="{BC8A4716-6EA2-417A-8C4F-8A04DDB9824C}" srcOrd="0" destOrd="0" presId="urn:microsoft.com/office/officeart/2005/8/layout/process1"/>
    <dgm:cxn modelId="{56B99813-4D20-4837-AB1E-A4DB3FF777E7}" type="presOf" srcId="{1310F766-2918-48C6-B981-57E574A45F10}" destId="{EA5BA34F-D171-4A3F-89C0-EE2DDA4A888B}" srcOrd="0" destOrd="0" presId="urn:microsoft.com/office/officeart/2005/8/layout/process1"/>
    <dgm:cxn modelId="{AC562C1F-596F-4BC3-BCD8-60B5E9A47E27}" type="presOf" srcId="{1310F766-2918-48C6-B981-57E574A45F10}" destId="{DA1273EC-4395-4D03-9C76-AF2CE584BD20}" srcOrd="1" destOrd="0" presId="urn:microsoft.com/office/officeart/2005/8/layout/process1"/>
    <dgm:cxn modelId="{927BE560-56B5-4607-BA6F-F2907402FBC6}" type="presOf" srcId="{F2F338E4-40E4-4643-9E28-2D4F8A51CBC8}" destId="{2249DD65-7A2F-4A7B-98F9-19E97DD5A7BC}" srcOrd="0" destOrd="0" presId="urn:microsoft.com/office/officeart/2005/8/layout/process1"/>
    <dgm:cxn modelId="{46CA497D-9EC0-4F71-A868-9D620BF15688}" type="presOf" srcId="{8F109A1D-290F-4406-8EE5-1313BC39FE4C}" destId="{C2F7AC95-DD4E-40C8-8DB5-1AF7BD7354D9}" srcOrd="0" destOrd="0" presId="urn:microsoft.com/office/officeart/2005/8/layout/process1"/>
    <dgm:cxn modelId="{2A7A628E-5C92-4F91-AF1C-D4632117640F}" type="presOf" srcId="{F2F338E4-40E4-4643-9E28-2D4F8A51CBC8}" destId="{168E1DE0-490D-46BC-B8FB-CE869313ACC7}" srcOrd="1" destOrd="0" presId="urn:microsoft.com/office/officeart/2005/8/layout/process1"/>
    <dgm:cxn modelId="{1668FA97-D801-4708-8541-82EB79337AD7}" type="presOf" srcId="{10ACE4BE-B52C-4915-96B9-7B463D3C232B}" destId="{EC7F3C2E-7E99-4319-A2B5-B478D93079D2}" srcOrd="0" destOrd="0" presId="urn:microsoft.com/office/officeart/2005/8/layout/process1"/>
    <dgm:cxn modelId="{2DC4A098-9947-4084-9C01-CCD25A37CAD8}" srcId="{8F109A1D-290F-4406-8EE5-1313BC39FE4C}" destId="{F792727E-71A6-4555-BB9A-9ACD18810EF9}" srcOrd="3" destOrd="0" parTransId="{5D163CB9-9728-4BB1-882E-E72FEB30C81D}" sibTransId="{0877C09B-D4D6-4EA4-AECB-C4AC6186CC2E}"/>
    <dgm:cxn modelId="{100554A2-D9CD-4CB5-AFE3-5383A501F7DE}" type="presOf" srcId="{3DA52B1F-1F53-4B83-86CF-FFAB8303B400}" destId="{E097AA55-7A95-454D-B9A8-7F4BC69DBC75}" srcOrd="1" destOrd="0" presId="urn:microsoft.com/office/officeart/2005/8/layout/process1"/>
    <dgm:cxn modelId="{37B4BFDB-546E-43D5-9B45-28D29718C3B8}" type="presOf" srcId="{F792727E-71A6-4555-BB9A-9ACD18810EF9}" destId="{A3B7E1BD-E74E-4015-89BF-EFB2C7FAB441}" srcOrd="0" destOrd="0" presId="urn:microsoft.com/office/officeart/2005/8/layout/process1"/>
    <dgm:cxn modelId="{2337C3DB-451D-4493-9874-B86941624A2D}" type="presOf" srcId="{6BEB776E-4535-4298-9B1B-06D316B94E6D}" destId="{DE53D090-C389-443E-AA29-9844E41994AE}" srcOrd="0" destOrd="0" presId="urn:microsoft.com/office/officeart/2005/8/layout/process1"/>
    <dgm:cxn modelId="{C6FC5F29-B8D1-4020-9167-593411B8A82A}" type="presParOf" srcId="{C2F7AC95-DD4E-40C8-8DB5-1AF7BD7354D9}" destId="{BC8A4716-6EA2-417A-8C4F-8A04DDB9824C}" srcOrd="0" destOrd="0" presId="urn:microsoft.com/office/officeart/2005/8/layout/process1"/>
    <dgm:cxn modelId="{24DB1163-4671-4E23-94FA-C5A2F7400D58}" type="presParOf" srcId="{C2F7AC95-DD4E-40C8-8DB5-1AF7BD7354D9}" destId="{2249DD65-7A2F-4A7B-98F9-19E97DD5A7BC}" srcOrd="1" destOrd="0" presId="urn:microsoft.com/office/officeart/2005/8/layout/process1"/>
    <dgm:cxn modelId="{88D85024-6A3E-4308-84A8-BDE02E1BD74C}" type="presParOf" srcId="{2249DD65-7A2F-4A7B-98F9-19E97DD5A7BC}" destId="{168E1DE0-490D-46BC-B8FB-CE869313ACC7}" srcOrd="0" destOrd="0" presId="urn:microsoft.com/office/officeart/2005/8/layout/process1"/>
    <dgm:cxn modelId="{957907A6-EB59-4388-9F0C-741709FBD01C}" type="presParOf" srcId="{C2F7AC95-DD4E-40C8-8DB5-1AF7BD7354D9}" destId="{DE53D090-C389-443E-AA29-9844E41994AE}" srcOrd="2" destOrd="0" presId="urn:microsoft.com/office/officeart/2005/8/layout/process1"/>
    <dgm:cxn modelId="{A8C15646-8ED1-4729-B0F9-96B5C875E2C2}" type="presParOf" srcId="{C2F7AC95-DD4E-40C8-8DB5-1AF7BD7354D9}" destId="{EA5BA34F-D171-4A3F-89C0-EE2DDA4A888B}" srcOrd="3" destOrd="0" presId="urn:microsoft.com/office/officeart/2005/8/layout/process1"/>
    <dgm:cxn modelId="{E3C5BA69-3BA3-4DE9-AFD2-439C190E4345}" type="presParOf" srcId="{EA5BA34F-D171-4A3F-89C0-EE2DDA4A888B}" destId="{DA1273EC-4395-4D03-9C76-AF2CE584BD20}" srcOrd="0" destOrd="0" presId="urn:microsoft.com/office/officeart/2005/8/layout/process1"/>
    <dgm:cxn modelId="{B3E90781-1F8C-40CA-8E50-0FF044EF4BB8}" type="presParOf" srcId="{C2F7AC95-DD4E-40C8-8DB5-1AF7BD7354D9}" destId="{EC7F3C2E-7E99-4319-A2B5-B478D93079D2}" srcOrd="4" destOrd="0" presId="urn:microsoft.com/office/officeart/2005/8/layout/process1"/>
    <dgm:cxn modelId="{3A600554-D341-4893-91E7-3AF1573D3069}" type="presParOf" srcId="{C2F7AC95-DD4E-40C8-8DB5-1AF7BD7354D9}" destId="{A9B9682A-0451-4D53-9488-6C9D60621042}" srcOrd="5" destOrd="0" presId="urn:microsoft.com/office/officeart/2005/8/layout/process1"/>
    <dgm:cxn modelId="{786C309D-7EB6-43DE-AE40-57FD1F0C4FB3}" type="presParOf" srcId="{A9B9682A-0451-4D53-9488-6C9D60621042}" destId="{E097AA55-7A95-454D-B9A8-7F4BC69DBC75}" srcOrd="0" destOrd="0" presId="urn:microsoft.com/office/officeart/2005/8/layout/process1"/>
    <dgm:cxn modelId="{829409D6-5351-4D53-88D5-DD05A2415B55}" type="presParOf" srcId="{C2F7AC95-DD4E-40C8-8DB5-1AF7BD7354D9}" destId="{A3B7E1BD-E74E-4015-89BF-EFB2C7FAB44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4459B-69C3-47D9-A155-4BFBE12FFA65}">
      <dsp:nvSpPr>
        <dsp:cNvPr id="0" name=""/>
        <dsp:cNvSpPr/>
      </dsp:nvSpPr>
      <dsp:spPr>
        <a:xfrm>
          <a:off x="2798233" y="0"/>
          <a:ext cx="2531533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haroni" panose="02010803020104030203" pitchFamily="2" charset="-79"/>
              <a:cs typeface="Aharoni" panose="02010803020104030203" pitchFamily="2" charset="-79"/>
            </a:rPr>
            <a:t>FlinkKafkaConsumer</a:t>
          </a:r>
          <a:endParaRPr lang="it-IT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837910" y="39677"/>
        <a:ext cx="2452179" cy="1275312"/>
      </dsp:txXfrm>
    </dsp:sp>
    <dsp:sp modelId="{88807B01-8CA9-451A-953D-41B878D90692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881119" y="1439333"/>
        <a:ext cx="365760" cy="355600"/>
      </dsp:txXfrm>
    </dsp:sp>
    <dsp:sp modelId="{02CDDC0E-F9C1-4E46-8E18-ADD920ABF5B6}">
      <dsp:nvSpPr>
        <dsp:cNvPr id="0" name=""/>
        <dsp:cNvSpPr/>
      </dsp:nvSpPr>
      <dsp:spPr>
        <a:xfrm>
          <a:off x="2798233" y="2032000"/>
          <a:ext cx="2531533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haroni" panose="02010803020104030203" pitchFamily="2" charset="-79"/>
              <a:cs typeface="Aharoni" panose="02010803020104030203" pitchFamily="2" charset="-79"/>
            </a:rPr>
            <a:t>Map</a:t>
          </a:r>
        </a:p>
      </dsp:txBody>
      <dsp:txXfrm>
        <a:off x="2837910" y="2071677"/>
        <a:ext cx="2452179" cy="1275312"/>
      </dsp:txXfrm>
    </dsp:sp>
    <dsp:sp modelId="{7127CCDA-4AC4-44AE-8931-E9601C21571D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881119" y="3471333"/>
        <a:ext cx="365760" cy="355600"/>
      </dsp:txXfrm>
    </dsp:sp>
    <dsp:sp modelId="{4710B20D-EFB1-4221-A1B4-80FB91C73160}">
      <dsp:nvSpPr>
        <dsp:cNvPr id="0" name=""/>
        <dsp:cNvSpPr/>
      </dsp:nvSpPr>
      <dsp:spPr>
        <a:xfrm>
          <a:off x="2798233" y="4064000"/>
          <a:ext cx="2531533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haroni" panose="02010803020104030203" pitchFamily="2" charset="-79"/>
              <a:cs typeface="Aharoni" panose="02010803020104030203" pitchFamily="2" charset="-79"/>
            </a:rPr>
            <a:t>Filter</a:t>
          </a:r>
        </a:p>
      </dsp:txBody>
      <dsp:txXfrm>
        <a:off x="2837910" y="4103677"/>
        <a:ext cx="2452179" cy="127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3D090-C389-443E-AA29-9844E41994AE}">
      <dsp:nvSpPr>
        <dsp:cNvPr id="0" name=""/>
        <dsp:cNvSpPr/>
      </dsp:nvSpPr>
      <dsp:spPr>
        <a:xfrm>
          <a:off x="6629" y="1421312"/>
          <a:ext cx="2284680" cy="137080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filter</a:t>
          </a:r>
        </a:p>
      </dsp:txBody>
      <dsp:txXfrm>
        <a:off x="46779" y="1461462"/>
        <a:ext cx="2204380" cy="1290508"/>
      </dsp:txXfrm>
    </dsp:sp>
    <dsp:sp modelId="{EA5BA34F-D171-4A3F-89C0-EE2DDA4A888B}">
      <dsp:nvSpPr>
        <dsp:cNvPr id="0" name=""/>
        <dsp:cNvSpPr/>
      </dsp:nvSpPr>
      <dsp:spPr>
        <a:xfrm>
          <a:off x="2519778" y="1823416"/>
          <a:ext cx="484352" cy="566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400" kern="1200"/>
        </a:p>
      </dsp:txBody>
      <dsp:txXfrm>
        <a:off x="2519778" y="1936736"/>
        <a:ext cx="339046" cy="339960"/>
      </dsp:txXfrm>
    </dsp:sp>
    <dsp:sp modelId="{A3B7E1BD-E74E-4015-89BF-EFB2C7FAB441}">
      <dsp:nvSpPr>
        <dsp:cNvPr id="0" name=""/>
        <dsp:cNvSpPr/>
      </dsp:nvSpPr>
      <dsp:spPr>
        <a:xfrm>
          <a:off x="3205182" y="1441943"/>
          <a:ext cx="4727804" cy="1329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keyBy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(Sensor::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getSensor_id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sp:txBody>
      <dsp:txXfrm>
        <a:off x="3244123" y="1480884"/>
        <a:ext cx="4649922" cy="1251665"/>
      </dsp:txXfrm>
    </dsp:sp>
    <dsp:sp modelId="{64575E29-8BFC-47B5-B130-5DE685B4B92B}">
      <dsp:nvSpPr>
        <dsp:cNvPr id="0" name=""/>
        <dsp:cNvSpPr/>
      </dsp:nvSpPr>
      <dsp:spPr>
        <a:xfrm>
          <a:off x="8163112" y="1823416"/>
          <a:ext cx="487865" cy="566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400" kern="1200"/>
        </a:p>
      </dsp:txBody>
      <dsp:txXfrm>
        <a:off x="8163112" y="1936736"/>
        <a:ext cx="341506" cy="339960"/>
      </dsp:txXfrm>
    </dsp:sp>
    <dsp:sp modelId="{1AECF9BC-BCCB-4231-B443-3062D7926AD2}">
      <dsp:nvSpPr>
        <dsp:cNvPr id="0" name=""/>
        <dsp:cNvSpPr/>
      </dsp:nvSpPr>
      <dsp:spPr>
        <a:xfrm>
          <a:off x="8853489" y="1421312"/>
          <a:ext cx="2284680" cy="137080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</a:t>
          </a:r>
        </a:p>
      </dsp:txBody>
      <dsp:txXfrm>
        <a:off x="8893639" y="1461462"/>
        <a:ext cx="2204380" cy="1290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A4716-6EA2-417A-8C4F-8A04DDB9824C}">
      <dsp:nvSpPr>
        <dsp:cNvPr id="0" name=""/>
        <dsp:cNvSpPr/>
      </dsp:nvSpPr>
      <dsp:spPr>
        <a:xfrm>
          <a:off x="14481" y="1613643"/>
          <a:ext cx="1643576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aggregate</a:t>
          </a:r>
        </a:p>
      </dsp:txBody>
      <dsp:txXfrm>
        <a:off x="43364" y="1642526"/>
        <a:ext cx="1585810" cy="928380"/>
      </dsp:txXfrm>
    </dsp:sp>
    <dsp:sp modelId="{2249DD65-7A2F-4A7B-98F9-19E97DD5A7BC}">
      <dsp:nvSpPr>
        <dsp:cNvPr id="0" name=""/>
        <dsp:cNvSpPr/>
      </dsp:nvSpPr>
      <dsp:spPr>
        <a:xfrm>
          <a:off x="1822416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1822416" y="1984434"/>
        <a:ext cx="243907" cy="244565"/>
      </dsp:txXfrm>
    </dsp:sp>
    <dsp:sp modelId="{DE53D090-C389-443E-AA29-9844E41994AE}">
      <dsp:nvSpPr>
        <dsp:cNvPr id="0" name=""/>
        <dsp:cNvSpPr/>
      </dsp:nvSpPr>
      <dsp:spPr>
        <a:xfrm>
          <a:off x="2315489" y="1613643"/>
          <a:ext cx="2969055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processWindowFunction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sp:txBody>
      <dsp:txXfrm>
        <a:off x="2344372" y="1642526"/>
        <a:ext cx="2911289" cy="928380"/>
      </dsp:txXfrm>
    </dsp:sp>
    <dsp:sp modelId="{EA5BA34F-D171-4A3F-89C0-EE2DDA4A888B}">
      <dsp:nvSpPr>
        <dsp:cNvPr id="0" name=""/>
        <dsp:cNvSpPr/>
      </dsp:nvSpPr>
      <dsp:spPr>
        <a:xfrm>
          <a:off x="5448902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5448902" y="1984434"/>
        <a:ext cx="243907" cy="244565"/>
      </dsp:txXfrm>
    </dsp:sp>
    <dsp:sp modelId="{EC7F3C2E-7E99-4319-A2B5-B478D93079D2}">
      <dsp:nvSpPr>
        <dsp:cNvPr id="0" name=""/>
        <dsp:cNvSpPr/>
      </dsp:nvSpPr>
      <dsp:spPr>
        <a:xfrm>
          <a:off x="5941975" y="1613643"/>
          <a:ext cx="1643576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map</a:t>
          </a:r>
        </a:p>
      </dsp:txBody>
      <dsp:txXfrm>
        <a:off x="5970858" y="1642526"/>
        <a:ext cx="1585810" cy="928380"/>
      </dsp:txXfrm>
    </dsp:sp>
    <dsp:sp modelId="{A9B9682A-0451-4D53-9488-6C9D60621042}">
      <dsp:nvSpPr>
        <dsp:cNvPr id="0" name=""/>
        <dsp:cNvSpPr/>
      </dsp:nvSpPr>
      <dsp:spPr>
        <a:xfrm>
          <a:off x="7749909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7749909" y="1984434"/>
        <a:ext cx="243907" cy="244565"/>
      </dsp:txXfrm>
    </dsp:sp>
    <dsp:sp modelId="{A3B7E1BD-E74E-4015-89BF-EFB2C7FAB441}">
      <dsp:nvSpPr>
        <dsp:cNvPr id="0" name=""/>
        <dsp:cNvSpPr/>
      </dsp:nvSpPr>
      <dsp:spPr>
        <a:xfrm>
          <a:off x="8242982" y="1628485"/>
          <a:ext cx="3401135" cy="956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Sink(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FlinkKafkaProducer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sp:txBody>
      <dsp:txXfrm>
        <a:off x="8270996" y="1656499"/>
        <a:ext cx="3345107" cy="900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7E1BD-E74E-4015-89BF-EFB2C7FAB441}">
      <dsp:nvSpPr>
        <dsp:cNvPr id="0" name=""/>
        <dsp:cNvSpPr/>
      </dsp:nvSpPr>
      <dsp:spPr>
        <a:xfrm>
          <a:off x="5764" y="1379586"/>
          <a:ext cx="3223605" cy="1093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keyBy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(Sensor::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getLocation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sp:txBody>
      <dsp:txXfrm>
        <a:off x="37789" y="1411611"/>
        <a:ext cx="3159555" cy="1029358"/>
      </dsp:txXfrm>
    </dsp:sp>
    <dsp:sp modelId="{64575E29-8BFC-47B5-B130-5DE685B4B92B}">
      <dsp:nvSpPr>
        <dsp:cNvPr id="0" name=""/>
        <dsp:cNvSpPr/>
      </dsp:nvSpPr>
      <dsp:spPr>
        <a:xfrm rot="23484">
          <a:off x="3593653" y="1406227"/>
          <a:ext cx="772317" cy="1072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600" kern="1200"/>
        </a:p>
      </dsp:txBody>
      <dsp:txXfrm>
        <a:off x="3593656" y="1619916"/>
        <a:ext cx="540622" cy="643441"/>
      </dsp:txXfrm>
    </dsp:sp>
    <dsp:sp modelId="{1AECF9BC-BCCB-4231-B443-3062D7926AD2}">
      <dsp:nvSpPr>
        <dsp:cNvPr id="0" name=""/>
        <dsp:cNvSpPr/>
      </dsp:nvSpPr>
      <dsp:spPr>
        <a:xfrm>
          <a:off x="4686539" y="1338073"/>
          <a:ext cx="2209926" cy="123346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</a:t>
          </a:r>
        </a:p>
      </dsp:txBody>
      <dsp:txXfrm>
        <a:off x="4722666" y="1374200"/>
        <a:ext cx="2137672" cy="1161207"/>
      </dsp:txXfrm>
    </dsp:sp>
    <dsp:sp modelId="{CAD17431-5AC6-442A-BC01-9C3D6CB1BD54}">
      <dsp:nvSpPr>
        <dsp:cNvPr id="0" name=""/>
        <dsp:cNvSpPr/>
      </dsp:nvSpPr>
      <dsp:spPr>
        <a:xfrm rot="21575488">
          <a:off x="7344055" y="1404150"/>
          <a:ext cx="948941" cy="1072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600" kern="1200"/>
        </a:p>
      </dsp:txBody>
      <dsp:txXfrm>
        <a:off x="7344059" y="1619645"/>
        <a:ext cx="664259" cy="643441"/>
      </dsp:txXfrm>
    </dsp:sp>
    <dsp:sp modelId="{F5A9CB72-72B4-48AD-9681-E76D1243A721}">
      <dsp:nvSpPr>
        <dsp:cNvPr id="0" name=""/>
        <dsp:cNvSpPr/>
      </dsp:nvSpPr>
      <dsp:spPr>
        <a:xfrm>
          <a:off x="8686874" y="1326346"/>
          <a:ext cx="2207201" cy="119988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aggregate</a:t>
          </a:r>
        </a:p>
      </dsp:txBody>
      <dsp:txXfrm>
        <a:off x="8722017" y="1361489"/>
        <a:ext cx="2136915" cy="1129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A4716-6EA2-417A-8C4F-8A04DDB9824C}">
      <dsp:nvSpPr>
        <dsp:cNvPr id="0" name=""/>
        <dsp:cNvSpPr/>
      </dsp:nvSpPr>
      <dsp:spPr>
        <a:xfrm>
          <a:off x="14481" y="1613643"/>
          <a:ext cx="1643576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windowAll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sp:txBody>
      <dsp:txXfrm>
        <a:off x="43364" y="1642526"/>
        <a:ext cx="1585810" cy="928380"/>
      </dsp:txXfrm>
    </dsp:sp>
    <dsp:sp modelId="{2249DD65-7A2F-4A7B-98F9-19E97DD5A7BC}">
      <dsp:nvSpPr>
        <dsp:cNvPr id="0" name=""/>
        <dsp:cNvSpPr/>
      </dsp:nvSpPr>
      <dsp:spPr>
        <a:xfrm>
          <a:off x="1822416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1822416" y="1984434"/>
        <a:ext cx="243907" cy="244565"/>
      </dsp:txXfrm>
    </dsp:sp>
    <dsp:sp modelId="{DE53D090-C389-443E-AA29-9844E41994AE}">
      <dsp:nvSpPr>
        <dsp:cNvPr id="0" name=""/>
        <dsp:cNvSpPr/>
      </dsp:nvSpPr>
      <dsp:spPr>
        <a:xfrm>
          <a:off x="2315489" y="1613643"/>
          <a:ext cx="2969055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processWindowFunction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sp:txBody>
      <dsp:txXfrm>
        <a:off x="2344372" y="1642526"/>
        <a:ext cx="2911289" cy="928380"/>
      </dsp:txXfrm>
    </dsp:sp>
    <dsp:sp modelId="{EA5BA34F-D171-4A3F-89C0-EE2DDA4A888B}">
      <dsp:nvSpPr>
        <dsp:cNvPr id="0" name=""/>
        <dsp:cNvSpPr/>
      </dsp:nvSpPr>
      <dsp:spPr>
        <a:xfrm>
          <a:off x="5448902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5448902" y="1984434"/>
        <a:ext cx="243907" cy="244565"/>
      </dsp:txXfrm>
    </dsp:sp>
    <dsp:sp modelId="{EC7F3C2E-7E99-4319-A2B5-B478D93079D2}">
      <dsp:nvSpPr>
        <dsp:cNvPr id="0" name=""/>
        <dsp:cNvSpPr/>
      </dsp:nvSpPr>
      <dsp:spPr>
        <a:xfrm>
          <a:off x="5941975" y="1613643"/>
          <a:ext cx="1643576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map</a:t>
          </a:r>
        </a:p>
      </dsp:txBody>
      <dsp:txXfrm>
        <a:off x="5970858" y="1642526"/>
        <a:ext cx="1585810" cy="928380"/>
      </dsp:txXfrm>
    </dsp:sp>
    <dsp:sp modelId="{A9B9682A-0451-4D53-9488-6C9D60621042}">
      <dsp:nvSpPr>
        <dsp:cNvPr id="0" name=""/>
        <dsp:cNvSpPr/>
      </dsp:nvSpPr>
      <dsp:spPr>
        <a:xfrm>
          <a:off x="7749909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7749909" y="1984434"/>
        <a:ext cx="243907" cy="244565"/>
      </dsp:txXfrm>
    </dsp:sp>
    <dsp:sp modelId="{A3B7E1BD-E74E-4015-89BF-EFB2C7FAB441}">
      <dsp:nvSpPr>
        <dsp:cNvPr id="0" name=""/>
        <dsp:cNvSpPr/>
      </dsp:nvSpPr>
      <dsp:spPr>
        <a:xfrm>
          <a:off x="8242982" y="1628485"/>
          <a:ext cx="3401135" cy="956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Sink(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FlinkKafkaProducer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sp:txBody>
      <dsp:txXfrm>
        <a:off x="8270996" y="1656499"/>
        <a:ext cx="3345107" cy="9004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3D090-C389-443E-AA29-9844E41994AE}">
      <dsp:nvSpPr>
        <dsp:cNvPr id="0" name=""/>
        <dsp:cNvSpPr/>
      </dsp:nvSpPr>
      <dsp:spPr>
        <a:xfrm>
          <a:off x="8310" y="1574530"/>
          <a:ext cx="1773955" cy="106437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filter</a:t>
          </a:r>
        </a:p>
      </dsp:txBody>
      <dsp:txXfrm>
        <a:off x="39484" y="1605704"/>
        <a:ext cx="1711607" cy="1002025"/>
      </dsp:txXfrm>
    </dsp:sp>
    <dsp:sp modelId="{EA5BA34F-D171-4A3F-89C0-EE2DDA4A888B}">
      <dsp:nvSpPr>
        <dsp:cNvPr id="0" name=""/>
        <dsp:cNvSpPr/>
      </dsp:nvSpPr>
      <dsp:spPr>
        <a:xfrm rot="21577533">
          <a:off x="1968087" y="1878448"/>
          <a:ext cx="393958" cy="4399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1968088" y="1966822"/>
        <a:ext cx="275771" cy="263964"/>
      </dsp:txXfrm>
    </dsp:sp>
    <dsp:sp modelId="{A3B7E1BD-E74E-4015-89BF-EFB2C7FAB441}">
      <dsp:nvSpPr>
        <dsp:cNvPr id="0" name=""/>
        <dsp:cNvSpPr/>
      </dsp:nvSpPr>
      <dsp:spPr>
        <a:xfrm>
          <a:off x="2525567" y="1567899"/>
          <a:ext cx="3670935" cy="1032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keyBy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line.getCell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().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getIdCell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())</a:t>
          </a:r>
        </a:p>
      </dsp:txBody>
      <dsp:txXfrm>
        <a:off x="2555803" y="1598135"/>
        <a:ext cx="3610463" cy="971863"/>
      </dsp:txXfrm>
    </dsp:sp>
    <dsp:sp modelId="{64575E29-8BFC-47B5-B130-5DE685B4B92B}">
      <dsp:nvSpPr>
        <dsp:cNvPr id="0" name=""/>
        <dsp:cNvSpPr/>
      </dsp:nvSpPr>
      <dsp:spPr>
        <a:xfrm rot="22324">
          <a:off x="6387837" y="1878575"/>
          <a:ext cx="405646" cy="4399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6387838" y="1966168"/>
        <a:ext cx="283952" cy="263964"/>
      </dsp:txXfrm>
    </dsp:sp>
    <dsp:sp modelId="{1AECF9BC-BCCB-4231-B443-3062D7926AD2}">
      <dsp:nvSpPr>
        <dsp:cNvPr id="0" name=""/>
        <dsp:cNvSpPr/>
      </dsp:nvSpPr>
      <dsp:spPr>
        <a:xfrm>
          <a:off x="6961858" y="1574530"/>
          <a:ext cx="1773955" cy="106437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</a:t>
          </a:r>
        </a:p>
      </dsp:txBody>
      <dsp:txXfrm>
        <a:off x="6993032" y="1605704"/>
        <a:ext cx="1711607" cy="1002025"/>
      </dsp:txXfrm>
    </dsp:sp>
    <dsp:sp modelId="{EEF76F1E-B332-4D19-BC04-162AE42A8FCE}">
      <dsp:nvSpPr>
        <dsp:cNvPr id="0" name=""/>
        <dsp:cNvSpPr/>
      </dsp:nvSpPr>
      <dsp:spPr>
        <a:xfrm>
          <a:off x="8890836" y="1886746"/>
          <a:ext cx="328647" cy="4399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8890836" y="1974734"/>
        <a:ext cx="230053" cy="263964"/>
      </dsp:txXfrm>
    </dsp:sp>
    <dsp:sp modelId="{8FE83112-A31C-4766-A0A0-D570F0879820}">
      <dsp:nvSpPr>
        <dsp:cNvPr id="0" name=""/>
        <dsp:cNvSpPr/>
      </dsp:nvSpPr>
      <dsp:spPr>
        <a:xfrm>
          <a:off x="9355903" y="1574530"/>
          <a:ext cx="1773955" cy="106437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aggregate</a:t>
          </a:r>
        </a:p>
      </dsp:txBody>
      <dsp:txXfrm>
        <a:off x="9387077" y="1605704"/>
        <a:ext cx="1711607" cy="1002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A4716-6EA2-417A-8C4F-8A04DDB9824C}">
      <dsp:nvSpPr>
        <dsp:cNvPr id="0" name=""/>
        <dsp:cNvSpPr/>
      </dsp:nvSpPr>
      <dsp:spPr>
        <a:xfrm>
          <a:off x="14481" y="1613643"/>
          <a:ext cx="1643576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windowAll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sp:txBody>
      <dsp:txXfrm>
        <a:off x="43364" y="1642526"/>
        <a:ext cx="1585810" cy="928380"/>
      </dsp:txXfrm>
    </dsp:sp>
    <dsp:sp modelId="{2249DD65-7A2F-4A7B-98F9-19E97DD5A7BC}">
      <dsp:nvSpPr>
        <dsp:cNvPr id="0" name=""/>
        <dsp:cNvSpPr/>
      </dsp:nvSpPr>
      <dsp:spPr>
        <a:xfrm>
          <a:off x="1822416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1822416" y="1984434"/>
        <a:ext cx="243907" cy="244565"/>
      </dsp:txXfrm>
    </dsp:sp>
    <dsp:sp modelId="{DE53D090-C389-443E-AA29-9844E41994AE}">
      <dsp:nvSpPr>
        <dsp:cNvPr id="0" name=""/>
        <dsp:cNvSpPr/>
      </dsp:nvSpPr>
      <dsp:spPr>
        <a:xfrm>
          <a:off x="2315489" y="1613643"/>
          <a:ext cx="2969055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processWindowFunction</a:t>
          </a:r>
          <a:endParaRPr lang="it-IT" sz="1800" b="1" kern="1200" dirty="0">
            <a:solidFill>
              <a:prstClr val="white"/>
            </a:solidFill>
            <a:latin typeface="Karla" pitchFamily="2" charset="0"/>
            <a:ea typeface="+mn-ea"/>
            <a:cs typeface="Aharoni" panose="02010803020104030203" pitchFamily="2" charset="-79"/>
          </a:endParaRPr>
        </a:p>
      </dsp:txBody>
      <dsp:txXfrm>
        <a:off x="2344372" y="1642526"/>
        <a:ext cx="2911289" cy="928380"/>
      </dsp:txXfrm>
    </dsp:sp>
    <dsp:sp modelId="{EA5BA34F-D171-4A3F-89C0-EE2DDA4A888B}">
      <dsp:nvSpPr>
        <dsp:cNvPr id="0" name=""/>
        <dsp:cNvSpPr/>
      </dsp:nvSpPr>
      <dsp:spPr>
        <a:xfrm>
          <a:off x="5448902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5448902" y="1984434"/>
        <a:ext cx="243907" cy="244565"/>
      </dsp:txXfrm>
    </dsp:sp>
    <dsp:sp modelId="{EC7F3C2E-7E99-4319-A2B5-B478D93079D2}">
      <dsp:nvSpPr>
        <dsp:cNvPr id="0" name=""/>
        <dsp:cNvSpPr/>
      </dsp:nvSpPr>
      <dsp:spPr>
        <a:xfrm>
          <a:off x="5941975" y="1613643"/>
          <a:ext cx="1643576" cy="98614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map</a:t>
          </a:r>
        </a:p>
      </dsp:txBody>
      <dsp:txXfrm>
        <a:off x="5970858" y="1642526"/>
        <a:ext cx="1585810" cy="928380"/>
      </dsp:txXfrm>
    </dsp:sp>
    <dsp:sp modelId="{A9B9682A-0451-4D53-9488-6C9D60621042}">
      <dsp:nvSpPr>
        <dsp:cNvPr id="0" name=""/>
        <dsp:cNvSpPr/>
      </dsp:nvSpPr>
      <dsp:spPr>
        <a:xfrm>
          <a:off x="7749909" y="1902913"/>
          <a:ext cx="348438" cy="4076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7749909" y="1984434"/>
        <a:ext cx="243907" cy="244565"/>
      </dsp:txXfrm>
    </dsp:sp>
    <dsp:sp modelId="{A3B7E1BD-E74E-4015-89BF-EFB2C7FAB441}">
      <dsp:nvSpPr>
        <dsp:cNvPr id="0" name=""/>
        <dsp:cNvSpPr/>
      </dsp:nvSpPr>
      <dsp:spPr>
        <a:xfrm>
          <a:off x="8242982" y="1628485"/>
          <a:ext cx="3401135" cy="956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Sink(</a:t>
          </a:r>
          <a:r>
            <a:rPr lang="it-IT" sz="1800" b="1" kern="1200" dirty="0" err="1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FlinkKafkaProducer</a:t>
          </a:r>
          <a:r>
            <a:rPr lang="it-IT" sz="1800" b="1" kern="1200" dirty="0">
              <a:solidFill>
                <a:prstClr val="white"/>
              </a:solidFill>
              <a:latin typeface="Karla" pitchFamily="2" charset="0"/>
              <a:ea typeface="+mn-ea"/>
              <a:cs typeface="Aharoni" panose="02010803020104030203" pitchFamily="2" charset="-79"/>
            </a:rPr>
            <a:t>)</a:t>
          </a:r>
        </a:p>
      </dsp:txBody>
      <dsp:txXfrm>
        <a:off x="8270996" y="1656499"/>
        <a:ext cx="3345107" cy="900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4ABA-0E47-4BBD-9274-BE505508484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E77CA-4909-446F-91E3-71B751A91A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93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Tempo che intercorre tra inizio e completamento di un evento.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E77CA-4909-446F-91E3-71B751A91A7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14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2062F-8689-FCB0-F4C9-577D60DBE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0E5F01-F992-3B10-64D4-23D541C6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6F98D8-2BB1-C8C4-8A3E-E8790B84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975" y="6356356"/>
            <a:ext cx="4114800" cy="365125"/>
          </a:xfrm>
        </p:spPr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FD84B-3335-8A1A-4A59-18316A01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1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701C3-E1E3-9A27-93E3-1E7E5D9B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9D260C-D712-3543-7E28-02AC4EFE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F39901-998A-EFAF-297A-0CC021C0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0471-3A96-48C7-B8C1-4BCD83EB5B13}" type="datetime1">
              <a:rPr lang="it-IT" smtClean="0"/>
              <a:t>16/07/2022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F1E021-EE6D-9616-7259-C499158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1DFAB-9439-5F6D-DEA6-4158B577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5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58D777-8683-5597-AC82-8E29220D4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17CD23-D3CE-650A-B405-B013B5BAF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0E9A97-BA86-687C-A163-19115881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9328-1622-40DF-AA82-01F6E60C382E}" type="datetime1">
              <a:rPr lang="it-IT" smtClean="0"/>
              <a:t>16/07/2022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8DA46-5B95-1AF4-7F89-6E7B4D2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4A84B-A0D4-61D5-EE07-C05425A8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4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FA145-70F6-0635-508B-24B67813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1CFE6F-D993-F5FF-891F-6D56EAFD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2CB67F-7241-DB25-4659-C490862D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975" y="6356356"/>
            <a:ext cx="4114800" cy="365125"/>
          </a:xfrm>
        </p:spPr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9D4097-00D8-1D46-7DCF-6485340D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62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8FB83-0886-5888-F346-FC73CA70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1D85A1-58F9-9D0B-8189-A41950F0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9BA616-5CC4-9CCC-B1A3-7F0B5816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9C6A-5CEF-4E64-A716-4CF9DC0223AD}" type="datetime1">
              <a:rPr lang="it-IT" smtClean="0"/>
              <a:t>16/07/2022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D5845D-42EB-F884-9C6B-9CCBB415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99408-4F8D-7638-DCCE-90054496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09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B5F71-F50C-E53A-0FAB-B16CB1D8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B5E093-02FA-201C-FB58-3E6ECBE41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1210D2-EE7B-B91B-9595-0202A39E5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3DA0FD-621C-7773-4C48-E5C28C1A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82D-0DCE-4BBC-BE48-448BDFA4A63A}" type="datetime1">
              <a:rPr lang="it-IT" smtClean="0"/>
              <a:t>16/07/2022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841B01-63C0-79A3-F357-8D2BB577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072DDB-1830-60A7-A7DA-4C236270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C311-A4BB-B974-4A07-000D994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D85D25-204A-DB2F-65F6-812CD0E5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3E2106-CE7F-A64F-2C2B-6D37CD23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B4B509-1B79-6A40-5FBF-919C97A30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050E62-F61F-B330-349A-2DD61E20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442490-3D88-6B49-A802-388E5F39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5D2-48D8-42A3-9E44-D8085FBC6168}" type="datetime1">
              <a:rPr lang="it-IT" smtClean="0"/>
              <a:t>16/07/2022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F4B64F-0613-6C06-C209-4F1E06C1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992D3D-6979-3D8A-3187-34467756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80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B366C-2F2B-84CE-F574-BCA9A1B2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795598F-FA6E-2A5F-E8AD-0C5E690B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114B-0F31-49D2-8A39-B5D28F48504C}" type="datetime1">
              <a:rPr lang="it-IT" smtClean="0"/>
              <a:t>16/07/2022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FB648F-570D-ED4D-8EA6-DBA3C944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74364-46E7-F6FE-0C8A-DCF62673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79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81954CC-673B-2603-AB6D-C2E725E7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A76C-8B3E-4673-8EC9-8228A93CB3AA}" type="datetime1">
              <a:rPr lang="it-IT" smtClean="0"/>
              <a:t>16/07/2022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8685EE-BBF1-0128-7F9C-A6966CE9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99736-A783-22BC-621E-0523B67C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4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13888-4D0A-6388-8E5E-026FD1E0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E225CB-9820-649E-55C0-8E25B171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1B29FB-E72B-0F7C-3C7C-2779359B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B49A5A-F0CC-E3CA-2847-20666625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67B7-5F81-4BB0-B3B1-9FAE0B4F94ED}" type="datetime1">
              <a:rPr lang="it-IT" smtClean="0"/>
              <a:t>16/07/2022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8C9773-16F4-36FD-CA33-2F83AA38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908C21-C3EE-2218-E040-64E76DB1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98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5EC9D-A68B-BBAF-3E03-D2AF193B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555C4C-7364-C10A-A382-B49364FAF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62B32A-FEE7-6509-6A1D-89D33C99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EC31D9-C4D6-4267-E9A1-2559D56F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73D0-85C8-408D-9D3B-ACA41E537A30}" type="datetime1">
              <a:rPr lang="it-IT" smtClean="0"/>
              <a:t>16/07/2022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6E0824-BCF8-6340-6C41-6AD8E3DA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Tor Vergata, 13 Giugno 2022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8C380-2E9E-49BC-CA8F-C2577DDC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5732B5E-9ECD-5448-17DE-46FC0DFC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A4F41D-1BC3-60ED-A029-6966BA94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1A52-20E9-6397-E90D-C8CC7819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98D3-FD2E-4AB2-BD59-3E27D2F6FFFA}" type="datetime1">
              <a:rPr lang="it-IT" smtClean="0"/>
              <a:t>16/07/2022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66534-A1D8-04FB-DCDF-3AF0916DD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Tor Vergata, 13 Giugno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C015CF-50C8-7BFD-F87E-09D2820FE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3E91-3548-490D-9FBD-EEF38B0D3E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84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EC631C-555E-D989-1332-3BC540AF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489" y="1102908"/>
            <a:ext cx="10441021" cy="2632514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Analisi in tempo reale di dati ambientali con</a:t>
            </a:r>
            <a:b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Apache Flink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591AFC-6F96-1BFD-F596-ADD6B7954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873"/>
            <a:ext cx="9144000" cy="1655762"/>
          </a:xfrm>
        </p:spPr>
        <p:txBody>
          <a:bodyPr/>
          <a:lstStyle/>
          <a:p>
            <a:r>
              <a:rPr lang="it-IT" dirty="0"/>
              <a:t>Martina De Maio</a:t>
            </a:r>
          </a:p>
          <a:p>
            <a:r>
              <a:rPr lang="it-IT" dirty="0"/>
              <a:t>0296447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3AF02-401B-B0E1-2D20-067C532E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</p:spTree>
    <p:extLst>
      <p:ext uri="{BB962C8B-B14F-4D97-AF65-F5344CB8AC3E}">
        <p14:creationId xmlns:p14="http://schemas.microsoft.com/office/powerpoint/2010/main" val="396301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" y="292202"/>
            <a:ext cx="5924624" cy="70990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1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02FB942E-9140-E6F6-5277-952187B9FE50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20571F57-B779-4BE6-14D0-36B1D54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30D9B42-476D-5F42-C8A1-6A6D276BB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615286"/>
              </p:ext>
            </p:extLst>
          </p:nvPr>
        </p:nvGraphicFramePr>
        <p:xfrm>
          <a:off x="393970" y="292202"/>
          <a:ext cx="11138170" cy="421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freccia in su 4">
            <a:extLst>
              <a:ext uri="{FF2B5EF4-FFF2-40B4-BE49-F238E27FC236}">
                <a16:creationId xmlns:a16="http://schemas.microsoft.com/office/drawing/2014/main" id="{2E8F88F1-2D4F-3637-E210-CA26992E83FA}"/>
              </a:ext>
            </a:extLst>
          </p:cNvPr>
          <p:cNvSpPr/>
          <p:nvPr/>
        </p:nvSpPr>
        <p:spPr>
          <a:xfrm>
            <a:off x="492564" y="3206269"/>
            <a:ext cx="1643772" cy="1353874"/>
          </a:xfrm>
          <a:custGeom>
            <a:avLst/>
            <a:gdLst>
              <a:gd name="connsiteX0" fmla="*/ 0 w 1643772"/>
              <a:gd name="connsiteY0" fmla="*/ 474167 h 1353874"/>
              <a:gd name="connsiteX1" fmla="*/ 652652 w 1643772"/>
              <a:gd name="connsiteY1" fmla="*/ 474167 h 1353874"/>
              <a:gd name="connsiteX2" fmla="*/ 652652 w 1643772"/>
              <a:gd name="connsiteY2" fmla="*/ 338469 h 1353874"/>
              <a:gd name="connsiteX3" fmla="*/ 483418 w 1643772"/>
              <a:gd name="connsiteY3" fmla="*/ 338469 h 1353874"/>
              <a:gd name="connsiteX4" fmla="*/ 821886 w 1643772"/>
              <a:gd name="connsiteY4" fmla="*/ 0 h 1353874"/>
              <a:gd name="connsiteX5" fmla="*/ 1160355 w 1643772"/>
              <a:gd name="connsiteY5" fmla="*/ 338469 h 1353874"/>
              <a:gd name="connsiteX6" fmla="*/ 991120 w 1643772"/>
              <a:gd name="connsiteY6" fmla="*/ 338469 h 1353874"/>
              <a:gd name="connsiteX7" fmla="*/ 991120 w 1643772"/>
              <a:gd name="connsiteY7" fmla="*/ 474167 h 1353874"/>
              <a:gd name="connsiteX8" fmla="*/ 1643772 w 1643772"/>
              <a:gd name="connsiteY8" fmla="*/ 474167 h 1353874"/>
              <a:gd name="connsiteX9" fmla="*/ 1643772 w 1643772"/>
              <a:gd name="connsiteY9" fmla="*/ 1353874 h 1353874"/>
              <a:gd name="connsiteX10" fmla="*/ 0 w 1643772"/>
              <a:gd name="connsiteY10" fmla="*/ 1353874 h 1353874"/>
              <a:gd name="connsiteX11" fmla="*/ 0 w 1643772"/>
              <a:gd name="connsiteY11" fmla="*/ 474167 h 13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772" h="1353874" fill="none" extrusionOk="0">
                <a:moveTo>
                  <a:pt x="0" y="474167"/>
                </a:moveTo>
                <a:cubicBezTo>
                  <a:pt x="301043" y="527083"/>
                  <a:pt x="556959" y="453699"/>
                  <a:pt x="652652" y="474167"/>
                </a:cubicBezTo>
                <a:cubicBezTo>
                  <a:pt x="658727" y="435245"/>
                  <a:pt x="663200" y="360403"/>
                  <a:pt x="652652" y="338469"/>
                </a:cubicBezTo>
                <a:cubicBezTo>
                  <a:pt x="617225" y="328854"/>
                  <a:pt x="520979" y="341358"/>
                  <a:pt x="483418" y="338469"/>
                </a:cubicBezTo>
                <a:cubicBezTo>
                  <a:pt x="547331" y="255050"/>
                  <a:pt x="741307" y="96098"/>
                  <a:pt x="821886" y="0"/>
                </a:cubicBezTo>
                <a:cubicBezTo>
                  <a:pt x="864888" y="30544"/>
                  <a:pt x="1055567" y="188213"/>
                  <a:pt x="1160355" y="338469"/>
                </a:cubicBezTo>
                <a:cubicBezTo>
                  <a:pt x="1137156" y="331227"/>
                  <a:pt x="1055193" y="342743"/>
                  <a:pt x="991120" y="338469"/>
                </a:cubicBezTo>
                <a:cubicBezTo>
                  <a:pt x="1000452" y="356802"/>
                  <a:pt x="1003076" y="408435"/>
                  <a:pt x="991120" y="474167"/>
                </a:cubicBezTo>
                <a:cubicBezTo>
                  <a:pt x="1180244" y="428733"/>
                  <a:pt x="1347702" y="497712"/>
                  <a:pt x="1643772" y="474167"/>
                </a:cubicBezTo>
                <a:cubicBezTo>
                  <a:pt x="1681363" y="858253"/>
                  <a:pt x="1658261" y="1173066"/>
                  <a:pt x="1643772" y="1353874"/>
                </a:cubicBezTo>
                <a:cubicBezTo>
                  <a:pt x="1024821" y="1428390"/>
                  <a:pt x="289644" y="1484509"/>
                  <a:pt x="0" y="1353874"/>
                </a:cubicBezTo>
                <a:cubicBezTo>
                  <a:pt x="50941" y="1000288"/>
                  <a:pt x="46650" y="726150"/>
                  <a:pt x="0" y="474167"/>
                </a:cubicBezTo>
                <a:close/>
              </a:path>
              <a:path w="1643772" h="1353874" stroke="0" extrusionOk="0">
                <a:moveTo>
                  <a:pt x="0" y="474167"/>
                </a:moveTo>
                <a:cubicBezTo>
                  <a:pt x="203494" y="489817"/>
                  <a:pt x="475432" y="468231"/>
                  <a:pt x="652652" y="474167"/>
                </a:cubicBezTo>
                <a:cubicBezTo>
                  <a:pt x="647903" y="424989"/>
                  <a:pt x="643552" y="357805"/>
                  <a:pt x="652652" y="338469"/>
                </a:cubicBezTo>
                <a:cubicBezTo>
                  <a:pt x="613491" y="348195"/>
                  <a:pt x="541724" y="325532"/>
                  <a:pt x="483418" y="338469"/>
                </a:cubicBezTo>
                <a:cubicBezTo>
                  <a:pt x="658792" y="181314"/>
                  <a:pt x="800018" y="71656"/>
                  <a:pt x="821886" y="0"/>
                </a:cubicBezTo>
                <a:cubicBezTo>
                  <a:pt x="886199" y="9888"/>
                  <a:pt x="1075298" y="311242"/>
                  <a:pt x="1160355" y="338469"/>
                </a:cubicBezTo>
                <a:cubicBezTo>
                  <a:pt x="1135864" y="339498"/>
                  <a:pt x="1074403" y="337650"/>
                  <a:pt x="991120" y="338469"/>
                </a:cubicBezTo>
                <a:cubicBezTo>
                  <a:pt x="1001022" y="370998"/>
                  <a:pt x="984360" y="408999"/>
                  <a:pt x="991120" y="474167"/>
                </a:cubicBezTo>
                <a:cubicBezTo>
                  <a:pt x="1129283" y="419702"/>
                  <a:pt x="1416859" y="487210"/>
                  <a:pt x="1643772" y="474167"/>
                </a:cubicBezTo>
                <a:cubicBezTo>
                  <a:pt x="1679673" y="832196"/>
                  <a:pt x="1671794" y="1185273"/>
                  <a:pt x="1643772" y="1353874"/>
                </a:cubicBezTo>
                <a:cubicBezTo>
                  <a:pt x="1158349" y="1234264"/>
                  <a:pt x="339068" y="1323924"/>
                  <a:pt x="0" y="1353874"/>
                </a:cubicBezTo>
                <a:cubicBezTo>
                  <a:pt x="29157" y="1232854"/>
                  <a:pt x="64299" y="887412"/>
                  <a:pt x="0" y="47416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Filtraggio dei sensori con id&lt;10000</a:t>
            </a:r>
          </a:p>
        </p:txBody>
      </p:sp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94D782CD-A182-A219-7BCD-617FC338CD97}"/>
              </a:ext>
            </a:extLst>
          </p:cNvPr>
          <p:cNvSpPr/>
          <p:nvPr/>
        </p:nvSpPr>
        <p:spPr>
          <a:xfrm>
            <a:off x="4847313" y="3206269"/>
            <a:ext cx="1884228" cy="1412855"/>
          </a:xfrm>
          <a:custGeom>
            <a:avLst/>
            <a:gdLst>
              <a:gd name="connsiteX0" fmla="*/ 0 w 1884228"/>
              <a:gd name="connsiteY0" fmla="*/ 494824 h 1412855"/>
              <a:gd name="connsiteX1" fmla="*/ 765507 w 1884228"/>
              <a:gd name="connsiteY1" fmla="*/ 494824 h 1412855"/>
              <a:gd name="connsiteX2" fmla="*/ 765507 w 1884228"/>
              <a:gd name="connsiteY2" fmla="*/ 353214 h 1412855"/>
              <a:gd name="connsiteX3" fmla="*/ 588900 w 1884228"/>
              <a:gd name="connsiteY3" fmla="*/ 353214 h 1412855"/>
              <a:gd name="connsiteX4" fmla="*/ 942114 w 1884228"/>
              <a:gd name="connsiteY4" fmla="*/ 0 h 1412855"/>
              <a:gd name="connsiteX5" fmla="*/ 1295328 w 1884228"/>
              <a:gd name="connsiteY5" fmla="*/ 353214 h 1412855"/>
              <a:gd name="connsiteX6" fmla="*/ 1118721 w 1884228"/>
              <a:gd name="connsiteY6" fmla="*/ 353214 h 1412855"/>
              <a:gd name="connsiteX7" fmla="*/ 1118721 w 1884228"/>
              <a:gd name="connsiteY7" fmla="*/ 494824 h 1412855"/>
              <a:gd name="connsiteX8" fmla="*/ 1884228 w 1884228"/>
              <a:gd name="connsiteY8" fmla="*/ 494824 h 1412855"/>
              <a:gd name="connsiteX9" fmla="*/ 1884228 w 1884228"/>
              <a:gd name="connsiteY9" fmla="*/ 1412855 h 1412855"/>
              <a:gd name="connsiteX10" fmla="*/ 0 w 1884228"/>
              <a:gd name="connsiteY10" fmla="*/ 1412855 h 1412855"/>
              <a:gd name="connsiteX11" fmla="*/ 0 w 1884228"/>
              <a:gd name="connsiteY11" fmla="*/ 494824 h 14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4228" h="1412855" fill="none" extrusionOk="0">
                <a:moveTo>
                  <a:pt x="0" y="494824"/>
                </a:moveTo>
                <a:cubicBezTo>
                  <a:pt x="327167" y="433147"/>
                  <a:pt x="483865" y="450445"/>
                  <a:pt x="765507" y="494824"/>
                </a:cubicBezTo>
                <a:cubicBezTo>
                  <a:pt x="775711" y="451119"/>
                  <a:pt x="772442" y="404663"/>
                  <a:pt x="765507" y="353214"/>
                </a:cubicBezTo>
                <a:cubicBezTo>
                  <a:pt x="720070" y="363526"/>
                  <a:pt x="669046" y="342139"/>
                  <a:pt x="588900" y="353214"/>
                </a:cubicBezTo>
                <a:cubicBezTo>
                  <a:pt x="754903" y="219464"/>
                  <a:pt x="872498" y="57084"/>
                  <a:pt x="942114" y="0"/>
                </a:cubicBezTo>
                <a:cubicBezTo>
                  <a:pt x="1007810" y="61274"/>
                  <a:pt x="1154289" y="185009"/>
                  <a:pt x="1295328" y="353214"/>
                </a:cubicBezTo>
                <a:cubicBezTo>
                  <a:pt x="1255457" y="349706"/>
                  <a:pt x="1156602" y="346822"/>
                  <a:pt x="1118721" y="353214"/>
                </a:cubicBezTo>
                <a:cubicBezTo>
                  <a:pt x="1126772" y="400483"/>
                  <a:pt x="1118613" y="461908"/>
                  <a:pt x="1118721" y="494824"/>
                </a:cubicBezTo>
                <a:cubicBezTo>
                  <a:pt x="1307978" y="487778"/>
                  <a:pt x="1802873" y="561297"/>
                  <a:pt x="1884228" y="494824"/>
                </a:cubicBezTo>
                <a:cubicBezTo>
                  <a:pt x="1879268" y="868736"/>
                  <a:pt x="1879569" y="1248349"/>
                  <a:pt x="1884228" y="1412855"/>
                </a:cubicBezTo>
                <a:cubicBezTo>
                  <a:pt x="1631801" y="1267935"/>
                  <a:pt x="420713" y="1311398"/>
                  <a:pt x="0" y="1412855"/>
                </a:cubicBezTo>
                <a:cubicBezTo>
                  <a:pt x="30726" y="1111201"/>
                  <a:pt x="-13556" y="683789"/>
                  <a:pt x="0" y="494824"/>
                </a:cubicBezTo>
                <a:close/>
              </a:path>
              <a:path w="1884228" h="1412855" stroke="0" extrusionOk="0">
                <a:moveTo>
                  <a:pt x="0" y="494824"/>
                </a:moveTo>
                <a:cubicBezTo>
                  <a:pt x="379805" y="488232"/>
                  <a:pt x="532670" y="471972"/>
                  <a:pt x="765507" y="494824"/>
                </a:cubicBezTo>
                <a:cubicBezTo>
                  <a:pt x="766284" y="458389"/>
                  <a:pt x="767336" y="421788"/>
                  <a:pt x="765507" y="353214"/>
                </a:cubicBezTo>
                <a:cubicBezTo>
                  <a:pt x="726016" y="352084"/>
                  <a:pt x="632942" y="363209"/>
                  <a:pt x="588900" y="353214"/>
                </a:cubicBezTo>
                <a:cubicBezTo>
                  <a:pt x="618028" y="285454"/>
                  <a:pt x="812316" y="149768"/>
                  <a:pt x="942114" y="0"/>
                </a:cubicBezTo>
                <a:cubicBezTo>
                  <a:pt x="980937" y="40542"/>
                  <a:pt x="1135384" y="242002"/>
                  <a:pt x="1295328" y="353214"/>
                </a:cubicBezTo>
                <a:cubicBezTo>
                  <a:pt x="1242284" y="349574"/>
                  <a:pt x="1167117" y="350264"/>
                  <a:pt x="1118721" y="353214"/>
                </a:cubicBezTo>
                <a:cubicBezTo>
                  <a:pt x="1121234" y="383283"/>
                  <a:pt x="1106905" y="427408"/>
                  <a:pt x="1118721" y="494824"/>
                </a:cubicBezTo>
                <a:cubicBezTo>
                  <a:pt x="1238278" y="429645"/>
                  <a:pt x="1725407" y="435541"/>
                  <a:pt x="1884228" y="494824"/>
                </a:cubicBezTo>
                <a:cubicBezTo>
                  <a:pt x="1949418" y="588331"/>
                  <a:pt x="1881516" y="956028"/>
                  <a:pt x="1884228" y="1412855"/>
                </a:cubicBezTo>
                <a:cubicBezTo>
                  <a:pt x="1420184" y="1341873"/>
                  <a:pt x="238447" y="1252898"/>
                  <a:pt x="0" y="1412855"/>
                </a:cubicBezTo>
                <a:cubicBezTo>
                  <a:pt x="-49488" y="1236473"/>
                  <a:pt x="27970" y="608199"/>
                  <a:pt x="0" y="49482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Raggruppamento per id sensore</a:t>
            </a:r>
          </a:p>
        </p:txBody>
      </p:sp>
      <p:sp>
        <p:nvSpPr>
          <p:cNvPr id="11" name="Callout: freccia in su 10">
            <a:extLst>
              <a:ext uri="{FF2B5EF4-FFF2-40B4-BE49-F238E27FC236}">
                <a16:creationId xmlns:a16="http://schemas.microsoft.com/office/drawing/2014/main" id="{896846C0-794B-260C-4D1C-F440038D9E3B}"/>
              </a:ext>
            </a:extLst>
          </p:cNvPr>
          <p:cNvSpPr/>
          <p:nvPr/>
        </p:nvSpPr>
        <p:spPr>
          <a:xfrm>
            <a:off x="9300351" y="3206269"/>
            <a:ext cx="2143125" cy="1803475"/>
          </a:xfrm>
          <a:custGeom>
            <a:avLst/>
            <a:gdLst>
              <a:gd name="connsiteX0" fmla="*/ 0 w 2143125"/>
              <a:gd name="connsiteY0" fmla="*/ 631631 h 1803475"/>
              <a:gd name="connsiteX1" fmla="*/ 846128 w 2143125"/>
              <a:gd name="connsiteY1" fmla="*/ 631631 h 1803475"/>
              <a:gd name="connsiteX2" fmla="*/ 846128 w 2143125"/>
              <a:gd name="connsiteY2" fmla="*/ 450869 h 1803475"/>
              <a:gd name="connsiteX3" fmla="*/ 620694 w 2143125"/>
              <a:gd name="connsiteY3" fmla="*/ 450869 h 1803475"/>
              <a:gd name="connsiteX4" fmla="*/ 1071563 w 2143125"/>
              <a:gd name="connsiteY4" fmla="*/ 0 h 1803475"/>
              <a:gd name="connsiteX5" fmla="*/ 1522431 w 2143125"/>
              <a:gd name="connsiteY5" fmla="*/ 450869 h 1803475"/>
              <a:gd name="connsiteX6" fmla="*/ 1296997 w 2143125"/>
              <a:gd name="connsiteY6" fmla="*/ 450869 h 1803475"/>
              <a:gd name="connsiteX7" fmla="*/ 1296997 w 2143125"/>
              <a:gd name="connsiteY7" fmla="*/ 631631 h 1803475"/>
              <a:gd name="connsiteX8" fmla="*/ 2143125 w 2143125"/>
              <a:gd name="connsiteY8" fmla="*/ 631631 h 1803475"/>
              <a:gd name="connsiteX9" fmla="*/ 2143125 w 2143125"/>
              <a:gd name="connsiteY9" fmla="*/ 1803475 h 1803475"/>
              <a:gd name="connsiteX10" fmla="*/ 0 w 2143125"/>
              <a:gd name="connsiteY10" fmla="*/ 1803475 h 1803475"/>
              <a:gd name="connsiteX11" fmla="*/ 0 w 2143125"/>
              <a:gd name="connsiteY11" fmla="*/ 631631 h 180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3125" h="1803475" fill="none" extrusionOk="0">
                <a:moveTo>
                  <a:pt x="0" y="631631"/>
                </a:moveTo>
                <a:cubicBezTo>
                  <a:pt x="163660" y="592259"/>
                  <a:pt x="572586" y="668332"/>
                  <a:pt x="846128" y="631631"/>
                </a:cubicBezTo>
                <a:cubicBezTo>
                  <a:pt x="838188" y="609205"/>
                  <a:pt x="830070" y="517530"/>
                  <a:pt x="846128" y="450869"/>
                </a:cubicBezTo>
                <a:cubicBezTo>
                  <a:pt x="752325" y="467147"/>
                  <a:pt x="673974" y="431108"/>
                  <a:pt x="620694" y="450869"/>
                </a:cubicBezTo>
                <a:cubicBezTo>
                  <a:pt x="723513" y="277307"/>
                  <a:pt x="1017009" y="125501"/>
                  <a:pt x="1071563" y="0"/>
                </a:cubicBezTo>
                <a:cubicBezTo>
                  <a:pt x="1236420" y="163155"/>
                  <a:pt x="1417249" y="373165"/>
                  <a:pt x="1522431" y="450869"/>
                </a:cubicBezTo>
                <a:cubicBezTo>
                  <a:pt x="1467094" y="446760"/>
                  <a:pt x="1365263" y="449518"/>
                  <a:pt x="1296997" y="450869"/>
                </a:cubicBezTo>
                <a:cubicBezTo>
                  <a:pt x="1311074" y="536273"/>
                  <a:pt x="1304458" y="560574"/>
                  <a:pt x="1296997" y="631631"/>
                </a:cubicBezTo>
                <a:cubicBezTo>
                  <a:pt x="1577640" y="685120"/>
                  <a:pt x="2026988" y="698574"/>
                  <a:pt x="2143125" y="631631"/>
                </a:cubicBezTo>
                <a:cubicBezTo>
                  <a:pt x="2218473" y="881106"/>
                  <a:pt x="2153540" y="1446034"/>
                  <a:pt x="2143125" y="1803475"/>
                </a:cubicBezTo>
                <a:cubicBezTo>
                  <a:pt x="1476020" y="1956843"/>
                  <a:pt x="1046887" y="1688075"/>
                  <a:pt x="0" y="1803475"/>
                </a:cubicBezTo>
                <a:cubicBezTo>
                  <a:pt x="45765" y="1433825"/>
                  <a:pt x="39343" y="879754"/>
                  <a:pt x="0" y="631631"/>
                </a:cubicBezTo>
                <a:close/>
              </a:path>
              <a:path w="2143125" h="1803475" stroke="0" extrusionOk="0">
                <a:moveTo>
                  <a:pt x="0" y="631631"/>
                </a:moveTo>
                <a:cubicBezTo>
                  <a:pt x="379356" y="579656"/>
                  <a:pt x="526687" y="686844"/>
                  <a:pt x="846128" y="631631"/>
                </a:cubicBezTo>
                <a:cubicBezTo>
                  <a:pt x="859870" y="574890"/>
                  <a:pt x="838533" y="515114"/>
                  <a:pt x="846128" y="450869"/>
                </a:cubicBezTo>
                <a:cubicBezTo>
                  <a:pt x="766963" y="464208"/>
                  <a:pt x="697065" y="460329"/>
                  <a:pt x="620694" y="450869"/>
                </a:cubicBezTo>
                <a:cubicBezTo>
                  <a:pt x="718588" y="424930"/>
                  <a:pt x="966621" y="92348"/>
                  <a:pt x="1071563" y="0"/>
                </a:cubicBezTo>
                <a:cubicBezTo>
                  <a:pt x="1100060" y="88825"/>
                  <a:pt x="1274626" y="282699"/>
                  <a:pt x="1522431" y="450869"/>
                </a:cubicBezTo>
                <a:cubicBezTo>
                  <a:pt x="1412675" y="464836"/>
                  <a:pt x="1374528" y="460644"/>
                  <a:pt x="1296997" y="450869"/>
                </a:cubicBezTo>
                <a:cubicBezTo>
                  <a:pt x="1309192" y="502402"/>
                  <a:pt x="1287854" y="576640"/>
                  <a:pt x="1296997" y="631631"/>
                </a:cubicBezTo>
                <a:cubicBezTo>
                  <a:pt x="1689917" y="572454"/>
                  <a:pt x="1745960" y="574589"/>
                  <a:pt x="2143125" y="631631"/>
                </a:cubicBezTo>
                <a:cubicBezTo>
                  <a:pt x="2051801" y="898810"/>
                  <a:pt x="2117020" y="1312228"/>
                  <a:pt x="2143125" y="1803475"/>
                </a:cubicBezTo>
                <a:cubicBezTo>
                  <a:pt x="1215833" y="1844891"/>
                  <a:pt x="613303" y="1835434"/>
                  <a:pt x="0" y="1803475"/>
                </a:cubicBezTo>
                <a:cubicBezTo>
                  <a:pt x="-1882" y="1381576"/>
                  <a:pt x="22256" y="918003"/>
                  <a:pt x="0" y="631631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err="1">
                <a:solidFill>
                  <a:schemeClr val="dk1"/>
                </a:solidFill>
              </a:rPr>
              <a:t>Tumbling</a:t>
            </a:r>
            <a:r>
              <a:rPr lang="it-IT" dirty="0">
                <a:solidFill>
                  <a:schemeClr val="dk1"/>
                </a:solidFill>
              </a:rPr>
              <a:t> window di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ora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settimana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t</a:t>
            </a:r>
            <a:r>
              <a:rPr lang="it-IT" dirty="0">
                <a:solidFill>
                  <a:schemeClr val="dk1"/>
                </a:solidFill>
              </a:rPr>
              <a:t>utto il dataset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0A18FB80-569F-5CF2-6DD3-C37DC1714B4A}"/>
              </a:ext>
            </a:extLst>
          </p:cNvPr>
          <p:cNvSpPr/>
          <p:nvPr/>
        </p:nvSpPr>
        <p:spPr>
          <a:xfrm>
            <a:off x="11627464" y="2223273"/>
            <a:ext cx="340468" cy="447472"/>
          </a:xfrm>
          <a:prstGeom prst="rightArrow">
            <a:avLst/>
          </a:prstGeom>
          <a:gradFill rotWithShape="0">
            <a:gsLst>
              <a:gs pos="0">
                <a:srgbClr val="4472C4">
                  <a:tint val="6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tint val="6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tint val="6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55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" y="292202"/>
            <a:ext cx="5924624" cy="70990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1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02FB942E-9140-E6F6-5277-952187B9FE50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20571F57-B779-4BE6-14D0-36B1D54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30D9B42-476D-5F42-C8A1-6A6D276BB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180298"/>
              </p:ext>
            </p:extLst>
          </p:nvPr>
        </p:nvGraphicFramePr>
        <p:xfrm>
          <a:off x="393970" y="292202"/>
          <a:ext cx="11658600" cy="421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94D782CD-A182-A219-7BCD-617FC338CD97}"/>
              </a:ext>
            </a:extLst>
          </p:cNvPr>
          <p:cNvSpPr/>
          <p:nvPr/>
        </p:nvSpPr>
        <p:spPr>
          <a:xfrm>
            <a:off x="3133391" y="3000563"/>
            <a:ext cx="2143124" cy="1965603"/>
          </a:xfrm>
          <a:custGeom>
            <a:avLst/>
            <a:gdLst>
              <a:gd name="connsiteX0" fmla="*/ 0 w 2143124"/>
              <a:gd name="connsiteY0" fmla="*/ 688413 h 1965603"/>
              <a:gd name="connsiteX1" fmla="*/ 825862 w 2143124"/>
              <a:gd name="connsiteY1" fmla="*/ 688413 h 1965603"/>
              <a:gd name="connsiteX2" fmla="*/ 825862 w 2143124"/>
              <a:gd name="connsiteY2" fmla="*/ 491401 h 1965603"/>
              <a:gd name="connsiteX3" fmla="*/ 580161 w 2143124"/>
              <a:gd name="connsiteY3" fmla="*/ 491401 h 1965603"/>
              <a:gd name="connsiteX4" fmla="*/ 1071562 w 2143124"/>
              <a:gd name="connsiteY4" fmla="*/ 0 h 1965603"/>
              <a:gd name="connsiteX5" fmla="*/ 1562963 w 2143124"/>
              <a:gd name="connsiteY5" fmla="*/ 491401 h 1965603"/>
              <a:gd name="connsiteX6" fmla="*/ 1317262 w 2143124"/>
              <a:gd name="connsiteY6" fmla="*/ 491401 h 1965603"/>
              <a:gd name="connsiteX7" fmla="*/ 1317262 w 2143124"/>
              <a:gd name="connsiteY7" fmla="*/ 688413 h 1965603"/>
              <a:gd name="connsiteX8" fmla="*/ 2143124 w 2143124"/>
              <a:gd name="connsiteY8" fmla="*/ 688413 h 1965603"/>
              <a:gd name="connsiteX9" fmla="*/ 2143124 w 2143124"/>
              <a:gd name="connsiteY9" fmla="*/ 1965603 h 1965603"/>
              <a:gd name="connsiteX10" fmla="*/ 0 w 2143124"/>
              <a:gd name="connsiteY10" fmla="*/ 1965603 h 1965603"/>
              <a:gd name="connsiteX11" fmla="*/ 0 w 2143124"/>
              <a:gd name="connsiteY11" fmla="*/ 688413 h 196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3124" h="1965603" fill="none" extrusionOk="0">
                <a:moveTo>
                  <a:pt x="0" y="688413"/>
                </a:moveTo>
                <a:cubicBezTo>
                  <a:pt x="152167" y="742209"/>
                  <a:pt x="448820" y="754549"/>
                  <a:pt x="825862" y="688413"/>
                </a:cubicBezTo>
                <a:cubicBezTo>
                  <a:pt x="812361" y="602725"/>
                  <a:pt x="842090" y="550478"/>
                  <a:pt x="825862" y="491401"/>
                </a:cubicBezTo>
                <a:cubicBezTo>
                  <a:pt x="799171" y="493926"/>
                  <a:pt x="675189" y="499397"/>
                  <a:pt x="580161" y="491401"/>
                </a:cubicBezTo>
                <a:cubicBezTo>
                  <a:pt x="719574" y="430990"/>
                  <a:pt x="804282" y="182120"/>
                  <a:pt x="1071562" y="0"/>
                </a:cubicBezTo>
                <a:cubicBezTo>
                  <a:pt x="1259943" y="123433"/>
                  <a:pt x="1526252" y="373357"/>
                  <a:pt x="1562963" y="491401"/>
                </a:cubicBezTo>
                <a:cubicBezTo>
                  <a:pt x="1536192" y="504872"/>
                  <a:pt x="1377864" y="513049"/>
                  <a:pt x="1317262" y="491401"/>
                </a:cubicBezTo>
                <a:cubicBezTo>
                  <a:pt x="1323561" y="531792"/>
                  <a:pt x="1307409" y="622502"/>
                  <a:pt x="1317262" y="688413"/>
                </a:cubicBezTo>
                <a:cubicBezTo>
                  <a:pt x="1562629" y="633739"/>
                  <a:pt x="1730214" y="678777"/>
                  <a:pt x="2143124" y="688413"/>
                </a:cubicBezTo>
                <a:cubicBezTo>
                  <a:pt x="2220980" y="832358"/>
                  <a:pt x="2207966" y="1443414"/>
                  <a:pt x="2143124" y="1965603"/>
                </a:cubicBezTo>
                <a:cubicBezTo>
                  <a:pt x="1474169" y="2118971"/>
                  <a:pt x="1046107" y="1850203"/>
                  <a:pt x="0" y="1965603"/>
                </a:cubicBezTo>
                <a:cubicBezTo>
                  <a:pt x="19678" y="1340355"/>
                  <a:pt x="48636" y="1036858"/>
                  <a:pt x="0" y="688413"/>
                </a:cubicBezTo>
                <a:close/>
              </a:path>
              <a:path w="2143124" h="1965603" stroke="0" extrusionOk="0">
                <a:moveTo>
                  <a:pt x="0" y="688413"/>
                </a:moveTo>
                <a:cubicBezTo>
                  <a:pt x="394479" y="708871"/>
                  <a:pt x="493428" y="671829"/>
                  <a:pt x="825862" y="688413"/>
                </a:cubicBezTo>
                <a:cubicBezTo>
                  <a:pt x="823870" y="615003"/>
                  <a:pt x="840579" y="572031"/>
                  <a:pt x="825862" y="491401"/>
                </a:cubicBezTo>
                <a:cubicBezTo>
                  <a:pt x="718614" y="471012"/>
                  <a:pt x="628792" y="479000"/>
                  <a:pt x="580161" y="491401"/>
                </a:cubicBezTo>
                <a:cubicBezTo>
                  <a:pt x="712219" y="388788"/>
                  <a:pt x="923070" y="147286"/>
                  <a:pt x="1071562" y="0"/>
                </a:cubicBezTo>
                <a:cubicBezTo>
                  <a:pt x="1244478" y="239144"/>
                  <a:pt x="1417771" y="285771"/>
                  <a:pt x="1562963" y="491401"/>
                </a:cubicBezTo>
                <a:cubicBezTo>
                  <a:pt x="1528051" y="476772"/>
                  <a:pt x="1438939" y="478583"/>
                  <a:pt x="1317262" y="491401"/>
                </a:cubicBezTo>
                <a:cubicBezTo>
                  <a:pt x="1305932" y="534850"/>
                  <a:pt x="1319640" y="625626"/>
                  <a:pt x="1317262" y="688413"/>
                </a:cubicBezTo>
                <a:cubicBezTo>
                  <a:pt x="1556367" y="674123"/>
                  <a:pt x="1954736" y="755279"/>
                  <a:pt x="2143124" y="688413"/>
                </a:cubicBezTo>
                <a:cubicBezTo>
                  <a:pt x="2112152" y="1260097"/>
                  <a:pt x="2146382" y="1515705"/>
                  <a:pt x="2143124" y="1965603"/>
                </a:cubicBezTo>
                <a:cubicBezTo>
                  <a:pt x="1214637" y="2007019"/>
                  <a:pt x="612896" y="1997562"/>
                  <a:pt x="0" y="1965603"/>
                </a:cubicBezTo>
                <a:cubicBezTo>
                  <a:pt x="-26628" y="1498488"/>
                  <a:pt x="28562" y="1092375"/>
                  <a:pt x="0" y="68841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Si assegna ai risultati precedenti il timestamp della finestra</a:t>
            </a:r>
          </a:p>
        </p:txBody>
      </p:sp>
      <p:sp>
        <p:nvSpPr>
          <p:cNvPr id="11" name="Callout: freccia in su 10">
            <a:extLst>
              <a:ext uri="{FF2B5EF4-FFF2-40B4-BE49-F238E27FC236}">
                <a16:creationId xmlns:a16="http://schemas.microsoft.com/office/drawing/2014/main" id="{896846C0-794B-260C-4D1C-F440038D9E3B}"/>
              </a:ext>
            </a:extLst>
          </p:cNvPr>
          <p:cNvSpPr/>
          <p:nvPr/>
        </p:nvSpPr>
        <p:spPr>
          <a:xfrm>
            <a:off x="6021991" y="2996872"/>
            <a:ext cx="2143125" cy="1803475"/>
          </a:xfrm>
          <a:custGeom>
            <a:avLst/>
            <a:gdLst>
              <a:gd name="connsiteX0" fmla="*/ 0 w 2143125"/>
              <a:gd name="connsiteY0" fmla="*/ 631631 h 1803475"/>
              <a:gd name="connsiteX1" fmla="*/ 846128 w 2143125"/>
              <a:gd name="connsiteY1" fmla="*/ 631631 h 1803475"/>
              <a:gd name="connsiteX2" fmla="*/ 846128 w 2143125"/>
              <a:gd name="connsiteY2" fmla="*/ 450869 h 1803475"/>
              <a:gd name="connsiteX3" fmla="*/ 620694 w 2143125"/>
              <a:gd name="connsiteY3" fmla="*/ 450869 h 1803475"/>
              <a:gd name="connsiteX4" fmla="*/ 1071563 w 2143125"/>
              <a:gd name="connsiteY4" fmla="*/ 0 h 1803475"/>
              <a:gd name="connsiteX5" fmla="*/ 1522431 w 2143125"/>
              <a:gd name="connsiteY5" fmla="*/ 450869 h 1803475"/>
              <a:gd name="connsiteX6" fmla="*/ 1296997 w 2143125"/>
              <a:gd name="connsiteY6" fmla="*/ 450869 h 1803475"/>
              <a:gd name="connsiteX7" fmla="*/ 1296997 w 2143125"/>
              <a:gd name="connsiteY7" fmla="*/ 631631 h 1803475"/>
              <a:gd name="connsiteX8" fmla="*/ 2143125 w 2143125"/>
              <a:gd name="connsiteY8" fmla="*/ 631631 h 1803475"/>
              <a:gd name="connsiteX9" fmla="*/ 2143125 w 2143125"/>
              <a:gd name="connsiteY9" fmla="*/ 1803475 h 1803475"/>
              <a:gd name="connsiteX10" fmla="*/ 0 w 2143125"/>
              <a:gd name="connsiteY10" fmla="*/ 1803475 h 1803475"/>
              <a:gd name="connsiteX11" fmla="*/ 0 w 2143125"/>
              <a:gd name="connsiteY11" fmla="*/ 631631 h 180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3125" h="1803475" fill="none" extrusionOk="0">
                <a:moveTo>
                  <a:pt x="0" y="631631"/>
                </a:moveTo>
                <a:cubicBezTo>
                  <a:pt x="163660" y="592259"/>
                  <a:pt x="572586" y="668332"/>
                  <a:pt x="846128" y="631631"/>
                </a:cubicBezTo>
                <a:cubicBezTo>
                  <a:pt x="838188" y="609205"/>
                  <a:pt x="830070" y="517530"/>
                  <a:pt x="846128" y="450869"/>
                </a:cubicBezTo>
                <a:cubicBezTo>
                  <a:pt x="752325" y="467147"/>
                  <a:pt x="673974" y="431108"/>
                  <a:pt x="620694" y="450869"/>
                </a:cubicBezTo>
                <a:cubicBezTo>
                  <a:pt x="723513" y="277307"/>
                  <a:pt x="1017009" y="125501"/>
                  <a:pt x="1071563" y="0"/>
                </a:cubicBezTo>
                <a:cubicBezTo>
                  <a:pt x="1236420" y="163155"/>
                  <a:pt x="1417249" y="373165"/>
                  <a:pt x="1522431" y="450869"/>
                </a:cubicBezTo>
                <a:cubicBezTo>
                  <a:pt x="1467094" y="446760"/>
                  <a:pt x="1365263" y="449518"/>
                  <a:pt x="1296997" y="450869"/>
                </a:cubicBezTo>
                <a:cubicBezTo>
                  <a:pt x="1311074" y="536273"/>
                  <a:pt x="1304458" y="560574"/>
                  <a:pt x="1296997" y="631631"/>
                </a:cubicBezTo>
                <a:cubicBezTo>
                  <a:pt x="1577640" y="685120"/>
                  <a:pt x="2026988" y="698574"/>
                  <a:pt x="2143125" y="631631"/>
                </a:cubicBezTo>
                <a:cubicBezTo>
                  <a:pt x="2218473" y="881106"/>
                  <a:pt x="2153540" y="1446034"/>
                  <a:pt x="2143125" y="1803475"/>
                </a:cubicBezTo>
                <a:cubicBezTo>
                  <a:pt x="1476020" y="1956843"/>
                  <a:pt x="1046887" y="1688075"/>
                  <a:pt x="0" y="1803475"/>
                </a:cubicBezTo>
                <a:cubicBezTo>
                  <a:pt x="45765" y="1433825"/>
                  <a:pt x="39343" y="879754"/>
                  <a:pt x="0" y="631631"/>
                </a:cubicBezTo>
                <a:close/>
              </a:path>
              <a:path w="2143125" h="1803475" stroke="0" extrusionOk="0">
                <a:moveTo>
                  <a:pt x="0" y="631631"/>
                </a:moveTo>
                <a:cubicBezTo>
                  <a:pt x="379356" y="579656"/>
                  <a:pt x="526687" y="686844"/>
                  <a:pt x="846128" y="631631"/>
                </a:cubicBezTo>
                <a:cubicBezTo>
                  <a:pt x="859870" y="574890"/>
                  <a:pt x="838533" y="515114"/>
                  <a:pt x="846128" y="450869"/>
                </a:cubicBezTo>
                <a:cubicBezTo>
                  <a:pt x="766963" y="464208"/>
                  <a:pt x="697065" y="460329"/>
                  <a:pt x="620694" y="450869"/>
                </a:cubicBezTo>
                <a:cubicBezTo>
                  <a:pt x="718588" y="424930"/>
                  <a:pt x="966621" y="92348"/>
                  <a:pt x="1071563" y="0"/>
                </a:cubicBezTo>
                <a:cubicBezTo>
                  <a:pt x="1100060" y="88825"/>
                  <a:pt x="1274626" y="282699"/>
                  <a:pt x="1522431" y="450869"/>
                </a:cubicBezTo>
                <a:cubicBezTo>
                  <a:pt x="1412675" y="464836"/>
                  <a:pt x="1374528" y="460644"/>
                  <a:pt x="1296997" y="450869"/>
                </a:cubicBezTo>
                <a:cubicBezTo>
                  <a:pt x="1309192" y="502402"/>
                  <a:pt x="1287854" y="576640"/>
                  <a:pt x="1296997" y="631631"/>
                </a:cubicBezTo>
                <a:cubicBezTo>
                  <a:pt x="1689917" y="572454"/>
                  <a:pt x="1745960" y="574589"/>
                  <a:pt x="2143125" y="631631"/>
                </a:cubicBezTo>
                <a:cubicBezTo>
                  <a:pt x="2051801" y="898810"/>
                  <a:pt x="2117020" y="1312228"/>
                  <a:pt x="2143125" y="1803475"/>
                </a:cubicBezTo>
                <a:cubicBezTo>
                  <a:pt x="1215833" y="1844891"/>
                  <a:pt x="613303" y="1835434"/>
                  <a:pt x="0" y="1803475"/>
                </a:cubicBezTo>
                <a:cubicBezTo>
                  <a:pt x="-1882" y="1381576"/>
                  <a:pt x="22256" y="918003"/>
                  <a:pt x="0" y="631631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Trasformazione di Q1Result in stringa e calcolo metriche</a:t>
            </a:r>
          </a:p>
        </p:txBody>
      </p:sp>
      <p:sp>
        <p:nvSpPr>
          <p:cNvPr id="12" name="Callout: freccia in su 11">
            <a:extLst>
              <a:ext uri="{FF2B5EF4-FFF2-40B4-BE49-F238E27FC236}">
                <a16:creationId xmlns:a16="http://schemas.microsoft.com/office/drawing/2014/main" id="{BCB8C1E3-AB60-312F-FC6C-0CDC1B8A5CB7}"/>
              </a:ext>
            </a:extLst>
          </p:cNvPr>
          <p:cNvSpPr/>
          <p:nvPr/>
        </p:nvSpPr>
        <p:spPr>
          <a:xfrm>
            <a:off x="9244214" y="2904907"/>
            <a:ext cx="2370612" cy="2061259"/>
          </a:xfrm>
          <a:custGeom>
            <a:avLst/>
            <a:gdLst>
              <a:gd name="connsiteX0" fmla="*/ 0 w 2370612"/>
              <a:gd name="connsiteY0" fmla="*/ 721915 h 2061259"/>
              <a:gd name="connsiteX1" fmla="*/ 927649 w 2370612"/>
              <a:gd name="connsiteY1" fmla="*/ 721915 h 2061259"/>
              <a:gd name="connsiteX2" fmla="*/ 927649 w 2370612"/>
              <a:gd name="connsiteY2" fmla="*/ 515315 h 2061259"/>
              <a:gd name="connsiteX3" fmla="*/ 669991 w 2370612"/>
              <a:gd name="connsiteY3" fmla="*/ 515315 h 2061259"/>
              <a:gd name="connsiteX4" fmla="*/ 1185306 w 2370612"/>
              <a:gd name="connsiteY4" fmla="*/ 0 h 2061259"/>
              <a:gd name="connsiteX5" fmla="*/ 1700621 w 2370612"/>
              <a:gd name="connsiteY5" fmla="*/ 515315 h 2061259"/>
              <a:gd name="connsiteX6" fmla="*/ 1442963 w 2370612"/>
              <a:gd name="connsiteY6" fmla="*/ 515315 h 2061259"/>
              <a:gd name="connsiteX7" fmla="*/ 1442963 w 2370612"/>
              <a:gd name="connsiteY7" fmla="*/ 721915 h 2061259"/>
              <a:gd name="connsiteX8" fmla="*/ 2370612 w 2370612"/>
              <a:gd name="connsiteY8" fmla="*/ 721915 h 2061259"/>
              <a:gd name="connsiteX9" fmla="*/ 2370612 w 2370612"/>
              <a:gd name="connsiteY9" fmla="*/ 2061259 h 2061259"/>
              <a:gd name="connsiteX10" fmla="*/ 0 w 2370612"/>
              <a:gd name="connsiteY10" fmla="*/ 2061259 h 2061259"/>
              <a:gd name="connsiteX11" fmla="*/ 0 w 2370612"/>
              <a:gd name="connsiteY11" fmla="*/ 721915 h 20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612" h="2061259" fill="none" extrusionOk="0">
                <a:moveTo>
                  <a:pt x="0" y="721915"/>
                </a:moveTo>
                <a:cubicBezTo>
                  <a:pt x="195180" y="668169"/>
                  <a:pt x="656809" y="685105"/>
                  <a:pt x="927649" y="721915"/>
                </a:cubicBezTo>
                <a:cubicBezTo>
                  <a:pt x="915366" y="673797"/>
                  <a:pt x="911075" y="565430"/>
                  <a:pt x="927649" y="515315"/>
                </a:cubicBezTo>
                <a:cubicBezTo>
                  <a:pt x="809749" y="518708"/>
                  <a:pt x="731383" y="505245"/>
                  <a:pt x="669991" y="515315"/>
                </a:cubicBezTo>
                <a:cubicBezTo>
                  <a:pt x="929409" y="283826"/>
                  <a:pt x="1115501" y="34899"/>
                  <a:pt x="1185306" y="0"/>
                </a:cubicBezTo>
                <a:cubicBezTo>
                  <a:pt x="1351187" y="116828"/>
                  <a:pt x="1633362" y="470007"/>
                  <a:pt x="1700621" y="515315"/>
                </a:cubicBezTo>
                <a:cubicBezTo>
                  <a:pt x="1674382" y="494514"/>
                  <a:pt x="1505921" y="536130"/>
                  <a:pt x="1442963" y="515315"/>
                </a:cubicBezTo>
                <a:cubicBezTo>
                  <a:pt x="1430697" y="565823"/>
                  <a:pt x="1426773" y="667376"/>
                  <a:pt x="1442963" y="721915"/>
                </a:cubicBezTo>
                <a:cubicBezTo>
                  <a:pt x="1630046" y="702973"/>
                  <a:pt x="2066256" y="795587"/>
                  <a:pt x="2370612" y="721915"/>
                </a:cubicBezTo>
                <a:cubicBezTo>
                  <a:pt x="2480280" y="1385157"/>
                  <a:pt x="2359378" y="1538413"/>
                  <a:pt x="2370612" y="2061259"/>
                </a:cubicBezTo>
                <a:cubicBezTo>
                  <a:pt x="1510573" y="2214627"/>
                  <a:pt x="1096536" y="1945859"/>
                  <a:pt x="0" y="2061259"/>
                </a:cubicBezTo>
                <a:cubicBezTo>
                  <a:pt x="-11661" y="1533981"/>
                  <a:pt x="22851" y="1178214"/>
                  <a:pt x="0" y="721915"/>
                </a:cubicBezTo>
                <a:close/>
              </a:path>
              <a:path w="2370612" h="2061259" stroke="0" extrusionOk="0">
                <a:moveTo>
                  <a:pt x="0" y="721915"/>
                </a:moveTo>
                <a:cubicBezTo>
                  <a:pt x="189413" y="699146"/>
                  <a:pt x="580425" y="719263"/>
                  <a:pt x="927649" y="721915"/>
                </a:cubicBezTo>
                <a:cubicBezTo>
                  <a:pt x="941723" y="632333"/>
                  <a:pt x="926507" y="580554"/>
                  <a:pt x="927649" y="515315"/>
                </a:cubicBezTo>
                <a:cubicBezTo>
                  <a:pt x="877914" y="531680"/>
                  <a:pt x="701956" y="534224"/>
                  <a:pt x="669991" y="515315"/>
                </a:cubicBezTo>
                <a:cubicBezTo>
                  <a:pt x="811892" y="361692"/>
                  <a:pt x="987154" y="137949"/>
                  <a:pt x="1185306" y="0"/>
                </a:cubicBezTo>
                <a:cubicBezTo>
                  <a:pt x="1222775" y="86823"/>
                  <a:pt x="1466028" y="363413"/>
                  <a:pt x="1700621" y="515315"/>
                </a:cubicBezTo>
                <a:cubicBezTo>
                  <a:pt x="1617262" y="501425"/>
                  <a:pt x="1564437" y="503974"/>
                  <a:pt x="1442963" y="515315"/>
                </a:cubicBezTo>
                <a:cubicBezTo>
                  <a:pt x="1456270" y="582421"/>
                  <a:pt x="1436175" y="647839"/>
                  <a:pt x="1442963" y="721915"/>
                </a:cubicBezTo>
                <a:cubicBezTo>
                  <a:pt x="1796482" y="680195"/>
                  <a:pt x="2004290" y="801124"/>
                  <a:pt x="2370612" y="721915"/>
                </a:cubicBezTo>
                <a:cubicBezTo>
                  <a:pt x="2296764" y="1289070"/>
                  <a:pt x="2330533" y="1395278"/>
                  <a:pt x="2370612" y="2061259"/>
                </a:cubicBezTo>
                <a:cubicBezTo>
                  <a:pt x="2023740" y="2102675"/>
                  <a:pt x="1015931" y="2093218"/>
                  <a:pt x="0" y="2061259"/>
                </a:cubicBezTo>
                <a:cubicBezTo>
                  <a:pt x="5048" y="1855158"/>
                  <a:pt x="25091" y="1056340"/>
                  <a:pt x="0" y="72191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Raccolta ed invio dei dati processati al topic «</a:t>
            </a:r>
            <a:r>
              <a:rPr lang="it-IT" dirty="0" err="1">
                <a:solidFill>
                  <a:schemeClr val="dk1"/>
                </a:solidFill>
              </a:rPr>
              <a:t>results</a:t>
            </a:r>
            <a:r>
              <a:rPr lang="it-IT" dirty="0">
                <a:solidFill>
                  <a:schemeClr val="dk1"/>
                </a:solidFill>
              </a:rPr>
              <a:t>» di Kafka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3D8A2305-D93D-A6A4-3BBB-F0445129697B}"/>
              </a:ext>
            </a:extLst>
          </p:cNvPr>
          <p:cNvSpPr/>
          <p:nvPr/>
        </p:nvSpPr>
        <p:spPr>
          <a:xfrm>
            <a:off x="38431" y="2175183"/>
            <a:ext cx="340468" cy="447472"/>
          </a:xfrm>
          <a:prstGeom prst="rightArrow">
            <a:avLst/>
          </a:prstGeom>
          <a:gradFill rotWithShape="0">
            <a:gsLst>
              <a:gs pos="0">
                <a:srgbClr val="4472C4">
                  <a:tint val="6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tint val="6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tint val="6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it-IT"/>
          </a:p>
        </p:txBody>
      </p:sp>
      <p:sp>
        <p:nvSpPr>
          <p:cNvPr id="16" name="Callout: freccia in su 15">
            <a:extLst>
              <a:ext uri="{FF2B5EF4-FFF2-40B4-BE49-F238E27FC236}">
                <a16:creationId xmlns:a16="http://schemas.microsoft.com/office/drawing/2014/main" id="{DDC3A13E-FE22-524A-CAA5-0CF21021A9B6}"/>
              </a:ext>
            </a:extLst>
          </p:cNvPr>
          <p:cNvSpPr/>
          <p:nvPr/>
        </p:nvSpPr>
        <p:spPr>
          <a:xfrm>
            <a:off x="17303" y="2996872"/>
            <a:ext cx="2582462" cy="2342768"/>
          </a:xfrm>
          <a:custGeom>
            <a:avLst/>
            <a:gdLst>
              <a:gd name="connsiteX0" fmla="*/ 0 w 2582462"/>
              <a:gd name="connsiteY0" fmla="*/ 820508 h 2342768"/>
              <a:gd name="connsiteX1" fmla="*/ 998385 w 2582462"/>
              <a:gd name="connsiteY1" fmla="*/ 820508 h 2342768"/>
              <a:gd name="connsiteX2" fmla="*/ 998385 w 2582462"/>
              <a:gd name="connsiteY2" fmla="*/ 585692 h 2342768"/>
              <a:gd name="connsiteX3" fmla="*/ 705539 w 2582462"/>
              <a:gd name="connsiteY3" fmla="*/ 585692 h 2342768"/>
              <a:gd name="connsiteX4" fmla="*/ 1291231 w 2582462"/>
              <a:gd name="connsiteY4" fmla="*/ 0 h 2342768"/>
              <a:gd name="connsiteX5" fmla="*/ 1876923 w 2582462"/>
              <a:gd name="connsiteY5" fmla="*/ 585692 h 2342768"/>
              <a:gd name="connsiteX6" fmla="*/ 1584077 w 2582462"/>
              <a:gd name="connsiteY6" fmla="*/ 585692 h 2342768"/>
              <a:gd name="connsiteX7" fmla="*/ 1584077 w 2582462"/>
              <a:gd name="connsiteY7" fmla="*/ 820508 h 2342768"/>
              <a:gd name="connsiteX8" fmla="*/ 2582462 w 2582462"/>
              <a:gd name="connsiteY8" fmla="*/ 820508 h 2342768"/>
              <a:gd name="connsiteX9" fmla="*/ 2582462 w 2582462"/>
              <a:gd name="connsiteY9" fmla="*/ 2342768 h 2342768"/>
              <a:gd name="connsiteX10" fmla="*/ 0 w 2582462"/>
              <a:gd name="connsiteY10" fmla="*/ 2342768 h 2342768"/>
              <a:gd name="connsiteX11" fmla="*/ 0 w 2582462"/>
              <a:gd name="connsiteY11" fmla="*/ 820508 h 234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2462" h="2342768" fill="none" extrusionOk="0">
                <a:moveTo>
                  <a:pt x="0" y="820508"/>
                </a:moveTo>
                <a:cubicBezTo>
                  <a:pt x="171446" y="876527"/>
                  <a:pt x="869079" y="817108"/>
                  <a:pt x="998385" y="820508"/>
                </a:cubicBezTo>
                <a:cubicBezTo>
                  <a:pt x="999966" y="791252"/>
                  <a:pt x="999632" y="700736"/>
                  <a:pt x="998385" y="585692"/>
                </a:cubicBezTo>
                <a:cubicBezTo>
                  <a:pt x="886071" y="566042"/>
                  <a:pt x="772763" y="562729"/>
                  <a:pt x="705539" y="585692"/>
                </a:cubicBezTo>
                <a:cubicBezTo>
                  <a:pt x="964492" y="284840"/>
                  <a:pt x="1226449" y="55212"/>
                  <a:pt x="1291231" y="0"/>
                </a:cubicBezTo>
                <a:cubicBezTo>
                  <a:pt x="1519644" y="199882"/>
                  <a:pt x="1647575" y="403431"/>
                  <a:pt x="1876923" y="585692"/>
                </a:cubicBezTo>
                <a:cubicBezTo>
                  <a:pt x="1815772" y="565083"/>
                  <a:pt x="1696134" y="586058"/>
                  <a:pt x="1584077" y="585692"/>
                </a:cubicBezTo>
                <a:cubicBezTo>
                  <a:pt x="1577750" y="690574"/>
                  <a:pt x="1566874" y="741830"/>
                  <a:pt x="1584077" y="820508"/>
                </a:cubicBezTo>
                <a:cubicBezTo>
                  <a:pt x="2056143" y="752801"/>
                  <a:pt x="2257233" y="812251"/>
                  <a:pt x="2582462" y="820508"/>
                </a:cubicBezTo>
                <a:cubicBezTo>
                  <a:pt x="2705055" y="1060882"/>
                  <a:pt x="2668113" y="1918907"/>
                  <a:pt x="2582462" y="2342768"/>
                </a:cubicBezTo>
                <a:cubicBezTo>
                  <a:pt x="1685048" y="2496136"/>
                  <a:pt x="646660" y="2227368"/>
                  <a:pt x="0" y="2342768"/>
                </a:cubicBezTo>
                <a:cubicBezTo>
                  <a:pt x="-118824" y="1856938"/>
                  <a:pt x="-19234" y="987805"/>
                  <a:pt x="0" y="820508"/>
                </a:cubicBezTo>
                <a:close/>
              </a:path>
              <a:path w="2582462" h="2342768" stroke="0" extrusionOk="0">
                <a:moveTo>
                  <a:pt x="0" y="820508"/>
                </a:moveTo>
                <a:cubicBezTo>
                  <a:pt x="105874" y="850904"/>
                  <a:pt x="617225" y="784360"/>
                  <a:pt x="998385" y="820508"/>
                </a:cubicBezTo>
                <a:cubicBezTo>
                  <a:pt x="982477" y="741895"/>
                  <a:pt x="982240" y="654910"/>
                  <a:pt x="998385" y="585692"/>
                </a:cubicBezTo>
                <a:cubicBezTo>
                  <a:pt x="954140" y="572794"/>
                  <a:pt x="776617" y="609744"/>
                  <a:pt x="705539" y="585692"/>
                </a:cubicBezTo>
                <a:cubicBezTo>
                  <a:pt x="749415" y="450344"/>
                  <a:pt x="1082102" y="297884"/>
                  <a:pt x="1291231" y="0"/>
                </a:cubicBezTo>
                <a:cubicBezTo>
                  <a:pt x="1484450" y="205900"/>
                  <a:pt x="1632800" y="285508"/>
                  <a:pt x="1876923" y="585692"/>
                </a:cubicBezTo>
                <a:cubicBezTo>
                  <a:pt x="1847174" y="584317"/>
                  <a:pt x="1710280" y="608725"/>
                  <a:pt x="1584077" y="585692"/>
                </a:cubicBezTo>
                <a:cubicBezTo>
                  <a:pt x="1579792" y="666381"/>
                  <a:pt x="1603383" y="756358"/>
                  <a:pt x="1584077" y="820508"/>
                </a:cubicBezTo>
                <a:cubicBezTo>
                  <a:pt x="1905749" y="893365"/>
                  <a:pt x="2325349" y="777290"/>
                  <a:pt x="2582462" y="820508"/>
                </a:cubicBezTo>
                <a:cubicBezTo>
                  <a:pt x="2633973" y="1158784"/>
                  <a:pt x="2549715" y="2087447"/>
                  <a:pt x="2582462" y="2342768"/>
                </a:cubicBezTo>
                <a:cubicBezTo>
                  <a:pt x="1774297" y="2384184"/>
                  <a:pt x="321515" y="2374727"/>
                  <a:pt x="0" y="2342768"/>
                </a:cubicBezTo>
                <a:cubicBezTo>
                  <a:pt x="59029" y="1719048"/>
                  <a:pt x="100255" y="1542645"/>
                  <a:pt x="0" y="82050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Conteggio della temperatura media e del numero di misurazioni per ogni sensore nella finestra, generando i risultati </a:t>
            </a:r>
            <a:r>
              <a:rPr lang="it-IT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Q1Result</a:t>
            </a:r>
            <a:r>
              <a:rPr lang="it-IT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62FF9F-FFBF-EBA9-CC7D-51ABDDDA7C1F}"/>
              </a:ext>
            </a:extLst>
          </p:cNvPr>
          <p:cNvSpPr txBox="1"/>
          <p:nvPr/>
        </p:nvSpPr>
        <p:spPr>
          <a:xfrm>
            <a:off x="38431" y="5979191"/>
            <a:ext cx="1073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Karla" pitchFamily="2" charset="0"/>
              </a:rPr>
              <a:t>Q1Result(Integer </a:t>
            </a:r>
            <a:r>
              <a:rPr lang="en-US" dirty="0" err="1">
                <a:latin typeface="Karla" pitchFamily="2" charset="0"/>
              </a:rPr>
              <a:t>sensorID</a:t>
            </a:r>
            <a:r>
              <a:rPr lang="en-US" dirty="0">
                <a:latin typeface="Karla" pitchFamily="2" charset="0"/>
              </a:rPr>
              <a:t>, Double </a:t>
            </a:r>
            <a:r>
              <a:rPr lang="en-US" dirty="0" err="1">
                <a:latin typeface="Karla" pitchFamily="2" charset="0"/>
              </a:rPr>
              <a:t>avg_temperature</a:t>
            </a:r>
            <a:r>
              <a:rPr lang="en-US" dirty="0">
                <a:latin typeface="Karla" pitchFamily="2" charset="0"/>
              </a:rPr>
              <a:t>, Long occurrences, Date timestamp)</a:t>
            </a:r>
            <a:endParaRPr lang="it-IT" dirty="0">
              <a:latin typeface="Karla" pitchFamily="2" charset="0"/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D62B89B3-02A2-0E7E-C2B3-CA88BDBD0C27}"/>
              </a:ext>
            </a:extLst>
          </p:cNvPr>
          <p:cNvSpPr/>
          <p:nvPr/>
        </p:nvSpPr>
        <p:spPr>
          <a:xfrm>
            <a:off x="986118" y="5518661"/>
            <a:ext cx="215153" cy="4194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80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2: descrizione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1DF9B-7109-1886-DB21-7D4853F8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21" y="1391519"/>
            <a:ext cx="11723255" cy="710495"/>
          </a:xfrm>
          <a:custGeom>
            <a:avLst/>
            <a:gdLst>
              <a:gd name="connsiteX0" fmla="*/ 0 w 11723255"/>
              <a:gd name="connsiteY0" fmla="*/ 0 h 710495"/>
              <a:gd name="connsiteX1" fmla="*/ 11723255 w 11723255"/>
              <a:gd name="connsiteY1" fmla="*/ 0 h 710495"/>
              <a:gd name="connsiteX2" fmla="*/ 11723255 w 11723255"/>
              <a:gd name="connsiteY2" fmla="*/ 710495 h 710495"/>
              <a:gd name="connsiteX3" fmla="*/ 0 w 11723255"/>
              <a:gd name="connsiteY3" fmla="*/ 710495 h 710495"/>
              <a:gd name="connsiteX4" fmla="*/ 0 w 11723255"/>
              <a:gd name="connsiteY4" fmla="*/ 0 h 71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3255" h="710495" fill="none" extrusionOk="0">
                <a:moveTo>
                  <a:pt x="0" y="0"/>
                </a:moveTo>
                <a:cubicBezTo>
                  <a:pt x="1933124" y="-49533"/>
                  <a:pt x="6053798" y="-14809"/>
                  <a:pt x="11723255" y="0"/>
                </a:cubicBezTo>
                <a:cubicBezTo>
                  <a:pt x="11694795" y="344480"/>
                  <a:pt x="11691174" y="505260"/>
                  <a:pt x="11723255" y="710495"/>
                </a:cubicBezTo>
                <a:cubicBezTo>
                  <a:pt x="8514373" y="662264"/>
                  <a:pt x="2630278" y="794950"/>
                  <a:pt x="0" y="710495"/>
                </a:cubicBezTo>
                <a:cubicBezTo>
                  <a:pt x="-34514" y="361537"/>
                  <a:pt x="38013" y="322128"/>
                  <a:pt x="0" y="0"/>
                </a:cubicBezTo>
                <a:close/>
              </a:path>
              <a:path w="11723255" h="710495" stroke="0" extrusionOk="0">
                <a:moveTo>
                  <a:pt x="0" y="0"/>
                </a:moveTo>
                <a:cubicBezTo>
                  <a:pt x="3708408" y="118645"/>
                  <a:pt x="7600370" y="116012"/>
                  <a:pt x="11723255" y="0"/>
                </a:cubicBezTo>
                <a:cubicBezTo>
                  <a:pt x="11733136" y="305340"/>
                  <a:pt x="11746170" y="569653"/>
                  <a:pt x="11723255" y="710495"/>
                </a:cubicBezTo>
                <a:cubicBezTo>
                  <a:pt x="8793834" y="845095"/>
                  <a:pt x="1267276" y="553299"/>
                  <a:pt x="0" y="710495"/>
                </a:cubicBezTo>
                <a:cubicBezTo>
                  <a:pt x="11073" y="445594"/>
                  <a:pt x="-8777" y="1445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it-IT" sz="1800" dirty="0"/>
              <a:t>Calcolare la classifica aggiornata in tempo reale delle 5 località (facendo riferimento al campo </a:t>
            </a:r>
            <a:r>
              <a:rPr lang="it-IT" sz="1800" dirty="0">
                <a:latin typeface="Consolas" panose="020B0609020204030204" pitchFamily="49" charset="0"/>
              </a:rPr>
              <a:t>location</a:t>
            </a:r>
            <a:r>
              <a:rPr lang="it-IT" sz="1800" dirty="0"/>
              <a:t>) aventi temperatura media più alta e delle 5 località aventi temperature media più bassa. 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C8A05F31-7113-25AC-C2D1-2E21F2475CB2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DA926AA-E7D5-751F-EAC0-43113871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675EAA-23F9-F0ED-5354-1AFB46C8242F}"/>
              </a:ext>
            </a:extLst>
          </p:cNvPr>
          <p:cNvSpPr txBox="1"/>
          <p:nvPr/>
        </p:nvSpPr>
        <p:spPr>
          <a:xfrm>
            <a:off x="385621" y="2446748"/>
            <a:ext cx="11446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30" indent="-285730" algn="just">
              <a:buFont typeface="Arial" panose="020B0604020202020204" pitchFamily="34" charset="0"/>
              <a:buChar char="•"/>
            </a:pPr>
            <a:r>
              <a:rPr lang="it-IT" sz="2000" dirty="0"/>
              <a:t>Questa query deve essere calcolata sulle finestre temporali:</a:t>
            </a:r>
          </a:p>
          <a:p>
            <a:pPr marL="800100" lvl="1" indent="-342900" algn="just">
              <a:buFont typeface="Calibri" panose="020F0502020204030204" pitchFamily="34" charset="0"/>
              <a:buChar char="-"/>
            </a:pPr>
            <a:r>
              <a:rPr lang="it-IT" sz="2000" dirty="0"/>
              <a:t>1 ora (event time),</a:t>
            </a:r>
          </a:p>
          <a:p>
            <a:pPr marL="800100" lvl="1" indent="-342900" algn="just">
              <a:buFont typeface="Calibri" panose="020F0502020204030204" pitchFamily="34" charset="0"/>
              <a:buChar char="-"/>
            </a:pPr>
            <a:r>
              <a:rPr lang="it-IT" sz="2000" dirty="0"/>
              <a:t>1 giorno (event time),</a:t>
            </a:r>
          </a:p>
          <a:p>
            <a:pPr marL="800100" lvl="1" indent="-342900" algn="just">
              <a:buFont typeface="Calibri" panose="020F0502020204030204" pitchFamily="34" charset="0"/>
              <a:buChar char="-"/>
            </a:pPr>
            <a:r>
              <a:rPr lang="it-IT" sz="2000" dirty="0"/>
              <a:t>1 settimana (event time)</a:t>
            </a:r>
          </a:p>
        </p:txBody>
      </p:sp>
    </p:spTree>
    <p:extLst>
      <p:ext uri="{BB962C8B-B14F-4D97-AF65-F5344CB8AC3E}">
        <p14:creationId xmlns:p14="http://schemas.microsoft.com/office/powerpoint/2010/main" val="188213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" y="292202"/>
            <a:ext cx="3813722" cy="70990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2 DAG 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5C1CFF9B-C649-025D-5A69-B86E69B52564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5" name="Segnaposto piè di pagina 4">
            <a:extLst>
              <a:ext uri="{FF2B5EF4-FFF2-40B4-BE49-F238E27FC236}">
                <a16:creationId xmlns:a16="http://schemas.microsoft.com/office/drawing/2014/main" id="{BC0C443D-EC1A-2D2F-D774-4267AF41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9681D4-E210-9C77-3C8E-F52017A1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8" y="1179920"/>
            <a:ext cx="10436084" cy="52014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3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" y="292202"/>
            <a:ext cx="5924624" cy="70990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2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02FB942E-9140-E6F6-5277-952187B9FE50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20571F57-B779-4BE6-14D0-36B1D54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30D9B42-476D-5F42-C8A1-6A6D276BB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969446"/>
              </p:ext>
            </p:extLst>
          </p:nvPr>
        </p:nvGraphicFramePr>
        <p:xfrm>
          <a:off x="71943" y="809907"/>
          <a:ext cx="11111623" cy="385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94D782CD-A182-A219-7BCD-617FC338CD97}"/>
              </a:ext>
            </a:extLst>
          </p:cNvPr>
          <p:cNvSpPr/>
          <p:nvPr/>
        </p:nvSpPr>
        <p:spPr>
          <a:xfrm>
            <a:off x="868497" y="3264635"/>
            <a:ext cx="1884228" cy="1412855"/>
          </a:xfrm>
          <a:custGeom>
            <a:avLst/>
            <a:gdLst>
              <a:gd name="connsiteX0" fmla="*/ 0 w 1884228"/>
              <a:gd name="connsiteY0" fmla="*/ 494824 h 1412855"/>
              <a:gd name="connsiteX1" fmla="*/ 765507 w 1884228"/>
              <a:gd name="connsiteY1" fmla="*/ 494824 h 1412855"/>
              <a:gd name="connsiteX2" fmla="*/ 765507 w 1884228"/>
              <a:gd name="connsiteY2" fmla="*/ 353214 h 1412855"/>
              <a:gd name="connsiteX3" fmla="*/ 588900 w 1884228"/>
              <a:gd name="connsiteY3" fmla="*/ 353214 h 1412855"/>
              <a:gd name="connsiteX4" fmla="*/ 942114 w 1884228"/>
              <a:gd name="connsiteY4" fmla="*/ 0 h 1412855"/>
              <a:gd name="connsiteX5" fmla="*/ 1295328 w 1884228"/>
              <a:gd name="connsiteY5" fmla="*/ 353214 h 1412855"/>
              <a:gd name="connsiteX6" fmla="*/ 1118721 w 1884228"/>
              <a:gd name="connsiteY6" fmla="*/ 353214 h 1412855"/>
              <a:gd name="connsiteX7" fmla="*/ 1118721 w 1884228"/>
              <a:gd name="connsiteY7" fmla="*/ 494824 h 1412855"/>
              <a:gd name="connsiteX8" fmla="*/ 1884228 w 1884228"/>
              <a:gd name="connsiteY8" fmla="*/ 494824 h 1412855"/>
              <a:gd name="connsiteX9" fmla="*/ 1884228 w 1884228"/>
              <a:gd name="connsiteY9" fmla="*/ 1412855 h 1412855"/>
              <a:gd name="connsiteX10" fmla="*/ 0 w 1884228"/>
              <a:gd name="connsiteY10" fmla="*/ 1412855 h 1412855"/>
              <a:gd name="connsiteX11" fmla="*/ 0 w 1884228"/>
              <a:gd name="connsiteY11" fmla="*/ 494824 h 14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4228" h="1412855" fill="none" extrusionOk="0">
                <a:moveTo>
                  <a:pt x="0" y="494824"/>
                </a:moveTo>
                <a:cubicBezTo>
                  <a:pt x="327167" y="433147"/>
                  <a:pt x="483865" y="450445"/>
                  <a:pt x="765507" y="494824"/>
                </a:cubicBezTo>
                <a:cubicBezTo>
                  <a:pt x="775711" y="451119"/>
                  <a:pt x="772442" y="404663"/>
                  <a:pt x="765507" y="353214"/>
                </a:cubicBezTo>
                <a:cubicBezTo>
                  <a:pt x="720070" y="363526"/>
                  <a:pt x="669046" y="342139"/>
                  <a:pt x="588900" y="353214"/>
                </a:cubicBezTo>
                <a:cubicBezTo>
                  <a:pt x="754903" y="219464"/>
                  <a:pt x="872498" y="57084"/>
                  <a:pt x="942114" y="0"/>
                </a:cubicBezTo>
                <a:cubicBezTo>
                  <a:pt x="1007810" y="61274"/>
                  <a:pt x="1154289" y="185009"/>
                  <a:pt x="1295328" y="353214"/>
                </a:cubicBezTo>
                <a:cubicBezTo>
                  <a:pt x="1255457" y="349706"/>
                  <a:pt x="1156602" y="346822"/>
                  <a:pt x="1118721" y="353214"/>
                </a:cubicBezTo>
                <a:cubicBezTo>
                  <a:pt x="1126772" y="400483"/>
                  <a:pt x="1118613" y="461908"/>
                  <a:pt x="1118721" y="494824"/>
                </a:cubicBezTo>
                <a:cubicBezTo>
                  <a:pt x="1307978" y="487778"/>
                  <a:pt x="1802873" y="561297"/>
                  <a:pt x="1884228" y="494824"/>
                </a:cubicBezTo>
                <a:cubicBezTo>
                  <a:pt x="1879268" y="868736"/>
                  <a:pt x="1879569" y="1248349"/>
                  <a:pt x="1884228" y="1412855"/>
                </a:cubicBezTo>
                <a:cubicBezTo>
                  <a:pt x="1631801" y="1267935"/>
                  <a:pt x="420713" y="1311398"/>
                  <a:pt x="0" y="1412855"/>
                </a:cubicBezTo>
                <a:cubicBezTo>
                  <a:pt x="30726" y="1111201"/>
                  <a:pt x="-13556" y="683789"/>
                  <a:pt x="0" y="494824"/>
                </a:cubicBezTo>
                <a:close/>
              </a:path>
              <a:path w="1884228" h="1412855" stroke="0" extrusionOk="0">
                <a:moveTo>
                  <a:pt x="0" y="494824"/>
                </a:moveTo>
                <a:cubicBezTo>
                  <a:pt x="379805" y="488232"/>
                  <a:pt x="532670" y="471972"/>
                  <a:pt x="765507" y="494824"/>
                </a:cubicBezTo>
                <a:cubicBezTo>
                  <a:pt x="766284" y="458389"/>
                  <a:pt x="767336" y="421788"/>
                  <a:pt x="765507" y="353214"/>
                </a:cubicBezTo>
                <a:cubicBezTo>
                  <a:pt x="726016" y="352084"/>
                  <a:pt x="632942" y="363209"/>
                  <a:pt x="588900" y="353214"/>
                </a:cubicBezTo>
                <a:cubicBezTo>
                  <a:pt x="618028" y="285454"/>
                  <a:pt x="812316" y="149768"/>
                  <a:pt x="942114" y="0"/>
                </a:cubicBezTo>
                <a:cubicBezTo>
                  <a:pt x="980937" y="40542"/>
                  <a:pt x="1135384" y="242002"/>
                  <a:pt x="1295328" y="353214"/>
                </a:cubicBezTo>
                <a:cubicBezTo>
                  <a:pt x="1242284" y="349574"/>
                  <a:pt x="1167117" y="350264"/>
                  <a:pt x="1118721" y="353214"/>
                </a:cubicBezTo>
                <a:cubicBezTo>
                  <a:pt x="1121234" y="383283"/>
                  <a:pt x="1106905" y="427408"/>
                  <a:pt x="1118721" y="494824"/>
                </a:cubicBezTo>
                <a:cubicBezTo>
                  <a:pt x="1238278" y="429645"/>
                  <a:pt x="1725407" y="435541"/>
                  <a:pt x="1884228" y="494824"/>
                </a:cubicBezTo>
                <a:cubicBezTo>
                  <a:pt x="1949418" y="588331"/>
                  <a:pt x="1881516" y="956028"/>
                  <a:pt x="1884228" y="1412855"/>
                </a:cubicBezTo>
                <a:cubicBezTo>
                  <a:pt x="1420184" y="1341873"/>
                  <a:pt x="238447" y="1252898"/>
                  <a:pt x="0" y="1412855"/>
                </a:cubicBezTo>
                <a:cubicBezTo>
                  <a:pt x="-49488" y="1236473"/>
                  <a:pt x="27970" y="608199"/>
                  <a:pt x="0" y="49482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Raggruppamento per località</a:t>
            </a:r>
          </a:p>
        </p:txBody>
      </p:sp>
      <p:sp>
        <p:nvSpPr>
          <p:cNvPr id="11" name="Callout: freccia in su 10">
            <a:extLst>
              <a:ext uri="{FF2B5EF4-FFF2-40B4-BE49-F238E27FC236}">
                <a16:creationId xmlns:a16="http://schemas.microsoft.com/office/drawing/2014/main" id="{896846C0-794B-260C-4D1C-F440038D9E3B}"/>
              </a:ext>
            </a:extLst>
          </p:cNvPr>
          <p:cNvSpPr/>
          <p:nvPr/>
        </p:nvSpPr>
        <p:spPr>
          <a:xfrm>
            <a:off x="4738078" y="3429000"/>
            <a:ext cx="2143125" cy="1803475"/>
          </a:xfrm>
          <a:custGeom>
            <a:avLst/>
            <a:gdLst>
              <a:gd name="connsiteX0" fmla="*/ 0 w 2143125"/>
              <a:gd name="connsiteY0" fmla="*/ 631631 h 1803475"/>
              <a:gd name="connsiteX1" fmla="*/ 846128 w 2143125"/>
              <a:gd name="connsiteY1" fmla="*/ 631631 h 1803475"/>
              <a:gd name="connsiteX2" fmla="*/ 846128 w 2143125"/>
              <a:gd name="connsiteY2" fmla="*/ 450869 h 1803475"/>
              <a:gd name="connsiteX3" fmla="*/ 620694 w 2143125"/>
              <a:gd name="connsiteY3" fmla="*/ 450869 h 1803475"/>
              <a:gd name="connsiteX4" fmla="*/ 1071563 w 2143125"/>
              <a:gd name="connsiteY4" fmla="*/ 0 h 1803475"/>
              <a:gd name="connsiteX5" fmla="*/ 1522431 w 2143125"/>
              <a:gd name="connsiteY5" fmla="*/ 450869 h 1803475"/>
              <a:gd name="connsiteX6" fmla="*/ 1296997 w 2143125"/>
              <a:gd name="connsiteY6" fmla="*/ 450869 h 1803475"/>
              <a:gd name="connsiteX7" fmla="*/ 1296997 w 2143125"/>
              <a:gd name="connsiteY7" fmla="*/ 631631 h 1803475"/>
              <a:gd name="connsiteX8" fmla="*/ 2143125 w 2143125"/>
              <a:gd name="connsiteY8" fmla="*/ 631631 h 1803475"/>
              <a:gd name="connsiteX9" fmla="*/ 2143125 w 2143125"/>
              <a:gd name="connsiteY9" fmla="*/ 1803475 h 1803475"/>
              <a:gd name="connsiteX10" fmla="*/ 0 w 2143125"/>
              <a:gd name="connsiteY10" fmla="*/ 1803475 h 1803475"/>
              <a:gd name="connsiteX11" fmla="*/ 0 w 2143125"/>
              <a:gd name="connsiteY11" fmla="*/ 631631 h 180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3125" h="1803475" fill="none" extrusionOk="0">
                <a:moveTo>
                  <a:pt x="0" y="631631"/>
                </a:moveTo>
                <a:cubicBezTo>
                  <a:pt x="163660" y="592259"/>
                  <a:pt x="572586" y="668332"/>
                  <a:pt x="846128" y="631631"/>
                </a:cubicBezTo>
                <a:cubicBezTo>
                  <a:pt x="838188" y="609205"/>
                  <a:pt x="830070" y="517530"/>
                  <a:pt x="846128" y="450869"/>
                </a:cubicBezTo>
                <a:cubicBezTo>
                  <a:pt x="752325" y="467147"/>
                  <a:pt x="673974" y="431108"/>
                  <a:pt x="620694" y="450869"/>
                </a:cubicBezTo>
                <a:cubicBezTo>
                  <a:pt x="723513" y="277307"/>
                  <a:pt x="1017009" y="125501"/>
                  <a:pt x="1071563" y="0"/>
                </a:cubicBezTo>
                <a:cubicBezTo>
                  <a:pt x="1236420" y="163155"/>
                  <a:pt x="1417249" y="373165"/>
                  <a:pt x="1522431" y="450869"/>
                </a:cubicBezTo>
                <a:cubicBezTo>
                  <a:pt x="1467094" y="446760"/>
                  <a:pt x="1365263" y="449518"/>
                  <a:pt x="1296997" y="450869"/>
                </a:cubicBezTo>
                <a:cubicBezTo>
                  <a:pt x="1311074" y="536273"/>
                  <a:pt x="1304458" y="560574"/>
                  <a:pt x="1296997" y="631631"/>
                </a:cubicBezTo>
                <a:cubicBezTo>
                  <a:pt x="1577640" y="685120"/>
                  <a:pt x="2026988" y="698574"/>
                  <a:pt x="2143125" y="631631"/>
                </a:cubicBezTo>
                <a:cubicBezTo>
                  <a:pt x="2218473" y="881106"/>
                  <a:pt x="2153540" y="1446034"/>
                  <a:pt x="2143125" y="1803475"/>
                </a:cubicBezTo>
                <a:cubicBezTo>
                  <a:pt x="1476020" y="1956843"/>
                  <a:pt x="1046887" y="1688075"/>
                  <a:pt x="0" y="1803475"/>
                </a:cubicBezTo>
                <a:cubicBezTo>
                  <a:pt x="45765" y="1433825"/>
                  <a:pt x="39343" y="879754"/>
                  <a:pt x="0" y="631631"/>
                </a:cubicBezTo>
                <a:close/>
              </a:path>
              <a:path w="2143125" h="1803475" stroke="0" extrusionOk="0">
                <a:moveTo>
                  <a:pt x="0" y="631631"/>
                </a:moveTo>
                <a:cubicBezTo>
                  <a:pt x="379356" y="579656"/>
                  <a:pt x="526687" y="686844"/>
                  <a:pt x="846128" y="631631"/>
                </a:cubicBezTo>
                <a:cubicBezTo>
                  <a:pt x="859870" y="574890"/>
                  <a:pt x="838533" y="515114"/>
                  <a:pt x="846128" y="450869"/>
                </a:cubicBezTo>
                <a:cubicBezTo>
                  <a:pt x="766963" y="464208"/>
                  <a:pt x="697065" y="460329"/>
                  <a:pt x="620694" y="450869"/>
                </a:cubicBezTo>
                <a:cubicBezTo>
                  <a:pt x="718588" y="424930"/>
                  <a:pt x="966621" y="92348"/>
                  <a:pt x="1071563" y="0"/>
                </a:cubicBezTo>
                <a:cubicBezTo>
                  <a:pt x="1100060" y="88825"/>
                  <a:pt x="1274626" y="282699"/>
                  <a:pt x="1522431" y="450869"/>
                </a:cubicBezTo>
                <a:cubicBezTo>
                  <a:pt x="1412675" y="464836"/>
                  <a:pt x="1374528" y="460644"/>
                  <a:pt x="1296997" y="450869"/>
                </a:cubicBezTo>
                <a:cubicBezTo>
                  <a:pt x="1309192" y="502402"/>
                  <a:pt x="1287854" y="576640"/>
                  <a:pt x="1296997" y="631631"/>
                </a:cubicBezTo>
                <a:cubicBezTo>
                  <a:pt x="1689917" y="572454"/>
                  <a:pt x="1745960" y="574589"/>
                  <a:pt x="2143125" y="631631"/>
                </a:cubicBezTo>
                <a:cubicBezTo>
                  <a:pt x="2051801" y="898810"/>
                  <a:pt x="2117020" y="1312228"/>
                  <a:pt x="2143125" y="1803475"/>
                </a:cubicBezTo>
                <a:cubicBezTo>
                  <a:pt x="1215833" y="1844891"/>
                  <a:pt x="613303" y="1835434"/>
                  <a:pt x="0" y="1803475"/>
                </a:cubicBezTo>
                <a:cubicBezTo>
                  <a:pt x="-1882" y="1381576"/>
                  <a:pt x="22256" y="918003"/>
                  <a:pt x="0" y="631631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err="1">
                <a:solidFill>
                  <a:schemeClr val="dk1"/>
                </a:solidFill>
              </a:rPr>
              <a:t>Tumbling</a:t>
            </a:r>
            <a:r>
              <a:rPr lang="it-IT" dirty="0">
                <a:solidFill>
                  <a:schemeClr val="dk1"/>
                </a:solidFill>
              </a:rPr>
              <a:t> window di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ora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giorno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settimana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9D31581-0FD9-FE10-04F9-4E189F628D21}"/>
              </a:ext>
            </a:extLst>
          </p:cNvPr>
          <p:cNvGrpSpPr/>
          <p:nvPr/>
        </p:nvGrpSpPr>
        <p:grpSpPr>
          <a:xfrm>
            <a:off x="11164712" y="2199996"/>
            <a:ext cx="1061185" cy="1072401"/>
            <a:chOff x="7397000" y="1404138"/>
            <a:chExt cx="1061185" cy="1072401"/>
          </a:xfrm>
          <a:scene3d>
            <a:camera prst="orthographicFront"/>
            <a:lightRig rig="flat" dir="t"/>
          </a:scene3d>
        </p:grpSpPr>
        <p:sp>
          <p:nvSpPr>
            <p:cNvPr id="14" name="Freccia a destra 13">
              <a:extLst>
                <a:ext uri="{FF2B5EF4-FFF2-40B4-BE49-F238E27FC236}">
                  <a16:creationId xmlns:a16="http://schemas.microsoft.com/office/drawing/2014/main" id="{E51E7EF6-65F2-A4C7-9688-513DBADD9362}"/>
                </a:ext>
              </a:extLst>
            </p:cNvPr>
            <p:cNvSpPr/>
            <p:nvPr/>
          </p:nvSpPr>
          <p:spPr>
            <a:xfrm rot="21576721">
              <a:off x="7397000" y="1404138"/>
              <a:ext cx="1061185" cy="107240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ccia a destra 4">
              <a:extLst>
                <a:ext uri="{FF2B5EF4-FFF2-40B4-BE49-F238E27FC236}">
                  <a16:creationId xmlns:a16="http://schemas.microsoft.com/office/drawing/2014/main" id="{F7EF835E-79E8-4DE1-374B-A1A1EE2DF3C6}"/>
                </a:ext>
              </a:extLst>
            </p:cNvPr>
            <p:cNvSpPr txBox="1"/>
            <p:nvPr/>
          </p:nvSpPr>
          <p:spPr>
            <a:xfrm rot="21576721">
              <a:off x="7397004" y="1619696"/>
              <a:ext cx="742830" cy="64344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4600" kern="1200"/>
            </a:p>
          </p:txBody>
        </p:sp>
      </p:grpSp>
      <p:sp>
        <p:nvSpPr>
          <p:cNvPr id="16" name="Callout: freccia in su 15">
            <a:extLst>
              <a:ext uri="{FF2B5EF4-FFF2-40B4-BE49-F238E27FC236}">
                <a16:creationId xmlns:a16="http://schemas.microsoft.com/office/drawing/2014/main" id="{D0CAF711-5A30-7F2F-1647-F73195E00D60}"/>
              </a:ext>
            </a:extLst>
          </p:cNvPr>
          <p:cNvSpPr/>
          <p:nvPr/>
        </p:nvSpPr>
        <p:spPr>
          <a:xfrm>
            <a:off x="8155580" y="3396168"/>
            <a:ext cx="3668867" cy="1982655"/>
          </a:xfrm>
          <a:custGeom>
            <a:avLst/>
            <a:gdLst>
              <a:gd name="connsiteX0" fmla="*/ 0 w 3668867"/>
              <a:gd name="connsiteY0" fmla="*/ 694385 h 1982655"/>
              <a:gd name="connsiteX1" fmla="*/ 1586602 w 3668867"/>
              <a:gd name="connsiteY1" fmla="*/ 694385 h 1982655"/>
              <a:gd name="connsiteX2" fmla="*/ 1586602 w 3668867"/>
              <a:gd name="connsiteY2" fmla="*/ 495664 h 1982655"/>
              <a:gd name="connsiteX3" fmla="*/ 1338770 w 3668867"/>
              <a:gd name="connsiteY3" fmla="*/ 495664 h 1982655"/>
              <a:gd name="connsiteX4" fmla="*/ 1834434 w 3668867"/>
              <a:gd name="connsiteY4" fmla="*/ 0 h 1982655"/>
              <a:gd name="connsiteX5" fmla="*/ 2330097 w 3668867"/>
              <a:gd name="connsiteY5" fmla="*/ 495664 h 1982655"/>
              <a:gd name="connsiteX6" fmla="*/ 2082265 w 3668867"/>
              <a:gd name="connsiteY6" fmla="*/ 495664 h 1982655"/>
              <a:gd name="connsiteX7" fmla="*/ 2082265 w 3668867"/>
              <a:gd name="connsiteY7" fmla="*/ 694385 h 1982655"/>
              <a:gd name="connsiteX8" fmla="*/ 3668867 w 3668867"/>
              <a:gd name="connsiteY8" fmla="*/ 694385 h 1982655"/>
              <a:gd name="connsiteX9" fmla="*/ 3668867 w 3668867"/>
              <a:gd name="connsiteY9" fmla="*/ 1982655 h 1982655"/>
              <a:gd name="connsiteX10" fmla="*/ 0 w 3668867"/>
              <a:gd name="connsiteY10" fmla="*/ 1982655 h 1982655"/>
              <a:gd name="connsiteX11" fmla="*/ 0 w 3668867"/>
              <a:gd name="connsiteY11" fmla="*/ 694385 h 198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8867" h="1982655" fill="none" extrusionOk="0">
                <a:moveTo>
                  <a:pt x="0" y="694385"/>
                </a:moveTo>
                <a:cubicBezTo>
                  <a:pt x="234828" y="809918"/>
                  <a:pt x="1243703" y="783335"/>
                  <a:pt x="1586602" y="694385"/>
                </a:cubicBezTo>
                <a:cubicBezTo>
                  <a:pt x="1601287" y="667124"/>
                  <a:pt x="1602035" y="549276"/>
                  <a:pt x="1586602" y="495664"/>
                </a:cubicBezTo>
                <a:cubicBezTo>
                  <a:pt x="1534713" y="483590"/>
                  <a:pt x="1383570" y="512305"/>
                  <a:pt x="1338770" y="495664"/>
                </a:cubicBezTo>
                <a:cubicBezTo>
                  <a:pt x="1459183" y="375916"/>
                  <a:pt x="1673293" y="154885"/>
                  <a:pt x="1834434" y="0"/>
                </a:cubicBezTo>
                <a:cubicBezTo>
                  <a:pt x="1964817" y="186144"/>
                  <a:pt x="2081412" y="330800"/>
                  <a:pt x="2330097" y="495664"/>
                </a:cubicBezTo>
                <a:cubicBezTo>
                  <a:pt x="2285535" y="512515"/>
                  <a:pt x="2119073" y="510611"/>
                  <a:pt x="2082265" y="495664"/>
                </a:cubicBezTo>
                <a:cubicBezTo>
                  <a:pt x="2092450" y="525563"/>
                  <a:pt x="2088662" y="646681"/>
                  <a:pt x="2082265" y="694385"/>
                </a:cubicBezTo>
                <a:cubicBezTo>
                  <a:pt x="2799613" y="831398"/>
                  <a:pt x="3183034" y="554104"/>
                  <a:pt x="3668867" y="694385"/>
                </a:cubicBezTo>
                <a:cubicBezTo>
                  <a:pt x="3737999" y="1005656"/>
                  <a:pt x="3743125" y="1419666"/>
                  <a:pt x="3668867" y="1982655"/>
                </a:cubicBezTo>
                <a:cubicBezTo>
                  <a:pt x="1909920" y="2136023"/>
                  <a:pt x="486658" y="1867255"/>
                  <a:pt x="0" y="1982655"/>
                </a:cubicBezTo>
                <a:cubicBezTo>
                  <a:pt x="75569" y="1609893"/>
                  <a:pt x="104020" y="1074508"/>
                  <a:pt x="0" y="694385"/>
                </a:cubicBezTo>
                <a:close/>
              </a:path>
              <a:path w="3668867" h="1982655" stroke="0" extrusionOk="0">
                <a:moveTo>
                  <a:pt x="0" y="694385"/>
                </a:moveTo>
                <a:cubicBezTo>
                  <a:pt x="433914" y="607017"/>
                  <a:pt x="877813" y="722161"/>
                  <a:pt x="1586602" y="694385"/>
                </a:cubicBezTo>
                <a:cubicBezTo>
                  <a:pt x="1574782" y="636684"/>
                  <a:pt x="1576262" y="590870"/>
                  <a:pt x="1586602" y="495664"/>
                </a:cubicBezTo>
                <a:cubicBezTo>
                  <a:pt x="1525378" y="497165"/>
                  <a:pt x="1430180" y="517740"/>
                  <a:pt x="1338770" y="495664"/>
                </a:cubicBezTo>
                <a:cubicBezTo>
                  <a:pt x="1395463" y="409717"/>
                  <a:pt x="1583432" y="191436"/>
                  <a:pt x="1834434" y="0"/>
                </a:cubicBezTo>
                <a:cubicBezTo>
                  <a:pt x="1935033" y="95887"/>
                  <a:pt x="2304495" y="402241"/>
                  <a:pt x="2330097" y="495664"/>
                </a:cubicBezTo>
                <a:cubicBezTo>
                  <a:pt x="2274445" y="504649"/>
                  <a:pt x="2169648" y="506640"/>
                  <a:pt x="2082265" y="495664"/>
                </a:cubicBezTo>
                <a:cubicBezTo>
                  <a:pt x="2085472" y="520699"/>
                  <a:pt x="2082282" y="653838"/>
                  <a:pt x="2082265" y="694385"/>
                </a:cubicBezTo>
                <a:cubicBezTo>
                  <a:pt x="2756707" y="789172"/>
                  <a:pt x="3430173" y="744200"/>
                  <a:pt x="3668867" y="694385"/>
                </a:cubicBezTo>
                <a:cubicBezTo>
                  <a:pt x="3756751" y="1278146"/>
                  <a:pt x="3705315" y="1789484"/>
                  <a:pt x="3668867" y="1982655"/>
                </a:cubicBezTo>
                <a:cubicBezTo>
                  <a:pt x="2851174" y="2024071"/>
                  <a:pt x="911957" y="2014614"/>
                  <a:pt x="0" y="1982655"/>
                </a:cubicBezTo>
                <a:cubicBezTo>
                  <a:pt x="-108980" y="1419224"/>
                  <a:pt x="31872" y="1230439"/>
                  <a:pt x="0" y="69438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Per calcolare per ogni finestra e</a:t>
            </a:r>
          </a:p>
          <a:p>
            <a:pPr algn="ctr"/>
            <a:r>
              <a:rPr lang="it-IT" dirty="0">
                <a:solidFill>
                  <a:schemeClr val="dk1"/>
                </a:solidFill>
              </a:rPr>
              <a:t>per ogni sensore avente lo stesso location il valore</a:t>
            </a:r>
          </a:p>
          <a:p>
            <a:pPr algn="ctr"/>
            <a:r>
              <a:rPr lang="it-IT" dirty="0">
                <a:solidFill>
                  <a:schemeClr val="dk1"/>
                </a:solidFill>
              </a:rPr>
              <a:t>medio della temperatura. Generazione di oggetti </a:t>
            </a:r>
            <a:r>
              <a:rPr lang="it-IT" b="1" dirty="0">
                <a:solidFill>
                  <a:schemeClr val="dk1"/>
                </a:solidFill>
              </a:rPr>
              <a:t>Q2Results.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8ED484F-E4CE-E6C3-EBDB-CA8CADD7BA30}"/>
              </a:ext>
            </a:extLst>
          </p:cNvPr>
          <p:cNvSpPr txBox="1"/>
          <p:nvPr/>
        </p:nvSpPr>
        <p:spPr>
          <a:xfrm>
            <a:off x="2752725" y="5954903"/>
            <a:ext cx="1033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Karla" pitchFamily="2" charset="0"/>
              </a:rPr>
              <a:t> Q2Result(Long location, Double </a:t>
            </a:r>
            <a:r>
              <a:rPr lang="en-US" dirty="0" err="1">
                <a:latin typeface="Karla" pitchFamily="2" charset="0"/>
              </a:rPr>
              <a:t>avg_temperature</a:t>
            </a:r>
            <a:r>
              <a:rPr lang="en-US" dirty="0">
                <a:latin typeface="Karla" pitchFamily="2" charset="0"/>
              </a:rPr>
              <a:t>, Long occurrences, Date timestamp) </a:t>
            </a:r>
            <a:endParaRPr lang="it-IT" dirty="0">
              <a:latin typeface="Karla" pitchFamily="2" charset="0"/>
            </a:endParaRPr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8906D1EC-C01D-D2D1-F2B1-4B08130E6B42}"/>
              </a:ext>
            </a:extLst>
          </p:cNvPr>
          <p:cNvSpPr/>
          <p:nvPr/>
        </p:nvSpPr>
        <p:spPr>
          <a:xfrm>
            <a:off x="9882436" y="5544294"/>
            <a:ext cx="215153" cy="4194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269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" y="292202"/>
            <a:ext cx="5924624" cy="70990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2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02FB942E-9140-E6F6-5277-952187B9FE50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20571F57-B779-4BE6-14D0-36B1D54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30D9B42-476D-5F42-C8A1-6A6D276BB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717299"/>
              </p:ext>
            </p:extLst>
          </p:nvPr>
        </p:nvGraphicFramePr>
        <p:xfrm>
          <a:off x="393970" y="292202"/>
          <a:ext cx="11658600" cy="421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94D782CD-A182-A219-7BCD-617FC338CD97}"/>
              </a:ext>
            </a:extLst>
          </p:cNvPr>
          <p:cNvSpPr/>
          <p:nvPr/>
        </p:nvSpPr>
        <p:spPr>
          <a:xfrm>
            <a:off x="2743454" y="2908068"/>
            <a:ext cx="2829665" cy="2705447"/>
          </a:xfrm>
          <a:custGeom>
            <a:avLst/>
            <a:gdLst>
              <a:gd name="connsiteX0" fmla="*/ 0 w 2829665"/>
              <a:gd name="connsiteY0" fmla="*/ 947529 h 2705447"/>
              <a:gd name="connsiteX1" fmla="*/ 1076652 w 2829665"/>
              <a:gd name="connsiteY1" fmla="*/ 947529 h 2705447"/>
              <a:gd name="connsiteX2" fmla="*/ 1076652 w 2829665"/>
              <a:gd name="connsiteY2" fmla="*/ 676362 h 2705447"/>
              <a:gd name="connsiteX3" fmla="*/ 738471 w 2829665"/>
              <a:gd name="connsiteY3" fmla="*/ 676362 h 2705447"/>
              <a:gd name="connsiteX4" fmla="*/ 1414833 w 2829665"/>
              <a:gd name="connsiteY4" fmla="*/ 0 h 2705447"/>
              <a:gd name="connsiteX5" fmla="*/ 2091194 w 2829665"/>
              <a:gd name="connsiteY5" fmla="*/ 676362 h 2705447"/>
              <a:gd name="connsiteX6" fmla="*/ 1753013 w 2829665"/>
              <a:gd name="connsiteY6" fmla="*/ 676362 h 2705447"/>
              <a:gd name="connsiteX7" fmla="*/ 1753013 w 2829665"/>
              <a:gd name="connsiteY7" fmla="*/ 947529 h 2705447"/>
              <a:gd name="connsiteX8" fmla="*/ 2829665 w 2829665"/>
              <a:gd name="connsiteY8" fmla="*/ 947529 h 2705447"/>
              <a:gd name="connsiteX9" fmla="*/ 2829665 w 2829665"/>
              <a:gd name="connsiteY9" fmla="*/ 2705447 h 2705447"/>
              <a:gd name="connsiteX10" fmla="*/ 0 w 2829665"/>
              <a:gd name="connsiteY10" fmla="*/ 2705447 h 2705447"/>
              <a:gd name="connsiteX11" fmla="*/ 0 w 2829665"/>
              <a:gd name="connsiteY11" fmla="*/ 947529 h 270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9665" h="2705447" fill="none" extrusionOk="0">
                <a:moveTo>
                  <a:pt x="0" y="947529"/>
                </a:moveTo>
                <a:cubicBezTo>
                  <a:pt x="448875" y="995430"/>
                  <a:pt x="950754" y="993696"/>
                  <a:pt x="1076652" y="947529"/>
                </a:cubicBezTo>
                <a:cubicBezTo>
                  <a:pt x="1076334" y="879650"/>
                  <a:pt x="1066486" y="756563"/>
                  <a:pt x="1076652" y="676362"/>
                </a:cubicBezTo>
                <a:cubicBezTo>
                  <a:pt x="932062" y="704918"/>
                  <a:pt x="808552" y="692507"/>
                  <a:pt x="738471" y="676362"/>
                </a:cubicBezTo>
                <a:cubicBezTo>
                  <a:pt x="827785" y="593195"/>
                  <a:pt x="1108159" y="297337"/>
                  <a:pt x="1414833" y="0"/>
                </a:cubicBezTo>
                <a:cubicBezTo>
                  <a:pt x="1531634" y="185944"/>
                  <a:pt x="1909361" y="530755"/>
                  <a:pt x="2091194" y="676362"/>
                </a:cubicBezTo>
                <a:cubicBezTo>
                  <a:pt x="1956964" y="654199"/>
                  <a:pt x="1867497" y="686180"/>
                  <a:pt x="1753013" y="676362"/>
                </a:cubicBezTo>
                <a:cubicBezTo>
                  <a:pt x="1734037" y="806213"/>
                  <a:pt x="1754697" y="883145"/>
                  <a:pt x="1753013" y="947529"/>
                </a:cubicBezTo>
                <a:cubicBezTo>
                  <a:pt x="2128487" y="944464"/>
                  <a:pt x="2406274" y="873157"/>
                  <a:pt x="2829665" y="947529"/>
                </a:cubicBezTo>
                <a:cubicBezTo>
                  <a:pt x="2888559" y="1471332"/>
                  <a:pt x="2754460" y="2258508"/>
                  <a:pt x="2829665" y="2705447"/>
                </a:cubicBezTo>
                <a:cubicBezTo>
                  <a:pt x="2238132" y="2858815"/>
                  <a:pt x="969034" y="2590047"/>
                  <a:pt x="0" y="2705447"/>
                </a:cubicBezTo>
                <a:cubicBezTo>
                  <a:pt x="-96558" y="1882258"/>
                  <a:pt x="-15155" y="1172992"/>
                  <a:pt x="0" y="947529"/>
                </a:cubicBezTo>
                <a:close/>
              </a:path>
              <a:path w="2829665" h="2705447" stroke="0" extrusionOk="0">
                <a:moveTo>
                  <a:pt x="0" y="947529"/>
                </a:moveTo>
                <a:cubicBezTo>
                  <a:pt x="182318" y="910296"/>
                  <a:pt x="716880" y="1016971"/>
                  <a:pt x="1076652" y="947529"/>
                </a:cubicBezTo>
                <a:cubicBezTo>
                  <a:pt x="1061215" y="858817"/>
                  <a:pt x="1061001" y="755757"/>
                  <a:pt x="1076652" y="676362"/>
                </a:cubicBezTo>
                <a:cubicBezTo>
                  <a:pt x="964122" y="688268"/>
                  <a:pt x="875709" y="670341"/>
                  <a:pt x="738471" y="676362"/>
                </a:cubicBezTo>
                <a:cubicBezTo>
                  <a:pt x="932822" y="524997"/>
                  <a:pt x="1249603" y="168146"/>
                  <a:pt x="1414833" y="0"/>
                </a:cubicBezTo>
                <a:cubicBezTo>
                  <a:pt x="1592673" y="88907"/>
                  <a:pt x="1723081" y="378824"/>
                  <a:pt x="2091194" y="676362"/>
                </a:cubicBezTo>
                <a:cubicBezTo>
                  <a:pt x="2004550" y="646051"/>
                  <a:pt x="1829037" y="703646"/>
                  <a:pt x="1753013" y="676362"/>
                </a:cubicBezTo>
                <a:cubicBezTo>
                  <a:pt x="1772385" y="738334"/>
                  <a:pt x="1746856" y="815267"/>
                  <a:pt x="1753013" y="947529"/>
                </a:cubicBezTo>
                <a:cubicBezTo>
                  <a:pt x="2170656" y="952142"/>
                  <a:pt x="2497207" y="1040959"/>
                  <a:pt x="2829665" y="947529"/>
                </a:cubicBezTo>
                <a:cubicBezTo>
                  <a:pt x="2974010" y="1665818"/>
                  <a:pt x="2832901" y="2499614"/>
                  <a:pt x="2829665" y="2705447"/>
                </a:cubicBezTo>
                <a:cubicBezTo>
                  <a:pt x="1508136" y="2746863"/>
                  <a:pt x="977915" y="2737406"/>
                  <a:pt x="0" y="2705447"/>
                </a:cubicBezTo>
                <a:cubicBezTo>
                  <a:pt x="22062" y="2346265"/>
                  <a:pt x="16390" y="1660580"/>
                  <a:pt x="0" y="947529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Generazione classifica tramite una </a:t>
            </a:r>
            <a:r>
              <a:rPr lang="it-IT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TreeMap</a:t>
            </a:r>
            <a:r>
              <a:rPr lang="it-IT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ordinata in ordine </a:t>
            </a:r>
            <a:r>
              <a:rPr lang="it-IT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decrescente</a:t>
            </a:r>
            <a:r>
              <a:rPr lang="it-IT" dirty="0">
                <a:solidFill>
                  <a:schemeClr val="dk1"/>
                </a:solidFill>
              </a:rPr>
              <a:t>, iterando sull’oggetto </a:t>
            </a:r>
            <a:r>
              <a:rPr lang="it-IT" dirty="0" err="1">
                <a:solidFill>
                  <a:schemeClr val="dk1"/>
                </a:solidFill>
              </a:rPr>
              <a:t>Iterable</a:t>
            </a:r>
            <a:r>
              <a:rPr lang="it-IT" dirty="0">
                <a:solidFill>
                  <a:schemeClr val="dk1"/>
                </a:solidFill>
              </a:rPr>
              <a:t> restituito dalla </a:t>
            </a:r>
            <a:r>
              <a:rPr lang="it-IT" dirty="0" err="1">
                <a:solidFill>
                  <a:schemeClr val="dk1"/>
                </a:solidFill>
              </a:rPr>
              <a:t>WindowAll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11" name="Callout: freccia in su 10">
            <a:extLst>
              <a:ext uri="{FF2B5EF4-FFF2-40B4-BE49-F238E27FC236}">
                <a16:creationId xmlns:a16="http://schemas.microsoft.com/office/drawing/2014/main" id="{896846C0-794B-260C-4D1C-F440038D9E3B}"/>
              </a:ext>
            </a:extLst>
          </p:cNvPr>
          <p:cNvSpPr/>
          <p:nvPr/>
        </p:nvSpPr>
        <p:spPr>
          <a:xfrm>
            <a:off x="6021991" y="2996872"/>
            <a:ext cx="2143125" cy="1803475"/>
          </a:xfrm>
          <a:custGeom>
            <a:avLst/>
            <a:gdLst>
              <a:gd name="connsiteX0" fmla="*/ 0 w 2143125"/>
              <a:gd name="connsiteY0" fmla="*/ 631631 h 1803475"/>
              <a:gd name="connsiteX1" fmla="*/ 846128 w 2143125"/>
              <a:gd name="connsiteY1" fmla="*/ 631631 h 1803475"/>
              <a:gd name="connsiteX2" fmla="*/ 846128 w 2143125"/>
              <a:gd name="connsiteY2" fmla="*/ 450869 h 1803475"/>
              <a:gd name="connsiteX3" fmla="*/ 620694 w 2143125"/>
              <a:gd name="connsiteY3" fmla="*/ 450869 h 1803475"/>
              <a:gd name="connsiteX4" fmla="*/ 1071563 w 2143125"/>
              <a:gd name="connsiteY4" fmla="*/ 0 h 1803475"/>
              <a:gd name="connsiteX5" fmla="*/ 1522431 w 2143125"/>
              <a:gd name="connsiteY5" fmla="*/ 450869 h 1803475"/>
              <a:gd name="connsiteX6" fmla="*/ 1296997 w 2143125"/>
              <a:gd name="connsiteY6" fmla="*/ 450869 h 1803475"/>
              <a:gd name="connsiteX7" fmla="*/ 1296997 w 2143125"/>
              <a:gd name="connsiteY7" fmla="*/ 631631 h 1803475"/>
              <a:gd name="connsiteX8" fmla="*/ 2143125 w 2143125"/>
              <a:gd name="connsiteY8" fmla="*/ 631631 h 1803475"/>
              <a:gd name="connsiteX9" fmla="*/ 2143125 w 2143125"/>
              <a:gd name="connsiteY9" fmla="*/ 1803475 h 1803475"/>
              <a:gd name="connsiteX10" fmla="*/ 0 w 2143125"/>
              <a:gd name="connsiteY10" fmla="*/ 1803475 h 1803475"/>
              <a:gd name="connsiteX11" fmla="*/ 0 w 2143125"/>
              <a:gd name="connsiteY11" fmla="*/ 631631 h 180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3125" h="1803475" fill="none" extrusionOk="0">
                <a:moveTo>
                  <a:pt x="0" y="631631"/>
                </a:moveTo>
                <a:cubicBezTo>
                  <a:pt x="163660" y="592259"/>
                  <a:pt x="572586" y="668332"/>
                  <a:pt x="846128" y="631631"/>
                </a:cubicBezTo>
                <a:cubicBezTo>
                  <a:pt x="838188" y="609205"/>
                  <a:pt x="830070" y="517530"/>
                  <a:pt x="846128" y="450869"/>
                </a:cubicBezTo>
                <a:cubicBezTo>
                  <a:pt x="752325" y="467147"/>
                  <a:pt x="673974" y="431108"/>
                  <a:pt x="620694" y="450869"/>
                </a:cubicBezTo>
                <a:cubicBezTo>
                  <a:pt x="723513" y="277307"/>
                  <a:pt x="1017009" y="125501"/>
                  <a:pt x="1071563" y="0"/>
                </a:cubicBezTo>
                <a:cubicBezTo>
                  <a:pt x="1236420" y="163155"/>
                  <a:pt x="1417249" y="373165"/>
                  <a:pt x="1522431" y="450869"/>
                </a:cubicBezTo>
                <a:cubicBezTo>
                  <a:pt x="1467094" y="446760"/>
                  <a:pt x="1365263" y="449518"/>
                  <a:pt x="1296997" y="450869"/>
                </a:cubicBezTo>
                <a:cubicBezTo>
                  <a:pt x="1311074" y="536273"/>
                  <a:pt x="1304458" y="560574"/>
                  <a:pt x="1296997" y="631631"/>
                </a:cubicBezTo>
                <a:cubicBezTo>
                  <a:pt x="1577640" y="685120"/>
                  <a:pt x="2026988" y="698574"/>
                  <a:pt x="2143125" y="631631"/>
                </a:cubicBezTo>
                <a:cubicBezTo>
                  <a:pt x="2218473" y="881106"/>
                  <a:pt x="2153540" y="1446034"/>
                  <a:pt x="2143125" y="1803475"/>
                </a:cubicBezTo>
                <a:cubicBezTo>
                  <a:pt x="1476020" y="1956843"/>
                  <a:pt x="1046887" y="1688075"/>
                  <a:pt x="0" y="1803475"/>
                </a:cubicBezTo>
                <a:cubicBezTo>
                  <a:pt x="45765" y="1433825"/>
                  <a:pt x="39343" y="879754"/>
                  <a:pt x="0" y="631631"/>
                </a:cubicBezTo>
                <a:close/>
              </a:path>
              <a:path w="2143125" h="1803475" stroke="0" extrusionOk="0">
                <a:moveTo>
                  <a:pt x="0" y="631631"/>
                </a:moveTo>
                <a:cubicBezTo>
                  <a:pt x="379356" y="579656"/>
                  <a:pt x="526687" y="686844"/>
                  <a:pt x="846128" y="631631"/>
                </a:cubicBezTo>
                <a:cubicBezTo>
                  <a:pt x="859870" y="574890"/>
                  <a:pt x="838533" y="515114"/>
                  <a:pt x="846128" y="450869"/>
                </a:cubicBezTo>
                <a:cubicBezTo>
                  <a:pt x="766963" y="464208"/>
                  <a:pt x="697065" y="460329"/>
                  <a:pt x="620694" y="450869"/>
                </a:cubicBezTo>
                <a:cubicBezTo>
                  <a:pt x="718588" y="424930"/>
                  <a:pt x="966621" y="92348"/>
                  <a:pt x="1071563" y="0"/>
                </a:cubicBezTo>
                <a:cubicBezTo>
                  <a:pt x="1100060" y="88825"/>
                  <a:pt x="1274626" y="282699"/>
                  <a:pt x="1522431" y="450869"/>
                </a:cubicBezTo>
                <a:cubicBezTo>
                  <a:pt x="1412675" y="464836"/>
                  <a:pt x="1374528" y="460644"/>
                  <a:pt x="1296997" y="450869"/>
                </a:cubicBezTo>
                <a:cubicBezTo>
                  <a:pt x="1309192" y="502402"/>
                  <a:pt x="1287854" y="576640"/>
                  <a:pt x="1296997" y="631631"/>
                </a:cubicBezTo>
                <a:cubicBezTo>
                  <a:pt x="1689917" y="572454"/>
                  <a:pt x="1745960" y="574589"/>
                  <a:pt x="2143125" y="631631"/>
                </a:cubicBezTo>
                <a:cubicBezTo>
                  <a:pt x="2051801" y="898810"/>
                  <a:pt x="2117020" y="1312228"/>
                  <a:pt x="2143125" y="1803475"/>
                </a:cubicBezTo>
                <a:cubicBezTo>
                  <a:pt x="1215833" y="1844891"/>
                  <a:pt x="613303" y="1835434"/>
                  <a:pt x="0" y="1803475"/>
                </a:cubicBezTo>
                <a:cubicBezTo>
                  <a:pt x="-1882" y="1381576"/>
                  <a:pt x="22256" y="918003"/>
                  <a:pt x="0" y="631631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Trasformazione dei risultati in stringa</a:t>
            </a:r>
          </a:p>
        </p:txBody>
      </p:sp>
      <p:sp>
        <p:nvSpPr>
          <p:cNvPr id="12" name="Callout: freccia in su 11">
            <a:extLst>
              <a:ext uri="{FF2B5EF4-FFF2-40B4-BE49-F238E27FC236}">
                <a16:creationId xmlns:a16="http://schemas.microsoft.com/office/drawing/2014/main" id="{BCB8C1E3-AB60-312F-FC6C-0CDC1B8A5CB7}"/>
              </a:ext>
            </a:extLst>
          </p:cNvPr>
          <p:cNvSpPr/>
          <p:nvPr/>
        </p:nvSpPr>
        <p:spPr>
          <a:xfrm>
            <a:off x="9244214" y="2904907"/>
            <a:ext cx="2370612" cy="2061259"/>
          </a:xfrm>
          <a:custGeom>
            <a:avLst/>
            <a:gdLst>
              <a:gd name="connsiteX0" fmla="*/ 0 w 2370612"/>
              <a:gd name="connsiteY0" fmla="*/ 721915 h 2061259"/>
              <a:gd name="connsiteX1" fmla="*/ 927649 w 2370612"/>
              <a:gd name="connsiteY1" fmla="*/ 721915 h 2061259"/>
              <a:gd name="connsiteX2" fmla="*/ 927649 w 2370612"/>
              <a:gd name="connsiteY2" fmla="*/ 515315 h 2061259"/>
              <a:gd name="connsiteX3" fmla="*/ 669991 w 2370612"/>
              <a:gd name="connsiteY3" fmla="*/ 515315 h 2061259"/>
              <a:gd name="connsiteX4" fmla="*/ 1185306 w 2370612"/>
              <a:gd name="connsiteY4" fmla="*/ 0 h 2061259"/>
              <a:gd name="connsiteX5" fmla="*/ 1700621 w 2370612"/>
              <a:gd name="connsiteY5" fmla="*/ 515315 h 2061259"/>
              <a:gd name="connsiteX6" fmla="*/ 1442963 w 2370612"/>
              <a:gd name="connsiteY6" fmla="*/ 515315 h 2061259"/>
              <a:gd name="connsiteX7" fmla="*/ 1442963 w 2370612"/>
              <a:gd name="connsiteY7" fmla="*/ 721915 h 2061259"/>
              <a:gd name="connsiteX8" fmla="*/ 2370612 w 2370612"/>
              <a:gd name="connsiteY8" fmla="*/ 721915 h 2061259"/>
              <a:gd name="connsiteX9" fmla="*/ 2370612 w 2370612"/>
              <a:gd name="connsiteY9" fmla="*/ 2061259 h 2061259"/>
              <a:gd name="connsiteX10" fmla="*/ 0 w 2370612"/>
              <a:gd name="connsiteY10" fmla="*/ 2061259 h 2061259"/>
              <a:gd name="connsiteX11" fmla="*/ 0 w 2370612"/>
              <a:gd name="connsiteY11" fmla="*/ 721915 h 20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612" h="2061259" fill="none" extrusionOk="0">
                <a:moveTo>
                  <a:pt x="0" y="721915"/>
                </a:moveTo>
                <a:cubicBezTo>
                  <a:pt x="195180" y="668169"/>
                  <a:pt x="656809" y="685105"/>
                  <a:pt x="927649" y="721915"/>
                </a:cubicBezTo>
                <a:cubicBezTo>
                  <a:pt x="915366" y="673797"/>
                  <a:pt x="911075" y="565430"/>
                  <a:pt x="927649" y="515315"/>
                </a:cubicBezTo>
                <a:cubicBezTo>
                  <a:pt x="809749" y="518708"/>
                  <a:pt x="731383" y="505245"/>
                  <a:pt x="669991" y="515315"/>
                </a:cubicBezTo>
                <a:cubicBezTo>
                  <a:pt x="929409" y="283826"/>
                  <a:pt x="1115501" y="34899"/>
                  <a:pt x="1185306" y="0"/>
                </a:cubicBezTo>
                <a:cubicBezTo>
                  <a:pt x="1351187" y="116828"/>
                  <a:pt x="1633362" y="470007"/>
                  <a:pt x="1700621" y="515315"/>
                </a:cubicBezTo>
                <a:cubicBezTo>
                  <a:pt x="1674382" y="494514"/>
                  <a:pt x="1505921" y="536130"/>
                  <a:pt x="1442963" y="515315"/>
                </a:cubicBezTo>
                <a:cubicBezTo>
                  <a:pt x="1430697" y="565823"/>
                  <a:pt x="1426773" y="667376"/>
                  <a:pt x="1442963" y="721915"/>
                </a:cubicBezTo>
                <a:cubicBezTo>
                  <a:pt x="1630046" y="702973"/>
                  <a:pt x="2066256" y="795587"/>
                  <a:pt x="2370612" y="721915"/>
                </a:cubicBezTo>
                <a:cubicBezTo>
                  <a:pt x="2480280" y="1385157"/>
                  <a:pt x="2359378" y="1538413"/>
                  <a:pt x="2370612" y="2061259"/>
                </a:cubicBezTo>
                <a:cubicBezTo>
                  <a:pt x="1510573" y="2214627"/>
                  <a:pt x="1096536" y="1945859"/>
                  <a:pt x="0" y="2061259"/>
                </a:cubicBezTo>
                <a:cubicBezTo>
                  <a:pt x="-11661" y="1533981"/>
                  <a:pt x="22851" y="1178214"/>
                  <a:pt x="0" y="721915"/>
                </a:cubicBezTo>
                <a:close/>
              </a:path>
              <a:path w="2370612" h="2061259" stroke="0" extrusionOk="0">
                <a:moveTo>
                  <a:pt x="0" y="721915"/>
                </a:moveTo>
                <a:cubicBezTo>
                  <a:pt x="189413" y="699146"/>
                  <a:pt x="580425" y="719263"/>
                  <a:pt x="927649" y="721915"/>
                </a:cubicBezTo>
                <a:cubicBezTo>
                  <a:pt x="941723" y="632333"/>
                  <a:pt x="926507" y="580554"/>
                  <a:pt x="927649" y="515315"/>
                </a:cubicBezTo>
                <a:cubicBezTo>
                  <a:pt x="877914" y="531680"/>
                  <a:pt x="701956" y="534224"/>
                  <a:pt x="669991" y="515315"/>
                </a:cubicBezTo>
                <a:cubicBezTo>
                  <a:pt x="811892" y="361692"/>
                  <a:pt x="987154" y="137949"/>
                  <a:pt x="1185306" y="0"/>
                </a:cubicBezTo>
                <a:cubicBezTo>
                  <a:pt x="1222775" y="86823"/>
                  <a:pt x="1466028" y="363413"/>
                  <a:pt x="1700621" y="515315"/>
                </a:cubicBezTo>
                <a:cubicBezTo>
                  <a:pt x="1617262" y="501425"/>
                  <a:pt x="1564437" y="503974"/>
                  <a:pt x="1442963" y="515315"/>
                </a:cubicBezTo>
                <a:cubicBezTo>
                  <a:pt x="1456270" y="582421"/>
                  <a:pt x="1436175" y="647839"/>
                  <a:pt x="1442963" y="721915"/>
                </a:cubicBezTo>
                <a:cubicBezTo>
                  <a:pt x="1796482" y="680195"/>
                  <a:pt x="2004290" y="801124"/>
                  <a:pt x="2370612" y="721915"/>
                </a:cubicBezTo>
                <a:cubicBezTo>
                  <a:pt x="2296764" y="1289070"/>
                  <a:pt x="2330533" y="1395278"/>
                  <a:pt x="2370612" y="2061259"/>
                </a:cubicBezTo>
                <a:cubicBezTo>
                  <a:pt x="2023740" y="2102675"/>
                  <a:pt x="1015931" y="2093218"/>
                  <a:pt x="0" y="2061259"/>
                </a:cubicBezTo>
                <a:cubicBezTo>
                  <a:pt x="5048" y="1855158"/>
                  <a:pt x="25091" y="1056340"/>
                  <a:pt x="0" y="72191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Raccolta ed invio dei dati processati al topic «</a:t>
            </a:r>
            <a:r>
              <a:rPr lang="it-IT" i="1" dirty="0" err="1">
                <a:solidFill>
                  <a:schemeClr val="dk1"/>
                </a:solidFill>
              </a:rPr>
              <a:t>results</a:t>
            </a:r>
            <a:r>
              <a:rPr lang="it-IT" dirty="0">
                <a:solidFill>
                  <a:schemeClr val="dk1"/>
                </a:solidFill>
              </a:rPr>
              <a:t>» di Kafka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3D8A2305-D93D-A6A4-3BBB-F0445129697B}"/>
              </a:ext>
            </a:extLst>
          </p:cNvPr>
          <p:cNvSpPr/>
          <p:nvPr/>
        </p:nvSpPr>
        <p:spPr>
          <a:xfrm>
            <a:off x="38431" y="2175183"/>
            <a:ext cx="340468" cy="447472"/>
          </a:xfrm>
          <a:prstGeom prst="rightArrow">
            <a:avLst/>
          </a:prstGeom>
          <a:gradFill rotWithShape="0">
            <a:gsLst>
              <a:gs pos="0">
                <a:srgbClr val="4472C4">
                  <a:tint val="6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tint val="6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tint val="6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it-IT"/>
          </a:p>
        </p:txBody>
      </p:sp>
      <p:sp>
        <p:nvSpPr>
          <p:cNvPr id="16" name="Callout: freccia in su 15">
            <a:extLst>
              <a:ext uri="{FF2B5EF4-FFF2-40B4-BE49-F238E27FC236}">
                <a16:creationId xmlns:a16="http://schemas.microsoft.com/office/drawing/2014/main" id="{DDC3A13E-FE22-524A-CAA5-0CF21021A9B6}"/>
              </a:ext>
            </a:extLst>
          </p:cNvPr>
          <p:cNvSpPr/>
          <p:nvPr/>
        </p:nvSpPr>
        <p:spPr>
          <a:xfrm>
            <a:off x="17303" y="2996872"/>
            <a:ext cx="2370612" cy="2061259"/>
          </a:xfrm>
          <a:custGeom>
            <a:avLst/>
            <a:gdLst>
              <a:gd name="connsiteX0" fmla="*/ 0 w 2370612"/>
              <a:gd name="connsiteY0" fmla="*/ 721915 h 2061259"/>
              <a:gd name="connsiteX1" fmla="*/ 927649 w 2370612"/>
              <a:gd name="connsiteY1" fmla="*/ 721915 h 2061259"/>
              <a:gd name="connsiteX2" fmla="*/ 927649 w 2370612"/>
              <a:gd name="connsiteY2" fmla="*/ 515315 h 2061259"/>
              <a:gd name="connsiteX3" fmla="*/ 669991 w 2370612"/>
              <a:gd name="connsiteY3" fmla="*/ 515315 h 2061259"/>
              <a:gd name="connsiteX4" fmla="*/ 1185306 w 2370612"/>
              <a:gd name="connsiteY4" fmla="*/ 0 h 2061259"/>
              <a:gd name="connsiteX5" fmla="*/ 1700621 w 2370612"/>
              <a:gd name="connsiteY5" fmla="*/ 515315 h 2061259"/>
              <a:gd name="connsiteX6" fmla="*/ 1442963 w 2370612"/>
              <a:gd name="connsiteY6" fmla="*/ 515315 h 2061259"/>
              <a:gd name="connsiteX7" fmla="*/ 1442963 w 2370612"/>
              <a:gd name="connsiteY7" fmla="*/ 721915 h 2061259"/>
              <a:gd name="connsiteX8" fmla="*/ 2370612 w 2370612"/>
              <a:gd name="connsiteY8" fmla="*/ 721915 h 2061259"/>
              <a:gd name="connsiteX9" fmla="*/ 2370612 w 2370612"/>
              <a:gd name="connsiteY9" fmla="*/ 2061259 h 2061259"/>
              <a:gd name="connsiteX10" fmla="*/ 0 w 2370612"/>
              <a:gd name="connsiteY10" fmla="*/ 2061259 h 2061259"/>
              <a:gd name="connsiteX11" fmla="*/ 0 w 2370612"/>
              <a:gd name="connsiteY11" fmla="*/ 721915 h 20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612" h="2061259" fill="none" extrusionOk="0">
                <a:moveTo>
                  <a:pt x="0" y="721915"/>
                </a:moveTo>
                <a:cubicBezTo>
                  <a:pt x="195180" y="668169"/>
                  <a:pt x="656809" y="685105"/>
                  <a:pt x="927649" y="721915"/>
                </a:cubicBezTo>
                <a:cubicBezTo>
                  <a:pt x="915366" y="673797"/>
                  <a:pt x="911075" y="565430"/>
                  <a:pt x="927649" y="515315"/>
                </a:cubicBezTo>
                <a:cubicBezTo>
                  <a:pt x="809749" y="518708"/>
                  <a:pt x="731383" y="505245"/>
                  <a:pt x="669991" y="515315"/>
                </a:cubicBezTo>
                <a:cubicBezTo>
                  <a:pt x="929409" y="283826"/>
                  <a:pt x="1115501" y="34899"/>
                  <a:pt x="1185306" y="0"/>
                </a:cubicBezTo>
                <a:cubicBezTo>
                  <a:pt x="1351187" y="116828"/>
                  <a:pt x="1633362" y="470007"/>
                  <a:pt x="1700621" y="515315"/>
                </a:cubicBezTo>
                <a:cubicBezTo>
                  <a:pt x="1674382" y="494514"/>
                  <a:pt x="1505921" y="536130"/>
                  <a:pt x="1442963" y="515315"/>
                </a:cubicBezTo>
                <a:cubicBezTo>
                  <a:pt x="1430697" y="565823"/>
                  <a:pt x="1426773" y="667376"/>
                  <a:pt x="1442963" y="721915"/>
                </a:cubicBezTo>
                <a:cubicBezTo>
                  <a:pt x="1630046" y="702973"/>
                  <a:pt x="2066256" y="795587"/>
                  <a:pt x="2370612" y="721915"/>
                </a:cubicBezTo>
                <a:cubicBezTo>
                  <a:pt x="2480280" y="1385157"/>
                  <a:pt x="2359378" y="1538413"/>
                  <a:pt x="2370612" y="2061259"/>
                </a:cubicBezTo>
                <a:cubicBezTo>
                  <a:pt x="1510573" y="2214627"/>
                  <a:pt x="1096536" y="1945859"/>
                  <a:pt x="0" y="2061259"/>
                </a:cubicBezTo>
                <a:cubicBezTo>
                  <a:pt x="-11661" y="1533981"/>
                  <a:pt x="22851" y="1178214"/>
                  <a:pt x="0" y="721915"/>
                </a:cubicBezTo>
                <a:close/>
              </a:path>
              <a:path w="2370612" h="2061259" stroke="0" extrusionOk="0">
                <a:moveTo>
                  <a:pt x="0" y="721915"/>
                </a:moveTo>
                <a:cubicBezTo>
                  <a:pt x="189413" y="699146"/>
                  <a:pt x="580425" y="719263"/>
                  <a:pt x="927649" y="721915"/>
                </a:cubicBezTo>
                <a:cubicBezTo>
                  <a:pt x="941723" y="632333"/>
                  <a:pt x="926507" y="580554"/>
                  <a:pt x="927649" y="515315"/>
                </a:cubicBezTo>
                <a:cubicBezTo>
                  <a:pt x="877914" y="531680"/>
                  <a:pt x="701956" y="534224"/>
                  <a:pt x="669991" y="515315"/>
                </a:cubicBezTo>
                <a:cubicBezTo>
                  <a:pt x="811892" y="361692"/>
                  <a:pt x="987154" y="137949"/>
                  <a:pt x="1185306" y="0"/>
                </a:cubicBezTo>
                <a:cubicBezTo>
                  <a:pt x="1222775" y="86823"/>
                  <a:pt x="1466028" y="363413"/>
                  <a:pt x="1700621" y="515315"/>
                </a:cubicBezTo>
                <a:cubicBezTo>
                  <a:pt x="1617262" y="501425"/>
                  <a:pt x="1564437" y="503974"/>
                  <a:pt x="1442963" y="515315"/>
                </a:cubicBezTo>
                <a:cubicBezTo>
                  <a:pt x="1456270" y="582421"/>
                  <a:pt x="1436175" y="647839"/>
                  <a:pt x="1442963" y="721915"/>
                </a:cubicBezTo>
                <a:cubicBezTo>
                  <a:pt x="1796482" y="680195"/>
                  <a:pt x="2004290" y="801124"/>
                  <a:pt x="2370612" y="721915"/>
                </a:cubicBezTo>
                <a:cubicBezTo>
                  <a:pt x="2296764" y="1289070"/>
                  <a:pt x="2330533" y="1395278"/>
                  <a:pt x="2370612" y="2061259"/>
                </a:cubicBezTo>
                <a:cubicBezTo>
                  <a:pt x="2023740" y="2102675"/>
                  <a:pt x="1015931" y="2093218"/>
                  <a:pt x="0" y="2061259"/>
                </a:cubicBezTo>
                <a:cubicBezTo>
                  <a:pt x="5048" y="1855158"/>
                  <a:pt x="25091" y="1056340"/>
                  <a:pt x="0" y="72191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err="1">
                <a:solidFill>
                  <a:schemeClr val="dk1"/>
                </a:solidFill>
              </a:rPr>
              <a:t>Tumbling</a:t>
            </a:r>
            <a:r>
              <a:rPr lang="it-IT" dirty="0">
                <a:solidFill>
                  <a:schemeClr val="dk1"/>
                </a:solidFill>
              </a:rPr>
              <a:t> window di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ora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giorno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settimana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14A355-4AAF-B80B-00F9-316887FC95F6}"/>
              </a:ext>
            </a:extLst>
          </p:cNvPr>
          <p:cNvSpPr txBox="1"/>
          <p:nvPr/>
        </p:nvSpPr>
        <p:spPr>
          <a:xfrm>
            <a:off x="-84913" y="5889982"/>
            <a:ext cx="1216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Karla" pitchFamily="2" charset="0"/>
              </a:rPr>
              <a:t>List&lt;</a:t>
            </a:r>
            <a:r>
              <a:rPr lang="it-IT" sz="1600" dirty="0" err="1">
                <a:latin typeface="Karla" pitchFamily="2" charset="0"/>
              </a:rPr>
              <a:t>Map.Entry</a:t>
            </a:r>
            <a:r>
              <a:rPr lang="it-IT" sz="1600" dirty="0">
                <a:latin typeface="Karla" pitchFamily="2" charset="0"/>
              </a:rPr>
              <a:t>&lt;Double, List&lt;Long&gt;&gt;&gt; top5High = </a:t>
            </a:r>
            <a:r>
              <a:rPr lang="it-IT" sz="1600" dirty="0" err="1">
                <a:latin typeface="Karla" pitchFamily="2" charset="0"/>
              </a:rPr>
              <a:t>rankMap.entrySet</a:t>
            </a:r>
            <a:r>
              <a:rPr lang="it-IT" sz="1600" dirty="0">
                <a:latin typeface="Karla" pitchFamily="2" charset="0"/>
              </a:rPr>
              <a:t>().stream().</a:t>
            </a:r>
            <a:r>
              <a:rPr lang="it-IT" sz="1600" dirty="0" err="1">
                <a:latin typeface="Karla" pitchFamily="2" charset="0"/>
              </a:rPr>
              <a:t>limit</a:t>
            </a:r>
            <a:r>
              <a:rPr lang="it-IT" sz="1600" dirty="0">
                <a:latin typeface="Karla" pitchFamily="2" charset="0"/>
              </a:rPr>
              <a:t>(5).collect(</a:t>
            </a:r>
            <a:r>
              <a:rPr lang="it-IT" sz="1600" dirty="0" err="1">
                <a:latin typeface="Karla" pitchFamily="2" charset="0"/>
              </a:rPr>
              <a:t>Collectors.toList</a:t>
            </a:r>
            <a:r>
              <a:rPr lang="it-IT" sz="1600" dirty="0">
                <a:latin typeface="Karla" pitchFamily="2" charset="0"/>
              </a:rPr>
              <a:t>());</a:t>
            </a:r>
          </a:p>
          <a:p>
            <a:r>
              <a:rPr lang="it-IT" sz="1600" dirty="0">
                <a:latin typeface="Karla" pitchFamily="2" charset="0"/>
              </a:rPr>
              <a:t>List&lt;</a:t>
            </a:r>
            <a:r>
              <a:rPr lang="it-IT" sz="1600" dirty="0" err="1">
                <a:latin typeface="Karla" pitchFamily="2" charset="0"/>
              </a:rPr>
              <a:t>Map.Entry</a:t>
            </a:r>
            <a:r>
              <a:rPr lang="it-IT" sz="1600" dirty="0">
                <a:latin typeface="Karla" pitchFamily="2" charset="0"/>
              </a:rPr>
              <a:t>&lt;Double, List&lt;Long&gt;&gt;&gt; top5Low = </a:t>
            </a:r>
            <a:r>
              <a:rPr lang="it-IT" sz="1600" dirty="0" err="1">
                <a:latin typeface="Karla" pitchFamily="2" charset="0"/>
              </a:rPr>
              <a:t>rankMap.descendingMap</a:t>
            </a:r>
            <a:r>
              <a:rPr lang="it-IT" sz="1600" dirty="0">
                <a:latin typeface="Karla" pitchFamily="2" charset="0"/>
              </a:rPr>
              <a:t>().</a:t>
            </a:r>
            <a:r>
              <a:rPr lang="it-IT" sz="1600" dirty="0" err="1">
                <a:latin typeface="Karla" pitchFamily="2" charset="0"/>
              </a:rPr>
              <a:t>entrySet</a:t>
            </a:r>
            <a:r>
              <a:rPr lang="it-IT" sz="1600" dirty="0">
                <a:latin typeface="Karla" pitchFamily="2" charset="0"/>
              </a:rPr>
              <a:t>().stream().</a:t>
            </a:r>
            <a:r>
              <a:rPr lang="it-IT" sz="1600" dirty="0" err="1">
                <a:latin typeface="Karla" pitchFamily="2" charset="0"/>
              </a:rPr>
              <a:t>limit</a:t>
            </a:r>
            <a:r>
              <a:rPr lang="it-IT" sz="1600" dirty="0">
                <a:latin typeface="Karla" pitchFamily="2" charset="0"/>
              </a:rPr>
              <a:t>(5).collect(</a:t>
            </a:r>
            <a:r>
              <a:rPr lang="it-IT" sz="1600" dirty="0" err="1">
                <a:latin typeface="Karla" pitchFamily="2" charset="0"/>
              </a:rPr>
              <a:t>Collectors.toList</a:t>
            </a:r>
            <a:r>
              <a:rPr lang="it-IT" sz="1600" dirty="0">
                <a:latin typeface="Karla" pitchFamily="2" charset="0"/>
              </a:rPr>
              <a:t>());</a:t>
            </a: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8F36804-9B1F-B204-4E32-65FB1D73B685}"/>
              </a:ext>
            </a:extLst>
          </p:cNvPr>
          <p:cNvSpPr/>
          <p:nvPr/>
        </p:nvSpPr>
        <p:spPr>
          <a:xfrm>
            <a:off x="4050709" y="5613293"/>
            <a:ext cx="216000" cy="324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728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descrizione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1DF9B-7109-1886-DB21-7D4853F8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00" y="2179459"/>
            <a:ext cx="11723255" cy="1434499"/>
          </a:xfrm>
          <a:custGeom>
            <a:avLst/>
            <a:gdLst>
              <a:gd name="connsiteX0" fmla="*/ 0 w 11723255"/>
              <a:gd name="connsiteY0" fmla="*/ 0 h 1434499"/>
              <a:gd name="connsiteX1" fmla="*/ 11723255 w 11723255"/>
              <a:gd name="connsiteY1" fmla="*/ 0 h 1434499"/>
              <a:gd name="connsiteX2" fmla="*/ 11723255 w 11723255"/>
              <a:gd name="connsiteY2" fmla="*/ 1434499 h 1434499"/>
              <a:gd name="connsiteX3" fmla="*/ 0 w 11723255"/>
              <a:gd name="connsiteY3" fmla="*/ 1434499 h 1434499"/>
              <a:gd name="connsiteX4" fmla="*/ 0 w 11723255"/>
              <a:gd name="connsiteY4" fmla="*/ 0 h 143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3255" h="1434499" fill="none" extrusionOk="0">
                <a:moveTo>
                  <a:pt x="0" y="0"/>
                </a:moveTo>
                <a:cubicBezTo>
                  <a:pt x="1933124" y="-49533"/>
                  <a:pt x="6053798" y="-14809"/>
                  <a:pt x="11723255" y="0"/>
                </a:cubicBezTo>
                <a:cubicBezTo>
                  <a:pt x="11633231" y="148640"/>
                  <a:pt x="11691812" y="751433"/>
                  <a:pt x="11723255" y="1434499"/>
                </a:cubicBezTo>
                <a:cubicBezTo>
                  <a:pt x="8514373" y="1386268"/>
                  <a:pt x="2630278" y="1518954"/>
                  <a:pt x="0" y="1434499"/>
                </a:cubicBezTo>
                <a:cubicBezTo>
                  <a:pt x="64477" y="802896"/>
                  <a:pt x="-33107" y="409970"/>
                  <a:pt x="0" y="0"/>
                </a:cubicBezTo>
                <a:close/>
              </a:path>
              <a:path w="11723255" h="1434499" stroke="0" extrusionOk="0">
                <a:moveTo>
                  <a:pt x="0" y="0"/>
                </a:moveTo>
                <a:cubicBezTo>
                  <a:pt x="3708408" y="118645"/>
                  <a:pt x="7600370" y="116012"/>
                  <a:pt x="11723255" y="0"/>
                </a:cubicBezTo>
                <a:cubicBezTo>
                  <a:pt x="11687678" y="565569"/>
                  <a:pt x="11680625" y="921046"/>
                  <a:pt x="11723255" y="1434499"/>
                </a:cubicBezTo>
                <a:cubicBezTo>
                  <a:pt x="8793834" y="1569099"/>
                  <a:pt x="1267276" y="1277303"/>
                  <a:pt x="0" y="1434499"/>
                </a:cubicBezTo>
                <a:cubicBezTo>
                  <a:pt x="-25895" y="1257149"/>
                  <a:pt x="28577" y="2100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it-IT" sz="1800" i="1" dirty="0"/>
              <a:t>Ai fini della terza query si limita l’area geografica d’interesse alle coordinate di latitudine e longitudine (38°, 2°) e (58°, 30°). Si suppone inoltre che l’area considerata venga divisa in una griglia di dimensione 4x4 e con celle rettangolari, identificando ogni cella da sinistra a destra e dall’alto verso il basso con il nome </a:t>
            </a:r>
            <a:r>
              <a:rPr lang="it-IT" sz="1800" i="1" dirty="0" err="1"/>
              <a:t>cell</a:t>
            </a:r>
            <a:r>
              <a:rPr lang="it-IT" sz="1800" i="1" dirty="0"/>
              <a:t> X, dove X  è un identificativo da 0 a 15. Fornire, per ogni cella, la temperatura media e la temperatura mediana (ovvero il 50 percentile), considerando i valori emessi dai sensori all’interno della cella. 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6B314104-9DF7-9325-67E6-720C5E20079A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BC2BFB9A-ACE9-32F1-A373-97C87FB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</p:spTree>
    <p:extLst>
      <p:ext uri="{BB962C8B-B14F-4D97-AF65-F5344CB8AC3E}">
        <p14:creationId xmlns:p14="http://schemas.microsoft.com/office/powerpoint/2010/main" val="238172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griglia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6B314104-9DF7-9325-67E6-720C5E20079A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BC2BFB9A-ACE9-32F1-A373-97C87FB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753D84-C3C5-CAC6-DB58-9FE85BC2ACE3}"/>
              </a:ext>
            </a:extLst>
          </p:cNvPr>
          <p:cNvSpPr txBox="1"/>
          <p:nvPr/>
        </p:nvSpPr>
        <p:spPr>
          <a:xfrm>
            <a:off x="544546" y="1391977"/>
            <a:ext cx="44163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limitare 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geografica di interesse alle coordinate di latitudine e longitudine (38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(58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30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si è costruita, tramite il metodo </a:t>
            </a:r>
            <a:r>
              <a:rPr lang="it-IT" sz="2000" b="1" dirty="0" err="1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createGrid</a:t>
            </a:r>
            <a:r>
              <a:rPr lang="it-IT" sz="2000" b="1" dirty="0"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it-IT" sz="2000" dirty="0"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Query3.java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una griglia di dimensione 4x4 con celle rettangolari, identificando ogni cella da sinistra a destra e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alto verso il basso con il nome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cell_X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dove X è un identificativo da 0 a 15. </a:t>
            </a:r>
            <a:endParaRPr lang="it-IT" sz="2000" dirty="0"/>
          </a:p>
        </p:txBody>
      </p:sp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02657875-E9F1-15E1-CE78-E8BE3BF20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85" y="816283"/>
            <a:ext cx="6384033" cy="56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1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griglia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6B314104-9DF7-9325-67E6-720C5E20079A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BC2BFB9A-ACE9-32F1-A373-97C87FB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753D84-C3C5-CAC6-DB58-9FE85BC2ACE3}"/>
              </a:ext>
            </a:extLst>
          </p:cNvPr>
          <p:cNvSpPr txBox="1"/>
          <p:nvPr/>
        </p:nvSpPr>
        <p:spPr>
          <a:xfrm>
            <a:off x="544545" y="1391977"/>
            <a:ext cx="104087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/>
              <a:t>In particolare, tale griglia è stata implementata tramite un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ArrayList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it-IT" sz="18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Cell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&gt;</a:t>
            </a:r>
            <a:r>
              <a:rPr lang="it-IT" sz="1800" b="0" i="0" u="none" strike="noStrike" baseline="0" dirty="0"/>
              <a:t>, dove </a:t>
            </a:r>
            <a:r>
              <a:rPr lang="it-IT" sz="18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  <a:r>
              <a:rPr lang="it-IT" sz="1800" b="0" i="0" u="none" strike="noStrike" baseline="0" dirty="0"/>
              <a:t> è una classe creata appositamente che identifica la singola cella della griglia e avente come attributi:</a:t>
            </a:r>
          </a:p>
          <a:p>
            <a:pPr marL="742950" lvl="1" indent="-285750" algn="just">
              <a:buFontTx/>
              <a:buChar char="-"/>
            </a:pPr>
            <a:r>
              <a:rPr lang="it-IT" b="0" u="none" strike="noStrike" baseline="0" dirty="0">
                <a:latin typeface="Karla" pitchFamily="2" charset="0"/>
              </a:rPr>
              <a:t>lat1</a:t>
            </a:r>
            <a:r>
              <a:rPr lang="it-IT" b="0" i="0" u="none" strike="noStrike" baseline="0" dirty="0"/>
              <a:t>: latitudine superiore,</a:t>
            </a:r>
          </a:p>
          <a:p>
            <a:pPr marL="742950" lvl="1" indent="-285750" algn="just">
              <a:buFontTx/>
              <a:buChar char="-"/>
            </a:pPr>
            <a:r>
              <a:rPr lang="it-IT" b="0" i="0" u="none" strike="noStrike" baseline="0" dirty="0"/>
              <a:t>lat2: latitudine inferiore,</a:t>
            </a:r>
          </a:p>
          <a:p>
            <a:pPr marL="742950" lvl="1" indent="-285750" algn="just">
              <a:buFontTx/>
              <a:buChar char="-"/>
            </a:pPr>
            <a:r>
              <a:rPr lang="it-IT" b="0" i="0" u="none" strike="noStrike" baseline="0" dirty="0"/>
              <a:t>lon1: longitudine sinistra,</a:t>
            </a:r>
          </a:p>
          <a:p>
            <a:pPr marL="742950" lvl="1" indent="-285750" algn="just">
              <a:buFontTx/>
              <a:buChar char="-"/>
            </a:pPr>
            <a:r>
              <a:rPr lang="it-IT" b="0" i="0" u="none" strike="noStrike" baseline="0" dirty="0"/>
              <a:t>lon2: longitudine destra,</a:t>
            </a:r>
          </a:p>
          <a:p>
            <a:pPr marL="742950" lvl="1" indent="-285750" algn="just">
              <a:buFontTx/>
              <a:buChar char="-"/>
            </a:pPr>
            <a:r>
              <a:rPr lang="it-IT" b="0" i="0" u="none" strike="noStrike" baseline="0" dirty="0" err="1"/>
              <a:t>idCell</a:t>
            </a:r>
            <a:r>
              <a:rPr lang="it-IT" b="0" i="0" u="none" strike="noStrike" baseline="0" dirty="0"/>
              <a:t>: id della cella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9D7461-2042-FF64-4C6A-E55DD9AC8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88" y="3434699"/>
            <a:ext cx="4193759" cy="18816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0DC3D8-3E4E-62CE-4C9D-36DB0AFF84E8}"/>
              </a:ext>
            </a:extLst>
          </p:cNvPr>
          <p:cNvSpPr txBox="1"/>
          <p:nvPr/>
        </p:nvSpPr>
        <p:spPr>
          <a:xfrm>
            <a:off x="623744" y="5788116"/>
            <a:ext cx="1040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NimbusRomNo9L-Regu"/>
              </a:rPr>
              <a:t>Una volta creata la griglia, si assegna a ogni sensore la cella di appartenenza tramite il metodo </a:t>
            </a:r>
            <a:r>
              <a:rPr lang="it-IT" sz="1800" b="1" i="0" u="none" strike="noStrike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</a:rPr>
              <a:t>setCell</a:t>
            </a:r>
            <a:r>
              <a:rPr lang="it-IT" sz="18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</a:rPr>
              <a:t>().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64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DAG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6B314104-9DF7-9325-67E6-720C5E20079A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BC2BFB9A-ACE9-32F1-A373-97C87FB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BE9D78A-0364-786E-D0E4-AB39EE09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55" y="1157105"/>
            <a:ext cx="10233169" cy="53802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2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01E71-D787-C4F1-5E5E-DC6BB58A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Scopo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D6AF1E-1CF3-D03E-B65D-41D4D986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18"/>
            <a:ext cx="10679349" cy="4351338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Analizzare, mediante il framework di data stream processing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Flink </a:t>
            </a:r>
            <a:r>
              <a:rPr lang="it-IT" sz="2400" dirty="0"/>
              <a:t>ed il sistema di data acquisition e ingestion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Kafka</a:t>
            </a:r>
            <a:r>
              <a:rPr lang="it-IT" sz="2400" dirty="0"/>
              <a:t>, il dataset reale contenente misurazioni riguardanti dati ambientali, provenienti da sensori messi a disposizione da </a:t>
            </a:r>
            <a:r>
              <a:rPr lang="it-IT" sz="2400" i="1" dirty="0" err="1"/>
              <a:t>Sensor.Community</a:t>
            </a:r>
            <a:r>
              <a:rPr lang="it-IT" sz="2400" dirty="0"/>
              <a:t>, rispondendo a 3 diverse query.</a:t>
            </a:r>
          </a:p>
          <a:p>
            <a:pPr algn="just"/>
            <a:endParaRPr lang="it-IT" sz="2400" dirty="0"/>
          </a:p>
          <a:p>
            <a:pPr algn="l"/>
            <a:r>
              <a:rPr lang="it-IT" sz="2400" dirty="0"/>
              <a:t>Il dataset, fornito in formato CSV e opportunamente ordinato sulla base del timestamp, contiene in particolare i valori di temperatura, latitudine e longitudine misurati da sensori di tipo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BMP180</a:t>
            </a:r>
            <a:r>
              <a:rPr lang="it-IT" sz="2400" dirty="0"/>
              <a:t> relativi a Maggio 2022.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9C48A-E437-E43E-9EEA-753C750DB755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2A5F9E4-6EBE-2796-2F1B-AE88F183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</p:spTree>
    <p:extLst>
      <p:ext uri="{BB962C8B-B14F-4D97-AF65-F5344CB8AC3E}">
        <p14:creationId xmlns:p14="http://schemas.microsoft.com/office/powerpoint/2010/main" val="410396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griglia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6B314104-9DF7-9325-67E6-720C5E20079A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BC2BFB9A-ACE9-32F1-A373-97C87FB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2953A1D3-4F88-6B4F-8BD2-4C3569510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127848"/>
              </p:ext>
            </p:extLst>
          </p:nvPr>
        </p:nvGraphicFramePr>
        <p:xfrm>
          <a:off x="81523" y="181597"/>
          <a:ext cx="11138170" cy="421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llout: freccia in su 7">
            <a:extLst>
              <a:ext uri="{FF2B5EF4-FFF2-40B4-BE49-F238E27FC236}">
                <a16:creationId xmlns:a16="http://schemas.microsoft.com/office/drawing/2014/main" id="{C37E9FDC-B3F7-C807-A8C4-CF2B1BB4CD02}"/>
              </a:ext>
            </a:extLst>
          </p:cNvPr>
          <p:cNvSpPr/>
          <p:nvPr/>
        </p:nvSpPr>
        <p:spPr>
          <a:xfrm>
            <a:off x="81523" y="2910622"/>
            <a:ext cx="2143124" cy="1555972"/>
          </a:xfrm>
          <a:custGeom>
            <a:avLst/>
            <a:gdLst>
              <a:gd name="connsiteX0" fmla="*/ 0 w 2143124"/>
              <a:gd name="connsiteY0" fmla="*/ 544948 h 1555972"/>
              <a:gd name="connsiteX1" fmla="*/ 877066 w 2143124"/>
              <a:gd name="connsiteY1" fmla="*/ 544948 h 1555972"/>
              <a:gd name="connsiteX2" fmla="*/ 877066 w 2143124"/>
              <a:gd name="connsiteY2" fmla="*/ 388993 h 1555972"/>
              <a:gd name="connsiteX3" fmla="*/ 682569 w 2143124"/>
              <a:gd name="connsiteY3" fmla="*/ 388993 h 1555972"/>
              <a:gd name="connsiteX4" fmla="*/ 1071562 w 2143124"/>
              <a:gd name="connsiteY4" fmla="*/ 0 h 1555972"/>
              <a:gd name="connsiteX5" fmla="*/ 1460555 w 2143124"/>
              <a:gd name="connsiteY5" fmla="*/ 388993 h 1555972"/>
              <a:gd name="connsiteX6" fmla="*/ 1266059 w 2143124"/>
              <a:gd name="connsiteY6" fmla="*/ 388993 h 1555972"/>
              <a:gd name="connsiteX7" fmla="*/ 1266059 w 2143124"/>
              <a:gd name="connsiteY7" fmla="*/ 544948 h 1555972"/>
              <a:gd name="connsiteX8" fmla="*/ 2143124 w 2143124"/>
              <a:gd name="connsiteY8" fmla="*/ 544948 h 1555972"/>
              <a:gd name="connsiteX9" fmla="*/ 2143124 w 2143124"/>
              <a:gd name="connsiteY9" fmla="*/ 1555972 h 1555972"/>
              <a:gd name="connsiteX10" fmla="*/ 0 w 2143124"/>
              <a:gd name="connsiteY10" fmla="*/ 1555972 h 1555972"/>
              <a:gd name="connsiteX11" fmla="*/ 0 w 2143124"/>
              <a:gd name="connsiteY11" fmla="*/ 544948 h 155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3124" h="1555972" fill="none" extrusionOk="0">
                <a:moveTo>
                  <a:pt x="0" y="544948"/>
                </a:moveTo>
                <a:cubicBezTo>
                  <a:pt x="357941" y="571389"/>
                  <a:pt x="785563" y="488099"/>
                  <a:pt x="877066" y="544948"/>
                </a:cubicBezTo>
                <a:cubicBezTo>
                  <a:pt x="888457" y="512591"/>
                  <a:pt x="887522" y="459161"/>
                  <a:pt x="877066" y="388993"/>
                </a:cubicBezTo>
                <a:cubicBezTo>
                  <a:pt x="844000" y="401588"/>
                  <a:pt x="720076" y="389859"/>
                  <a:pt x="682569" y="388993"/>
                </a:cubicBezTo>
                <a:cubicBezTo>
                  <a:pt x="735150" y="304052"/>
                  <a:pt x="992478" y="135531"/>
                  <a:pt x="1071562" y="0"/>
                </a:cubicBezTo>
                <a:cubicBezTo>
                  <a:pt x="1145512" y="138518"/>
                  <a:pt x="1333612" y="289418"/>
                  <a:pt x="1460555" y="388993"/>
                </a:cubicBezTo>
                <a:cubicBezTo>
                  <a:pt x="1384617" y="397270"/>
                  <a:pt x="1350921" y="389506"/>
                  <a:pt x="1266059" y="388993"/>
                </a:cubicBezTo>
                <a:cubicBezTo>
                  <a:pt x="1260416" y="439662"/>
                  <a:pt x="1268052" y="527086"/>
                  <a:pt x="1266059" y="544948"/>
                </a:cubicBezTo>
                <a:cubicBezTo>
                  <a:pt x="1366611" y="528309"/>
                  <a:pt x="1802564" y="470071"/>
                  <a:pt x="2143124" y="544948"/>
                </a:cubicBezTo>
                <a:cubicBezTo>
                  <a:pt x="2206421" y="908091"/>
                  <a:pt x="2174243" y="1083955"/>
                  <a:pt x="2143124" y="1555972"/>
                </a:cubicBezTo>
                <a:cubicBezTo>
                  <a:pt x="1474169" y="1709340"/>
                  <a:pt x="1046107" y="1440572"/>
                  <a:pt x="0" y="1555972"/>
                </a:cubicBezTo>
                <a:cubicBezTo>
                  <a:pt x="-89836" y="1119763"/>
                  <a:pt x="-78963" y="824460"/>
                  <a:pt x="0" y="544948"/>
                </a:cubicBezTo>
                <a:close/>
              </a:path>
              <a:path w="2143124" h="1555972" stroke="0" extrusionOk="0">
                <a:moveTo>
                  <a:pt x="0" y="544948"/>
                </a:moveTo>
                <a:cubicBezTo>
                  <a:pt x="116135" y="582298"/>
                  <a:pt x="536387" y="524011"/>
                  <a:pt x="877066" y="544948"/>
                </a:cubicBezTo>
                <a:cubicBezTo>
                  <a:pt x="867147" y="505885"/>
                  <a:pt x="868572" y="452388"/>
                  <a:pt x="877066" y="388993"/>
                </a:cubicBezTo>
                <a:cubicBezTo>
                  <a:pt x="785753" y="386857"/>
                  <a:pt x="725874" y="374557"/>
                  <a:pt x="682569" y="388993"/>
                </a:cubicBezTo>
                <a:cubicBezTo>
                  <a:pt x="736067" y="277660"/>
                  <a:pt x="982527" y="97239"/>
                  <a:pt x="1071562" y="0"/>
                </a:cubicBezTo>
                <a:cubicBezTo>
                  <a:pt x="1214519" y="121643"/>
                  <a:pt x="1384578" y="378559"/>
                  <a:pt x="1460555" y="388993"/>
                </a:cubicBezTo>
                <a:cubicBezTo>
                  <a:pt x="1379492" y="402696"/>
                  <a:pt x="1296601" y="397169"/>
                  <a:pt x="1266059" y="388993"/>
                </a:cubicBezTo>
                <a:cubicBezTo>
                  <a:pt x="1268687" y="455658"/>
                  <a:pt x="1259693" y="490179"/>
                  <a:pt x="1266059" y="544948"/>
                </a:cubicBezTo>
                <a:cubicBezTo>
                  <a:pt x="1679150" y="602047"/>
                  <a:pt x="1761217" y="528627"/>
                  <a:pt x="2143124" y="544948"/>
                </a:cubicBezTo>
                <a:cubicBezTo>
                  <a:pt x="2147217" y="902201"/>
                  <a:pt x="2189670" y="1119697"/>
                  <a:pt x="2143124" y="1555972"/>
                </a:cubicBezTo>
                <a:cubicBezTo>
                  <a:pt x="1214637" y="1597388"/>
                  <a:pt x="612896" y="1587931"/>
                  <a:pt x="0" y="1555972"/>
                </a:cubicBezTo>
                <a:cubicBezTo>
                  <a:pt x="-79918" y="1125339"/>
                  <a:pt x="830" y="649904"/>
                  <a:pt x="0" y="5449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Filtraggio dei sensori appartenenti alla griglia</a:t>
            </a:r>
          </a:p>
        </p:txBody>
      </p:sp>
      <p:sp>
        <p:nvSpPr>
          <p:cNvPr id="12" name="Callout: freccia in su 11">
            <a:extLst>
              <a:ext uri="{FF2B5EF4-FFF2-40B4-BE49-F238E27FC236}">
                <a16:creationId xmlns:a16="http://schemas.microsoft.com/office/drawing/2014/main" id="{5D26D743-0714-377D-A6DD-15739FCDFD69}"/>
              </a:ext>
            </a:extLst>
          </p:cNvPr>
          <p:cNvSpPr/>
          <p:nvPr/>
        </p:nvSpPr>
        <p:spPr>
          <a:xfrm>
            <a:off x="2976570" y="2893474"/>
            <a:ext cx="2537584" cy="1537376"/>
          </a:xfrm>
          <a:custGeom>
            <a:avLst/>
            <a:gdLst>
              <a:gd name="connsiteX0" fmla="*/ 0 w 2537584"/>
              <a:gd name="connsiteY0" fmla="*/ 538435 h 1537376"/>
              <a:gd name="connsiteX1" fmla="*/ 1076620 w 2537584"/>
              <a:gd name="connsiteY1" fmla="*/ 538435 h 1537376"/>
              <a:gd name="connsiteX2" fmla="*/ 1076620 w 2537584"/>
              <a:gd name="connsiteY2" fmla="*/ 384344 h 1537376"/>
              <a:gd name="connsiteX3" fmla="*/ 884448 w 2537584"/>
              <a:gd name="connsiteY3" fmla="*/ 384344 h 1537376"/>
              <a:gd name="connsiteX4" fmla="*/ 1268792 w 2537584"/>
              <a:gd name="connsiteY4" fmla="*/ 0 h 1537376"/>
              <a:gd name="connsiteX5" fmla="*/ 1653136 w 2537584"/>
              <a:gd name="connsiteY5" fmla="*/ 384344 h 1537376"/>
              <a:gd name="connsiteX6" fmla="*/ 1460964 w 2537584"/>
              <a:gd name="connsiteY6" fmla="*/ 384344 h 1537376"/>
              <a:gd name="connsiteX7" fmla="*/ 1460964 w 2537584"/>
              <a:gd name="connsiteY7" fmla="*/ 538435 h 1537376"/>
              <a:gd name="connsiteX8" fmla="*/ 2537584 w 2537584"/>
              <a:gd name="connsiteY8" fmla="*/ 538435 h 1537376"/>
              <a:gd name="connsiteX9" fmla="*/ 2537584 w 2537584"/>
              <a:gd name="connsiteY9" fmla="*/ 1537376 h 1537376"/>
              <a:gd name="connsiteX10" fmla="*/ 0 w 2537584"/>
              <a:gd name="connsiteY10" fmla="*/ 1537376 h 1537376"/>
              <a:gd name="connsiteX11" fmla="*/ 0 w 2537584"/>
              <a:gd name="connsiteY11" fmla="*/ 538435 h 153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7584" h="1537376" fill="none" extrusionOk="0">
                <a:moveTo>
                  <a:pt x="0" y="538435"/>
                </a:moveTo>
                <a:cubicBezTo>
                  <a:pt x="504603" y="621314"/>
                  <a:pt x="608895" y="614707"/>
                  <a:pt x="1076620" y="538435"/>
                </a:cubicBezTo>
                <a:cubicBezTo>
                  <a:pt x="1088993" y="501080"/>
                  <a:pt x="1085766" y="449402"/>
                  <a:pt x="1076620" y="384344"/>
                </a:cubicBezTo>
                <a:cubicBezTo>
                  <a:pt x="998872" y="401175"/>
                  <a:pt x="965945" y="397070"/>
                  <a:pt x="884448" y="384344"/>
                </a:cubicBezTo>
                <a:cubicBezTo>
                  <a:pt x="1015700" y="204519"/>
                  <a:pt x="1214388" y="75161"/>
                  <a:pt x="1268792" y="0"/>
                </a:cubicBezTo>
                <a:cubicBezTo>
                  <a:pt x="1336778" y="134146"/>
                  <a:pt x="1551336" y="276877"/>
                  <a:pt x="1653136" y="384344"/>
                </a:cubicBezTo>
                <a:cubicBezTo>
                  <a:pt x="1576928" y="382394"/>
                  <a:pt x="1548477" y="383418"/>
                  <a:pt x="1460964" y="384344"/>
                </a:cubicBezTo>
                <a:cubicBezTo>
                  <a:pt x="1471001" y="440718"/>
                  <a:pt x="1449817" y="468595"/>
                  <a:pt x="1460964" y="538435"/>
                </a:cubicBezTo>
                <a:cubicBezTo>
                  <a:pt x="1953222" y="560325"/>
                  <a:pt x="2150318" y="587382"/>
                  <a:pt x="2537584" y="538435"/>
                </a:cubicBezTo>
                <a:cubicBezTo>
                  <a:pt x="2595269" y="1000585"/>
                  <a:pt x="2592054" y="1274593"/>
                  <a:pt x="2537584" y="1537376"/>
                </a:cubicBezTo>
                <a:cubicBezTo>
                  <a:pt x="1770305" y="1690744"/>
                  <a:pt x="1051085" y="1421976"/>
                  <a:pt x="0" y="1537376"/>
                </a:cubicBezTo>
                <a:cubicBezTo>
                  <a:pt x="66147" y="1201505"/>
                  <a:pt x="-14092" y="655763"/>
                  <a:pt x="0" y="538435"/>
                </a:cubicBezTo>
                <a:close/>
              </a:path>
              <a:path w="2537584" h="1537376" stroke="0" extrusionOk="0">
                <a:moveTo>
                  <a:pt x="0" y="538435"/>
                </a:moveTo>
                <a:cubicBezTo>
                  <a:pt x="227025" y="608283"/>
                  <a:pt x="834074" y="485754"/>
                  <a:pt x="1076620" y="538435"/>
                </a:cubicBezTo>
                <a:cubicBezTo>
                  <a:pt x="1070292" y="464549"/>
                  <a:pt x="1071480" y="437733"/>
                  <a:pt x="1076620" y="384344"/>
                </a:cubicBezTo>
                <a:cubicBezTo>
                  <a:pt x="984358" y="395301"/>
                  <a:pt x="913976" y="376123"/>
                  <a:pt x="884448" y="384344"/>
                </a:cubicBezTo>
                <a:cubicBezTo>
                  <a:pt x="964008" y="324229"/>
                  <a:pt x="1114365" y="180641"/>
                  <a:pt x="1268792" y="0"/>
                </a:cubicBezTo>
                <a:cubicBezTo>
                  <a:pt x="1304597" y="65278"/>
                  <a:pt x="1592485" y="315862"/>
                  <a:pt x="1653136" y="384344"/>
                </a:cubicBezTo>
                <a:cubicBezTo>
                  <a:pt x="1610164" y="391439"/>
                  <a:pt x="1514477" y="368843"/>
                  <a:pt x="1460964" y="384344"/>
                </a:cubicBezTo>
                <a:cubicBezTo>
                  <a:pt x="1469385" y="443677"/>
                  <a:pt x="1471350" y="491721"/>
                  <a:pt x="1460964" y="538435"/>
                </a:cubicBezTo>
                <a:cubicBezTo>
                  <a:pt x="1953023" y="464787"/>
                  <a:pt x="2286960" y="485262"/>
                  <a:pt x="2537584" y="538435"/>
                </a:cubicBezTo>
                <a:cubicBezTo>
                  <a:pt x="2624098" y="1031093"/>
                  <a:pt x="2554658" y="1202920"/>
                  <a:pt x="2537584" y="1537376"/>
                </a:cubicBezTo>
                <a:cubicBezTo>
                  <a:pt x="1894404" y="1578792"/>
                  <a:pt x="427636" y="1569335"/>
                  <a:pt x="0" y="1537376"/>
                </a:cubicBezTo>
                <a:cubicBezTo>
                  <a:pt x="-16657" y="1383246"/>
                  <a:pt x="21860" y="897749"/>
                  <a:pt x="0" y="53843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Raggruppamento per id della cella</a:t>
            </a:r>
          </a:p>
        </p:txBody>
      </p:sp>
      <p:sp>
        <p:nvSpPr>
          <p:cNvPr id="13" name="Callout: freccia in su 12">
            <a:extLst>
              <a:ext uri="{FF2B5EF4-FFF2-40B4-BE49-F238E27FC236}">
                <a16:creationId xmlns:a16="http://schemas.microsoft.com/office/drawing/2014/main" id="{971D3D72-C146-7D4F-4A60-66E2EB1DD7E9}"/>
              </a:ext>
            </a:extLst>
          </p:cNvPr>
          <p:cNvSpPr/>
          <p:nvPr/>
        </p:nvSpPr>
        <p:spPr>
          <a:xfrm>
            <a:off x="6663366" y="2959144"/>
            <a:ext cx="2370612" cy="1507450"/>
          </a:xfrm>
          <a:custGeom>
            <a:avLst/>
            <a:gdLst>
              <a:gd name="connsiteX0" fmla="*/ 0 w 2370612"/>
              <a:gd name="connsiteY0" fmla="*/ 527954 h 1507450"/>
              <a:gd name="connsiteX1" fmla="*/ 996875 w 2370612"/>
              <a:gd name="connsiteY1" fmla="*/ 527954 h 1507450"/>
              <a:gd name="connsiteX2" fmla="*/ 996875 w 2370612"/>
              <a:gd name="connsiteY2" fmla="*/ 376863 h 1507450"/>
              <a:gd name="connsiteX3" fmla="*/ 808444 w 2370612"/>
              <a:gd name="connsiteY3" fmla="*/ 376863 h 1507450"/>
              <a:gd name="connsiteX4" fmla="*/ 1185306 w 2370612"/>
              <a:gd name="connsiteY4" fmla="*/ 0 h 1507450"/>
              <a:gd name="connsiteX5" fmla="*/ 1562169 w 2370612"/>
              <a:gd name="connsiteY5" fmla="*/ 376863 h 1507450"/>
              <a:gd name="connsiteX6" fmla="*/ 1373737 w 2370612"/>
              <a:gd name="connsiteY6" fmla="*/ 376863 h 1507450"/>
              <a:gd name="connsiteX7" fmla="*/ 1373737 w 2370612"/>
              <a:gd name="connsiteY7" fmla="*/ 527954 h 1507450"/>
              <a:gd name="connsiteX8" fmla="*/ 2370612 w 2370612"/>
              <a:gd name="connsiteY8" fmla="*/ 527954 h 1507450"/>
              <a:gd name="connsiteX9" fmla="*/ 2370612 w 2370612"/>
              <a:gd name="connsiteY9" fmla="*/ 1507450 h 1507450"/>
              <a:gd name="connsiteX10" fmla="*/ 0 w 2370612"/>
              <a:gd name="connsiteY10" fmla="*/ 1507450 h 1507450"/>
              <a:gd name="connsiteX11" fmla="*/ 0 w 2370612"/>
              <a:gd name="connsiteY11" fmla="*/ 527954 h 150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612" h="1507450" fill="none" extrusionOk="0">
                <a:moveTo>
                  <a:pt x="0" y="527954"/>
                </a:moveTo>
                <a:cubicBezTo>
                  <a:pt x="216422" y="569480"/>
                  <a:pt x="602440" y="441617"/>
                  <a:pt x="996875" y="527954"/>
                </a:cubicBezTo>
                <a:cubicBezTo>
                  <a:pt x="984494" y="463620"/>
                  <a:pt x="1007458" y="398215"/>
                  <a:pt x="996875" y="376863"/>
                </a:cubicBezTo>
                <a:cubicBezTo>
                  <a:pt x="932391" y="365520"/>
                  <a:pt x="842543" y="361569"/>
                  <a:pt x="808444" y="376863"/>
                </a:cubicBezTo>
                <a:cubicBezTo>
                  <a:pt x="877403" y="347412"/>
                  <a:pt x="1099744" y="121628"/>
                  <a:pt x="1185306" y="0"/>
                </a:cubicBezTo>
                <a:cubicBezTo>
                  <a:pt x="1325900" y="90316"/>
                  <a:pt x="1514993" y="284730"/>
                  <a:pt x="1562169" y="376863"/>
                </a:cubicBezTo>
                <a:cubicBezTo>
                  <a:pt x="1541169" y="373131"/>
                  <a:pt x="1408671" y="361696"/>
                  <a:pt x="1373737" y="376863"/>
                </a:cubicBezTo>
                <a:cubicBezTo>
                  <a:pt x="1383539" y="418870"/>
                  <a:pt x="1361191" y="469544"/>
                  <a:pt x="1373737" y="527954"/>
                </a:cubicBezTo>
                <a:cubicBezTo>
                  <a:pt x="1807143" y="474170"/>
                  <a:pt x="1889751" y="514567"/>
                  <a:pt x="2370612" y="527954"/>
                </a:cubicBezTo>
                <a:cubicBezTo>
                  <a:pt x="2312380" y="826400"/>
                  <a:pt x="2362394" y="1119002"/>
                  <a:pt x="2370612" y="1507450"/>
                </a:cubicBezTo>
                <a:cubicBezTo>
                  <a:pt x="1510573" y="1660818"/>
                  <a:pt x="1096536" y="1392050"/>
                  <a:pt x="0" y="1507450"/>
                </a:cubicBezTo>
                <a:cubicBezTo>
                  <a:pt x="-43594" y="1259308"/>
                  <a:pt x="30551" y="761380"/>
                  <a:pt x="0" y="527954"/>
                </a:cubicBezTo>
                <a:close/>
              </a:path>
              <a:path w="2370612" h="1507450" stroke="0" extrusionOk="0">
                <a:moveTo>
                  <a:pt x="0" y="527954"/>
                </a:moveTo>
                <a:cubicBezTo>
                  <a:pt x="387236" y="444698"/>
                  <a:pt x="599705" y="550204"/>
                  <a:pt x="996875" y="527954"/>
                </a:cubicBezTo>
                <a:cubicBezTo>
                  <a:pt x="987704" y="468275"/>
                  <a:pt x="1002338" y="443163"/>
                  <a:pt x="996875" y="376863"/>
                </a:cubicBezTo>
                <a:cubicBezTo>
                  <a:pt x="918782" y="380737"/>
                  <a:pt x="866790" y="376164"/>
                  <a:pt x="808444" y="376863"/>
                </a:cubicBezTo>
                <a:cubicBezTo>
                  <a:pt x="922127" y="231599"/>
                  <a:pt x="1015188" y="173777"/>
                  <a:pt x="1185306" y="0"/>
                </a:cubicBezTo>
                <a:cubicBezTo>
                  <a:pt x="1327764" y="97069"/>
                  <a:pt x="1408250" y="232636"/>
                  <a:pt x="1562169" y="376863"/>
                </a:cubicBezTo>
                <a:cubicBezTo>
                  <a:pt x="1513846" y="387298"/>
                  <a:pt x="1446132" y="384747"/>
                  <a:pt x="1373737" y="376863"/>
                </a:cubicBezTo>
                <a:cubicBezTo>
                  <a:pt x="1372723" y="451323"/>
                  <a:pt x="1371251" y="490140"/>
                  <a:pt x="1373737" y="527954"/>
                </a:cubicBezTo>
                <a:cubicBezTo>
                  <a:pt x="1494828" y="558271"/>
                  <a:pt x="1891365" y="553537"/>
                  <a:pt x="2370612" y="527954"/>
                </a:cubicBezTo>
                <a:cubicBezTo>
                  <a:pt x="2296187" y="1002346"/>
                  <a:pt x="2305648" y="1194103"/>
                  <a:pt x="2370612" y="1507450"/>
                </a:cubicBezTo>
                <a:cubicBezTo>
                  <a:pt x="2023740" y="1548866"/>
                  <a:pt x="1015931" y="1539409"/>
                  <a:pt x="0" y="1507450"/>
                </a:cubicBezTo>
                <a:cubicBezTo>
                  <a:pt x="-58080" y="1239325"/>
                  <a:pt x="-68284" y="795097"/>
                  <a:pt x="0" y="52795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err="1">
                <a:solidFill>
                  <a:schemeClr val="dk1"/>
                </a:solidFill>
              </a:rPr>
              <a:t>Tumbling</a:t>
            </a:r>
            <a:r>
              <a:rPr lang="it-IT" dirty="0">
                <a:solidFill>
                  <a:schemeClr val="dk1"/>
                </a:solidFill>
              </a:rPr>
              <a:t> window di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ora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giorno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settimana</a:t>
            </a:r>
          </a:p>
        </p:txBody>
      </p:sp>
      <p:sp>
        <p:nvSpPr>
          <p:cNvPr id="14" name="Callout: freccia in su 13">
            <a:extLst>
              <a:ext uri="{FF2B5EF4-FFF2-40B4-BE49-F238E27FC236}">
                <a16:creationId xmlns:a16="http://schemas.microsoft.com/office/drawing/2014/main" id="{49D5F090-EA63-F825-2EEE-7529A00999B7}"/>
              </a:ext>
            </a:extLst>
          </p:cNvPr>
          <p:cNvSpPr/>
          <p:nvPr/>
        </p:nvSpPr>
        <p:spPr>
          <a:xfrm>
            <a:off x="9363409" y="2922577"/>
            <a:ext cx="2747068" cy="2554232"/>
          </a:xfrm>
          <a:custGeom>
            <a:avLst/>
            <a:gdLst>
              <a:gd name="connsiteX0" fmla="*/ 0 w 2747068"/>
              <a:gd name="connsiteY0" fmla="*/ 894569 h 2554232"/>
              <a:gd name="connsiteX1" fmla="*/ 1054255 w 2747068"/>
              <a:gd name="connsiteY1" fmla="*/ 894569 h 2554232"/>
              <a:gd name="connsiteX2" fmla="*/ 1054255 w 2747068"/>
              <a:gd name="connsiteY2" fmla="*/ 638558 h 2554232"/>
              <a:gd name="connsiteX3" fmla="*/ 734976 w 2747068"/>
              <a:gd name="connsiteY3" fmla="*/ 638558 h 2554232"/>
              <a:gd name="connsiteX4" fmla="*/ 1373534 w 2747068"/>
              <a:gd name="connsiteY4" fmla="*/ 0 h 2554232"/>
              <a:gd name="connsiteX5" fmla="*/ 2012092 w 2747068"/>
              <a:gd name="connsiteY5" fmla="*/ 638558 h 2554232"/>
              <a:gd name="connsiteX6" fmla="*/ 1692813 w 2747068"/>
              <a:gd name="connsiteY6" fmla="*/ 638558 h 2554232"/>
              <a:gd name="connsiteX7" fmla="*/ 1692813 w 2747068"/>
              <a:gd name="connsiteY7" fmla="*/ 894569 h 2554232"/>
              <a:gd name="connsiteX8" fmla="*/ 2747068 w 2747068"/>
              <a:gd name="connsiteY8" fmla="*/ 894569 h 2554232"/>
              <a:gd name="connsiteX9" fmla="*/ 2747068 w 2747068"/>
              <a:gd name="connsiteY9" fmla="*/ 2554232 h 2554232"/>
              <a:gd name="connsiteX10" fmla="*/ 0 w 2747068"/>
              <a:gd name="connsiteY10" fmla="*/ 2554232 h 2554232"/>
              <a:gd name="connsiteX11" fmla="*/ 0 w 2747068"/>
              <a:gd name="connsiteY11" fmla="*/ 894569 h 255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7068" h="2554232" fill="none" extrusionOk="0">
                <a:moveTo>
                  <a:pt x="0" y="894569"/>
                </a:moveTo>
                <a:cubicBezTo>
                  <a:pt x="234872" y="943710"/>
                  <a:pt x="683666" y="947147"/>
                  <a:pt x="1054255" y="894569"/>
                </a:cubicBezTo>
                <a:cubicBezTo>
                  <a:pt x="1055618" y="839671"/>
                  <a:pt x="1064478" y="732641"/>
                  <a:pt x="1054255" y="638558"/>
                </a:cubicBezTo>
                <a:cubicBezTo>
                  <a:pt x="1008199" y="613745"/>
                  <a:pt x="776755" y="659201"/>
                  <a:pt x="734976" y="638558"/>
                </a:cubicBezTo>
                <a:cubicBezTo>
                  <a:pt x="1027219" y="431046"/>
                  <a:pt x="1141908" y="198503"/>
                  <a:pt x="1373534" y="0"/>
                </a:cubicBezTo>
                <a:cubicBezTo>
                  <a:pt x="1508301" y="153170"/>
                  <a:pt x="1742687" y="312153"/>
                  <a:pt x="2012092" y="638558"/>
                </a:cubicBezTo>
                <a:cubicBezTo>
                  <a:pt x="1936665" y="665866"/>
                  <a:pt x="1850784" y="621613"/>
                  <a:pt x="1692813" y="638558"/>
                </a:cubicBezTo>
                <a:cubicBezTo>
                  <a:pt x="1698166" y="664988"/>
                  <a:pt x="1680952" y="863989"/>
                  <a:pt x="1692813" y="894569"/>
                </a:cubicBezTo>
                <a:cubicBezTo>
                  <a:pt x="1995757" y="899341"/>
                  <a:pt x="2305471" y="978021"/>
                  <a:pt x="2747068" y="894569"/>
                </a:cubicBezTo>
                <a:cubicBezTo>
                  <a:pt x="2830559" y="1680921"/>
                  <a:pt x="2894254" y="1737539"/>
                  <a:pt x="2747068" y="2554232"/>
                </a:cubicBezTo>
                <a:cubicBezTo>
                  <a:pt x="1805839" y="2707600"/>
                  <a:pt x="543946" y="2438832"/>
                  <a:pt x="0" y="2554232"/>
                </a:cubicBezTo>
                <a:cubicBezTo>
                  <a:pt x="-139511" y="2097453"/>
                  <a:pt x="-69372" y="1566224"/>
                  <a:pt x="0" y="894569"/>
                </a:cubicBezTo>
                <a:close/>
              </a:path>
              <a:path w="2747068" h="2554232" stroke="0" extrusionOk="0">
                <a:moveTo>
                  <a:pt x="0" y="894569"/>
                </a:moveTo>
                <a:cubicBezTo>
                  <a:pt x="267145" y="846663"/>
                  <a:pt x="931032" y="837489"/>
                  <a:pt x="1054255" y="894569"/>
                </a:cubicBezTo>
                <a:cubicBezTo>
                  <a:pt x="1035663" y="805569"/>
                  <a:pt x="1049583" y="667435"/>
                  <a:pt x="1054255" y="638558"/>
                </a:cubicBezTo>
                <a:cubicBezTo>
                  <a:pt x="994229" y="629581"/>
                  <a:pt x="818294" y="662736"/>
                  <a:pt x="734976" y="638558"/>
                </a:cubicBezTo>
                <a:cubicBezTo>
                  <a:pt x="956087" y="411229"/>
                  <a:pt x="1148910" y="170309"/>
                  <a:pt x="1373534" y="0"/>
                </a:cubicBezTo>
                <a:cubicBezTo>
                  <a:pt x="1505054" y="54211"/>
                  <a:pt x="1777774" y="346543"/>
                  <a:pt x="2012092" y="638558"/>
                </a:cubicBezTo>
                <a:cubicBezTo>
                  <a:pt x="1969070" y="637070"/>
                  <a:pt x="1772344" y="663046"/>
                  <a:pt x="1692813" y="638558"/>
                </a:cubicBezTo>
                <a:cubicBezTo>
                  <a:pt x="1690361" y="728346"/>
                  <a:pt x="1684397" y="833460"/>
                  <a:pt x="1692813" y="894569"/>
                </a:cubicBezTo>
                <a:cubicBezTo>
                  <a:pt x="1903508" y="919917"/>
                  <a:pt x="2338851" y="806703"/>
                  <a:pt x="2747068" y="894569"/>
                </a:cubicBezTo>
                <a:cubicBezTo>
                  <a:pt x="2703257" y="1568443"/>
                  <a:pt x="2810474" y="2056866"/>
                  <a:pt x="2747068" y="2554232"/>
                </a:cubicBezTo>
                <a:cubicBezTo>
                  <a:pt x="1420350" y="2595648"/>
                  <a:pt x="835866" y="2586191"/>
                  <a:pt x="0" y="2554232"/>
                </a:cubicBezTo>
                <a:cubicBezTo>
                  <a:pt x="-2068" y="2129329"/>
                  <a:pt x="17424" y="1354084"/>
                  <a:pt x="0" y="894569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Per mantenere aggiornati, per ogni finestra e per ogni cella, la temperatura media e mediana.</a:t>
            </a:r>
          </a:p>
          <a:p>
            <a:pPr algn="ctr"/>
            <a:r>
              <a:rPr lang="it-IT" dirty="0"/>
              <a:t>Restituisce un oggetto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Q3Result</a:t>
            </a:r>
            <a:r>
              <a:rPr lang="it-IT" dirty="0"/>
              <a:t>.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4B901B49-8463-C2B9-56F1-69539825E83A}"/>
              </a:ext>
            </a:extLst>
          </p:cNvPr>
          <p:cNvGrpSpPr/>
          <p:nvPr/>
        </p:nvGrpSpPr>
        <p:grpSpPr>
          <a:xfrm>
            <a:off x="11550549" y="2830703"/>
            <a:ext cx="405646" cy="439940"/>
            <a:chOff x="6387837" y="1878575"/>
            <a:chExt cx="405646" cy="439940"/>
          </a:xfrm>
          <a:scene3d>
            <a:camera prst="orthographicFront"/>
            <a:lightRig rig="flat" dir="t"/>
          </a:scene3d>
        </p:grpSpPr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510C9A16-6488-4EC1-0C90-72BDFB135057}"/>
                </a:ext>
              </a:extLst>
            </p:cNvPr>
            <p:cNvSpPr/>
            <p:nvPr/>
          </p:nvSpPr>
          <p:spPr>
            <a:xfrm rot="22324">
              <a:off x="6387837" y="1878575"/>
              <a:ext cx="405646" cy="439940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ccia a destra 4">
              <a:extLst>
                <a:ext uri="{FF2B5EF4-FFF2-40B4-BE49-F238E27FC236}">
                  <a16:creationId xmlns:a16="http://schemas.microsoft.com/office/drawing/2014/main" id="{51EE643B-B40F-881B-F753-AEF6D54C1821}"/>
                </a:ext>
              </a:extLst>
            </p:cNvPr>
            <p:cNvSpPr txBox="1"/>
            <p:nvPr/>
          </p:nvSpPr>
          <p:spPr>
            <a:xfrm rot="22324">
              <a:off x="6387838" y="1966168"/>
              <a:ext cx="283952" cy="263964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800" kern="1200"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11A0160-1B0F-DAA7-1950-960A74DDC4A5}"/>
              </a:ext>
            </a:extLst>
          </p:cNvPr>
          <p:cNvSpPr txBox="1"/>
          <p:nvPr/>
        </p:nvSpPr>
        <p:spPr>
          <a:xfrm>
            <a:off x="2976282" y="3266746"/>
            <a:ext cx="620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AD47F6B-F777-506F-4685-E790F10199ED}"/>
              </a:ext>
            </a:extLst>
          </p:cNvPr>
          <p:cNvSpPr txBox="1"/>
          <p:nvPr/>
        </p:nvSpPr>
        <p:spPr>
          <a:xfrm>
            <a:off x="4285129" y="6121414"/>
            <a:ext cx="807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Karla" pitchFamily="2" charset="0"/>
              </a:rPr>
              <a:t>Q3Result(Cell </a:t>
            </a:r>
            <a:r>
              <a:rPr lang="en-US" dirty="0" err="1">
                <a:latin typeface="Karla" pitchFamily="2" charset="0"/>
              </a:rPr>
              <a:t>cell</a:t>
            </a:r>
            <a:r>
              <a:rPr lang="en-US" dirty="0">
                <a:latin typeface="Karla" pitchFamily="2" charset="0"/>
              </a:rPr>
              <a:t>, Double temperature, Double median, Long occurrences)</a:t>
            </a:r>
            <a:endParaRPr lang="it-IT" dirty="0">
              <a:latin typeface="Karla" pitchFamily="2" charset="0"/>
            </a:endParaRPr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A74ED9F8-E85F-C085-DFFE-1F6F31257820}"/>
              </a:ext>
            </a:extLst>
          </p:cNvPr>
          <p:cNvSpPr/>
          <p:nvPr/>
        </p:nvSpPr>
        <p:spPr>
          <a:xfrm>
            <a:off x="10521790" y="5589405"/>
            <a:ext cx="215153" cy="4194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521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" y="292202"/>
            <a:ext cx="5924624" cy="70990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02FB942E-9140-E6F6-5277-952187B9FE50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20571F57-B779-4BE6-14D0-36B1D54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30D9B42-476D-5F42-C8A1-6A6D276BB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352130"/>
              </p:ext>
            </p:extLst>
          </p:nvPr>
        </p:nvGraphicFramePr>
        <p:xfrm>
          <a:off x="393970" y="292202"/>
          <a:ext cx="11658600" cy="421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94D782CD-A182-A219-7BCD-617FC338CD97}"/>
              </a:ext>
            </a:extLst>
          </p:cNvPr>
          <p:cNvSpPr/>
          <p:nvPr/>
        </p:nvSpPr>
        <p:spPr>
          <a:xfrm>
            <a:off x="2990089" y="2996872"/>
            <a:ext cx="2450856" cy="2349650"/>
          </a:xfrm>
          <a:custGeom>
            <a:avLst/>
            <a:gdLst>
              <a:gd name="connsiteX0" fmla="*/ 0 w 2450856"/>
              <a:gd name="connsiteY0" fmla="*/ 822918 h 2349650"/>
              <a:gd name="connsiteX1" fmla="*/ 931722 w 2450856"/>
              <a:gd name="connsiteY1" fmla="*/ 822918 h 2349650"/>
              <a:gd name="connsiteX2" fmla="*/ 931722 w 2450856"/>
              <a:gd name="connsiteY2" fmla="*/ 587413 h 2349650"/>
              <a:gd name="connsiteX3" fmla="*/ 638016 w 2450856"/>
              <a:gd name="connsiteY3" fmla="*/ 587413 h 2349650"/>
              <a:gd name="connsiteX4" fmla="*/ 1225428 w 2450856"/>
              <a:gd name="connsiteY4" fmla="*/ 0 h 2349650"/>
              <a:gd name="connsiteX5" fmla="*/ 1812841 w 2450856"/>
              <a:gd name="connsiteY5" fmla="*/ 587413 h 2349650"/>
              <a:gd name="connsiteX6" fmla="*/ 1519134 w 2450856"/>
              <a:gd name="connsiteY6" fmla="*/ 587413 h 2349650"/>
              <a:gd name="connsiteX7" fmla="*/ 1519134 w 2450856"/>
              <a:gd name="connsiteY7" fmla="*/ 822918 h 2349650"/>
              <a:gd name="connsiteX8" fmla="*/ 2450856 w 2450856"/>
              <a:gd name="connsiteY8" fmla="*/ 822918 h 2349650"/>
              <a:gd name="connsiteX9" fmla="*/ 2450856 w 2450856"/>
              <a:gd name="connsiteY9" fmla="*/ 2349650 h 2349650"/>
              <a:gd name="connsiteX10" fmla="*/ 0 w 2450856"/>
              <a:gd name="connsiteY10" fmla="*/ 2349650 h 2349650"/>
              <a:gd name="connsiteX11" fmla="*/ 0 w 2450856"/>
              <a:gd name="connsiteY11" fmla="*/ 822918 h 234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0856" h="2349650" fill="none" extrusionOk="0">
                <a:moveTo>
                  <a:pt x="0" y="822918"/>
                </a:moveTo>
                <a:cubicBezTo>
                  <a:pt x="160786" y="800644"/>
                  <a:pt x="583041" y="866684"/>
                  <a:pt x="931722" y="822918"/>
                </a:cubicBezTo>
                <a:cubicBezTo>
                  <a:pt x="946277" y="715534"/>
                  <a:pt x="917336" y="696726"/>
                  <a:pt x="931722" y="587413"/>
                </a:cubicBezTo>
                <a:cubicBezTo>
                  <a:pt x="810562" y="562643"/>
                  <a:pt x="755198" y="604981"/>
                  <a:pt x="638016" y="587413"/>
                </a:cubicBezTo>
                <a:cubicBezTo>
                  <a:pt x="774553" y="351590"/>
                  <a:pt x="1035902" y="85767"/>
                  <a:pt x="1225428" y="0"/>
                </a:cubicBezTo>
                <a:cubicBezTo>
                  <a:pt x="1432037" y="155405"/>
                  <a:pt x="1674166" y="487530"/>
                  <a:pt x="1812841" y="587413"/>
                </a:cubicBezTo>
                <a:cubicBezTo>
                  <a:pt x="1720070" y="566327"/>
                  <a:pt x="1654015" y="602295"/>
                  <a:pt x="1519134" y="587413"/>
                </a:cubicBezTo>
                <a:cubicBezTo>
                  <a:pt x="1535236" y="615981"/>
                  <a:pt x="1537611" y="787077"/>
                  <a:pt x="1519134" y="822918"/>
                </a:cubicBezTo>
                <a:cubicBezTo>
                  <a:pt x="1969817" y="807000"/>
                  <a:pt x="2028120" y="792570"/>
                  <a:pt x="2450856" y="822918"/>
                </a:cubicBezTo>
                <a:cubicBezTo>
                  <a:pt x="2453639" y="1555621"/>
                  <a:pt x="2540326" y="1998645"/>
                  <a:pt x="2450856" y="2349650"/>
                </a:cubicBezTo>
                <a:cubicBezTo>
                  <a:pt x="1475812" y="2503018"/>
                  <a:pt x="800614" y="2234250"/>
                  <a:pt x="0" y="2349650"/>
                </a:cubicBezTo>
                <a:cubicBezTo>
                  <a:pt x="134961" y="1949961"/>
                  <a:pt x="-79203" y="1349873"/>
                  <a:pt x="0" y="822918"/>
                </a:cubicBezTo>
                <a:close/>
              </a:path>
              <a:path w="2450856" h="2349650" stroke="0" extrusionOk="0">
                <a:moveTo>
                  <a:pt x="0" y="822918"/>
                </a:moveTo>
                <a:cubicBezTo>
                  <a:pt x="293459" y="746290"/>
                  <a:pt x="783744" y="798352"/>
                  <a:pt x="931722" y="822918"/>
                </a:cubicBezTo>
                <a:cubicBezTo>
                  <a:pt x="947877" y="735678"/>
                  <a:pt x="931820" y="663121"/>
                  <a:pt x="931722" y="587413"/>
                </a:cubicBezTo>
                <a:cubicBezTo>
                  <a:pt x="802516" y="581814"/>
                  <a:pt x="690053" y="608025"/>
                  <a:pt x="638016" y="587413"/>
                </a:cubicBezTo>
                <a:cubicBezTo>
                  <a:pt x="880706" y="413946"/>
                  <a:pt x="1081909" y="212509"/>
                  <a:pt x="1225428" y="0"/>
                </a:cubicBezTo>
                <a:cubicBezTo>
                  <a:pt x="1523360" y="225599"/>
                  <a:pt x="1760900" y="502692"/>
                  <a:pt x="1812841" y="587413"/>
                </a:cubicBezTo>
                <a:cubicBezTo>
                  <a:pt x="1754648" y="585544"/>
                  <a:pt x="1662569" y="598544"/>
                  <a:pt x="1519134" y="587413"/>
                </a:cubicBezTo>
                <a:cubicBezTo>
                  <a:pt x="1528056" y="637601"/>
                  <a:pt x="1540040" y="767444"/>
                  <a:pt x="1519134" y="822918"/>
                </a:cubicBezTo>
                <a:cubicBezTo>
                  <a:pt x="1687223" y="820481"/>
                  <a:pt x="2294226" y="807174"/>
                  <a:pt x="2450856" y="822918"/>
                </a:cubicBezTo>
                <a:cubicBezTo>
                  <a:pt x="2386066" y="1512558"/>
                  <a:pt x="2469100" y="2006180"/>
                  <a:pt x="2450856" y="2349650"/>
                </a:cubicBezTo>
                <a:cubicBezTo>
                  <a:pt x="1541014" y="2391066"/>
                  <a:pt x="1079250" y="2381609"/>
                  <a:pt x="0" y="2349650"/>
                </a:cubicBezTo>
                <a:cubicBezTo>
                  <a:pt x="-126741" y="1606009"/>
                  <a:pt x="22545" y="1330184"/>
                  <a:pt x="0" y="82291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Generazione </a:t>
            </a:r>
            <a:r>
              <a:rPr lang="it-IT" sz="18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Ital"/>
              </a:rPr>
              <a:t>Q3WindowResult</a:t>
            </a:r>
            <a:endParaRPr lang="it-IT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llout: freccia in su 10">
            <a:extLst>
              <a:ext uri="{FF2B5EF4-FFF2-40B4-BE49-F238E27FC236}">
                <a16:creationId xmlns:a16="http://schemas.microsoft.com/office/drawing/2014/main" id="{896846C0-794B-260C-4D1C-F440038D9E3B}"/>
              </a:ext>
            </a:extLst>
          </p:cNvPr>
          <p:cNvSpPr/>
          <p:nvPr/>
        </p:nvSpPr>
        <p:spPr>
          <a:xfrm>
            <a:off x="6021991" y="2996872"/>
            <a:ext cx="2295158" cy="2061259"/>
          </a:xfrm>
          <a:custGeom>
            <a:avLst/>
            <a:gdLst>
              <a:gd name="connsiteX0" fmla="*/ 0 w 2295158"/>
              <a:gd name="connsiteY0" fmla="*/ 721915 h 2061259"/>
              <a:gd name="connsiteX1" fmla="*/ 889922 w 2295158"/>
              <a:gd name="connsiteY1" fmla="*/ 721915 h 2061259"/>
              <a:gd name="connsiteX2" fmla="*/ 889922 w 2295158"/>
              <a:gd name="connsiteY2" fmla="*/ 515315 h 2061259"/>
              <a:gd name="connsiteX3" fmla="*/ 632264 w 2295158"/>
              <a:gd name="connsiteY3" fmla="*/ 515315 h 2061259"/>
              <a:gd name="connsiteX4" fmla="*/ 1147579 w 2295158"/>
              <a:gd name="connsiteY4" fmla="*/ 0 h 2061259"/>
              <a:gd name="connsiteX5" fmla="*/ 1662894 w 2295158"/>
              <a:gd name="connsiteY5" fmla="*/ 515315 h 2061259"/>
              <a:gd name="connsiteX6" fmla="*/ 1405236 w 2295158"/>
              <a:gd name="connsiteY6" fmla="*/ 515315 h 2061259"/>
              <a:gd name="connsiteX7" fmla="*/ 1405236 w 2295158"/>
              <a:gd name="connsiteY7" fmla="*/ 721915 h 2061259"/>
              <a:gd name="connsiteX8" fmla="*/ 2295158 w 2295158"/>
              <a:gd name="connsiteY8" fmla="*/ 721915 h 2061259"/>
              <a:gd name="connsiteX9" fmla="*/ 2295158 w 2295158"/>
              <a:gd name="connsiteY9" fmla="*/ 2061259 h 2061259"/>
              <a:gd name="connsiteX10" fmla="*/ 0 w 2295158"/>
              <a:gd name="connsiteY10" fmla="*/ 2061259 h 2061259"/>
              <a:gd name="connsiteX11" fmla="*/ 0 w 2295158"/>
              <a:gd name="connsiteY11" fmla="*/ 721915 h 20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5158" h="2061259" fill="none" extrusionOk="0">
                <a:moveTo>
                  <a:pt x="0" y="721915"/>
                </a:moveTo>
                <a:cubicBezTo>
                  <a:pt x="282773" y="798130"/>
                  <a:pt x="778456" y="714066"/>
                  <a:pt x="889922" y="721915"/>
                </a:cubicBezTo>
                <a:cubicBezTo>
                  <a:pt x="877639" y="673797"/>
                  <a:pt x="873348" y="565430"/>
                  <a:pt x="889922" y="515315"/>
                </a:cubicBezTo>
                <a:cubicBezTo>
                  <a:pt x="772022" y="518708"/>
                  <a:pt x="693656" y="505245"/>
                  <a:pt x="632264" y="515315"/>
                </a:cubicBezTo>
                <a:cubicBezTo>
                  <a:pt x="891682" y="283826"/>
                  <a:pt x="1077774" y="34899"/>
                  <a:pt x="1147579" y="0"/>
                </a:cubicBezTo>
                <a:cubicBezTo>
                  <a:pt x="1313460" y="116828"/>
                  <a:pt x="1595635" y="470007"/>
                  <a:pt x="1662894" y="515315"/>
                </a:cubicBezTo>
                <a:cubicBezTo>
                  <a:pt x="1636655" y="494514"/>
                  <a:pt x="1468194" y="536130"/>
                  <a:pt x="1405236" y="515315"/>
                </a:cubicBezTo>
                <a:cubicBezTo>
                  <a:pt x="1392970" y="565823"/>
                  <a:pt x="1389046" y="667376"/>
                  <a:pt x="1405236" y="721915"/>
                </a:cubicBezTo>
                <a:cubicBezTo>
                  <a:pt x="1569678" y="731203"/>
                  <a:pt x="1937143" y="695479"/>
                  <a:pt x="2295158" y="721915"/>
                </a:cubicBezTo>
                <a:cubicBezTo>
                  <a:pt x="2404826" y="1385157"/>
                  <a:pt x="2283924" y="1538413"/>
                  <a:pt x="2295158" y="2061259"/>
                </a:cubicBezTo>
                <a:cubicBezTo>
                  <a:pt x="1946254" y="2214627"/>
                  <a:pt x="238671" y="1945859"/>
                  <a:pt x="0" y="2061259"/>
                </a:cubicBezTo>
                <a:cubicBezTo>
                  <a:pt x="-11661" y="1533981"/>
                  <a:pt x="22851" y="1178214"/>
                  <a:pt x="0" y="721915"/>
                </a:cubicBezTo>
                <a:close/>
              </a:path>
              <a:path w="2295158" h="2061259" stroke="0" extrusionOk="0">
                <a:moveTo>
                  <a:pt x="0" y="721915"/>
                </a:moveTo>
                <a:cubicBezTo>
                  <a:pt x="136937" y="651984"/>
                  <a:pt x="760174" y="755660"/>
                  <a:pt x="889922" y="721915"/>
                </a:cubicBezTo>
                <a:cubicBezTo>
                  <a:pt x="903996" y="632333"/>
                  <a:pt x="888780" y="580554"/>
                  <a:pt x="889922" y="515315"/>
                </a:cubicBezTo>
                <a:cubicBezTo>
                  <a:pt x="840187" y="531680"/>
                  <a:pt x="664229" y="534224"/>
                  <a:pt x="632264" y="515315"/>
                </a:cubicBezTo>
                <a:cubicBezTo>
                  <a:pt x="774165" y="361692"/>
                  <a:pt x="949427" y="137949"/>
                  <a:pt x="1147579" y="0"/>
                </a:cubicBezTo>
                <a:cubicBezTo>
                  <a:pt x="1185048" y="86823"/>
                  <a:pt x="1428301" y="363413"/>
                  <a:pt x="1662894" y="515315"/>
                </a:cubicBezTo>
                <a:cubicBezTo>
                  <a:pt x="1579535" y="501425"/>
                  <a:pt x="1526710" y="503974"/>
                  <a:pt x="1405236" y="515315"/>
                </a:cubicBezTo>
                <a:cubicBezTo>
                  <a:pt x="1418543" y="582421"/>
                  <a:pt x="1398448" y="647839"/>
                  <a:pt x="1405236" y="721915"/>
                </a:cubicBezTo>
                <a:cubicBezTo>
                  <a:pt x="1780338" y="664478"/>
                  <a:pt x="2131828" y="656889"/>
                  <a:pt x="2295158" y="721915"/>
                </a:cubicBezTo>
                <a:cubicBezTo>
                  <a:pt x="2221310" y="1289070"/>
                  <a:pt x="2255079" y="1395278"/>
                  <a:pt x="2295158" y="2061259"/>
                </a:cubicBezTo>
                <a:cubicBezTo>
                  <a:pt x="1224979" y="2102675"/>
                  <a:pt x="843602" y="2093218"/>
                  <a:pt x="0" y="2061259"/>
                </a:cubicBezTo>
                <a:cubicBezTo>
                  <a:pt x="5048" y="1855158"/>
                  <a:pt x="25091" y="1056340"/>
                  <a:pt x="0" y="72191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Trasformazione dei risultati per formattarli correttamente per l’invio al sink</a:t>
            </a:r>
          </a:p>
        </p:txBody>
      </p:sp>
      <p:sp>
        <p:nvSpPr>
          <p:cNvPr id="12" name="Callout: freccia in su 11">
            <a:extLst>
              <a:ext uri="{FF2B5EF4-FFF2-40B4-BE49-F238E27FC236}">
                <a16:creationId xmlns:a16="http://schemas.microsoft.com/office/drawing/2014/main" id="{BCB8C1E3-AB60-312F-FC6C-0CDC1B8A5CB7}"/>
              </a:ext>
            </a:extLst>
          </p:cNvPr>
          <p:cNvSpPr/>
          <p:nvPr/>
        </p:nvSpPr>
        <p:spPr>
          <a:xfrm>
            <a:off x="9244214" y="2904907"/>
            <a:ext cx="2370612" cy="2061259"/>
          </a:xfrm>
          <a:custGeom>
            <a:avLst/>
            <a:gdLst>
              <a:gd name="connsiteX0" fmla="*/ 0 w 2370612"/>
              <a:gd name="connsiteY0" fmla="*/ 721915 h 2061259"/>
              <a:gd name="connsiteX1" fmla="*/ 927649 w 2370612"/>
              <a:gd name="connsiteY1" fmla="*/ 721915 h 2061259"/>
              <a:gd name="connsiteX2" fmla="*/ 927649 w 2370612"/>
              <a:gd name="connsiteY2" fmla="*/ 515315 h 2061259"/>
              <a:gd name="connsiteX3" fmla="*/ 669991 w 2370612"/>
              <a:gd name="connsiteY3" fmla="*/ 515315 h 2061259"/>
              <a:gd name="connsiteX4" fmla="*/ 1185306 w 2370612"/>
              <a:gd name="connsiteY4" fmla="*/ 0 h 2061259"/>
              <a:gd name="connsiteX5" fmla="*/ 1700621 w 2370612"/>
              <a:gd name="connsiteY5" fmla="*/ 515315 h 2061259"/>
              <a:gd name="connsiteX6" fmla="*/ 1442963 w 2370612"/>
              <a:gd name="connsiteY6" fmla="*/ 515315 h 2061259"/>
              <a:gd name="connsiteX7" fmla="*/ 1442963 w 2370612"/>
              <a:gd name="connsiteY7" fmla="*/ 721915 h 2061259"/>
              <a:gd name="connsiteX8" fmla="*/ 2370612 w 2370612"/>
              <a:gd name="connsiteY8" fmla="*/ 721915 h 2061259"/>
              <a:gd name="connsiteX9" fmla="*/ 2370612 w 2370612"/>
              <a:gd name="connsiteY9" fmla="*/ 2061259 h 2061259"/>
              <a:gd name="connsiteX10" fmla="*/ 0 w 2370612"/>
              <a:gd name="connsiteY10" fmla="*/ 2061259 h 2061259"/>
              <a:gd name="connsiteX11" fmla="*/ 0 w 2370612"/>
              <a:gd name="connsiteY11" fmla="*/ 721915 h 20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612" h="2061259" fill="none" extrusionOk="0">
                <a:moveTo>
                  <a:pt x="0" y="721915"/>
                </a:moveTo>
                <a:cubicBezTo>
                  <a:pt x="195180" y="668169"/>
                  <a:pt x="656809" y="685105"/>
                  <a:pt x="927649" y="721915"/>
                </a:cubicBezTo>
                <a:cubicBezTo>
                  <a:pt x="915366" y="673797"/>
                  <a:pt x="911075" y="565430"/>
                  <a:pt x="927649" y="515315"/>
                </a:cubicBezTo>
                <a:cubicBezTo>
                  <a:pt x="809749" y="518708"/>
                  <a:pt x="731383" y="505245"/>
                  <a:pt x="669991" y="515315"/>
                </a:cubicBezTo>
                <a:cubicBezTo>
                  <a:pt x="929409" y="283826"/>
                  <a:pt x="1115501" y="34899"/>
                  <a:pt x="1185306" y="0"/>
                </a:cubicBezTo>
                <a:cubicBezTo>
                  <a:pt x="1351187" y="116828"/>
                  <a:pt x="1633362" y="470007"/>
                  <a:pt x="1700621" y="515315"/>
                </a:cubicBezTo>
                <a:cubicBezTo>
                  <a:pt x="1674382" y="494514"/>
                  <a:pt x="1505921" y="536130"/>
                  <a:pt x="1442963" y="515315"/>
                </a:cubicBezTo>
                <a:cubicBezTo>
                  <a:pt x="1430697" y="565823"/>
                  <a:pt x="1426773" y="667376"/>
                  <a:pt x="1442963" y="721915"/>
                </a:cubicBezTo>
                <a:cubicBezTo>
                  <a:pt x="1630046" y="702973"/>
                  <a:pt x="2066256" y="795587"/>
                  <a:pt x="2370612" y="721915"/>
                </a:cubicBezTo>
                <a:cubicBezTo>
                  <a:pt x="2480280" y="1385157"/>
                  <a:pt x="2359378" y="1538413"/>
                  <a:pt x="2370612" y="2061259"/>
                </a:cubicBezTo>
                <a:cubicBezTo>
                  <a:pt x="1510573" y="2214627"/>
                  <a:pt x="1096536" y="1945859"/>
                  <a:pt x="0" y="2061259"/>
                </a:cubicBezTo>
                <a:cubicBezTo>
                  <a:pt x="-11661" y="1533981"/>
                  <a:pt x="22851" y="1178214"/>
                  <a:pt x="0" y="721915"/>
                </a:cubicBezTo>
                <a:close/>
              </a:path>
              <a:path w="2370612" h="2061259" stroke="0" extrusionOk="0">
                <a:moveTo>
                  <a:pt x="0" y="721915"/>
                </a:moveTo>
                <a:cubicBezTo>
                  <a:pt x="189413" y="699146"/>
                  <a:pt x="580425" y="719263"/>
                  <a:pt x="927649" y="721915"/>
                </a:cubicBezTo>
                <a:cubicBezTo>
                  <a:pt x="941723" y="632333"/>
                  <a:pt x="926507" y="580554"/>
                  <a:pt x="927649" y="515315"/>
                </a:cubicBezTo>
                <a:cubicBezTo>
                  <a:pt x="877914" y="531680"/>
                  <a:pt x="701956" y="534224"/>
                  <a:pt x="669991" y="515315"/>
                </a:cubicBezTo>
                <a:cubicBezTo>
                  <a:pt x="811892" y="361692"/>
                  <a:pt x="987154" y="137949"/>
                  <a:pt x="1185306" y="0"/>
                </a:cubicBezTo>
                <a:cubicBezTo>
                  <a:pt x="1222775" y="86823"/>
                  <a:pt x="1466028" y="363413"/>
                  <a:pt x="1700621" y="515315"/>
                </a:cubicBezTo>
                <a:cubicBezTo>
                  <a:pt x="1617262" y="501425"/>
                  <a:pt x="1564437" y="503974"/>
                  <a:pt x="1442963" y="515315"/>
                </a:cubicBezTo>
                <a:cubicBezTo>
                  <a:pt x="1456270" y="582421"/>
                  <a:pt x="1436175" y="647839"/>
                  <a:pt x="1442963" y="721915"/>
                </a:cubicBezTo>
                <a:cubicBezTo>
                  <a:pt x="1796482" y="680195"/>
                  <a:pt x="2004290" y="801124"/>
                  <a:pt x="2370612" y="721915"/>
                </a:cubicBezTo>
                <a:cubicBezTo>
                  <a:pt x="2296764" y="1289070"/>
                  <a:pt x="2330533" y="1395278"/>
                  <a:pt x="2370612" y="2061259"/>
                </a:cubicBezTo>
                <a:cubicBezTo>
                  <a:pt x="2023740" y="2102675"/>
                  <a:pt x="1015931" y="2093218"/>
                  <a:pt x="0" y="2061259"/>
                </a:cubicBezTo>
                <a:cubicBezTo>
                  <a:pt x="5048" y="1855158"/>
                  <a:pt x="25091" y="1056340"/>
                  <a:pt x="0" y="72191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Raccolta ed invio dei dati processati al topic «</a:t>
            </a:r>
            <a:r>
              <a:rPr lang="it-IT" i="1" dirty="0" err="1">
                <a:solidFill>
                  <a:schemeClr val="dk1"/>
                </a:solidFill>
              </a:rPr>
              <a:t>results</a:t>
            </a:r>
            <a:r>
              <a:rPr lang="it-IT" dirty="0">
                <a:solidFill>
                  <a:schemeClr val="dk1"/>
                </a:solidFill>
              </a:rPr>
              <a:t>» di Kafka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3D8A2305-D93D-A6A4-3BBB-F0445129697B}"/>
              </a:ext>
            </a:extLst>
          </p:cNvPr>
          <p:cNvSpPr/>
          <p:nvPr/>
        </p:nvSpPr>
        <p:spPr>
          <a:xfrm>
            <a:off x="38431" y="2175183"/>
            <a:ext cx="340468" cy="447472"/>
          </a:xfrm>
          <a:prstGeom prst="rightArrow">
            <a:avLst/>
          </a:prstGeom>
          <a:gradFill rotWithShape="0">
            <a:gsLst>
              <a:gs pos="0">
                <a:srgbClr val="4472C4">
                  <a:tint val="6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tint val="6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tint val="6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it-IT"/>
          </a:p>
        </p:txBody>
      </p:sp>
      <p:sp>
        <p:nvSpPr>
          <p:cNvPr id="13" name="Callout: freccia in su 12">
            <a:extLst>
              <a:ext uri="{FF2B5EF4-FFF2-40B4-BE49-F238E27FC236}">
                <a16:creationId xmlns:a16="http://schemas.microsoft.com/office/drawing/2014/main" id="{2E7FBE51-1BEC-0EB1-16F0-478886ED7BEC}"/>
              </a:ext>
            </a:extLst>
          </p:cNvPr>
          <p:cNvSpPr/>
          <p:nvPr/>
        </p:nvSpPr>
        <p:spPr>
          <a:xfrm>
            <a:off x="38431" y="2943370"/>
            <a:ext cx="2370612" cy="2061259"/>
          </a:xfrm>
          <a:custGeom>
            <a:avLst/>
            <a:gdLst>
              <a:gd name="connsiteX0" fmla="*/ 0 w 2370612"/>
              <a:gd name="connsiteY0" fmla="*/ 721915 h 2061259"/>
              <a:gd name="connsiteX1" fmla="*/ 927649 w 2370612"/>
              <a:gd name="connsiteY1" fmla="*/ 721915 h 2061259"/>
              <a:gd name="connsiteX2" fmla="*/ 927649 w 2370612"/>
              <a:gd name="connsiteY2" fmla="*/ 515315 h 2061259"/>
              <a:gd name="connsiteX3" fmla="*/ 669991 w 2370612"/>
              <a:gd name="connsiteY3" fmla="*/ 515315 h 2061259"/>
              <a:gd name="connsiteX4" fmla="*/ 1185306 w 2370612"/>
              <a:gd name="connsiteY4" fmla="*/ 0 h 2061259"/>
              <a:gd name="connsiteX5" fmla="*/ 1700621 w 2370612"/>
              <a:gd name="connsiteY5" fmla="*/ 515315 h 2061259"/>
              <a:gd name="connsiteX6" fmla="*/ 1442963 w 2370612"/>
              <a:gd name="connsiteY6" fmla="*/ 515315 h 2061259"/>
              <a:gd name="connsiteX7" fmla="*/ 1442963 w 2370612"/>
              <a:gd name="connsiteY7" fmla="*/ 721915 h 2061259"/>
              <a:gd name="connsiteX8" fmla="*/ 2370612 w 2370612"/>
              <a:gd name="connsiteY8" fmla="*/ 721915 h 2061259"/>
              <a:gd name="connsiteX9" fmla="*/ 2370612 w 2370612"/>
              <a:gd name="connsiteY9" fmla="*/ 2061259 h 2061259"/>
              <a:gd name="connsiteX10" fmla="*/ 0 w 2370612"/>
              <a:gd name="connsiteY10" fmla="*/ 2061259 h 2061259"/>
              <a:gd name="connsiteX11" fmla="*/ 0 w 2370612"/>
              <a:gd name="connsiteY11" fmla="*/ 721915 h 20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612" h="2061259" fill="none" extrusionOk="0">
                <a:moveTo>
                  <a:pt x="0" y="721915"/>
                </a:moveTo>
                <a:cubicBezTo>
                  <a:pt x="195180" y="668169"/>
                  <a:pt x="656809" y="685105"/>
                  <a:pt x="927649" y="721915"/>
                </a:cubicBezTo>
                <a:cubicBezTo>
                  <a:pt x="915366" y="673797"/>
                  <a:pt x="911075" y="565430"/>
                  <a:pt x="927649" y="515315"/>
                </a:cubicBezTo>
                <a:cubicBezTo>
                  <a:pt x="809749" y="518708"/>
                  <a:pt x="731383" y="505245"/>
                  <a:pt x="669991" y="515315"/>
                </a:cubicBezTo>
                <a:cubicBezTo>
                  <a:pt x="929409" y="283826"/>
                  <a:pt x="1115501" y="34899"/>
                  <a:pt x="1185306" y="0"/>
                </a:cubicBezTo>
                <a:cubicBezTo>
                  <a:pt x="1351187" y="116828"/>
                  <a:pt x="1633362" y="470007"/>
                  <a:pt x="1700621" y="515315"/>
                </a:cubicBezTo>
                <a:cubicBezTo>
                  <a:pt x="1674382" y="494514"/>
                  <a:pt x="1505921" y="536130"/>
                  <a:pt x="1442963" y="515315"/>
                </a:cubicBezTo>
                <a:cubicBezTo>
                  <a:pt x="1430697" y="565823"/>
                  <a:pt x="1426773" y="667376"/>
                  <a:pt x="1442963" y="721915"/>
                </a:cubicBezTo>
                <a:cubicBezTo>
                  <a:pt x="1630046" y="702973"/>
                  <a:pt x="2066256" y="795587"/>
                  <a:pt x="2370612" y="721915"/>
                </a:cubicBezTo>
                <a:cubicBezTo>
                  <a:pt x="2480280" y="1385157"/>
                  <a:pt x="2359378" y="1538413"/>
                  <a:pt x="2370612" y="2061259"/>
                </a:cubicBezTo>
                <a:cubicBezTo>
                  <a:pt x="1510573" y="2214627"/>
                  <a:pt x="1096536" y="1945859"/>
                  <a:pt x="0" y="2061259"/>
                </a:cubicBezTo>
                <a:cubicBezTo>
                  <a:pt x="-11661" y="1533981"/>
                  <a:pt x="22851" y="1178214"/>
                  <a:pt x="0" y="721915"/>
                </a:cubicBezTo>
                <a:close/>
              </a:path>
              <a:path w="2370612" h="2061259" stroke="0" extrusionOk="0">
                <a:moveTo>
                  <a:pt x="0" y="721915"/>
                </a:moveTo>
                <a:cubicBezTo>
                  <a:pt x="189413" y="699146"/>
                  <a:pt x="580425" y="719263"/>
                  <a:pt x="927649" y="721915"/>
                </a:cubicBezTo>
                <a:cubicBezTo>
                  <a:pt x="941723" y="632333"/>
                  <a:pt x="926507" y="580554"/>
                  <a:pt x="927649" y="515315"/>
                </a:cubicBezTo>
                <a:cubicBezTo>
                  <a:pt x="877914" y="531680"/>
                  <a:pt x="701956" y="534224"/>
                  <a:pt x="669991" y="515315"/>
                </a:cubicBezTo>
                <a:cubicBezTo>
                  <a:pt x="811892" y="361692"/>
                  <a:pt x="987154" y="137949"/>
                  <a:pt x="1185306" y="0"/>
                </a:cubicBezTo>
                <a:cubicBezTo>
                  <a:pt x="1222775" y="86823"/>
                  <a:pt x="1466028" y="363413"/>
                  <a:pt x="1700621" y="515315"/>
                </a:cubicBezTo>
                <a:cubicBezTo>
                  <a:pt x="1617262" y="501425"/>
                  <a:pt x="1564437" y="503974"/>
                  <a:pt x="1442963" y="515315"/>
                </a:cubicBezTo>
                <a:cubicBezTo>
                  <a:pt x="1456270" y="582421"/>
                  <a:pt x="1436175" y="647839"/>
                  <a:pt x="1442963" y="721915"/>
                </a:cubicBezTo>
                <a:cubicBezTo>
                  <a:pt x="1796482" y="680195"/>
                  <a:pt x="2004290" y="801124"/>
                  <a:pt x="2370612" y="721915"/>
                </a:cubicBezTo>
                <a:cubicBezTo>
                  <a:pt x="2296764" y="1289070"/>
                  <a:pt x="2330533" y="1395278"/>
                  <a:pt x="2370612" y="2061259"/>
                </a:cubicBezTo>
                <a:cubicBezTo>
                  <a:pt x="2023740" y="2102675"/>
                  <a:pt x="1015931" y="2093218"/>
                  <a:pt x="0" y="2061259"/>
                </a:cubicBezTo>
                <a:cubicBezTo>
                  <a:pt x="5048" y="1855158"/>
                  <a:pt x="25091" y="1056340"/>
                  <a:pt x="0" y="72191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3403179">
                  <a:prstGeom prst="up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err="1">
                <a:solidFill>
                  <a:schemeClr val="dk1"/>
                </a:solidFill>
              </a:rPr>
              <a:t>Tumbling</a:t>
            </a:r>
            <a:r>
              <a:rPr lang="it-IT" dirty="0">
                <a:solidFill>
                  <a:schemeClr val="dk1"/>
                </a:solidFill>
              </a:rPr>
              <a:t> window di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ora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giorno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1 settimana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1310AC-9E90-BDE7-FA0A-3C2306B61590}"/>
              </a:ext>
            </a:extLst>
          </p:cNvPr>
          <p:cNvSpPr txBox="1"/>
          <p:nvPr/>
        </p:nvSpPr>
        <p:spPr>
          <a:xfrm>
            <a:off x="667239" y="5878531"/>
            <a:ext cx="9547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Karla" pitchFamily="2" charset="0"/>
              </a:rPr>
              <a:t>Q3WindowResult(</a:t>
            </a:r>
            <a:r>
              <a:rPr lang="en-US" dirty="0" err="1">
                <a:latin typeface="Karla" pitchFamily="2" charset="0"/>
              </a:rPr>
              <a:t>TreeMap</a:t>
            </a:r>
            <a:r>
              <a:rPr lang="en-US" dirty="0">
                <a:latin typeface="Karla" pitchFamily="2" charset="0"/>
              </a:rPr>
              <a:t>&lt;Integer, Tuple2&lt;Double, Double&gt;&gt; cells, Date timestamp)</a:t>
            </a:r>
            <a:r>
              <a:rPr lang="it-IT" dirty="0">
                <a:latin typeface="Karla" pitchFamily="2" charset="0"/>
              </a:rPr>
              <a:t>, dove: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Karla" pitchFamily="2" charset="0"/>
              </a:rPr>
              <a:t>Key=id cella </a:t>
            </a:r>
            <a:r>
              <a:rPr lang="en-US" dirty="0">
                <a:latin typeface="Karla" pitchFamily="2" charset="0"/>
              </a:rPr>
              <a:t>(in </a:t>
            </a:r>
            <a:r>
              <a:rPr lang="en-US" dirty="0" err="1">
                <a:latin typeface="Karla" pitchFamily="2" charset="0"/>
              </a:rPr>
              <a:t>intero</a:t>
            </a:r>
            <a:r>
              <a:rPr lang="en-US" dirty="0">
                <a:latin typeface="Karla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Karla" pitchFamily="2" charset="0"/>
              </a:rPr>
              <a:t>Value = Tuple2&lt;&gt;(</a:t>
            </a:r>
            <a:r>
              <a:rPr lang="en-US" dirty="0" err="1">
                <a:latin typeface="Karla" pitchFamily="2" charset="0"/>
              </a:rPr>
              <a:t>avg_temperature,median_temperature</a:t>
            </a:r>
            <a:r>
              <a:rPr lang="en-US" dirty="0">
                <a:latin typeface="Karla" pitchFamily="2" charset="0"/>
              </a:rPr>
              <a:t>)</a:t>
            </a:r>
            <a:endParaRPr lang="it-IT" dirty="0">
              <a:latin typeface="Karla" pitchFamily="2" charset="0"/>
            </a:endParaRP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6AF8393D-C7CF-5CC6-61A7-3B2BC51A9AF0}"/>
              </a:ext>
            </a:extLst>
          </p:cNvPr>
          <p:cNvSpPr/>
          <p:nvPr/>
        </p:nvSpPr>
        <p:spPr>
          <a:xfrm>
            <a:off x="4000364" y="5459119"/>
            <a:ext cx="215153" cy="4194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29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1" y="65953"/>
            <a:ext cx="11900515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calcolo mediana mediante heap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8C77F5-3111-F57A-3A5C-10E943A433E0}"/>
              </a:ext>
            </a:extLst>
          </p:cNvPr>
          <p:cNvSpPr txBox="1"/>
          <p:nvPr/>
        </p:nvSpPr>
        <p:spPr>
          <a:xfrm>
            <a:off x="372918" y="1391516"/>
            <a:ext cx="1144616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30" indent="-285730" algn="just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NimbusRomNo9L-Regu"/>
                <a:cs typeface="NimbusRomNo9L-Regu"/>
              </a:rPr>
              <a:t>Per il calcolo della mediana in tempo reale, per evitare di ordinare tutti i dati relativi alle temperature e accumulare tutti i valori sono stati utilizzati un min-heap e un max-heap, strutture dati viste come alberi</a:t>
            </a:r>
            <a:r>
              <a:rPr lang="it-IT" dirty="0">
                <a:latin typeface="NimbusRomNo9L-Regu"/>
                <a:cs typeface="NimbusRomNo9L-Regu"/>
              </a:rPr>
              <a:t> binari:</a:t>
            </a:r>
          </a:p>
          <a:p>
            <a:pPr marL="742930" lvl="1" indent="-285730" algn="just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"/>
                <a:cs typeface="NimbusRomNo9L-Medi"/>
              </a:rPr>
              <a:t>Max-heap</a:t>
            </a:r>
            <a:r>
              <a:rPr lang="it-IT" dirty="0">
                <a:effectLst/>
                <a:latin typeface="NimbusRomNo9L-Regu"/>
                <a:cs typeface="NimbusRomNo9L-Regu"/>
              </a:rPr>
              <a:t>: un nodo figlio non può avere un valore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maggiore</a:t>
            </a:r>
            <a:r>
              <a:rPr lang="it-IT" dirty="0">
                <a:effectLst/>
                <a:latin typeface="NimbusRomNo9L-Regu"/>
                <a:cs typeface="NimbusRomNo9L-Regu"/>
              </a:rPr>
              <a:t> di quello del suo genitore. Quindi, in un max-heap, il nodo radice ha sempre il valore più grande</a:t>
            </a:r>
          </a:p>
          <a:p>
            <a:pPr marL="742930" lvl="1" indent="-285730" algn="just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"/>
                <a:cs typeface="NimbusRomNo9L-Medi"/>
              </a:rPr>
              <a:t>Min-heap</a:t>
            </a:r>
            <a:r>
              <a:rPr lang="it-IT" dirty="0">
                <a:effectLst/>
                <a:latin typeface="NimbusRomNo9L-Regu"/>
                <a:cs typeface="NimbusRomNo9L-Regu"/>
              </a:rPr>
              <a:t>: un nodo genitore non può avere un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valore</a:t>
            </a:r>
            <a:r>
              <a:rPr lang="it-IT" dirty="0">
                <a:effectLst/>
                <a:latin typeface="NimbusRomNo9L-Regu"/>
                <a:cs typeface="NimbusRomNo9L-Regu"/>
              </a:rPr>
              <a:t> maggiore di quello dei suoi figli. Pertanto,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in</a:t>
            </a:r>
            <a:r>
              <a:rPr lang="it-IT" dirty="0">
                <a:effectLst/>
                <a:latin typeface="NimbusRomNo9L-Regu"/>
                <a:cs typeface="NimbusRomNo9L-Regu"/>
              </a:rPr>
              <a:t> un min-heap, il nodo radice ha sempre il valore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più</a:t>
            </a:r>
            <a:r>
              <a:rPr lang="it-IT" dirty="0">
                <a:effectLst/>
                <a:latin typeface="NimbusRomNo9L-Regu"/>
                <a:cs typeface="NimbusRomNo9L-Regu"/>
              </a:rPr>
              <a:t> piccolo. </a:t>
            </a:r>
          </a:p>
          <a:p>
            <a:pPr lvl="1" algn="just"/>
            <a:endParaRPr lang="it-IT" dirty="0">
              <a:latin typeface="NimbusRomNo9L-Regu"/>
              <a:ea typeface="NimbusRomNo9L-Regu"/>
              <a:cs typeface="NimbusRomNo9L-Regu"/>
            </a:endParaRP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NimbusRomNo9L-Regu"/>
                <a:cs typeface="NimbusRomNo9L-Regu"/>
              </a:rPr>
              <a:t>In Java un heap è rappresentato da una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Ital"/>
                <a:ea typeface="NimbusRomNo9L-Regu"/>
                <a:cs typeface="NimbusRomNo9L-ReguItal"/>
              </a:rPr>
              <a:t>PriorityQueue</a:t>
            </a:r>
            <a:r>
              <a:rPr lang="it-IT" dirty="0">
                <a:effectLst/>
                <a:latin typeface="NimbusRomNo9L-Regu"/>
                <a:cs typeface="NimbusRomNo9L-Regu"/>
              </a:rPr>
              <a:t>. </a:t>
            </a: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NimbusRomNo9L-Regu"/>
                <a:cs typeface="NimbusRomNo9L-Regu"/>
              </a:rPr>
              <a:t>Per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calcolare</a:t>
            </a:r>
            <a:r>
              <a:rPr lang="it-IT" dirty="0">
                <a:effectLst/>
                <a:latin typeface="NimbusRomNo9L-Regu"/>
                <a:cs typeface="NimbusRomNo9L-Regu"/>
              </a:rPr>
              <a:t> la mediana, si utilizza un min-heap contenente la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metà</a:t>
            </a:r>
            <a:r>
              <a:rPr lang="it-IT" dirty="0">
                <a:effectLst/>
                <a:latin typeface="NimbusRomNo9L-Regu"/>
                <a:cs typeface="NimbusRomNo9L-Regu"/>
              </a:rPr>
              <a:t> più grande degli elementi, con l</a:t>
            </a:r>
            <a:r>
              <a:rPr lang="en-US" dirty="0">
                <a:effectLst/>
                <a:latin typeface="NimbusRomNo9L-Regu"/>
                <a:cs typeface="NimbusRomNo9L-Regu"/>
              </a:rPr>
              <a:t>’</a:t>
            </a:r>
            <a:r>
              <a:rPr lang="it-IT" dirty="0">
                <a:effectLst/>
                <a:latin typeface="NimbusRomNo9L-Regu"/>
                <a:cs typeface="NimbusRomNo9L-Regu"/>
              </a:rPr>
              <a:t>elemento minimo alla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radice</a:t>
            </a:r>
            <a:r>
              <a:rPr lang="it-IT" dirty="0">
                <a:effectLst/>
                <a:latin typeface="NimbusRomNo9L-Regu"/>
                <a:cs typeface="NimbusRomNo9L-Regu"/>
              </a:rPr>
              <a:t>, e un max-heap che contiene la metà più piccola degli </a:t>
            </a:r>
            <a:r>
              <a:rPr lang="it-IT" dirty="0">
                <a:effectLst/>
                <a:latin typeface="Calibri" panose="020F0502020204030204" pitchFamily="34" charset="0"/>
                <a:ea typeface="NimbusRomNo9L-Regu"/>
                <a:cs typeface="NimbusRomNo9L-Regu"/>
              </a:rPr>
              <a:t>elementi</a:t>
            </a:r>
            <a:r>
              <a:rPr lang="it-IT" dirty="0">
                <a:effectLst/>
                <a:latin typeface="NimbusRomNo9L-Regu"/>
                <a:cs typeface="NimbusRomNo9L-Regu"/>
              </a:rPr>
              <a:t>, con l</a:t>
            </a:r>
            <a:r>
              <a:rPr lang="en-US" dirty="0">
                <a:effectLst/>
                <a:latin typeface="NimbusRomNo9L-Regu"/>
                <a:cs typeface="NimbusRomNo9L-Regu"/>
              </a:rPr>
              <a:t>’</a:t>
            </a:r>
            <a:r>
              <a:rPr lang="it-IT" dirty="0">
                <a:effectLst/>
                <a:latin typeface="NimbusRomNo9L-Regu"/>
                <a:cs typeface="NimbusRomNo9L-Regu"/>
              </a:rPr>
              <a:t>elemento massimo alla radice. </a:t>
            </a:r>
            <a:endParaRPr lang="it-IT" sz="2000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351981E-D950-D29C-7827-A116F0187FD9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F270B83-4719-6F2D-0E9B-D66BC9A4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</p:spTree>
    <p:extLst>
      <p:ext uri="{BB962C8B-B14F-4D97-AF65-F5344CB8AC3E}">
        <p14:creationId xmlns:p14="http://schemas.microsoft.com/office/powerpoint/2010/main" val="519685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calcolo mediana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351981E-D950-D29C-7827-A116F0187FD9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F270B83-4719-6F2D-0E9B-D66BC9A4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59914-170C-758B-C192-AB6C230EDF6A}"/>
              </a:ext>
            </a:extLst>
          </p:cNvPr>
          <p:cNvSpPr txBox="1"/>
          <p:nvPr/>
        </p:nvSpPr>
        <p:spPr>
          <a:xfrm>
            <a:off x="768486" y="1206850"/>
            <a:ext cx="6206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[1,2,3,4]</a:t>
            </a:r>
            <a:endParaRPr lang="it-IT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0E3D9B-12B1-4BC4-C4DC-A750689C265F}"/>
              </a:ext>
            </a:extLst>
          </p:cNvPr>
          <p:cNvSpPr txBox="1"/>
          <p:nvPr/>
        </p:nvSpPr>
        <p:spPr>
          <a:xfrm>
            <a:off x="2000756" y="20707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Min-heap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349F40-FC9C-CF83-43EF-EC6DED9EE753}"/>
              </a:ext>
            </a:extLst>
          </p:cNvPr>
          <p:cNvSpPr txBox="1"/>
          <p:nvPr/>
        </p:nvSpPr>
        <p:spPr>
          <a:xfrm>
            <a:off x="8628842" y="2070747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Max-heap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03E73D7-9FC3-379A-EC52-F37395862922}"/>
              </a:ext>
            </a:extLst>
          </p:cNvPr>
          <p:cNvSpPr/>
          <p:nvPr/>
        </p:nvSpPr>
        <p:spPr>
          <a:xfrm>
            <a:off x="2412460" y="2607013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85B30E-E9BE-942F-BA43-0ED0858CE75F}"/>
              </a:ext>
            </a:extLst>
          </p:cNvPr>
          <p:cNvSpPr/>
          <p:nvPr/>
        </p:nvSpPr>
        <p:spPr>
          <a:xfrm>
            <a:off x="2412460" y="3541940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8058104-EC4F-ED1A-04CD-A4F8B557E569}"/>
              </a:ext>
            </a:extLst>
          </p:cNvPr>
          <p:cNvSpPr/>
          <p:nvPr/>
        </p:nvSpPr>
        <p:spPr>
          <a:xfrm>
            <a:off x="9104100" y="2532412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6A8B26-4C31-2B93-01C2-2F0DEFB65AB6}"/>
              </a:ext>
            </a:extLst>
          </p:cNvPr>
          <p:cNvSpPr/>
          <p:nvPr/>
        </p:nvSpPr>
        <p:spPr>
          <a:xfrm>
            <a:off x="9104100" y="3467339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03206D9-88FA-AEA0-551C-F55A9EC59722}"/>
              </a:ext>
            </a:extLst>
          </p:cNvPr>
          <p:cNvCxnSpPr>
            <a:stCxn id="8" idx="4"/>
            <a:endCxn id="13" idx="0"/>
          </p:cNvCxnSpPr>
          <p:nvPr/>
        </p:nvCxnSpPr>
        <p:spPr>
          <a:xfrm>
            <a:off x="2714017" y="3151762"/>
            <a:ext cx="0" cy="3901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63C19FE-8E30-61F1-6DF8-30157C8098D1}"/>
              </a:ext>
            </a:extLst>
          </p:cNvPr>
          <p:cNvCxnSpPr/>
          <p:nvPr/>
        </p:nvCxnSpPr>
        <p:spPr>
          <a:xfrm>
            <a:off x="9405657" y="3077161"/>
            <a:ext cx="0" cy="3901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59B99115-11F5-32C9-0C86-6408768B48C8}"/>
              </a:ext>
            </a:extLst>
          </p:cNvPr>
          <p:cNvSpPr/>
          <p:nvPr/>
        </p:nvSpPr>
        <p:spPr>
          <a:xfrm>
            <a:off x="1012893" y="5309132"/>
            <a:ext cx="603114" cy="54474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9C6C4ACE-C3A9-2C00-ADE4-67B03E425A26}"/>
              </a:ext>
            </a:extLst>
          </p:cNvPr>
          <p:cNvSpPr/>
          <p:nvPr/>
        </p:nvSpPr>
        <p:spPr>
          <a:xfrm rot="8369912">
            <a:off x="1464179" y="5004864"/>
            <a:ext cx="1118680" cy="368294"/>
          </a:xfrm>
          <a:prstGeom prst="arc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A07E3D2-6999-493A-2F9C-D44BA1A82590}"/>
              </a:ext>
            </a:extLst>
          </p:cNvPr>
          <p:cNvSpPr/>
          <p:nvPr/>
        </p:nvSpPr>
        <p:spPr>
          <a:xfrm>
            <a:off x="3203137" y="3572384"/>
            <a:ext cx="603114" cy="54474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2E51F60-2B86-E0EC-EADC-A7678573DFD0}"/>
              </a:ext>
            </a:extLst>
          </p:cNvPr>
          <p:cNvCxnSpPr>
            <a:stCxn id="8" idx="5"/>
            <a:endCxn id="21" idx="0"/>
          </p:cNvCxnSpPr>
          <p:nvPr/>
        </p:nvCxnSpPr>
        <p:spPr>
          <a:xfrm>
            <a:off x="2927250" y="3071985"/>
            <a:ext cx="577444" cy="50039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calcolo mediana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351981E-D950-D29C-7827-A116F0187FD9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F270B83-4719-6F2D-0E9B-D66BC9A4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59914-170C-758B-C192-AB6C230EDF6A}"/>
              </a:ext>
            </a:extLst>
          </p:cNvPr>
          <p:cNvSpPr txBox="1"/>
          <p:nvPr/>
        </p:nvSpPr>
        <p:spPr>
          <a:xfrm>
            <a:off x="768486" y="1206850"/>
            <a:ext cx="6206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[1,2,3,4,5]</a:t>
            </a:r>
            <a:endParaRPr lang="it-IT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0E3D9B-12B1-4BC4-C4DC-A750689C265F}"/>
              </a:ext>
            </a:extLst>
          </p:cNvPr>
          <p:cNvSpPr txBox="1"/>
          <p:nvPr/>
        </p:nvSpPr>
        <p:spPr>
          <a:xfrm>
            <a:off x="2000756" y="20707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Min-heap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349F40-FC9C-CF83-43EF-EC6DED9EE753}"/>
              </a:ext>
            </a:extLst>
          </p:cNvPr>
          <p:cNvSpPr txBox="1"/>
          <p:nvPr/>
        </p:nvSpPr>
        <p:spPr>
          <a:xfrm>
            <a:off x="8628842" y="2070747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Max-heap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03E73D7-9FC3-379A-EC52-F37395862922}"/>
              </a:ext>
            </a:extLst>
          </p:cNvPr>
          <p:cNvSpPr/>
          <p:nvPr/>
        </p:nvSpPr>
        <p:spPr>
          <a:xfrm>
            <a:off x="2449245" y="2532412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85B30E-E9BE-942F-BA43-0ED0858CE75F}"/>
              </a:ext>
            </a:extLst>
          </p:cNvPr>
          <p:cNvSpPr/>
          <p:nvPr/>
        </p:nvSpPr>
        <p:spPr>
          <a:xfrm>
            <a:off x="1895632" y="3544817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8058104-EC4F-ED1A-04CD-A4F8B557E569}"/>
              </a:ext>
            </a:extLst>
          </p:cNvPr>
          <p:cNvSpPr/>
          <p:nvPr/>
        </p:nvSpPr>
        <p:spPr>
          <a:xfrm>
            <a:off x="9104100" y="2532412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6A8B26-4C31-2B93-01C2-2F0DEFB65AB6}"/>
              </a:ext>
            </a:extLst>
          </p:cNvPr>
          <p:cNvSpPr/>
          <p:nvPr/>
        </p:nvSpPr>
        <p:spPr>
          <a:xfrm>
            <a:off x="9104100" y="3467339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63C19FE-8E30-61F1-6DF8-30157C8098D1}"/>
              </a:ext>
            </a:extLst>
          </p:cNvPr>
          <p:cNvCxnSpPr/>
          <p:nvPr/>
        </p:nvCxnSpPr>
        <p:spPr>
          <a:xfrm>
            <a:off x="9405657" y="3077161"/>
            <a:ext cx="0" cy="3901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59B99115-11F5-32C9-0C86-6408768B48C8}"/>
              </a:ext>
            </a:extLst>
          </p:cNvPr>
          <p:cNvSpPr/>
          <p:nvPr/>
        </p:nvSpPr>
        <p:spPr>
          <a:xfrm>
            <a:off x="1012893" y="5309132"/>
            <a:ext cx="603114" cy="54474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9C6C4ACE-C3A9-2C00-ADE4-67B03E425A26}"/>
              </a:ext>
            </a:extLst>
          </p:cNvPr>
          <p:cNvSpPr/>
          <p:nvPr/>
        </p:nvSpPr>
        <p:spPr>
          <a:xfrm rot="8369912">
            <a:off x="1464179" y="5004864"/>
            <a:ext cx="1118680" cy="368294"/>
          </a:xfrm>
          <a:prstGeom prst="arc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A07E3D2-6999-493A-2F9C-D44BA1A82590}"/>
              </a:ext>
            </a:extLst>
          </p:cNvPr>
          <p:cNvSpPr/>
          <p:nvPr/>
        </p:nvSpPr>
        <p:spPr>
          <a:xfrm>
            <a:off x="3052359" y="3553549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E48DEAC-ABDA-5FCE-2954-87E5EAA5FE1E}"/>
              </a:ext>
            </a:extLst>
          </p:cNvPr>
          <p:cNvCxnSpPr>
            <a:stCxn id="8" idx="4"/>
            <a:endCxn id="13" idx="0"/>
          </p:cNvCxnSpPr>
          <p:nvPr/>
        </p:nvCxnSpPr>
        <p:spPr>
          <a:xfrm flipH="1">
            <a:off x="2197189" y="3077161"/>
            <a:ext cx="553613" cy="46765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A95242E-0E24-A171-8D15-709F55BDED87}"/>
              </a:ext>
            </a:extLst>
          </p:cNvPr>
          <p:cNvCxnSpPr>
            <a:stCxn id="8" idx="4"/>
            <a:endCxn id="21" idx="0"/>
          </p:cNvCxnSpPr>
          <p:nvPr/>
        </p:nvCxnSpPr>
        <p:spPr>
          <a:xfrm>
            <a:off x="2750802" y="3077161"/>
            <a:ext cx="603114" cy="4763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E57A02B7-F30E-2AB1-46CB-251FAF030992}"/>
              </a:ext>
            </a:extLst>
          </p:cNvPr>
          <p:cNvSpPr/>
          <p:nvPr/>
        </p:nvSpPr>
        <p:spPr>
          <a:xfrm>
            <a:off x="3052359" y="4500690"/>
            <a:ext cx="603114" cy="54474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68ECAB2-9580-D89A-01F3-163C9947AD5F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3353916" y="4098298"/>
            <a:ext cx="0" cy="40239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3: calcolo mediana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351981E-D950-D29C-7827-A116F0187FD9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F270B83-4719-6F2D-0E9B-D66BC9A4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59914-170C-758B-C192-AB6C230EDF6A}"/>
              </a:ext>
            </a:extLst>
          </p:cNvPr>
          <p:cNvSpPr txBox="1"/>
          <p:nvPr/>
        </p:nvSpPr>
        <p:spPr>
          <a:xfrm>
            <a:off x="768486" y="1206850"/>
            <a:ext cx="6206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[1,2,3,4,5,7]</a:t>
            </a:r>
            <a:endParaRPr lang="it-IT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0E3D9B-12B1-4BC4-C4DC-A750689C265F}"/>
              </a:ext>
            </a:extLst>
          </p:cNvPr>
          <p:cNvSpPr txBox="1"/>
          <p:nvPr/>
        </p:nvSpPr>
        <p:spPr>
          <a:xfrm>
            <a:off x="2000756" y="20707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Min-heap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349F40-FC9C-CF83-43EF-EC6DED9EE753}"/>
              </a:ext>
            </a:extLst>
          </p:cNvPr>
          <p:cNvSpPr txBox="1"/>
          <p:nvPr/>
        </p:nvSpPr>
        <p:spPr>
          <a:xfrm>
            <a:off x="8628842" y="2070747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Max-heap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85B30E-E9BE-942F-BA43-0ED0858CE75F}"/>
              </a:ext>
            </a:extLst>
          </p:cNvPr>
          <p:cNvSpPr/>
          <p:nvPr/>
        </p:nvSpPr>
        <p:spPr>
          <a:xfrm>
            <a:off x="2385094" y="2532412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8058104-EC4F-ED1A-04CD-A4F8B557E569}"/>
              </a:ext>
            </a:extLst>
          </p:cNvPr>
          <p:cNvSpPr/>
          <p:nvPr/>
        </p:nvSpPr>
        <p:spPr>
          <a:xfrm>
            <a:off x="9756715" y="3504733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6A8B26-4C31-2B93-01C2-2F0DEFB65AB6}"/>
              </a:ext>
            </a:extLst>
          </p:cNvPr>
          <p:cNvSpPr/>
          <p:nvPr/>
        </p:nvSpPr>
        <p:spPr>
          <a:xfrm>
            <a:off x="8451484" y="3515591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A07E3D2-6999-493A-2F9C-D44BA1A82590}"/>
              </a:ext>
            </a:extLst>
          </p:cNvPr>
          <p:cNvSpPr/>
          <p:nvPr/>
        </p:nvSpPr>
        <p:spPr>
          <a:xfrm>
            <a:off x="1616007" y="3544817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E48DEAC-ABDA-5FCE-2954-87E5EAA5FE1E}"/>
              </a:ext>
            </a:extLst>
          </p:cNvPr>
          <p:cNvCxnSpPr>
            <a:cxnSpLocks/>
          </p:cNvCxnSpPr>
          <p:nvPr/>
        </p:nvCxnSpPr>
        <p:spPr>
          <a:xfrm flipH="1">
            <a:off x="2061092" y="3085893"/>
            <a:ext cx="553613" cy="46765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E57A02B7-F30E-2AB1-46CB-251FAF030992}"/>
              </a:ext>
            </a:extLst>
          </p:cNvPr>
          <p:cNvSpPr/>
          <p:nvPr/>
        </p:nvSpPr>
        <p:spPr>
          <a:xfrm>
            <a:off x="3203137" y="3544817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3C40669-A856-F36C-B324-DC7E6DF61699}"/>
              </a:ext>
            </a:extLst>
          </p:cNvPr>
          <p:cNvSpPr/>
          <p:nvPr/>
        </p:nvSpPr>
        <p:spPr>
          <a:xfrm>
            <a:off x="9104100" y="2518820"/>
            <a:ext cx="603114" cy="5447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A14E594-473B-FBD9-9F86-74C63462F0D9}"/>
              </a:ext>
            </a:extLst>
          </p:cNvPr>
          <p:cNvCxnSpPr>
            <a:cxnSpLocks/>
          </p:cNvCxnSpPr>
          <p:nvPr/>
        </p:nvCxnSpPr>
        <p:spPr>
          <a:xfrm flipH="1">
            <a:off x="8827293" y="3049845"/>
            <a:ext cx="553613" cy="46765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BAB92B4-1BF0-6091-B9D3-B0691A0B2053}"/>
              </a:ext>
            </a:extLst>
          </p:cNvPr>
          <p:cNvCxnSpPr>
            <a:cxnSpLocks/>
          </p:cNvCxnSpPr>
          <p:nvPr/>
        </p:nvCxnSpPr>
        <p:spPr>
          <a:xfrm>
            <a:off x="9380906" y="3049845"/>
            <a:ext cx="603114" cy="4763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CB0376D-1698-D51A-FFE8-57F789E5A9DC}"/>
              </a:ext>
            </a:extLst>
          </p:cNvPr>
          <p:cNvCxnSpPr>
            <a:cxnSpLocks/>
          </p:cNvCxnSpPr>
          <p:nvPr/>
        </p:nvCxnSpPr>
        <p:spPr>
          <a:xfrm>
            <a:off x="2772734" y="3077161"/>
            <a:ext cx="603114" cy="4763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F148E60-001C-1D44-947E-7DCE05706984}"/>
              </a:ext>
            </a:extLst>
          </p:cNvPr>
          <p:cNvSpPr txBox="1"/>
          <p:nvPr/>
        </p:nvSpPr>
        <p:spPr>
          <a:xfrm>
            <a:off x="950068" y="5082616"/>
            <a:ext cx="110635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Mediana: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media delle radici degli heap, se hanno stessa dimensione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it-IT" sz="240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adice dell’heap con più elementi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7436541-F232-8292-AE1E-88E76B1D6E52}"/>
              </a:ext>
            </a:extLst>
          </p:cNvPr>
          <p:cNvSpPr txBox="1"/>
          <p:nvPr/>
        </p:nvSpPr>
        <p:spPr>
          <a:xfrm>
            <a:off x="4257129" y="4267101"/>
            <a:ext cx="3855739" cy="461665"/>
          </a:xfrm>
          <a:custGeom>
            <a:avLst/>
            <a:gdLst>
              <a:gd name="connsiteX0" fmla="*/ 0 w 3855739"/>
              <a:gd name="connsiteY0" fmla="*/ 0 h 461665"/>
              <a:gd name="connsiteX1" fmla="*/ 3855739 w 3855739"/>
              <a:gd name="connsiteY1" fmla="*/ 0 h 461665"/>
              <a:gd name="connsiteX2" fmla="*/ 3855739 w 3855739"/>
              <a:gd name="connsiteY2" fmla="*/ 461665 h 461665"/>
              <a:gd name="connsiteX3" fmla="*/ 0 w 3855739"/>
              <a:gd name="connsiteY3" fmla="*/ 461665 h 461665"/>
              <a:gd name="connsiteX4" fmla="*/ 0 w 3855739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5739" h="461665" extrusionOk="0">
                <a:moveTo>
                  <a:pt x="0" y="0"/>
                </a:moveTo>
                <a:cubicBezTo>
                  <a:pt x="760094" y="-52818"/>
                  <a:pt x="3418921" y="92646"/>
                  <a:pt x="3855739" y="0"/>
                </a:cubicBezTo>
                <a:cubicBezTo>
                  <a:pt x="3897113" y="120972"/>
                  <a:pt x="3883308" y="410779"/>
                  <a:pt x="3855739" y="461665"/>
                </a:cubicBezTo>
                <a:cubicBezTo>
                  <a:pt x="3455327" y="516395"/>
                  <a:pt x="420069" y="408290"/>
                  <a:pt x="0" y="461665"/>
                </a:cubicBezTo>
                <a:cubicBezTo>
                  <a:pt x="30066" y="245996"/>
                  <a:pt x="-7311" y="15160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34907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it-IT" sz="240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Mediana = 4+3/2 = 3,5</a:t>
            </a:r>
            <a:endParaRPr lang="it-IT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B4F6B385-E96C-9138-B94C-A78FAE0C41CD}"/>
              </a:ext>
            </a:extLst>
          </p:cNvPr>
          <p:cNvSpPr/>
          <p:nvPr/>
        </p:nvSpPr>
        <p:spPr>
          <a:xfrm>
            <a:off x="4976330" y="1742927"/>
            <a:ext cx="603114" cy="544749"/>
          </a:xfrm>
          <a:prstGeom prst="ellipse">
            <a:avLst/>
          </a:prstGeom>
          <a:solidFill>
            <a:srgbClr val="FFC613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ADFC28E4-A9DF-D0E9-6154-C0EF84268178}"/>
              </a:ext>
            </a:extLst>
          </p:cNvPr>
          <p:cNvSpPr/>
          <p:nvPr/>
        </p:nvSpPr>
        <p:spPr>
          <a:xfrm rot="20598948">
            <a:off x="4797162" y="1865076"/>
            <a:ext cx="1750979" cy="1038978"/>
          </a:xfrm>
          <a:prstGeom prst="arc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7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Analisi dei tempi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0CEFB8-D72F-F60E-6705-563EB452F2CF}"/>
              </a:ext>
            </a:extLst>
          </p:cNvPr>
          <p:cNvSpPr txBox="1"/>
          <p:nvPr/>
        </p:nvSpPr>
        <p:spPr>
          <a:xfrm>
            <a:off x="570345" y="1212284"/>
            <a:ext cx="112741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NimbusRomNo9L-Regu"/>
              </a:rPr>
              <a:t>La valutazione delle prestazioni è stata effettuata su sistema operativo Linux Ubuntu 20.04 virtualizzato con a disposizione 8 GB di RAM e 4 core.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NimbusRomNo9L-Regu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NimbusRomNo9L-Regu"/>
              </a:rPr>
              <a:t>Per poter eseguire una valutazione sperimentale dei benchmark è stata utilizzata una struttura tenente conto sia del numero di tuple processate che del tempo impiegato.</a:t>
            </a:r>
            <a:endParaRPr lang="it-IT" dirty="0"/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1D91005F-D924-A2B5-CE21-4D5DDE134143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3A0DD77-C60D-2C7E-0C32-E9197B5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D26DD41-A2B9-FCDB-D5E3-13A3EE84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78" y="2938915"/>
            <a:ext cx="6508044" cy="31397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72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Analisi dei tempi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0CEFB8-D72F-F60E-6705-563EB452F2CF}"/>
              </a:ext>
            </a:extLst>
          </p:cNvPr>
          <p:cNvSpPr txBox="1"/>
          <p:nvPr/>
        </p:nvSpPr>
        <p:spPr>
          <a:xfrm>
            <a:off x="570345" y="1401872"/>
            <a:ext cx="11274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0" i="0" u="none" strike="noStrike" baseline="0" dirty="0">
                <a:latin typeface="NimbusRomNo9L-Regu"/>
              </a:rPr>
              <a:t>Come si può notare il throughput delle query cresce al diminuire della dimensione della finestra.</a:t>
            </a:r>
            <a:endParaRPr lang="it-IT" sz="2000" dirty="0"/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1D91005F-D924-A2B5-CE21-4D5DDE134143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3A0DD77-C60D-2C7E-0C32-E9197B5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FB74F49-9966-051C-ACD1-2F632E24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77" y="3242732"/>
            <a:ext cx="3768146" cy="254349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F30ACE-F02D-F830-70E7-C1704843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" y="3216366"/>
            <a:ext cx="3839245" cy="25434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74F0C77-9BD5-ABB7-0E54-6EF43DF41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16" y="3242732"/>
            <a:ext cx="4076329" cy="25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D8C63-273E-8ED0-4B0B-E939A4A8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3" y="12137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52C08C-276E-E9CB-A587-FE4DF69B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17"/>
            <a:ext cx="10515600" cy="1739611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1) Architettura</a:t>
            </a:r>
          </a:p>
          <a:p>
            <a:pPr marL="457167" lvl="1" indent="0">
              <a:buNone/>
            </a:pP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E0C8BE-8FD4-D1C3-2180-D424A89612B5}"/>
              </a:ext>
            </a:extLst>
          </p:cNvPr>
          <p:cNvSpPr txBox="1"/>
          <p:nvPr/>
        </p:nvSpPr>
        <p:spPr>
          <a:xfrm>
            <a:off x="363019" y="223222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67" lvl="1"/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2) Queries</a:t>
            </a:r>
          </a:p>
          <a:p>
            <a:pPr marL="1200061" lvl="2" indent="-285730">
              <a:buFont typeface="Arial" panose="020B0604020202020204" pitchFamily="34" charset="0"/>
              <a:buChar char="•"/>
            </a:pPr>
            <a:r>
              <a:rPr lang="it-IT" sz="2400" dirty="0">
                <a:latin typeface="Century Gothic" panose="020B0502020202020204" pitchFamily="34" charset="0"/>
              </a:rPr>
              <a:t>Query1</a:t>
            </a:r>
          </a:p>
          <a:p>
            <a:pPr marL="1200061" lvl="2" indent="-285730">
              <a:buFont typeface="Arial" panose="020B0604020202020204" pitchFamily="34" charset="0"/>
              <a:buChar char="•"/>
            </a:pPr>
            <a:r>
              <a:rPr lang="it-IT" sz="2400" dirty="0">
                <a:latin typeface="Century Gothic" panose="020B0502020202020204" pitchFamily="34" charset="0"/>
              </a:rPr>
              <a:t>Query2</a:t>
            </a:r>
          </a:p>
          <a:p>
            <a:pPr marL="1200061" lvl="2" indent="-285730">
              <a:buFont typeface="Arial" panose="020B0604020202020204" pitchFamily="34" charset="0"/>
              <a:buChar char="•"/>
            </a:pPr>
            <a:r>
              <a:rPr lang="it-IT" sz="2400" dirty="0">
                <a:latin typeface="Century Gothic" panose="020B0502020202020204" pitchFamily="34" charset="0"/>
              </a:rPr>
              <a:t>Query3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674DAD-0AD8-BE6F-8293-CF5171E4857B}"/>
              </a:ext>
            </a:extLst>
          </p:cNvPr>
          <p:cNvSpPr txBox="1"/>
          <p:nvPr/>
        </p:nvSpPr>
        <p:spPr>
          <a:xfrm>
            <a:off x="434689" y="4234672"/>
            <a:ext cx="958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67" lvl="1"/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3) Analisi dei tempi di latenza ed throughput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95AF31C3-3676-B421-685C-0C268CA74D48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1F8B300F-FA66-25F9-101E-E81D4630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</p:spTree>
    <p:extLst>
      <p:ext uri="{BB962C8B-B14F-4D97-AF65-F5344CB8AC3E}">
        <p14:creationId xmlns:p14="http://schemas.microsoft.com/office/powerpoint/2010/main" val="1248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3" y="4510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Architettura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9F74D0AE-E685-B668-DE44-BE976ED05CCF}"/>
              </a:ext>
            </a:extLst>
          </p:cNvPr>
          <p:cNvSpPr txBox="1">
            <a:spLocks/>
          </p:cNvSpPr>
          <p:nvPr/>
        </p:nvSpPr>
        <p:spPr>
          <a:xfrm>
            <a:off x="219366" y="1175500"/>
            <a:ext cx="6531629" cy="5457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800" b="0" i="0" u="none" strike="noStrike" baseline="0" dirty="0">
                <a:latin typeface="NimbusRomNo9L-Regu"/>
              </a:rPr>
              <a:t>La piattaforma utilizzata per il processamento delle queries è un nodo standalone su cui è stato avviato un cluster </a:t>
            </a:r>
            <a:r>
              <a:rPr lang="it-IT" sz="18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</a:rPr>
              <a:t>Flink</a:t>
            </a:r>
            <a:r>
              <a:rPr lang="it-IT" sz="1800" b="0" i="0" u="none" strike="noStrike" baseline="0" dirty="0">
                <a:latin typeface="NimbusRomNo9L-Regu"/>
              </a:rPr>
              <a:t> per il processamento streaming e un cluster </a:t>
            </a:r>
            <a:r>
              <a:rPr lang="it-I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</a:rPr>
              <a:t>Kafka</a:t>
            </a:r>
            <a:r>
              <a:rPr lang="it-IT" sz="1800" b="0" i="0" u="none" strike="noStrike" baseline="0" dirty="0">
                <a:latin typeface="NimbusRomNo9L-Regu"/>
              </a:rPr>
              <a:t> come layer di messaggistica per fare ingestion dei dati. Si è inoltre utilizzato </a:t>
            </a:r>
            <a:r>
              <a:rPr lang="it-IT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</a:rPr>
              <a:t>Zookeeper</a:t>
            </a:r>
            <a:r>
              <a:rPr lang="it-IT" sz="1800" b="0" i="0" u="none" strike="noStrike" baseline="0" dirty="0">
                <a:latin typeface="NimbusRomNo9L-Regu"/>
              </a:rPr>
              <a:t>, servizio centralizzato per la configurazione e sincronizzazione di servizi distribuiti, in questo caso per il funzionamento di Kafka.</a:t>
            </a:r>
          </a:p>
          <a:p>
            <a:pPr algn="just">
              <a:spcAft>
                <a:spcPts val="1200"/>
              </a:spcAft>
            </a:pPr>
            <a:r>
              <a:rPr lang="it-IT" sz="1800" dirty="0"/>
              <a:t>Per avviare i vari cluster è stato utilizzato </a:t>
            </a:r>
            <a:r>
              <a:rPr lang="it-I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Compose</a:t>
            </a:r>
            <a:r>
              <a:rPr lang="it-IT" sz="1800" dirty="0"/>
              <a:t>, che consente di definire e condividere applicazioni Docker multi-container utilizzando il file </a:t>
            </a:r>
            <a:r>
              <a:rPr lang="it-IT" sz="1800" dirty="0" err="1">
                <a:latin typeface="Consolas" panose="020B0609020204030204" pitchFamily="49" charset="0"/>
              </a:rPr>
              <a:t>docker-compose.yml</a:t>
            </a:r>
            <a:r>
              <a:rPr lang="it-IT" sz="1800" dirty="0"/>
              <a:t>, nel quale si specifica la configurazione dei servizi della propria applicazione.</a:t>
            </a:r>
          </a:p>
          <a:p>
            <a:pPr algn="just">
              <a:spcAft>
                <a:spcPts val="1200"/>
              </a:spcAft>
            </a:pPr>
            <a:r>
              <a:rPr lang="it-IT" sz="1800" dirty="0"/>
              <a:t>Un </a:t>
            </a:r>
            <a:r>
              <a:rPr lang="it-I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Producer</a:t>
            </a:r>
            <a:r>
              <a:rPr lang="it-IT" sz="1800" dirty="0"/>
              <a:t> Kafka legge i dati dal csv e ne pubblica il contenuto nel topic «</a:t>
            </a:r>
            <a:r>
              <a:rPr lang="it-IT" sz="1800" i="1" dirty="0"/>
              <a:t>source</a:t>
            </a:r>
            <a:r>
              <a:rPr lang="it-IT" sz="1800" dirty="0"/>
              <a:t>», e successivamente un </a:t>
            </a:r>
            <a:r>
              <a:rPr lang="it-I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</a:t>
            </a:r>
            <a:r>
              <a:rPr lang="it-IT" sz="1800" dirty="0"/>
              <a:t> Kafka si iscrive a tale topic e legge e processa i dati, per poi inviarli al topic «</a:t>
            </a:r>
            <a:r>
              <a:rPr lang="it-IT" sz="1800" i="1" dirty="0" err="1"/>
              <a:t>results</a:t>
            </a:r>
            <a:r>
              <a:rPr lang="it-IT" sz="1800" dirty="0"/>
              <a:t>» creato appositamente su Kafka.</a:t>
            </a:r>
          </a:p>
          <a:p>
            <a:pPr algn="just">
              <a:spcAft>
                <a:spcPts val="1200"/>
              </a:spcAft>
            </a:pPr>
            <a:r>
              <a:rPr lang="it-IT" sz="1800" dirty="0"/>
              <a:t>Per simulare una vera sorgente di dati </a:t>
            </a:r>
            <a:r>
              <a:rPr lang="it-IT" sz="1800" dirty="0" err="1"/>
              <a:t>real</a:t>
            </a:r>
            <a:r>
              <a:rPr lang="it-IT" sz="1800" dirty="0"/>
              <a:t> time, si utilizza un </a:t>
            </a:r>
            <a:r>
              <a:rPr lang="it-I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</a:t>
            </a:r>
            <a:r>
              <a:rPr lang="it-IT" sz="1800" dirty="0"/>
              <a:t> dell’invio dei singoli messaggi proporzionale all’event time, in modo da simulare al meglio un contesto reale.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it-IT" sz="1800" dirty="0"/>
          </a:p>
        </p:txBody>
      </p:sp>
      <p:sp>
        <p:nvSpPr>
          <p:cNvPr id="26" name="Segnaposto piè di pagina 4">
            <a:extLst>
              <a:ext uri="{FF2B5EF4-FFF2-40B4-BE49-F238E27FC236}">
                <a16:creationId xmlns:a16="http://schemas.microsoft.com/office/drawing/2014/main" id="{42204805-67E1-2DED-68DE-B2D6A87018B7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7" name="Segnaposto piè di pagina 4">
            <a:extLst>
              <a:ext uri="{FF2B5EF4-FFF2-40B4-BE49-F238E27FC236}">
                <a16:creationId xmlns:a16="http://schemas.microsoft.com/office/drawing/2014/main" id="{7EB87867-AB6A-CD9F-79F2-A15B9022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126919-443F-A53F-6A47-C0B477DC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11" y="1846709"/>
            <a:ext cx="5115026" cy="38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5103"/>
            <a:ext cx="11448471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Acquisizione dei dati e gestione outliers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9F74D0AE-E685-B668-DE44-BE976ED05CCF}"/>
              </a:ext>
            </a:extLst>
          </p:cNvPr>
          <p:cNvSpPr txBox="1">
            <a:spLocks/>
          </p:cNvSpPr>
          <p:nvPr/>
        </p:nvSpPr>
        <p:spPr>
          <a:xfrm>
            <a:off x="219366" y="1175500"/>
            <a:ext cx="11366277" cy="5457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it-IT" sz="2000" b="0" i="0" u="none" strike="noStrike" baseline="0" dirty="0">
                <a:latin typeface="NimbusRomNo9L-Regu"/>
              </a:rPr>
              <a:t>Lo stream in ingresso viene generato usando un </a:t>
            </a:r>
            <a:r>
              <a:rPr lang="it-IT" sz="2000" b="1" i="0" u="none" strike="noStrike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</a:rPr>
              <a:t>FlinkKafkaConsumer</a:t>
            </a:r>
            <a:r>
              <a:rPr lang="it-IT" sz="2000" b="0" i="0" u="none" strike="noStrike" baseline="0" dirty="0">
                <a:latin typeface="NimbusRomNo9L-Regu"/>
              </a:rPr>
              <a:t>, che legge i dati dal topic «</a:t>
            </a:r>
            <a:r>
              <a:rPr lang="it-IT" sz="2000" b="0" i="1" u="none" strike="noStrike" baseline="0" dirty="0">
                <a:latin typeface="NimbusRomNo9L-ReguItal"/>
              </a:rPr>
              <a:t>source»</a:t>
            </a:r>
            <a:r>
              <a:rPr lang="it-IT" sz="2000" b="0" i="0" u="none" strike="noStrike" baseline="0" dirty="0">
                <a:latin typeface="NimbusRomNo9L-ReguItal"/>
              </a:rPr>
              <a:t> scritti precedentemente dal Producer.</a:t>
            </a:r>
            <a:r>
              <a:rPr lang="it-IT" sz="2000" b="0" i="0" u="none" strike="noStrike" baseline="0" dirty="0">
                <a:latin typeface="NimbusRomNo9L-Regu"/>
              </a:rPr>
              <a:t> Una volta letti, i dati vengono trasformati in oggetti di tipo </a:t>
            </a:r>
            <a:r>
              <a:rPr lang="it-IT" sz="2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Ital"/>
              </a:rPr>
              <a:t>Sensor</a:t>
            </a:r>
            <a:r>
              <a:rPr lang="it-IT" sz="2000" b="0" i="0" u="none" strike="noStrike" baseline="0" dirty="0">
                <a:latin typeface="NimbusRomNo9L-Regu"/>
              </a:rPr>
              <a:t>, una classe creata appositamente contenente le informazioni necessarie al processamento. </a:t>
            </a:r>
          </a:p>
          <a:p>
            <a:pPr algn="just">
              <a:spcBef>
                <a:spcPts val="2400"/>
              </a:spcBef>
            </a:pPr>
            <a:r>
              <a:rPr lang="it-IT" sz="2000" b="0" i="0" u="none" strike="noStrike" baseline="0" dirty="0">
                <a:latin typeface="NimbusRomNo9L-Regu"/>
              </a:rPr>
              <a:t>La classe Sensor rappresenta il sensore analizzato e contiene diversi attributi, come </a:t>
            </a:r>
            <a:r>
              <a:rPr lang="it-IT" sz="2000" b="0" i="0" u="none" strike="noStrike" baseline="0" dirty="0" err="1">
                <a:latin typeface="Consolas" panose="020B0609020204030204" pitchFamily="49" charset="0"/>
              </a:rPr>
              <a:t>sensor_id</a:t>
            </a:r>
            <a:r>
              <a:rPr lang="it-IT" sz="2000" b="0" i="0" u="none" strike="noStrike" baseline="0" dirty="0">
                <a:latin typeface="NimbusRomNo9L-Regu"/>
              </a:rPr>
              <a:t>, </a:t>
            </a:r>
            <a:r>
              <a:rPr lang="it-IT" sz="2000" dirty="0">
                <a:latin typeface="Consolas" panose="020B0609020204030204" pitchFamily="49" charset="0"/>
              </a:rPr>
              <a:t>location</a:t>
            </a:r>
            <a:r>
              <a:rPr lang="it-IT" sz="2000" b="0" i="0" u="none" strike="noStrike" baseline="0" dirty="0">
                <a:latin typeface="NimbusRomNo9L-Regu"/>
              </a:rPr>
              <a:t>, </a:t>
            </a:r>
            <a:r>
              <a:rPr lang="it-IT" sz="2000" dirty="0">
                <a:latin typeface="Consolas" panose="020B0609020204030204" pitchFamily="49" charset="0"/>
              </a:rPr>
              <a:t>timestamp</a:t>
            </a:r>
            <a:r>
              <a:rPr lang="it-IT" sz="2000" b="0" i="0" u="none" strike="noStrike" baseline="0" dirty="0">
                <a:latin typeface="NimbusRomNo9L-Regu"/>
              </a:rPr>
              <a:t>, </a:t>
            </a:r>
            <a:r>
              <a:rPr lang="it-IT" sz="2000" dirty="0">
                <a:latin typeface="Consolas" panose="020B0609020204030204" pitchFamily="49" charset="0"/>
              </a:rPr>
              <a:t>temperature</a:t>
            </a:r>
            <a:r>
              <a:rPr lang="it-IT" sz="2000" b="0" i="0" u="none" strike="noStrike" baseline="0" dirty="0">
                <a:latin typeface="NimbusMonL-Regu"/>
              </a:rPr>
              <a:t>.</a:t>
            </a:r>
          </a:p>
          <a:p>
            <a:pPr algn="just">
              <a:spcBef>
                <a:spcPts val="2400"/>
              </a:spcBef>
            </a:pPr>
            <a:r>
              <a:rPr lang="it-IT" sz="2000" dirty="0">
                <a:latin typeface="NimbusMonL-Regu"/>
              </a:rPr>
              <a:t>Ogni volta che arriva un nuovo stream, si applica una fase di preprocessamento per gestire in modo adeguato i sensori aventi valori anomali o mancanti: </a:t>
            </a:r>
          </a:p>
          <a:p>
            <a:pPr lvl="1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it-IT" sz="2000" dirty="0">
                <a:latin typeface="NimbusMonL-Regu"/>
              </a:rPr>
              <a:t>I sensori senza temperatura e quelli aventi temperatura fuori dal range  (</a:t>
            </a:r>
            <a:r>
              <a:rPr lang="it-IT" sz="2000" b="0" i="0" u="none" strike="noStrike" baseline="0" dirty="0">
                <a:latin typeface="NimbusRomNo9L-Medi"/>
              </a:rPr>
              <a:t>-40°C , 85°C) </a:t>
            </a:r>
            <a:r>
              <a:rPr lang="it-IT" sz="2000" dirty="0">
                <a:latin typeface="NimbusMonL-Regu"/>
              </a:rPr>
              <a:t>vengono scartati,</a:t>
            </a:r>
          </a:p>
          <a:p>
            <a:pPr lvl="1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it-IT" sz="2000" dirty="0">
                <a:latin typeface="NimbusMonL-Regu"/>
              </a:rPr>
              <a:t>I sensori aventi valori anomali di latitudine e longitudine vengono mantenuti, e tali campi vengono posti pari a null.</a:t>
            </a:r>
          </a:p>
          <a:p>
            <a:pPr lvl="1" algn="just"/>
            <a:endParaRPr lang="it-IT" sz="2000" dirty="0">
              <a:latin typeface="NimbusMonL-Regu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it-IT" sz="2000" dirty="0"/>
          </a:p>
        </p:txBody>
      </p:sp>
      <p:sp>
        <p:nvSpPr>
          <p:cNvPr id="26" name="Segnaposto piè di pagina 4">
            <a:extLst>
              <a:ext uri="{FF2B5EF4-FFF2-40B4-BE49-F238E27FC236}">
                <a16:creationId xmlns:a16="http://schemas.microsoft.com/office/drawing/2014/main" id="{42204805-67E1-2DED-68DE-B2D6A87018B7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7" name="Segnaposto piè di pagina 4">
            <a:extLst>
              <a:ext uri="{FF2B5EF4-FFF2-40B4-BE49-F238E27FC236}">
                <a16:creationId xmlns:a16="http://schemas.microsoft.com/office/drawing/2014/main" id="{7EB87867-AB6A-CD9F-79F2-A15B9022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</p:spTree>
    <p:extLst>
      <p:ext uri="{BB962C8B-B14F-4D97-AF65-F5344CB8AC3E}">
        <p14:creationId xmlns:p14="http://schemas.microsoft.com/office/powerpoint/2010/main" val="112932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5103"/>
            <a:ext cx="11448471" cy="1325563"/>
          </a:xfrm>
        </p:spPr>
        <p:txBody>
          <a:bodyPr/>
          <a:lstStyle/>
          <a:p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Tumbling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windows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9F74D0AE-E685-B668-DE44-BE976ED05CCF}"/>
              </a:ext>
            </a:extLst>
          </p:cNvPr>
          <p:cNvSpPr txBox="1">
            <a:spLocks/>
          </p:cNvSpPr>
          <p:nvPr/>
        </p:nvSpPr>
        <p:spPr>
          <a:xfrm>
            <a:off x="219366" y="1175500"/>
            <a:ext cx="11366277" cy="945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it-IT" sz="1800" b="0" i="0" u="none" strike="noStrike" baseline="0" dirty="0">
                <a:latin typeface="NimbusRomNo9L-Regu"/>
              </a:rPr>
              <a:t>Per aggregare i dati su base temporale, ogni query presenta un operatore di </a:t>
            </a:r>
            <a:r>
              <a:rPr lang="it-IT" sz="18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</a:rPr>
              <a:t>window</a:t>
            </a:r>
            <a:r>
              <a:rPr lang="it-IT" sz="1800" b="0" i="0" u="none" strike="noStrike" baseline="0" dirty="0">
                <a:latin typeface="NimbusRomNo9L-Regu"/>
              </a:rPr>
              <a:t>, in particolare per tutte e 3 le query è stata utilizzata una </a:t>
            </a:r>
            <a:r>
              <a:rPr lang="it-IT" sz="1800" b="0" i="0" u="none" strike="noStrike" baseline="0" dirty="0" err="1">
                <a:latin typeface="NimbusRomNo9L-Regu"/>
              </a:rPr>
              <a:t>tumbling</a:t>
            </a:r>
            <a:r>
              <a:rPr lang="it-IT" sz="1800" b="0" i="0" u="none" strike="noStrike" baseline="0" dirty="0">
                <a:latin typeface="NimbusRomNo9L-Regu"/>
              </a:rPr>
              <a:t> window. Le </a:t>
            </a:r>
            <a:r>
              <a:rPr lang="it-IT" sz="1800" b="0" i="0" u="none" strike="noStrike" baseline="0" dirty="0" err="1">
                <a:latin typeface="NimbusRomNo9L-Regu"/>
              </a:rPr>
              <a:t>tumbling</a:t>
            </a:r>
            <a:r>
              <a:rPr lang="it-IT" sz="1800" b="0" i="0" u="none" strike="noStrike" baseline="0" dirty="0">
                <a:latin typeface="NimbusRomNo9L-Regu"/>
              </a:rPr>
              <a:t> windows sono finestre di dimensione fissa e non si sovrappongono. </a:t>
            </a:r>
          </a:p>
          <a:p>
            <a:pPr algn="just">
              <a:spcBef>
                <a:spcPts val="2400"/>
              </a:spcBef>
            </a:pPr>
            <a:endParaRPr lang="it-IT" sz="1800" dirty="0">
              <a:latin typeface="NimbusMonL-Regu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it-IT" sz="1800" dirty="0"/>
          </a:p>
        </p:txBody>
      </p:sp>
      <p:sp>
        <p:nvSpPr>
          <p:cNvPr id="26" name="Segnaposto piè di pagina 4">
            <a:extLst>
              <a:ext uri="{FF2B5EF4-FFF2-40B4-BE49-F238E27FC236}">
                <a16:creationId xmlns:a16="http://schemas.microsoft.com/office/drawing/2014/main" id="{42204805-67E1-2DED-68DE-B2D6A87018B7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7" name="Segnaposto piè di pagina 4">
            <a:extLst>
              <a:ext uri="{FF2B5EF4-FFF2-40B4-BE49-F238E27FC236}">
                <a16:creationId xmlns:a16="http://schemas.microsoft.com/office/drawing/2014/main" id="{7EB87867-AB6A-CD9F-79F2-A15B9022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F3A50F-920E-97A8-BDB2-848F50CA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54" y="2016564"/>
            <a:ext cx="5036294" cy="3126187"/>
          </a:xfrm>
          <a:prstGeom prst="rect">
            <a:avLst/>
          </a:prstGeom>
        </p:spPr>
      </p:pic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91040C25-7508-0313-636C-0F51684A9249}"/>
              </a:ext>
            </a:extLst>
          </p:cNvPr>
          <p:cNvSpPr txBox="1">
            <a:spLocks/>
          </p:cNvSpPr>
          <p:nvPr/>
        </p:nvSpPr>
        <p:spPr>
          <a:xfrm>
            <a:off x="412861" y="5432972"/>
            <a:ext cx="11366277" cy="945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it-IT" sz="1800" dirty="0">
                <a:effectLst/>
                <a:latin typeface="NimbusRomNo9L-Regu"/>
                <a:cs typeface="NimbusRomNo9L-Regu"/>
              </a:rPr>
              <a:t>Poiché le </a:t>
            </a:r>
            <a:r>
              <a:rPr lang="it-IT" sz="1800" dirty="0" err="1">
                <a:effectLst/>
                <a:latin typeface="NimbusRomNo9L-Regu"/>
                <a:cs typeface="NimbusRomNo9L-Regu"/>
              </a:rPr>
              <a:t>tumbling</a:t>
            </a:r>
            <a:r>
              <a:rPr lang="it-IT" sz="1800" dirty="0">
                <a:effectLst/>
                <a:latin typeface="NimbusRomNo9L-Regu"/>
                <a:cs typeface="NimbusRomNo9L-Regu"/>
              </a:rPr>
              <a:t> windows in Flink sono allineate con l</a:t>
            </a:r>
            <a:r>
              <a:rPr lang="en-US" sz="1800" dirty="0">
                <a:effectLst/>
                <a:latin typeface="NimbusRomNo9L-Regu"/>
                <a:cs typeface="NimbusRomNo9L-Regu"/>
              </a:rPr>
              <a:t>’</a:t>
            </a:r>
            <a:r>
              <a:rPr lang="it-IT" sz="1800" dirty="0">
                <a:effectLst/>
                <a:latin typeface="NimbusRomNo9L-Regu"/>
                <a:cs typeface="NimbusRomNo9L-Regu"/>
              </a:rPr>
              <a:t>epoca 00:00:00 1 </a:t>
            </a:r>
            <a:r>
              <a:rPr lang="it-IT" sz="1800" dirty="0" err="1">
                <a:effectLst/>
                <a:latin typeface="NimbusRomNo9L-Regu"/>
                <a:cs typeface="NimbusRomNo9L-Regu"/>
              </a:rPr>
              <a:t>January</a:t>
            </a:r>
            <a:r>
              <a:rPr lang="it-IT" sz="1800" dirty="0">
                <a:effectLst/>
                <a:latin typeface="NimbusRomNo9L-Regu"/>
                <a:cs typeface="NimbusRomNo9L-Regu"/>
              </a:rPr>
              <a:t> 1970, è stato necessario modificare il parametro </a:t>
            </a:r>
            <a:r>
              <a:rPr lang="it-I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  <a:cs typeface="NimbusRomNo9L-Regu"/>
              </a:rPr>
              <a:t>offset</a:t>
            </a:r>
            <a:r>
              <a:rPr lang="it-IT" sz="1800" dirty="0">
                <a:effectLst/>
                <a:latin typeface="NimbusRomNo9L-Regu"/>
                <a:cs typeface="NimbusRomNo9L-Regu"/>
              </a:rPr>
              <a:t> per allineare le finestre alla prima tupla del dataset, avente come timestamp </a:t>
            </a:r>
            <a:br>
              <a:rPr lang="it-IT" sz="1800" dirty="0">
                <a:effectLst/>
                <a:latin typeface="NimbusRomNo9L-Regu"/>
                <a:cs typeface="NimbusRomNo9L-Regu"/>
              </a:rPr>
            </a:br>
            <a:r>
              <a:rPr lang="it-IT" sz="1800" dirty="0">
                <a:effectLst/>
                <a:latin typeface="NimbusRomNo9L-Regu"/>
                <a:cs typeface="NimbusRomNo9L-Regu"/>
              </a:rPr>
              <a:t>2022-05- 01T00:00:03, in modo da far iniziare la prima finestra di ogni query il 2022-05-01T00:00:00, per poi avanzare di 1 giorno, 1 ora, 1 settimana e 1 mese.</a:t>
            </a:r>
            <a:endParaRPr lang="it-IT" sz="1800" dirty="0">
              <a:latin typeface="NimbusMonL-Regu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9141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5103"/>
            <a:ext cx="11448471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Preprocessing</a:t>
            </a:r>
          </a:p>
        </p:txBody>
      </p:sp>
      <p:sp>
        <p:nvSpPr>
          <p:cNvPr id="26" name="Segnaposto piè di pagina 4">
            <a:extLst>
              <a:ext uri="{FF2B5EF4-FFF2-40B4-BE49-F238E27FC236}">
                <a16:creationId xmlns:a16="http://schemas.microsoft.com/office/drawing/2014/main" id="{42204805-67E1-2DED-68DE-B2D6A87018B7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7" name="Segnaposto piè di pagina 4">
            <a:extLst>
              <a:ext uri="{FF2B5EF4-FFF2-40B4-BE49-F238E27FC236}">
                <a16:creationId xmlns:a16="http://schemas.microsoft.com/office/drawing/2014/main" id="{7EB87867-AB6A-CD9F-79F2-A15B9022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E36A243B-0704-3E61-B74D-B5F8F6342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922610"/>
              </p:ext>
            </p:extLst>
          </p:nvPr>
        </p:nvGraphicFramePr>
        <p:xfrm>
          <a:off x="2032000" y="11164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llout: freccia a destra 9">
            <a:extLst>
              <a:ext uri="{FF2B5EF4-FFF2-40B4-BE49-F238E27FC236}">
                <a16:creationId xmlns:a16="http://schemas.microsoft.com/office/drawing/2014/main" id="{1F849948-2151-8138-61B0-D07C6C9B9DD7}"/>
              </a:ext>
            </a:extLst>
          </p:cNvPr>
          <p:cNvSpPr/>
          <p:nvPr/>
        </p:nvSpPr>
        <p:spPr>
          <a:xfrm>
            <a:off x="2169269" y="1116429"/>
            <a:ext cx="2538716" cy="1325563"/>
          </a:xfrm>
          <a:custGeom>
            <a:avLst/>
            <a:gdLst>
              <a:gd name="connsiteX0" fmla="*/ 0 w 2538716"/>
              <a:gd name="connsiteY0" fmla="*/ 0 h 1325563"/>
              <a:gd name="connsiteX1" fmla="*/ 1649581 w 2538716"/>
              <a:gd name="connsiteY1" fmla="*/ 0 h 1325563"/>
              <a:gd name="connsiteX2" fmla="*/ 1649581 w 2538716"/>
              <a:gd name="connsiteY2" fmla="*/ 497086 h 1325563"/>
              <a:gd name="connsiteX3" fmla="*/ 2207325 w 2538716"/>
              <a:gd name="connsiteY3" fmla="*/ 497086 h 1325563"/>
              <a:gd name="connsiteX4" fmla="*/ 2207325 w 2538716"/>
              <a:gd name="connsiteY4" fmla="*/ 331391 h 1325563"/>
              <a:gd name="connsiteX5" fmla="*/ 2538716 w 2538716"/>
              <a:gd name="connsiteY5" fmla="*/ 662782 h 1325563"/>
              <a:gd name="connsiteX6" fmla="*/ 2207325 w 2538716"/>
              <a:gd name="connsiteY6" fmla="*/ 994172 h 1325563"/>
              <a:gd name="connsiteX7" fmla="*/ 2207325 w 2538716"/>
              <a:gd name="connsiteY7" fmla="*/ 828477 h 1325563"/>
              <a:gd name="connsiteX8" fmla="*/ 1649581 w 2538716"/>
              <a:gd name="connsiteY8" fmla="*/ 828477 h 1325563"/>
              <a:gd name="connsiteX9" fmla="*/ 1649581 w 2538716"/>
              <a:gd name="connsiteY9" fmla="*/ 1325563 h 1325563"/>
              <a:gd name="connsiteX10" fmla="*/ 0 w 2538716"/>
              <a:gd name="connsiteY10" fmla="*/ 1325563 h 1325563"/>
              <a:gd name="connsiteX11" fmla="*/ 0 w 2538716"/>
              <a:gd name="connsiteY11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8716" h="1325563" fill="none" extrusionOk="0">
                <a:moveTo>
                  <a:pt x="0" y="0"/>
                </a:moveTo>
                <a:cubicBezTo>
                  <a:pt x="378150" y="8445"/>
                  <a:pt x="837034" y="-140055"/>
                  <a:pt x="1649581" y="0"/>
                </a:cubicBezTo>
                <a:cubicBezTo>
                  <a:pt x="1669023" y="171490"/>
                  <a:pt x="1689634" y="378016"/>
                  <a:pt x="1649581" y="497086"/>
                </a:cubicBezTo>
                <a:cubicBezTo>
                  <a:pt x="1792673" y="484719"/>
                  <a:pt x="1933298" y="463321"/>
                  <a:pt x="2207325" y="497086"/>
                </a:cubicBezTo>
                <a:cubicBezTo>
                  <a:pt x="2217869" y="420771"/>
                  <a:pt x="2211711" y="406597"/>
                  <a:pt x="2207325" y="331391"/>
                </a:cubicBezTo>
                <a:cubicBezTo>
                  <a:pt x="2264618" y="344667"/>
                  <a:pt x="2488936" y="597795"/>
                  <a:pt x="2538716" y="662782"/>
                </a:cubicBezTo>
                <a:cubicBezTo>
                  <a:pt x="2429661" y="779084"/>
                  <a:pt x="2344818" y="899195"/>
                  <a:pt x="2207325" y="994172"/>
                </a:cubicBezTo>
                <a:cubicBezTo>
                  <a:pt x="2201316" y="913177"/>
                  <a:pt x="2197371" y="886254"/>
                  <a:pt x="2207325" y="828477"/>
                </a:cubicBezTo>
                <a:cubicBezTo>
                  <a:pt x="1950202" y="861299"/>
                  <a:pt x="1718132" y="840981"/>
                  <a:pt x="1649581" y="828477"/>
                </a:cubicBezTo>
                <a:cubicBezTo>
                  <a:pt x="1641674" y="901898"/>
                  <a:pt x="1672196" y="1267469"/>
                  <a:pt x="1649581" y="1325563"/>
                </a:cubicBezTo>
                <a:cubicBezTo>
                  <a:pt x="1119519" y="1337935"/>
                  <a:pt x="698329" y="1191498"/>
                  <a:pt x="0" y="1325563"/>
                </a:cubicBezTo>
                <a:cubicBezTo>
                  <a:pt x="-45948" y="886952"/>
                  <a:pt x="-88454" y="549227"/>
                  <a:pt x="0" y="0"/>
                </a:cubicBezTo>
                <a:close/>
              </a:path>
              <a:path w="2538716" h="1325563" stroke="0" extrusionOk="0">
                <a:moveTo>
                  <a:pt x="0" y="0"/>
                </a:moveTo>
                <a:cubicBezTo>
                  <a:pt x="431500" y="45204"/>
                  <a:pt x="880697" y="-55652"/>
                  <a:pt x="1649581" y="0"/>
                </a:cubicBezTo>
                <a:cubicBezTo>
                  <a:pt x="1678805" y="76273"/>
                  <a:pt x="1668273" y="402258"/>
                  <a:pt x="1649581" y="497086"/>
                </a:cubicBezTo>
                <a:cubicBezTo>
                  <a:pt x="1755853" y="526691"/>
                  <a:pt x="2033915" y="542444"/>
                  <a:pt x="2207325" y="497086"/>
                </a:cubicBezTo>
                <a:cubicBezTo>
                  <a:pt x="2219454" y="455267"/>
                  <a:pt x="2198381" y="358382"/>
                  <a:pt x="2207325" y="331391"/>
                </a:cubicBezTo>
                <a:cubicBezTo>
                  <a:pt x="2295697" y="373120"/>
                  <a:pt x="2421554" y="539059"/>
                  <a:pt x="2538716" y="662782"/>
                </a:cubicBezTo>
                <a:cubicBezTo>
                  <a:pt x="2428808" y="722865"/>
                  <a:pt x="2332961" y="886360"/>
                  <a:pt x="2207325" y="994172"/>
                </a:cubicBezTo>
                <a:cubicBezTo>
                  <a:pt x="2215971" y="964500"/>
                  <a:pt x="2205707" y="879800"/>
                  <a:pt x="2207325" y="828477"/>
                </a:cubicBezTo>
                <a:cubicBezTo>
                  <a:pt x="2007741" y="868946"/>
                  <a:pt x="1780410" y="876640"/>
                  <a:pt x="1649581" y="828477"/>
                </a:cubicBezTo>
                <a:cubicBezTo>
                  <a:pt x="1671092" y="1051937"/>
                  <a:pt x="1664898" y="1209908"/>
                  <a:pt x="1649581" y="1325563"/>
                </a:cubicBezTo>
                <a:cubicBezTo>
                  <a:pt x="1382810" y="1282625"/>
                  <a:pt x="326246" y="1290192"/>
                  <a:pt x="0" y="1325563"/>
                </a:cubicBezTo>
                <a:cubicBezTo>
                  <a:pt x="-48402" y="840774"/>
                  <a:pt x="-60396" y="1808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Pull dei dati dal topic «source» di Kafka</a:t>
            </a:r>
          </a:p>
        </p:txBody>
      </p:sp>
      <p:sp>
        <p:nvSpPr>
          <p:cNvPr id="13" name="Callout: freccia a destra 12">
            <a:extLst>
              <a:ext uri="{FF2B5EF4-FFF2-40B4-BE49-F238E27FC236}">
                <a16:creationId xmlns:a16="http://schemas.microsoft.com/office/drawing/2014/main" id="{7C9A03B9-BF6D-CB37-3AD1-6C7D314DA8F1}"/>
              </a:ext>
            </a:extLst>
          </p:cNvPr>
          <p:cNvSpPr/>
          <p:nvPr/>
        </p:nvSpPr>
        <p:spPr>
          <a:xfrm>
            <a:off x="2169269" y="3162980"/>
            <a:ext cx="2538716" cy="1325563"/>
          </a:xfrm>
          <a:custGeom>
            <a:avLst/>
            <a:gdLst>
              <a:gd name="connsiteX0" fmla="*/ 0 w 2538716"/>
              <a:gd name="connsiteY0" fmla="*/ 0 h 1325563"/>
              <a:gd name="connsiteX1" fmla="*/ 1649581 w 2538716"/>
              <a:gd name="connsiteY1" fmla="*/ 0 h 1325563"/>
              <a:gd name="connsiteX2" fmla="*/ 1649581 w 2538716"/>
              <a:gd name="connsiteY2" fmla="*/ 497086 h 1325563"/>
              <a:gd name="connsiteX3" fmla="*/ 2207325 w 2538716"/>
              <a:gd name="connsiteY3" fmla="*/ 497086 h 1325563"/>
              <a:gd name="connsiteX4" fmla="*/ 2207325 w 2538716"/>
              <a:gd name="connsiteY4" fmla="*/ 331391 h 1325563"/>
              <a:gd name="connsiteX5" fmla="*/ 2538716 w 2538716"/>
              <a:gd name="connsiteY5" fmla="*/ 662782 h 1325563"/>
              <a:gd name="connsiteX6" fmla="*/ 2207325 w 2538716"/>
              <a:gd name="connsiteY6" fmla="*/ 994172 h 1325563"/>
              <a:gd name="connsiteX7" fmla="*/ 2207325 w 2538716"/>
              <a:gd name="connsiteY7" fmla="*/ 828477 h 1325563"/>
              <a:gd name="connsiteX8" fmla="*/ 1649581 w 2538716"/>
              <a:gd name="connsiteY8" fmla="*/ 828477 h 1325563"/>
              <a:gd name="connsiteX9" fmla="*/ 1649581 w 2538716"/>
              <a:gd name="connsiteY9" fmla="*/ 1325563 h 1325563"/>
              <a:gd name="connsiteX10" fmla="*/ 0 w 2538716"/>
              <a:gd name="connsiteY10" fmla="*/ 1325563 h 1325563"/>
              <a:gd name="connsiteX11" fmla="*/ 0 w 2538716"/>
              <a:gd name="connsiteY11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8716" h="1325563" fill="none" extrusionOk="0">
                <a:moveTo>
                  <a:pt x="0" y="0"/>
                </a:moveTo>
                <a:cubicBezTo>
                  <a:pt x="378150" y="8445"/>
                  <a:pt x="837034" y="-140055"/>
                  <a:pt x="1649581" y="0"/>
                </a:cubicBezTo>
                <a:cubicBezTo>
                  <a:pt x="1669023" y="171490"/>
                  <a:pt x="1689634" y="378016"/>
                  <a:pt x="1649581" y="497086"/>
                </a:cubicBezTo>
                <a:cubicBezTo>
                  <a:pt x="1792673" y="484719"/>
                  <a:pt x="1933298" y="463321"/>
                  <a:pt x="2207325" y="497086"/>
                </a:cubicBezTo>
                <a:cubicBezTo>
                  <a:pt x="2217869" y="420771"/>
                  <a:pt x="2211711" y="406597"/>
                  <a:pt x="2207325" y="331391"/>
                </a:cubicBezTo>
                <a:cubicBezTo>
                  <a:pt x="2264618" y="344667"/>
                  <a:pt x="2488936" y="597795"/>
                  <a:pt x="2538716" y="662782"/>
                </a:cubicBezTo>
                <a:cubicBezTo>
                  <a:pt x="2429661" y="779084"/>
                  <a:pt x="2344818" y="899195"/>
                  <a:pt x="2207325" y="994172"/>
                </a:cubicBezTo>
                <a:cubicBezTo>
                  <a:pt x="2201316" y="913177"/>
                  <a:pt x="2197371" y="886254"/>
                  <a:pt x="2207325" y="828477"/>
                </a:cubicBezTo>
                <a:cubicBezTo>
                  <a:pt x="1950202" y="861299"/>
                  <a:pt x="1718132" y="840981"/>
                  <a:pt x="1649581" y="828477"/>
                </a:cubicBezTo>
                <a:cubicBezTo>
                  <a:pt x="1641674" y="901898"/>
                  <a:pt x="1672196" y="1267469"/>
                  <a:pt x="1649581" y="1325563"/>
                </a:cubicBezTo>
                <a:cubicBezTo>
                  <a:pt x="1119519" y="1337935"/>
                  <a:pt x="698329" y="1191498"/>
                  <a:pt x="0" y="1325563"/>
                </a:cubicBezTo>
                <a:cubicBezTo>
                  <a:pt x="-45948" y="886952"/>
                  <a:pt x="-88454" y="549227"/>
                  <a:pt x="0" y="0"/>
                </a:cubicBezTo>
                <a:close/>
              </a:path>
              <a:path w="2538716" h="1325563" stroke="0" extrusionOk="0">
                <a:moveTo>
                  <a:pt x="0" y="0"/>
                </a:moveTo>
                <a:cubicBezTo>
                  <a:pt x="431500" y="45204"/>
                  <a:pt x="880697" y="-55652"/>
                  <a:pt x="1649581" y="0"/>
                </a:cubicBezTo>
                <a:cubicBezTo>
                  <a:pt x="1678805" y="76273"/>
                  <a:pt x="1668273" y="402258"/>
                  <a:pt x="1649581" y="497086"/>
                </a:cubicBezTo>
                <a:cubicBezTo>
                  <a:pt x="1755853" y="526691"/>
                  <a:pt x="2033915" y="542444"/>
                  <a:pt x="2207325" y="497086"/>
                </a:cubicBezTo>
                <a:cubicBezTo>
                  <a:pt x="2219454" y="455267"/>
                  <a:pt x="2198381" y="358382"/>
                  <a:pt x="2207325" y="331391"/>
                </a:cubicBezTo>
                <a:cubicBezTo>
                  <a:pt x="2295697" y="373120"/>
                  <a:pt x="2421554" y="539059"/>
                  <a:pt x="2538716" y="662782"/>
                </a:cubicBezTo>
                <a:cubicBezTo>
                  <a:pt x="2428808" y="722865"/>
                  <a:pt x="2332961" y="886360"/>
                  <a:pt x="2207325" y="994172"/>
                </a:cubicBezTo>
                <a:cubicBezTo>
                  <a:pt x="2215971" y="964500"/>
                  <a:pt x="2205707" y="879800"/>
                  <a:pt x="2207325" y="828477"/>
                </a:cubicBezTo>
                <a:cubicBezTo>
                  <a:pt x="2007741" y="868946"/>
                  <a:pt x="1780410" y="876640"/>
                  <a:pt x="1649581" y="828477"/>
                </a:cubicBezTo>
                <a:cubicBezTo>
                  <a:pt x="1671092" y="1051937"/>
                  <a:pt x="1664898" y="1209908"/>
                  <a:pt x="1649581" y="1325563"/>
                </a:cubicBezTo>
                <a:cubicBezTo>
                  <a:pt x="1382810" y="1282625"/>
                  <a:pt x="326246" y="1290192"/>
                  <a:pt x="0" y="1325563"/>
                </a:cubicBezTo>
                <a:cubicBezTo>
                  <a:pt x="-48402" y="840774"/>
                  <a:pt x="-60396" y="1808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Parsing</a:t>
            </a:r>
            <a:r>
              <a:rPr lang="it-IT" dirty="0"/>
              <a:t> delle tuple in oggetti Sensor</a:t>
            </a:r>
          </a:p>
        </p:txBody>
      </p:sp>
      <p:sp>
        <p:nvSpPr>
          <p:cNvPr id="14" name="Callout: freccia a destra 13">
            <a:extLst>
              <a:ext uri="{FF2B5EF4-FFF2-40B4-BE49-F238E27FC236}">
                <a16:creationId xmlns:a16="http://schemas.microsoft.com/office/drawing/2014/main" id="{0084537D-F766-FE6C-F7AF-FA8343CAE70E}"/>
              </a:ext>
            </a:extLst>
          </p:cNvPr>
          <p:cNvSpPr/>
          <p:nvPr/>
        </p:nvSpPr>
        <p:spPr>
          <a:xfrm>
            <a:off x="2169269" y="5178758"/>
            <a:ext cx="2538716" cy="1325563"/>
          </a:xfrm>
          <a:custGeom>
            <a:avLst/>
            <a:gdLst>
              <a:gd name="connsiteX0" fmla="*/ 0 w 2538716"/>
              <a:gd name="connsiteY0" fmla="*/ 0 h 1325563"/>
              <a:gd name="connsiteX1" fmla="*/ 1649581 w 2538716"/>
              <a:gd name="connsiteY1" fmla="*/ 0 h 1325563"/>
              <a:gd name="connsiteX2" fmla="*/ 1649581 w 2538716"/>
              <a:gd name="connsiteY2" fmla="*/ 497086 h 1325563"/>
              <a:gd name="connsiteX3" fmla="*/ 2207325 w 2538716"/>
              <a:gd name="connsiteY3" fmla="*/ 497086 h 1325563"/>
              <a:gd name="connsiteX4" fmla="*/ 2207325 w 2538716"/>
              <a:gd name="connsiteY4" fmla="*/ 331391 h 1325563"/>
              <a:gd name="connsiteX5" fmla="*/ 2538716 w 2538716"/>
              <a:gd name="connsiteY5" fmla="*/ 662782 h 1325563"/>
              <a:gd name="connsiteX6" fmla="*/ 2207325 w 2538716"/>
              <a:gd name="connsiteY6" fmla="*/ 994172 h 1325563"/>
              <a:gd name="connsiteX7" fmla="*/ 2207325 w 2538716"/>
              <a:gd name="connsiteY7" fmla="*/ 828477 h 1325563"/>
              <a:gd name="connsiteX8" fmla="*/ 1649581 w 2538716"/>
              <a:gd name="connsiteY8" fmla="*/ 828477 h 1325563"/>
              <a:gd name="connsiteX9" fmla="*/ 1649581 w 2538716"/>
              <a:gd name="connsiteY9" fmla="*/ 1325563 h 1325563"/>
              <a:gd name="connsiteX10" fmla="*/ 0 w 2538716"/>
              <a:gd name="connsiteY10" fmla="*/ 1325563 h 1325563"/>
              <a:gd name="connsiteX11" fmla="*/ 0 w 2538716"/>
              <a:gd name="connsiteY11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8716" h="1325563" fill="none" extrusionOk="0">
                <a:moveTo>
                  <a:pt x="0" y="0"/>
                </a:moveTo>
                <a:cubicBezTo>
                  <a:pt x="378150" y="8445"/>
                  <a:pt x="837034" y="-140055"/>
                  <a:pt x="1649581" y="0"/>
                </a:cubicBezTo>
                <a:cubicBezTo>
                  <a:pt x="1669023" y="171490"/>
                  <a:pt x="1689634" y="378016"/>
                  <a:pt x="1649581" y="497086"/>
                </a:cubicBezTo>
                <a:cubicBezTo>
                  <a:pt x="1792673" y="484719"/>
                  <a:pt x="1933298" y="463321"/>
                  <a:pt x="2207325" y="497086"/>
                </a:cubicBezTo>
                <a:cubicBezTo>
                  <a:pt x="2217869" y="420771"/>
                  <a:pt x="2211711" y="406597"/>
                  <a:pt x="2207325" y="331391"/>
                </a:cubicBezTo>
                <a:cubicBezTo>
                  <a:pt x="2264618" y="344667"/>
                  <a:pt x="2488936" y="597795"/>
                  <a:pt x="2538716" y="662782"/>
                </a:cubicBezTo>
                <a:cubicBezTo>
                  <a:pt x="2429661" y="779084"/>
                  <a:pt x="2344818" y="899195"/>
                  <a:pt x="2207325" y="994172"/>
                </a:cubicBezTo>
                <a:cubicBezTo>
                  <a:pt x="2201316" y="913177"/>
                  <a:pt x="2197371" y="886254"/>
                  <a:pt x="2207325" y="828477"/>
                </a:cubicBezTo>
                <a:cubicBezTo>
                  <a:pt x="1950202" y="861299"/>
                  <a:pt x="1718132" y="840981"/>
                  <a:pt x="1649581" y="828477"/>
                </a:cubicBezTo>
                <a:cubicBezTo>
                  <a:pt x="1641674" y="901898"/>
                  <a:pt x="1672196" y="1267469"/>
                  <a:pt x="1649581" y="1325563"/>
                </a:cubicBezTo>
                <a:cubicBezTo>
                  <a:pt x="1119519" y="1337935"/>
                  <a:pt x="698329" y="1191498"/>
                  <a:pt x="0" y="1325563"/>
                </a:cubicBezTo>
                <a:cubicBezTo>
                  <a:pt x="-45948" y="886952"/>
                  <a:pt x="-88454" y="549227"/>
                  <a:pt x="0" y="0"/>
                </a:cubicBezTo>
                <a:close/>
              </a:path>
              <a:path w="2538716" h="1325563" stroke="0" extrusionOk="0">
                <a:moveTo>
                  <a:pt x="0" y="0"/>
                </a:moveTo>
                <a:cubicBezTo>
                  <a:pt x="431500" y="45204"/>
                  <a:pt x="880697" y="-55652"/>
                  <a:pt x="1649581" y="0"/>
                </a:cubicBezTo>
                <a:cubicBezTo>
                  <a:pt x="1678805" y="76273"/>
                  <a:pt x="1668273" y="402258"/>
                  <a:pt x="1649581" y="497086"/>
                </a:cubicBezTo>
                <a:cubicBezTo>
                  <a:pt x="1755853" y="526691"/>
                  <a:pt x="2033915" y="542444"/>
                  <a:pt x="2207325" y="497086"/>
                </a:cubicBezTo>
                <a:cubicBezTo>
                  <a:pt x="2219454" y="455267"/>
                  <a:pt x="2198381" y="358382"/>
                  <a:pt x="2207325" y="331391"/>
                </a:cubicBezTo>
                <a:cubicBezTo>
                  <a:pt x="2295697" y="373120"/>
                  <a:pt x="2421554" y="539059"/>
                  <a:pt x="2538716" y="662782"/>
                </a:cubicBezTo>
                <a:cubicBezTo>
                  <a:pt x="2428808" y="722865"/>
                  <a:pt x="2332961" y="886360"/>
                  <a:pt x="2207325" y="994172"/>
                </a:cubicBezTo>
                <a:cubicBezTo>
                  <a:pt x="2215971" y="964500"/>
                  <a:pt x="2205707" y="879800"/>
                  <a:pt x="2207325" y="828477"/>
                </a:cubicBezTo>
                <a:cubicBezTo>
                  <a:pt x="2007741" y="868946"/>
                  <a:pt x="1780410" y="876640"/>
                  <a:pt x="1649581" y="828477"/>
                </a:cubicBezTo>
                <a:cubicBezTo>
                  <a:pt x="1671092" y="1051937"/>
                  <a:pt x="1664898" y="1209908"/>
                  <a:pt x="1649581" y="1325563"/>
                </a:cubicBezTo>
                <a:cubicBezTo>
                  <a:pt x="1382810" y="1282625"/>
                  <a:pt x="326246" y="1290192"/>
                  <a:pt x="0" y="1325563"/>
                </a:cubicBezTo>
                <a:cubicBezTo>
                  <a:pt x="-48402" y="840774"/>
                  <a:pt x="-60396" y="1808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Filtraggio dei sensori di interesse</a:t>
            </a:r>
          </a:p>
        </p:txBody>
      </p:sp>
    </p:spTree>
    <p:extLst>
      <p:ext uri="{BB962C8B-B14F-4D97-AF65-F5344CB8AC3E}">
        <p14:creationId xmlns:p14="http://schemas.microsoft.com/office/powerpoint/2010/main" val="163049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659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1: descrizione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1DF9B-7109-1886-DB21-7D4853F8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22" y="1357198"/>
            <a:ext cx="11723255" cy="717907"/>
          </a:xfrm>
          <a:custGeom>
            <a:avLst/>
            <a:gdLst>
              <a:gd name="connsiteX0" fmla="*/ 0 w 11723255"/>
              <a:gd name="connsiteY0" fmla="*/ 0 h 717907"/>
              <a:gd name="connsiteX1" fmla="*/ 11723255 w 11723255"/>
              <a:gd name="connsiteY1" fmla="*/ 0 h 717907"/>
              <a:gd name="connsiteX2" fmla="*/ 11723255 w 11723255"/>
              <a:gd name="connsiteY2" fmla="*/ 717907 h 717907"/>
              <a:gd name="connsiteX3" fmla="*/ 0 w 11723255"/>
              <a:gd name="connsiteY3" fmla="*/ 717907 h 717907"/>
              <a:gd name="connsiteX4" fmla="*/ 0 w 11723255"/>
              <a:gd name="connsiteY4" fmla="*/ 0 h 71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3255" h="717907" fill="none" extrusionOk="0">
                <a:moveTo>
                  <a:pt x="0" y="0"/>
                </a:moveTo>
                <a:cubicBezTo>
                  <a:pt x="1933124" y="-49533"/>
                  <a:pt x="6053798" y="-14809"/>
                  <a:pt x="11723255" y="0"/>
                </a:cubicBezTo>
                <a:cubicBezTo>
                  <a:pt x="11733157" y="278888"/>
                  <a:pt x="11750465" y="449321"/>
                  <a:pt x="11723255" y="717907"/>
                </a:cubicBezTo>
                <a:cubicBezTo>
                  <a:pt x="8514373" y="669676"/>
                  <a:pt x="2630278" y="802362"/>
                  <a:pt x="0" y="717907"/>
                </a:cubicBezTo>
                <a:cubicBezTo>
                  <a:pt x="-8657" y="626518"/>
                  <a:pt x="19903" y="343464"/>
                  <a:pt x="0" y="0"/>
                </a:cubicBezTo>
                <a:close/>
              </a:path>
              <a:path w="11723255" h="717907" stroke="0" extrusionOk="0">
                <a:moveTo>
                  <a:pt x="0" y="0"/>
                </a:moveTo>
                <a:cubicBezTo>
                  <a:pt x="3708408" y="118645"/>
                  <a:pt x="7600370" y="116012"/>
                  <a:pt x="11723255" y="0"/>
                </a:cubicBezTo>
                <a:cubicBezTo>
                  <a:pt x="11664166" y="342251"/>
                  <a:pt x="11695489" y="494782"/>
                  <a:pt x="11723255" y="717907"/>
                </a:cubicBezTo>
                <a:cubicBezTo>
                  <a:pt x="8793834" y="852507"/>
                  <a:pt x="1267276" y="560711"/>
                  <a:pt x="0" y="717907"/>
                </a:cubicBezTo>
                <a:cubicBezTo>
                  <a:pt x="28894" y="494951"/>
                  <a:pt x="61485" y="35526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it-IT" sz="2000" i="1" dirty="0"/>
              <a:t>Per i sensori aventi id minore di 10000 (campo </a:t>
            </a:r>
            <a:r>
              <a:rPr lang="it-IT" sz="2000" i="1" dirty="0" err="1"/>
              <a:t>sensor</a:t>
            </a:r>
            <a:r>
              <a:rPr lang="it-IT" sz="2000" i="1" dirty="0"/>
              <a:t> id), calcolare il numero delle misurazioni e il valore medio di temperatura.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8C77F5-3111-F57A-3A5C-10E943A433E0}"/>
              </a:ext>
            </a:extLst>
          </p:cNvPr>
          <p:cNvSpPr txBox="1"/>
          <p:nvPr/>
        </p:nvSpPr>
        <p:spPr>
          <a:xfrm>
            <a:off x="372922" y="2500987"/>
            <a:ext cx="11446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30" indent="-285730" algn="just">
              <a:buFont typeface="Arial" panose="020B0604020202020204" pitchFamily="34" charset="0"/>
              <a:buChar char="•"/>
            </a:pPr>
            <a:r>
              <a:rPr lang="it-IT" sz="2000" dirty="0"/>
              <a:t>Questa query deve essere calcolata sulle finestre temporali:</a:t>
            </a:r>
          </a:p>
          <a:p>
            <a:pPr marL="800100" lvl="1" indent="-342900" algn="just">
              <a:buFont typeface="Calibri" panose="020F0502020204030204" pitchFamily="34" charset="0"/>
              <a:buChar char="-"/>
            </a:pPr>
            <a:r>
              <a:rPr lang="it-IT" sz="2000" dirty="0"/>
              <a:t>1 ora (event time),</a:t>
            </a:r>
          </a:p>
          <a:p>
            <a:pPr marL="800100" lvl="1" indent="-342900" algn="just">
              <a:buFont typeface="Calibri" panose="020F0502020204030204" pitchFamily="34" charset="0"/>
              <a:buChar char="-"/>
            </a:pPr>
            <a:r>
              <a:rPr lang="it-IT" sz="2000" dirty="0"/>
              <a:t>1 settimana (event time),</a:t>
            </a:r>
          </a:p>
          <a:p>
            <a:pPr marL="800100" lvl="1" indent="-342900" algn="just">
              <a:buFont typeface="Calibri" panose="020F0502020204030204" pitchFamily="34" charset="0"/>
              <a:buChar char="-"/>
            </a:pPr>
            <a:r>
              <a:rPr lang="it-IT" sz="2000" dirty="0"/>
              <a:t>dall’inizio del dataset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B794CCE-0CE3-DE71-9B48-5F1AA1CC0036}"/>
              </a:ext>
            </a:extLst>
          </p:cNvPr>
          <p:cNvSpPr txBox="1"/>
          <p:nvPr/>
        </p:nvSpPr>
        <p:spPr>
          <a:xfrm>
            <a:off x="4" y="4149062"/>
            <a:ext cx="118190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895" lvl="1" indent="-285730" algn="just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NimbusRomNo9L-Regu"/>
                <a:cs typeface="NimbusRomNo9L-Regu"/>
              </a:rPr>
              <a:t>Poiché tale query richiede di calcolare il risultato anche su una finestra temporale </a:t>
            </a:r>
            <a:r>
              <a:rPr lang="it-IT" sz="2000" dirty="0" err="1">
                <a:effectLst/>
                <a:latin typeface="NimbusRomNo9L-Regu"/>
                <a:cs typeface="NimbusRomNo9L-Regu"/>
              </a:rPr>
              <a:t>dall</a:t>
            </a:r>
            <a:r>
              <a:rPr lang="en-US" sz="2000" dirty="0">
                <a:effectLst/>
                <a:latin typeface="NimbusRomNo9L-Regu"/>
                <a:cs typeface="NimbusRomNo9L-Regu"/>
              </a:rPr>
              <a:t>’</a:t>
            </a:r>
            <a:r>
              <a:rPr lang="it-IT" sz="2000" dirty="0">
                <a:effectLst/>
                <a:latin typeface="NimbusRomNo9L-Regu"/>
                <a:cs typeface="NimbusRomNo9L-Regu"/>
              </a:rPr>
              <a:t>inizio del dataset, per poter utilizzare una finestra di 31 giorni (in quanto il dataset è relativo a tutto il mese di Maggio), si è deciso di generare, una volta che il Producer ha finito di inviare tutti i dati, uno 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Regu"/>
                <a:cs typeface="NimbusRomNo9L-Regu"/>
              </a:rPr>
              <a:t>stream "dummy" </a:t>
            </a:r>
            <a:r>
              <a:rPr lang="it-IT" sz="2000" dirty="0">
                <a:effectLst/>
                <a:latin typeface="NimbusRomNo9L-Regu"/>
                <a:cs typeface="NimbusRomNo9L-Regu"/>
              </a:rPr>
              <a:t>relativo al 1 Giugno 2022, in modo da poter cosi determinare una fine per la finestra considerata e poter processare i dati all’interno di essa.</a:t>
            </a:r>
            <a:endParaRPr lang="it-IT" sz="2000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351981E-D950-D29C-7827-A116F0187FD9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F270B83-4719-6F2D-0E9B-D66BC9A4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</p:spTree>
    <p:extLst>
      <p:ext uri="{BB962C8B-B14F-4D97-AF65-F5344CB8AC3E}">
        <p14:creationId xmlns:p14="http://schemas.microsoft.com/office/powerpoint/2010/main" val="395730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D71F0-3920-02F8-46B3-3BC57A3E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" y="292202"/>
            <a:ext cx="5924624" cy="70990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Query 1 DAG 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72E213D-9E7E-3D3F-52C4-E284C81E4F2D}"/>
              </a:ext>
            </a:extLst>
          </p:cNvPr>
          <p:cNvCxnSpPr>
            <a:cxnSpLocks/>
          </p:cNvCxnSpPr>
          <p:nvPr/>
        </p:nvCxnSpPr>
        <p:spPr>
          <a:xfrm flipH="1" flipV="1">
            <a:off x="6870700" y="5578975"/>
            <a:ext cx="1345062" cy="1061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34DBACA-CA44-74F9-8B6F-57A352A38359}"/>
              </a:ext>
            </a:extLst>
          </p:cNvPr>
          <p:cNvCxnSpPr>
            <a:cxnSpLocks/>
          </p:cNvCxnSpPr>
          <p:nvPr/>
        </p:nvCxnSpPr>
        <p:spPr>
          <a:xfrm>
            <a:off x="8422562" y="1905000"/>
            <a:ext cx="0" cy="32639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02FB942E-9140-E6F6-5277-952187B9FE50}"/>
              </a:ext>
            </a:extLst>
          </p:cNvPr>
          <p:cNvSpPr txBox="1">
            <a:spLocks/>
          </p:cNvSpPr>
          <p:nvPr/>
        </p:nvSpPr>
        <p:spPr>
          <a:xfrm>
            <a:off x="9405657" y="6489706"/>
            <a:ext cx="2876550" cy="368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Martina De Maio, 0296447</a:t>
            </a:r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20571F57-B779-4BE6-14D0-36B1D54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3825" y="6537331"/>
            <a:ext cx="2876550" cy="368294"/>
          </a:xfrm>
        </p:spPr>
        <p:txBody>
          <a:bodyPr/>
          <a:lstStyle/>
          <a:p>
            <a:r>
              <a:rPr lang="it-IT" dirty="0"/>
              <a:t>Università di Tor Vergata, 14 Luglio 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4C38BC-11F8-C610-7048-DC705E29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36" t="13527" r="11580" b="6265"/>
          <a:stretch/>
        </p:blipFill>
        <p:spPr>
          <a:xfrm>
            <a:off x="1395722" y="1195020"/>
            <a:ext cx="9557279" cy="5054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68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B7ACB878A28C4A93F973AE8D09A5C5" ma:contentTypeVersion="14" ma:contentTypeDescription="Creare un nuovo documento." ma:contentTypeScope="" ma:versionID="b9d4be447d86e6b785cfdc554536a956">
  <xsd:schema xmlns:xsd="http://www.w3.org/2001/XMLSchema" xmlns:xs="http://www.w3.org/2001/XMLSchema" xmlns:p="http://schemas.microsoft.com/office/2006/metadata/properties" xmlns:ns3="ff79d5c9-88ec-4f4c-ad2d-7d33295d2df3" xmlns:ns4="06631cf5-7dc6-461b-9f54-c6a998607799" targetNamespace="http://schemas.microsoft.com/office/2006/metadata/properties" ma:root="true" ma:fieldsID="28e635a07848507550bb52093c98cff5" ns3:_="" ns4:_="">
    <xsd:import namespace="ff79d5c9-88ec-4f4c-ad2d-7d33295d2df3"/>
    <xsd:import namespace="06631cf5-7dc6-461b-9f54-c6a9986077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9d5c9-88ec-4f4c-ad2d-7d33295d2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31cf5-7dc6-461b-9f54-c6a9986077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91DDC5-BDFC-4833-808D-2852876283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79d5c9-88ec-4f4c-ad2d-7d33295d2df3"/>
    <ds:schemaRef ds:uri="06631cf5-7dc6-461b-9f54-c6a9986077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D0BF1C-A388-4081-BC57-2E54A4347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0B6A7-48F4-4FA3-8F97-2B4FB478A3F0}">
  <ds:schemaRefs>
    <ds:schemaRef ds:uri="http://schemas.microsoft.com/office/infopath/2007/PartnerControls"/>
    <ds:schemaRef ds:uri="http://purl.org/dc/elements/1.1/"/>
    <ds:schemaRef ds:uri="ff79d5c9-88ec-4f4c-ad2d-7d33295d2df3"/>
    <ds:schemaRef ds:uri="06631cf5-7dc6-461b-9f54-c6a998607799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Words>2202</Words>
  <Application>Microsoft Office PowerPoint</Application>
  <PresentationFormat>Widescreen</PresentationFormat>
  <Paragraphs>243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42" baseType="lpstr">
      <vt:lpstr>Aharoni</vt:lpstr>
      <vt:lpstr>Arial</vt:lpstr>
      <vt:lpstr>Calibri</vt:lpstr>
      <vt:lpstr>Calibri Light</vt:lpstr>
      <vt:lpstr>Century Gothic</vt:lpstr>
      <vt:lpstr>Consolas</vt:lpstr>
      <vt:lpstr>Courier New</vt:lpstr>
      <vt:lpstr>Karla</vt:lpstr>
      <vt:lpstr>MV Boli</vt:lpstr>
      <vt:lpstr>NimbusMonL-Regu</vt:lpstr>
      <vt:lpstr>NimbusRomNo9L-Medi</vt:lpstr>
      <vt:lpstr>NimbusRomNo9L-MediItal</vt:lpstr>
      <vt:lpstr>NimbusRomNo9L-Regu</vt:lpstr>
      <vt:lpstr>NimbusRomNo9L-ReguItal</vt:lpstr>
      <vt:lpstr>Tema di Office</vt:lpstr>
      <vt:lpstr>Analisi in tempo reale di dati ambientali con Apache Flink</vt:lpstr>
      <vt:lpstr>Scopo del progetto</vt:lpstr>
      <vt:lpstr>Sommario</vt:lpstr>
      <vt:lpstr>Architettura</vt:lpstr>
      <vt:lpstr>Acquisizione dei dati e gestione outliers</vt:lpstr>
      <vt:lpstr>Tumbling windows</vt:lpstr>
      <vt:lpstr>Query Preprocessing</vt:lpstr>
      <vt:lpstr>Query 1: descrizione</vt:lpstr>
      <vt:lpstr>Query 1 DAG </vt:lpstr>
      <vt:lpstr>Query 1</vt:lpstr>
      <vt:lpstr>Query 1</vt:lpstr>
      <vt:lpstr>Query 2: descrizione </vt:lpstr>
      <vt:lpstr>Query 2 DAG </vt:lpstr>
      <vt:lpstr>Query 2</vt:lpstr>
      <vt:lpstr>Query 2</vt:lpstr>
      <vt:lpstr>Query 3: descrizione </vt:lpstr>
      <vt:lpstr>Query 3: griglia</vt:lpstr>
      <vt:lpstr>Query 3: griglia</vt:lpstr>
      <vt:lpstr>Query 3: DAG</vt:lpstr>
      <vt:lpstr>Query 3: griglia</vt:lpstr>
      <vt:lpstr>Query 3</vt:lpstr>
      <vt:lpstr>Query 3: calcolo mediana mediante heap</vt:lpstr>
      <vt:lpstr>Query 3: calcolo mediana</vt:lpstr>
      <vt:lpstr>Query 3: calcolo mediana</vt:lpstr>
      <vt:lpstr>Query 3: calcolo mediana</vt:lpstr>
      <vt:lpstr>Analisi dei tempi</vt:lpstr>
      <vt:lpstr>Analisi dei tempi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 dataset dei taxi di NYC con Apache Spark</dc:title>
  <dc:creator>martina de maio</dc:creator>
  <cp:lastModifiedBy>martina de maio</cp:lastModifiedBy>
  <cp:revision>21</cp:revision>
  <dcterms:created xsi:type="dcterms:W3CDTF">2022-06-13T15:40:10Z</dcterms:created>
  <dcterms:modified xsi:type="dcterms:W3CDTF">2022-07-16T05:36:08Z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0x01010087B7ACB878A28C4A93F973AE8D09A5C5</vt:lpwstr>
  </property>
</Properties>
</file>