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Utente\Desktop\Progettodh\VitaeOpere.html" TargetMode="External"/><Relationship Id="rId2" Type="http://schemas.openxmlformats.org/officeDocument/2006/relationships/hyperlink" Target="file:///C:\Users\Utente\Desktop\Progettodh\ProgettoTerenzi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Utente\Desktop\Progettodh\fulltext.html" TargetMode="External"/><Relationship Id="rId4" Type="http://schemas.openxmlformats.org/officeDocument/2006/relationships/hyperlink" Target="file:///C:\Users\Utente\Desktop\Progettodh\classificazion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«</a:t>
            </a:r>
            <a:r>
              <a:rPr lang="it-IT" dirty="0" err="1" smtClean="0"/>
              <a:t>Quodam</a:t>
            </a:r>
            <a:r>
              <a:rPr lang="it-IT" dirty="0" smtClean="0"/>
              <a:t> modo tacita </a:t>
            </a:r>
            <a:r>
              <a:rPr lang="it-IT" dirty="0" err="1" smtClean="0"/>
              <a:t>luoquitur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L’Eufemia in Terenzio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76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L’idea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646111" y="1234313"/>
            <a:ext cx="11197546" cy="5340657"/>
          </a:xfrm>
        </p:spPr>
        <p:txBody>
          <a:bodyPr>
            <a:normAutofit/>
          </a:bodyPr>
          <a:lstStyle/>
          <a:p>
            <a:pPr algn="just"/>
            <a:r>
              <a:rPr lang="it-IT" dirty="0" smtClean="0"/>
              <a:t>Il progetto nasce come continuazione del lavoro di tesi triennale, che si occupava di classificare i meccanismi retorici del silenzio nelle commedie di </a:t>
            </a:r>
            <a:r>
              <a:rPr lang="it-IT" dirty="0" err="1" smtClean="0"/>
              <a:t>Terenziane</a:t>
            </a:r>
            <a:r>
              <a:rPr lang="it-IT" dirty="0" smtClean="0"/>
              <a:t>.</a:t>
            </a:r>
          </a:p>
          <a:p>
            <a:pPr algn="just"/>
            <a:r>
              <a:rPr lang="it-IT" dirty="0" smtClean="0"/>
              <a:t>L’eufemia è un fenomeno di grande importanza per gli antichi; l’</a:t>
            </a:r>
            <a:r>
              <a:rPr lang="it-IT" i="1" dirty="0" err="1" smtClean="0"/>
              <a:t>AffektSprache</a:t>
            </a:r>
            <a:r>
              <a:rPr lang="it-IT" dirty="0" smtClean="0"/>
              <a:t> e il </a:t>
            </a:r>
            <a:r>
              <a:rPr lang="it-IT" i="1" dirty="0" err="1" smtClean="0"/>
              <a:t>sermo</a:t>
            </a:r>
            <a:r>
              <a:rPr lang="it-IT" i="1" dirty="0" smtClean="0"/>
              <a:t> </a:t>
            </a:r>
            <a:r>
              <a:rPr lang="it-IT" i="1" dirty="0" err="1" smtClean="0"/>
              <a:t>familiaris</a:t>
            </a:r>
            <a:r>
              <a:rPr lang="it-IT" dirty="0" smtClean="0"/>
              <a:t> rendono l’impiego di procedure eufemistiche un vero leitmotiv nelle sei </a:t>
            </a:r>
            <a:r>
              <a:rPr lang="it-IT" i="1" dirty="0" err="1" smtClean="0"/>
              <a:t>pièces</a:t>
            </a:r>
            <a:r>
              <a:rPr lang="it-IT" i="1" dirty="0" smtClean="0"/>
              <a:t> </a:t>
            </a:r>
            <a:r>
              <a:rPr lang="it-IT" dirty="0" smtClean="0"/>
              <a:t>teatrali che ci sono arrivate dal commediografo latino. </a:t>
            </a:r>
            <a:endParaRPr lang="it-IT" dirty="0"/>
          </a:p>
          <a:p>
            <a:pPr algn="just"/>
            <a:r>
              <a:rPr lang="it-IT" dirty="0" smtClean="0"/>
              <a:t>Nell’ampio campo dell’eufemismo, la cui trattazione più completa si trova in </a:t>
            </a:r>
            <a:r>
              <a:rPr lang="it-IT" i="1" dirty="0" smtClean="0"/>
              <a:t>Studi sull’eufemismo</a:t>
            </a:r>
            <a:r>
              <a:rPr lang="it-IT" dirty="0" smtClean="0"/>
              <a:t> di De Martino – </a:t>
            </a:r>
            <a:r>
              <a:rPr lang="it-IT" dirty="0" err="1" smtClean="0"/>
              <a:t>Sommerstein</a:t>
            </a:r>
            <a:r>
              <a:rPr lang="it-IT" dirty="0" smtClean="0"/>
              <a:t>, sono state individuate ellissi, </a:t>
            </a:r>
            <a:r>
              <a:rPr lang="it-IT" i="1" dirty="0" err="1" smtClean="0"/>
              <a:t>transitio</a:t>
            </a:r>
            <a:r>
              <a:rPr lang="it-IT" dirty="0" smtClean="0"/>
              <a:t>- e </a:t>
            </a:r>
            <a:r>
              <a:rPr lang="it-IT" i="1" dirty="0" err="1" smtClean="0"/>
              <a:t>Affekt-</a:t>
            </a:r>
            <a:r>
              <a:rPr lang="it-IT" dirty="0" err="1" smtClean="0"/>
              <a:t>Aposiopese</a:t>
            </a:r>
            <a:r>
              <a:rPr lang="it-IT" dirty="0" smtClean="0"/>
              <a:t>, aposiopesi generiche o dubbie, eufemismi e brachilogie affettive.</a:t>
            </a:r>
          </a:p>
          <a:p>
            <a:pPr algn="just"/>
            <a:endParaRPr lang="it-IT" dirty="0"/>
          </a:p>
          <a:p>
            <a:pPr algn="just"/>
            <a:r>
              <a:rPr lang="it-IT" dirty="0" smtClean="0"/>
              <a:t>La prosecuzione del progetto mira alla marcatura dei full text di tutte le commedie, all’individuazione di tutti gli eufemismi presenti in esse.</a:t>
            </a:r>
          </a:p>
          <a:p>
            <a:pPr algn="just"/>
            <a:r>
              <a:rPr lang="it-IT" dirty="0" smtClean="0"/>
              <a:t>Inoltre ci si propone di calcolare in termini di versi il risparmio di tempo e spazio testuale da parte dell’autore, con la possibilità di fare qualche incerta inferenza a proposito degli scopi di tale affezione: personalità, esigenze sceniche o mero gusto?</a:t>
            </a:r>
            <a:endParaRPr lang="it-IT" dirty="0"/>
          </a:p>
          <a:p>
            <a:pPr algn="just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82898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componenti logiche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356952" y="1222972"/>
            <a:ext cx="3370317" cy="420687"/>
          </a:xfrm>
        </p:spPr>
        <p:txBody>
          <a:bodyPr/>
          <a:lstStyle/>
          <a:p>
            <a:pPr algn="ctr"/>
            <a:r>
              <a:rPr lang="it-IT" sz="1800" dirty="0" smtClean="0"/>
              <a:t>User </a:t>
            </a:r>
            <a:r>
              <a:rPr lang="it-IT" sz="1800" dirty="0" err="1" smtClean="0"/>
              <a:t>experience</a:t>
            </a:r>
            <a:endParaRPr lang="it-IT" sz="1800" dirty="0"/>
          </a:p>
        </p:txBody>
      </p:sp>
      <p:pic>
        <p:nvPicPr>
          <p:cNvPr id="13" name="Segnaposto immagine 12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b="9703"/>
          <a:stretch>
            <a:fillRect/>
          </a:stretch>
        </p:blipFill>
        <p:spPr>
          <a:xfrm>
            <a:off x="438916" y="1779225"/>
            <a:ext cx="3153597" cy="2323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egnaposto testo 7"/>
          <p:cNvSpPr>
            <a:spLocks noGrp="1"/>
          </p:cNvSpPr>
          <p:nvPr>
            <p:ph type="body" sz="half" idx="18"/>
          </p:nvPr>
        </p:nvSpPr>
        <p:spPr>
          <a:xfrm>
            <a:off x="356952" y="4250948"/>
            <a:ext cx="3235561" cy="240240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t-IT" dirty="0" smtClean="0"/>
              <a:t>Dalla </a:t>
            </a:r>
            <a:r>
              <a:rPr lang="it-IT" dirty="0" err="1" smtClean="0"/>
              <a:t>navbar</a:t>
            </a:r>
            <a:r>
              <a:rPr lang="it-IT" dirty="0" smtClean="0"/>
              <a:t> è possibile accedere sempre alla </a:t>
            </a:r>
            <a:r>
              <a:rPr lang="it-IT" smtClean="0"/>
              <a:t>pagina principale (BROWSING PER CATEGORIE). </a:t>
            </a:r>
            <a:r>
              <a:rPr lang="it-IT" dirty="0" smtClean="0"/>
              <a:t>La voce ‘</a:t>
            </a:r>
            <a:r>
              <a:rPr lang="it-IT" i="1" dirty="0" smtClean="0"/>
              <a:t>autore</a:t>
            </a:r>
            <a:r>
              <a:rPr lang="it-IT" dirty="0" smtClean="0"/>
              <a:t>’ contiene una descrizione della vita, della produzione teatrale, con piccole curiosità a proposito della tradizione manoscritta bipartita. Contestualmente si offrono nella forma di card link diretti a manoscritti miniati e a riassunti multimediali a proposito del teatro nuovo.</a:t>
            </a:r>
          </a:p>
          <a:p>
            <a:pPr algn="just"/>
            <a:r>
              <a:rPr lang="it-IT" dirty="0" smtClean="0"/>
              <a:t>Si passa poi al full text, con relativo file XML, che offre una versione alternativa rispetto a quella presentata per </a:t>
            </a:r>
            <a:r>
              <a:rPr lang="it-IT" dirty="0" err="1" smtClean="0"/>
              <a:t>iframe</a:t>
            </a:r>
            <a:r>
              <a:rPr lang="it-IT" dirty="0" smtClean="0"/>
              <a:t>; si è scelto poi di inserire una sezione riassuntiva, che riporti in forma discorsiva i risultati delle statistiche compiute attraverso programmazione in </a:t>
            </a:r>
            <a:r>
              <a:rPr lang="it-IT" dirty="0" err="1" smtClean="0"/>
              <a:t>js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819131" y="1306286"/>
            <a:ext cx="3081674" cy="360446"/>
          </a:xfrm>
        </p:spPr>
        <p:txBody>
          <a:bodyPr/>
          <a:lstStyle/>
          <a:p>
            <a:pPr algn="ctr"/>
            <a:r>
              <a:rPr lang="it-IT" sz="1800" dirty="0" smtClean="0"/>
              <a:t>Utilities</a:t>
            </a:r>
            <a:endParaRPr lang="it-IT" sz="1800" dirty="0"/>
          </a:p>
        </p:txBody>
      </p:sp>
      <p:pic>
        <p:nvPicPr>
          <p:cNvPr id="14" name="Segnaposto immagine 13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590" y="1779225"/>
            <a:ext cx="1882024" cy="3264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egnaposto testo 8"/>
          <p:cNvSpPr>
            <a:spLocks noGrp="1"/>
          </p:cNvSpPr>
          <p:nvPr>
            <p:ph type="body" sz="half" idx="19"/>
          </p:nvPr>
        </p:nvSpPr>
        <p:spPr>
          <a:xfrm>
            <a:off x="3819131" y="5343210"/>
            <a:ext cx="3081674" cy="149737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t-IT" dirty="0" smtClean="0"/>
              <a:t>In </a:t>
            </a:r>
            <a:r>
              <a:rPr lang="it-IT" i="1" dirty="0" err="1" smtClean="0"/>
              <a:t>aside</a:t>
            </a:r>
            <a:r>
              <a:rPr lang="it-IT" i="1" dirty="0" smtClean="0"/>
              <a:t> </a:t>
            </a:r>
            <a:r>
              <a:rPr lang="it-IT" dirty="0" smtClean="0"/>
              <a:t>alcuni servizi per l’ampliamento delle informazioni a proposito delle singole commedie e dell’aspetto più pratico di una trattazione a proposito del teatro: </a:t>
            </a:r>
            <a:r>
              <a:rPr lang="it-IT" dirty="0"/>
              <a:t>i</a:t>
            </a:r>
            <a:r>
              <a:rPr lang="it-IT" dirty="0" smtClean="0"/>
              <a:t>l </a:t>
            </a:r>
            <a:r>
              <a:rPr lang="it-IT" dirty="0"/>
              <a:t>professore ordinario di Archeologia e Storia dell'arte greca e romana </a:t>
            </a:r>
            <a:r>
              <a:rPr lang="it-IT" dirty="0" smtClean="0"/>
              <a:t>Andrea </a:t>
            </a:r>
            <a:r>
              <a:rPr lang="it-IT" dirty="0" err="1"/>
              <a:t>Carandini</a:t>
            </a:r>
            <a:r>
              <a:rPr lang="it-IT" dirty="0"/>
              <a:t> offre un percorso tra le vie di Roma, svelando i segreti dei teatri antichi.</a:t>
            </a:r>
            <a:endParaRPr lang="it-IT" i="1" dirty="0"/>
          </a:p>
        </p:txBody>
      </p:sp>
      <p:pic>
        <p:nvPicPr>
          <p:cNvPr id="15" name="Segnaposto immagine 14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75" y="1779225"/>
            <a:ext cx="4363700" cy="16352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Segnaposto testo 9"/>
          <p:cNvSpPr>
            <a:spLocks noGrp="1"/>
          </p:cNvSpPr>
          <p:nvPr>
            <p:ph type="body" sz="half" idx="20"/>
          </p:nvPr>
        </p:nvSpPr>
        <p:spPr>
          <a:xfrm>
            <a:off x="7124575" y="3954273"/>
            <a:ext cx="4631996" cy="2516196"/>
          </a:xfrm>
        </p:spPr>
        <p:txBody>
          <a:bodyPr/>
          <a:lstStyle/>
          <a:p>
            <a:pPr algn="just"/>
            <a:r>
              <a:rPr lang="it-IT" dirty="0" smtClean="0"/>
              <a:t>Raccolta di item testuali divisi per categorie retoriche e descrizione mediante </a:t>
            </a:r>
            <a:r>
              <a:rPr lang="it-IT" dirty="0" smtClean="0"/>
              <a:t>SKOS.</a:t>
            </a:r>
            <a:endParaRPr lang="it-IT" dirty="0" smtClean="0"/>
          </a:p>
          <a:p>
            <a:endParaRPr lang="it-IT" dirty="0"/>
          </a:p>
          <a:p>
            <a:pPr algn="just"/>
            <a:r>
              <a:rPr lang="it-IT" dirty="0" smtClean="0"/>
              <a:t>Confronto tra </a:t>
            </a:r>
            <a:r>
              <a:rPr lang="it-IT" dirty="0" smtClean="0"/>
              <a:t>testo con omissioni e testo completato secondo l’</a:t>
            </a:r>
            <a:r>
              <a:rPr lang="it-IT" i="1" dirty="0" err="1" smtClean="0"/>
              <a:t>usus</a:t>
            </a:r>
            <a:r>
              <a:rPr lang="it-IT" i="1" dirty="0" smtClean="0"/>
              <a:t> </a:t>
            </a:r>
            <a:r>
              <a:rPr lang="it-IT" i="1" dirty="0" err="1" smtClean="0"/>
              <a:t>scribendi</a:t>
            </a:r>
            <a:r>
              <a:rPr lang="it-IT" dirty="0" smtClean="0"/>
              <a:t> dell’autore. Allenamento della macchina al calcolo delle sillabe del testo con relativo incasellamento in tipologie metriche. Il risultato dovrebbe essere il numero di versi risparmiato.</a:t>
            </a:r>
            <a:endParaRPr lang="it-IT" dirty="0"/>
          </a:p>
          <a:p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95021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9" grpId="0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Gli item</a:t>
            </a:r>
            <a:endParaRPr lang="it-IT" dirty="0"/>
          </a:p>
        </p:txBody>
      </p:sp>
      <p:sp>
        <p:nvSpPr>
          <p:cNvPr id="17" name="Segnaposto contenuto 16"/>
          <p:cNvSpPr>
            <a:spLocks noGrp="1"/>
          </p:cNvSpPr>
          <p:nvPr>
            <p:ph idx="1"/>
          </p:nvPr>
        </p:nvSpPr>
        <p:spPr>
          <a:xfrm>
            <a:off x="646111" y="1485308"/>
            <a:ext cx="10882273" cy="4671652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Gli item del mio progetto sono anomali per un catalogo, dal momento che hanno più l’obiettivo di preservazione ed incasellamento, che manifestazione. </a:t>
            </a:r>
          </a:p>
          <a:p>
            <a:r>
              <a:rPr lang="it-IT" dirty="0" smtClean="0"/>
              <a:t>Si tratta in primo luogo di categorie </a:t>
            </a:r>
            <a:r>
              <a:rPr lang="it-IT" dirty="0" smtClean="0"/>
              <a:t>retoriche</a:t>
            </a:r>
            <a:r>
              <a:rPr lang="it-IT" dirty="0"/>
              <a:t> </a:t>
            </a:r>
            <a:r>
              <a:rPr lang="it-IT" dirty="0" smtClean="0"/>
              <a:t>– dunque di concetti, motivo per cui si rimanda alla diapositiva con gli </a:t>
            </a:r>
            <a:r>
              <a:rPr lang="it-IT" i="1" dirty="0" smtClean="0"/>
              <a:t>standard</a:t>
            </a:r>
            <a:r>
              <a:rPr lang="it-IT" dirty="0" smtClean="0"/>
              <a:t> –</a:t>
            </a:r>
            <a:r>
              <a:rPr lang="it-IT" dirty="0" smtClean="0"/>
              <a:t> </a:t>
            </a:r>
            <a:r>
              <a:rPr lang="it-IT" dirty="0" smtClean="0"/>
              <a:t>che da sé costituiscono un database in cui determinati valori rispondono ad un attributo definito, leggibile in verticale. I metadati di contenuto sono riconoscibili attraverso una segnatura che identifica i documenti.</a:t>
            </a:r>
          </a:p>
          <a:p>
            <a:r>
              <a:rPr lang="it-IT" dirty="0" smtClean="0"/>
              <a:t>Internamente agli stessi è presente un’ulteriore classificazione, risultato dello studio relativo al testo – nel caso del prototipo, l’</a:t>
            </a:r>
            <a:r>
              <a:rPr lang="it-IT" i="1" dirty="0" smtClean="0"/>
              <a:t>Andria</a:t>
            </a:r>
            <a:r>
              <a:rPr lang="it-IT" dirty="0" smtClean="0"/>
              <a:t> – , che si propone di incasellare negli item retorici individuati (a livello di categoria), altri item testuali ben più specifici, per i quali è richiesta (ed assolta) la marcatura in XML/TEI.</a:t>
            </a:r>
          </a:p>
          <a:p>
            <a:endParaRPr lang="it-IT" dirty="0"/>
          </a:p>
          <a:p>
            <a:r>
              <a:rPr lang="it-IT" dirty="0" smtClean="0"/>
              <a:t>La specifica per la prova d’esame riguardante la catalogazione in DC di un item «standard» o più classico è stata portata a termine, come prova di comprensione, entro la sezione </a:t>
            </a:r>
            <a:r>
              <a:rPr lang="it-IT" dirty="0" err="1" smtClean="0"/>
              <a:t>FullText</a:t>
            </a:r>
            <a:r>
              <a:rPr lang="it-IT" dirty="0" smtClean="0"/>
              <a:t>, raggiungibile dalla Home page del sito mediante link attivo.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212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 metodi di accesso o </a:t>
            </a:r>
            <a:r>
              <a:rPr lang="it-IT" dirty="0" err="1" smtClean="0"/>
              <a:t>browsing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(per categoria):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6111" y="2013996"/>
            <a:ext cx="10824400" cy="4456254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Home (</a:t>
            </a:r>
            <a:r>
              <a:rPr lang="it-IT" dirty="0">
                <a:hlinkClick r:id="rId2" action="ppaction://hlinkfile"/>
              </a:rPr>
              <a:t>file:///C:/Users/Utente/Desktop/Progettodh/ProgettoTerenzio.html</a:t>
            </a:r>
            <a:r>
              <a:rPr lang="it-IT" dirty="0" smtClean="0"/>
              <a:t>).</a:t>
            </a:r>
          </a:p>
          <a:p>
            <a:r>
              <a:rPr lang="it-IT" dirty="0" smtClean="0"/>
              <a:t> Autore – Vita e Opere (</a:t>
            </a:r>
            <a:r>
              <a:rPr lang="it-IT" dirty="0" smtClean="0">
                <a:hlinkClick r:id="rId3" action="ppaction://hlinkfile"/>
              </a:rPr>
              <a:t>file</a:t>
            </a:r>
            <a:r>
              <a:rPr lang="it-IT" dirty="0">
                <a:hlinkClick r:id="rId3" action="ppaction://hlinkfile"/>
              </a:rPr>
              <a:t>:///C:/Users/Utente/Desktop/Progettodh/VitaeOpere.html</a:t>
            </a:r>
            <a:r>
              <a:rPr lang="it-IT" dirty="0" smtClean="0"/>
              <a:t>); </a:t>
            </a:r>
          </a:p>
          <a:p>
            <a:pPr lvl="1"/>
            <a:r>
              <a:rPr lang="it-IT" dirty="0" smtClean="0"/>
              <a:t>Meccanismi retorici del silenzio (</a:t>
            </a:r>
            <a:r>
              <a:rPr lang="it-IT" dirty="0" smtClean="0">
                <a:hlinkClick r:id="rId4" action="ppaction://hlinkfile"/>
              </a:rPr>
              <a:t>file</a:t>
            </a:r>
            <a:r>
              <a:rPr lang="it-IT" dirty="0">
                <a:hlinkClick r:id="rId4" action="ppaction://hlinkfile"/>
              </a:rPr>
              <a:t>:///C:/</a:t>
            </a:r>
            <a:r>
              <a:rPr lang="it-IT" dirty="0" smtClean="0">
                <a:hlinkClick r:id="rId4" action="ppaction://hlinkfile"/>
              </a:rPr>
              <a:t>Users/Utente/Desktop/Progettodh/classificazione.html</a:t>
            </a:r>
            <a:r>
              <a:rPr lang="it-IT" dirty="0" smtClean="0"/>
              <a:t>);</a:t>
            </a:r>
          </a:p>
          <a:p>
            <a:pPr lvl="2"/>
            <a:r>
              <a:rPr lang="it-IT" dirty="0" smtClean="0"/>
              <a:t>Ellissi;</a:t>
            </a:r>
            <a:endParaRPr lang="it-IT" dirty="0"/>
          </a:p>
          <a:p>
            <a:pPr lvl="2"/>
            <a:r>
              <a:rPr lang="it-IT" i="1" dirty="0" err="1" smtClean="0"/>
              <a:t>Transitio</a:t>
            </a:r>
            <a:r>
              <a:rPr lang="it-IT" dirty="0" err="1" smtClean="0"/>
              <a:t>-Aposiopese</a:t>
            </a:r>
            <a:r>
              <a:rPr lang="it-IT" dirty="0" smtClean="0"/>
              <a:t>;</a:t>
            </a:r>
            <a:endParaRPr lang="it-IT" dirty="0"/>
          </a:p>
          <a:p>
            <a:pPr lvl="2"/>
            <a:r>
              <a:rPr lang="it-IT" dirty="0"/>
              <a:t>Aposiopesi (</a:t>
            </a:r>
            <a:r>
              <a:rPr lang="it-IT" i="1" dirty="0" err="1"/>
              <a:t>dubium</a:t>
            </a:r>
            <a:r>
              <a:rPr lang="it-IT" dirty="0" smtClean="0"/>
              <a:t>);</a:t>
            </a:r>
            <a:endParaRPr lang="it-IT" dirty="0"/>
          </a:p>
          <a:p>
            <a:pPr lvl="2"/>
            <a:r>
              <a:rPr lang="it-IT" i="1" dirty="0" err="1" smtClean="0"/>
              <a:t>Affekt-</a:t>
            </a:r>
            <a:r>
              <a:rPr lang="it-IT" dirty="0" err="1" smtClean="0"/>
              <a:t>Aposiopese</a:t>
            </a:r>
            <a:r>
              <a:rPr lang="it-IT" dirty="0" smtClean="0"/>
              <a:t>;</a:t>
            </a:r>
            <a:endParaRPr lang="it-IT" dirty="0"/>
          </a:p>
          <a:p>
            <a:pPr lvl="2"/>
            <a:r>
              <a:rPr lang="it-IT" dirty="0"/>
              <a:t>Brachilogia </a:t>
            </a:r>
            <a:r>
              <a:rPr lang="it-IT" dirty="0" smtClean="0"/>
              <a:t>affettiva;</a:t>
            </a:r>
            <a:endParaRPr lang="it-IT" dirty="0"/>
          </a:p>
          <a:p>
            <a:pPr lvl="2"/>
            <a:r>
              <a:rPr lang="it-IT" dirty="0" smtClean="0"/>
              <a:t>Eufemismi;</a:t>
            </a:r>
          </a:p>
          <a:p>
            <a:pPr lvl="1"/>
            <a:r>
              <a:rPr lang="it-IT" dirty="0" smtClean="0"/>
              <a:t>Statistiche.</a:t>
            </a:r>
          </a:p>
          <a:p>
            <a:r>
              <a:rPr lang="it-IT" dirty="0"/>
              <a:t>Full Text (</a:t>
            </a:r>
            <a:r>
              <a:rPr lang="it-IT" dirty="0">
                <a:hlinkClick r:id="rId5" action="ppaction://hlinkfile"/>
              </a:rPr>
              <a:t>file:///C:/</a:t>
            </a:r>
            <a:r>
              <a:rPr lang="it-IT" dirty="0" smtClean="0">
                <a:hlinkClick r:id="rId5" action="ppaction://hlinkfile"/>
              </a:rPr>
              <a:t>Users/Utente/Desktop/Progettodh/fulltext.html</a:t>
            </a:r>
            <a:r>
              <a:rPr lang="it-IT" dirty="0" smtClean="0"/>
              <a:t>).</a:t>
            </a:r>
          </a:p>
          <a:p>
            <a:r>
              <a:rPr lang="it-IT" dirty="0" smtClean="0"/>
              <a:t>Risultati della ricerca.</a:t>
            </a:r>
          </a:p>
        </p:txBody>
      </p:sp>
    </p:spTree>
    <p:extLst>
      <p:ext uri="{BB962C8B-B14F-4D97-AF65-F5344CB8AC3E}">
        <p14:creationId xmlns:p14="http://schemas.microsoft.com/office/powerpoint/2010/main" val="33485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324909" cy="810025"/>
          </a:xfrm>
        </p:spPr>
        <p:txBody>
          <a:bodyPr/>
          <a:lstStyle/>
          <a:p>
            <a:r>
              <a:rPr lang="it-IT" sz="3700" dirty="0"/>
              <a:t>Gli </a:t>
            </a:r>
            <a:r>
              <a:rPr lang="it-IT" sz="3700" dirty="0" smtClean="0"/>
              <a:t>standard per la descrizione degli Item</a:t>
            </a:r>
            <a:endParaRPr lang="it-IT" sz="37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7660" y="1262744"/>
            <a:ext cx="11468100" cy="52752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t-IT" dirty="0"/>
              <a:t>SKOS (Simple Knowledge </a:t>
            </a:r>
            <a:r>
              <a:rPr lang="it-IT" dirty="0" err="1"/>
              <a:t>Organisation</a:t>
            </a:r>
            <a:r>
              <a:rPr lang="it-IT" dirty="0"/>
              <a:t> System) è un'area di lavoro che sviluppa specifiche e standard per supportare l'uso dei sistemi d'organizzazione della conoscenza (KOS) nel quadro del web semantico [SKOS 05</a:t>
            </a:r>
            <a:r>
              <a:rPr lang="it-IT" dirty="0" smtClean="0"/>
              <a:t>]. </a:t>
            </a:r>
            <a:r>
              <a:rPr lang="it-IT" dirty="0"/>
              <a:t>Ideato nel 2003, </a:t>
            </a:r>
            <a:r>
              <a:rPr lang="it-IT" dirty="0" smtClean="0"/>
              <a:t>come modello </a:t>
            </a:r>
            <a:r>
              <a:rPr lang="it-IT" dirty="0"/>
              <a:t>per thesaurus compatibile con gli standard ISO più </a:t>
            </a:r>
            <a:r>
              <a:rPr lang="it-IT" dirty="0" smtClean="0"/>
              <a:t>importanti, dal 2005 la responsabilità </a:t>
            </a:r>
            <a:r>
              <a:rPr lang="it-IT" dirty="0"/>
              <a:t>è passata a W3C. </a:t>
            </a:r>
            <a:r>
              <a:rPr lang="it-IT" dirty="0" smtClean="0"/>
              <a:t>Si tratta prima di tutto di un connettore </a:t>
            </a:r>
            <a:r>
              <a:rPr lang="it-IT" dirty="0"/>
              <a:t>tra </a:t>
            </a:r>
            <a:r>
              <a:rPr lang="it-IT" dirty="0" smtClean="0"/>
              <a:t>standard di biblioteche</a:t>
            </a:r>
            <a:r>
              <a:rPr lang="it-IT" dirty="0"/>
              <a:t>, musei, archivi </a:t>
            </a:r>
            <a:r>
              <a:rPr lang="it-IT" dirty="0" smtClean="0"/>
              <a:t>e </a:t>
            </a:r>
            <a:r>
              <a:rPr lang="it-IT" dirty="0"/>
              <a:t>le nuove strutture pensate per il Web come le open-directory, i blog </a:t>
            </a: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. SKOS Core </a:t>
            </a:r>
            <a:r>
              <a:rPr lang="it-IT" dirty="0" err="1"/>
              <a:t>Vocalulary</a:t>
            </a:r>
            <a:r>
              <a:rPr lang="it-IT" dirty="0"/>
              <a:t> consiste in una serie di classi RDFS e proprietà di RDF che sono usate per rappresentare il contenuto e la struttura di base dei cosiddetti </a:t>
            </a:r>
            <a:r>
              <a:rPr lang="it-IT" dirty="0" err="1"/>
              <a:t>concept</a:t>
            </a:r>
            <a:r>
              <a:rPr lang="it-IT" dirty="0"/>
              <a:t>-schema cioè thesaurus, schemi di classificazione, elenchi di titoli d'argomento, tassonomie, </a:t>
            </a:r>
            <a:r>
              <a:rPr lang="it-IT" dirty="0" smtClean="0"/>
              <a:t>etc. e può </a:t>
            </a:r>
            <a:r>
              <a:rPr lang="it-IT" dirty="0"/>
              <a:t>essere usato come formato d'interscambio attraverso le librerie </a:t>
            </a:r>
            <a:r>
              <a:rPr lang="it-IT" dirty="0" smtClean="0"/>
              <a:t>digitali.</a:t>
            </a:r>
            <a:endParaRPr lang="it-IT" dirty="0"/>
          </a:p>
          <a:p>
            <a:pPr algn="just"/>
            <a:r>
              <a:rPr lang="it-IT" dirty="0" smtClean="0"/>
              <a:t>Si tratta di un vocabolario dalle potenzialità elevate, dal momento che può essere combinato con DC e FOAF.</a:t>
            </a:r>
          </a:p>
          <a:p>
            <a:pPr algn="just"/>
            <a:r>
              <a:rPr lang="it-IT" dirty="0" smtClean="0"/>
              <a:t>Il suo funzionamento si basa su sub-</a:t>
            </a:r>
            <a:r>
              <a:rPr lang="it-IT" dirty="0" err="1" smtClean="0"/>
              <a:t>classes</a:t>
            </a:r>
            <a:r>
              <a:rPr lang="it-IT" dirty="0" smtClean="0"/>
              <a:t> e sub-</a:t>
            </a:r>
            <a:r>
              <a:rPr lang="it-IT" dirty="0" err="1" smtClean="0"/>
              <a:t>properties</a:t>
            </a:r>
            <a:r>
              <a:rPr lang="it-IT" dirty="0" smtClean="0"/>
              <a:t> in RDF (</a:t>
            </a:r>
            <a:r>
              <a:rPr lang="it-IT" dirty="0" err="1" smtClean="0"/>
              <a:t>Properties</a:t>
            </a:r>
            <a:r>
              <a:rPr lang="it-IT" dirty="0" smtClean="0"/>
              <a:t> per le etichette lessicali, per le etichette per la documentazione, per le relazioni semantiche, per le etichette simboliche). </a:t>
            </a:r>
          </a:p>
          <a:p>
            <a:pPr algn="just"/>
            <a:r>
              <a:rPr lang="it-IT" dirty="0" smtClean="0"/>
              <a:t>Il Meta modello di SKOS si basa su concetti, identificato da una </a:t>
            </a:r>
            <a:r>
              <a:rPr lang="it-IT" dirty="0" err="1" smtClean="0"/>
              <a:t>label</a:t>
            </a:r>
            <a:r>
              <a:rPr lang="it-IT" dirty="0" smtClean="0"/>
              <a:t> principale e da altre </a:t>
            </a:r>
            <a:r>
              <a:rPr lang="it-IT" dirty="0" err="1" smtClean="0"/>
              <a:t>label</a:t>
            </a:r>
            <a:r>
              <a:rPr lang="it-IT" dirty="0" smtClean="0"/>
              <a:t> che sono alternative, e </a:t>
            </a:r>
            <a:r>
              <a:rPr lang="it-IT" dirty="0" err="1" smtClean="0"/>
              <a:t>concept-schemes</a:t>
            </a:r>
            <a:r>
              <a:rPr lang="it-IT" dirty="0" smtClean="0"/>
              <a:t>. Le relazioni tra concetti dello stesso </a:t>
            </a:r>
            <a:r>
              <a:rPr lang="it-IT" dirty="0" err="1" smtClean="0"/>
              <a:t>concept</a:t>
            </a:r>
            <a:r>
              <a:rPr lang="it-IT" dirty="0" smtClean="0"/>
              <a:t>-schema sono relazioni semantiche.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69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42313" y="6068659"/>
            <a:ext cx="3529648" cy="469302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Fine della presentazione.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1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3407</TotalTime>
  <Words>914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Ione</vt:lpstr>
      <vt:lpstr>«Quodam modo tacita luoquitur»</vt:lpstr>
      <vt:lpstr>L’idea</vt:lpstr>
      <vt:lpstr>Le componenti logiche</vt:lpstr>
      <vt:lpstr>Gli item</vt:lpstr>
      <vt:lpstr>I metodi di accesso o browsing (per categoria): </vt:lpstr>
      <vt:lpstr>Gli standard per la descrizione degli Item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«Quodam modo tacita luoquitur»</dc:title>
  <dc:creator>Utente</dc:creator>
  <cp:lastModifiedBy>Utente</cp:lastModifiedBy>
  <cp:revision>26</cp:revision>
  <dcterms:created xsi:type="dcterms:W3CDTF">2021-08-30T08:43:33Z</dcterms:created>
  <dcterms:modified xsi:type="dcterms:W3CDTF">2021-09-07T15:16:15Z</dcterms:modified>
</cp:coreProperties>
</file>