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2"/>
  </p:notesMasterIdLst>
  <p:sldIdLst>
    <p:sldId id="256" r:id="rId2"/>
    <p:sldId id="262" r:id="rId3"/>
    <p:sldId id="264" r:id="rId4"/>
    <p:sldId id="268" r:id="rId5"/>
    <p:sldId id="266" r:id="rId6"/>
    <p:sldId id="269" r:id="rId7"/>
    <p:sldId id="265"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356"/>
    <a:srgbClr val="C6D9F1"/>
    <a:srgbClr val="45312B"/>
    <a:srgbClr val="465359"/>
    <a:srgbClr val="1F1F35"/>
    <a:srgbClr val="474779"/>
    <a:srgbClr val="2A2C4C"/>
    <a:srgbClr val="372921"/>
    <a:srgbClr val="413127"/>
    <a:srgbClr val="382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97"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704E-D580-4135-8BC1-CD367E0319D7}"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ADD92-703F-4DE3-B82C-CB2CE49F13B3}" type="slidenum">
              <a:rPr lang="en-US" smtClean="0"/>
              <a:t>‹#›</a:t>
            </a:fld>
            <a:endParaRPr lang="en-US"/>
          </a:p>
        </p:txBody>
      </p:sp>
    </p:spTree>
    <p:extLst>
      <p:ext uri="{BB962C8B-B14F-4D97-AF65-F5344CB8AC3E}">
        <p14:creationId xmlns:p14="http://schemas.microsoft.com/office/powerpoint/2010/main" val="144865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ADD92-703F-4DE3-B82C-CB2CE49F13B3}" type="slidenum">
              <a:rPr lang="en-US" smtClean="0"/>
              <a:t>8</a:t>
            </a:fld>
            <a:endParaRPr lang="en-US"/>
          </a:p>
        </p:txBody>
      </p:sp>
    </p:spTree>
    <p:extLst>
      <p:ext uri="{BB962C8B-B14F-4D97-AF65-F5344CB8AC3E}">
        <p14:creationId xmlns:p14="http://schemas.microsoft.com/office/powerpoint/2010/main" val="88773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2576479"/>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511146"/>
            <a:ext cx="10993549" cy="1475013"/>
          </a:xfrm>
          <a:prstGeom prst="rect">
            <a:avLst/>
          </a:prstGeo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1986160"/>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7844A12-4F5C-4EF0-ABA3-28FCF12FE150}" type="datetime1">
              <a:rPr lang="en-US" smtClean="0"/>
              <a:t>1/18/2022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411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a:prstGeom prst="rect">
            <a:avLst/>
          </a:prstGeo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DC859C-53F6-4271-82E6-67B015830359}" type="datetime1">
              <a:rPr lang="en-US" smtClean="0"/>
              <a:t>1/18/2022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59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A68F3-AFB1-4804-A400-9C893BE39117}"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991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a:prstGeom prst="rect">
            <a:avLst/>
          </a:prstGeo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1A207CC-12AC-4757-9479-EC7EF353D6B2}" type="datetime1">
              <a:rPr lang="en-US" smtClean="0"/>
              <a:t>1/18/2022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447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424363"/>
            <a:ext cx="11029616" cy="54791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1192" y="2063071"/>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1E90F46D-9880-4A6D-8777-DAAE3DF3748E}" type="datetime1">
              <a:rPr lang="en-US" smtClean="0"/>
              <a:t>1/18/2022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36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ED7EA74-EC74-4F0B-BAC6-1CEB2DDCE105}"/>
              </a:ext>
            </a:extLst>
          </p:cNvPr>
          <p:cNvSpPr/>
          <p:nvPr userDrawn="1"/>
        </p:nvSpPr>
        <p:spPr>
          <a:xfrm>
            <a:off x="0" y="5262880"/>
            <a:ext cx="12192000" cy="159512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a:xfrm>
            <a:off x="10692957" y="6404357"/>
            <a:ext cx="1052510" cy="365125"/>
          </a:xfrm>
          <a:prstGeom prst="rect">
            <a:avLst/>
          </a:prstGeom>
        </p:spPr>
        <p:txBody>
          <a:bodyPr/>
          <a:lstStyle/>
          <a:p>
            <a:fld id="{3A98EE3D-8CD1-4C3F-BD1C-C98C9596463C}" type="slidenum">
              <a:rPr lang="en-US" smtClean="0"/>
              <a:t>‹#›</a:t>
            </a:fld>
            <a:endParaRPr lang="en-US" dirty="0"/>
          </a:p>
        </p:txBody>
      </p:sp>
      <p:sp>
        <p:nvSpPr>
          <p:cNvPr id="11" name="Rectangle 10">
            <a:extLst>
              <a:ext uri="{FF2B5EF4-FFF2-40B4-BE49-F238E27FC236}">
                <a16:creationId xmlns:a16="http://schemas.microsoft.com/office/drawing/2014/main" id="{0BD824E9-FA50-4E83-839A-1D0CD6F94675}"/>
              </a:ext>
            </a:extLst>
          </p:cNvPr>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AAC7426-C19C-44C2-A43B-657469313DE9}"/>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117A54-A97E-4C5D-8B7B-515184E16182}"/>
              </a:ext>
            </a:extLst>
          </p:cNvPr>
          <p:cNvSpPr/>
          <p:nvPr userDrawn="1"/>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DE4713B-06B3-4386-A9A6-0429A39B54AC}"/>
              </a:ext>
            </a:extLst>
          </p:cNvPr>
          <p:cNvSpPr/>
          <p:nvPr userDrawn="1"/>
        </p:nvSpPr>
        <p:spPr>
          <a:xfrm>
            <a:off x="3459479" y="4673600"/>
            <a:ext cx="5273040" cy="1209040"/>
          </a:xfrm>
          <a:prstGeom prst="rect">
            <a:avLst/>
          </a:prstGeom>
          <a:ln w="57150">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latin typeface="Gill Sans Nova" panose="020B0602020104020203" pitchFamily="34" charset="0"/>
              </a:rPr>
              <a:t>OVERVIEW</a:t>
            </a:r>
          </a:p>
        </p:txBody>
      </p:sp>
      <p:sp>
        <p:nvSpPr>
          <p:cNvPr id="16" name="Oval 15">
            <a:extLst>
              <a:ext uri="{FF2B5EF4-FFF2-40B4-BE49-F238E27FC236}">
                <a16:creationId xmlns:a16="http://schemas.microsoft.com/office/drawing/2014/main" id="{9DF07B0A-A7FA-43AB-97EC-14FA50F86D38}"/>
              </a:ext>
            </a:extLst>
          </p:cNvPr>
          <p:cNvSpPr/>
          <p:nvPr userDrawn="1"/>
        </p:nvSpPr>
        <p:spPr>
          <a:xfrm>
            <a:off x="1168400" y="1304389"/>
            <a:ext cx="2204720" cy="2204720"/>
          </a:xfrm>
          <a:prstGeom prst="ellipse">
            <a:avLst/>
          </a:prstGeom>
          <a:solidFill>
            <a:schemeClr val="accent3">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7BF1139-C1C8-455E-A512-050595AE5A81}"/>
              </a:ext>
            </a:extLst>
          </p:cNvPr>
          <p:cNvSpPr/>
          <p:nvPr userDrawn="1"/>
        </p:nvSpPr>
        <p:spPr>
          <a:xfrm>
            <a:off x="4993640" y="1304389"/>
            <a:ext cx="2204720" cy="2204720"/>
          </a:xfrm>
          <a:prstGeom prst="ellipse">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290940-4162-4B27-90FD-0C63AE1C4B8A}"/>
              </a:ext>
            </a:extLst>
          </p:cNvPr>
          <p:cNvSpPr/>
          <p:nvPr userDrawn="1"/>
        </p:nvSpPr>
        <p:spPr>
          <a:xfrm>
            <a:off x="8783320" y="1304389"/>
            <a:ext cx="2204720" cy="2204720"/>
          </a:xfrm>
          <a:prstGeom prst="ellipse">
            <a:avLst/>
          </a:prstGeom>
          <a:solidFill>
            <a:schemeClr val="accent4"/>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227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a:prstGeom prst="rect">
            <a:avLst/>
          </a:prstGeo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18C20CAF-4B76-4CD6-A29D-1987B09B938C}" type="datetime1">
              <a:rPr lang="en-US" smtClean="0"/>
              <a:t>1/18/2022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
        <p:nvSpPr>
          <p:cNvPr id="11" name="Rectangle 10">
            <a:extLst>
              <a:ext uri="{FF2B5EF4-FFF2-40B4-BE49-F238E27FC236}">
                <a16:creationId xmlns:a16="http://schemas.microsoft.com/office/drawing/2014/main" id="{0BD824E9-FA50-4E83-839A-1D0CD6F94675}"/>
              </a:ext>
            </a:extLst>
          </p:cNvPr>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AAC7426-C19C-44C2-A43B-657469313DE9}"/>
              </a:ext>
            </a:extLst>
          </p:cNvPr>
          <p:cNvSpPr/>
          <p:nvPr userDrawn="1"/>
        </p:nvSpPr>
        <p:spPr>
          <a:xfrm>
            <a:off x="8042148" y="457199"/>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117A54-A97E-4C5D-8B7B-515184E16182}"/>
              </a:ext>
            </a:extLst>
          </p:cNvPr>
          <p:cNvSpPr/>
          <p:nvPr userDrawn="1"/>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264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A281D-CC15-4034-90AB-B80C79A98DDE}"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942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ABBC4-62B3-453E-A192-ACBA9AF8320D}" type="datetime1">
              <a:rPr lang="en-US" smtClean="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836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81192" y="503641"/>
            <a:ext cx="11029616" cy="591142"/>
          </a:xfrm>
          <a:prstGeom prst="rect">
            <a:avLst/>
          </a:prstGeom>
        </p:spPr>
        <p:txBody>
          <a:bodyPr>
            <a:normAutofit/>
          </a:bodyPr>
          <a:lstStyle>
            <a:lvl1pPr>
              <a:defRPr sz="2600">
                <a:latin typeface="Gill Sans Nova" panose="020B060202010402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56D077FA-0C26-4F8B-9E76-1BAC2572315D}"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289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2DE2D-570E-48DC-A048-9CEBF3DBBBD2}" type="datetime1">
              <a:rPr lang="en-US" smtClean="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317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a:prstGeom prst="rect">
            <a:avLst/>
          </a:prstGeo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7017A16E-D207-40CA-B602-8AA500E6AB13}" type="datetime1">
              <a:rPr lang="en-US" smtClean="0"/>
              <a:t>1/18/2022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a:prstGeom prst="rect">
            <a:avLst/>
          </a:prstGeo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6306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AE9F177-F5F7-45A9-BCBE-2A46F7699C5C}"/>
              </a:ext>
            </a:extLst>
          </p:cNvPr>
          <p:cNvSpPr/>
          <p:nvPr userDrawn="1"/>
        </p:nvSpPr>
        <p:spPr>
          <a:xfrm>
            <a:off x="11333947" y="6468045"/>
            <a:ext cx="276861" cy="276861"/>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81192" y="503641"/>
            <a:ext cx="11029616" cy="5039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1574800"/>
            <a:ext cx="11029616" cy="441324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930C59C-07A3-463C-8477-77BB7D403F3B}" type="datetime1">
              <a:rPr lang="en-US" smtClean="0"/>
              <a:t>1/18/2022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1317202" y="6468045"/>
            <a:ext cx="310350" cy="276861"/>
          </a:xfrm>
          <a:prstGeom prst="rect">
            <a:avLst/>
          </a:prstGeom>
        </p:spPr>
        <p:txBody>
          <a:bodyPr vert="horz" lIns="91440" tIns="45720" rIns="91440" bIns="45720" rtlCol="0" anchor="ctr"/>
          <a:lstStyle>
            <a:lvl1pPr algn="r">
              <a:defRPr sz="800">
                <a:solidFill>
                  <a:schemeClr val="bg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811952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22" r:id="rId4"/>
    <p:sldLayoutId id="2147483719" r:id="rId5"/>
    <p:sldLayoutId id="2147483720" r:id="rId6"/>
    <p:sldLayoutId id="2147483714" r:id="rId7"/>
    <p:sldLayoutId id="2147483710" r:id="rId8"/>
    <p:sldLayoutId id="2147483711" r:id="rId9"/>
    <p:sldLayoutId id="2147483712" r:id="rId10"/>
    <p:sldLayoutId id="2147483713" r:id="rId11"/>
    <p:sldLayoutId id="2147483715" r:id="rId12"/>
  </p:sldLayoutIdLst>
  <p:hf hdr="0" ftr="0" dt="0"/>
  <p:txStyles>
    <p:titleStyle>
      <a:lvl1pPr algn="l" defTabSz="457200" rtl="0" eaLnBrk="1" latinLnBrk="0" hangingPunct="1">
        <a:lnSpc>
          <a:spcPct val="90000"/>
        </a:lnSpc>
        <a:spcBef>
          <a:spcPct val="0"/>
        </a:spcBef>
        <a:buNone/>
        <a:defRPr sz="2600" b="0" kern="1200" cap="all">
          <a:solidFill>
            <a:schemeClr val="tx1">
              <a:lumMod val="75000"/>
              <a:lumOff val="25000"/>
            </a:schemeClr>
          </a:solidFill>
          <a:latin typeface="Gill Sans Nova" panose="020B060202010402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7.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7.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on a display with reflection of office">
            <a:extLst>
              <a:ext uri="{FF2B5EF4-FFF2-40B4-BE49-F238E27FC236}">
                <a16:creationId xmlns:a16="http://schemas.microsoft.com/office/drawing/2014/main" id="{B4C94972-0FB6-40E7-BEF1-B402B34A874B}"/>
              </a:ext>
            </a:extLst>
          </p:cNvPr>
          <p:cNvPicPr>
            <a:picLocks noChangeAspect="1"/>
          </p:cNvPicPr>
          <p:nvPr/>
        </p:nvPicPr>
        <p:blipFill rotWithShape="1">
          <a:blip r:embed="rId2"/>
          <a:srcRect t="10256" b="5475"/>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F40C-82EB-4145-821C-6F5F160BAC7B}"/>
              </a:ext>
            </a:extLst>
          </p:cNvPr>
          <p:cNvSpPr>
            <a:spLocks noGrp="1"/>
          </p:cNvSpPr>
          <p:nvPr>
            <p:ph type="ctrTitle"/>
          </p:nvPr>
        </p:nvSpPr>
        <p:spPr>
          <a:xfrm>
            <a:off x="899510" y="2324906"/>
            <a:ext cx="3412067" cy="1588698"/>
          </a:xfrm>
        </p:spPr>
        <p:txBody>
          <a:bodyPr>
            <a:normAutofit/>
          </a:bodyPr>
          <a:lstStyle/>
          <a:p>
            <a:r>
              <a:rPr lang="en-US" b="1" dirty="0">
                <a:solidFill>
                  <a:schemeClr val="tx1"/>
                </a:solidFill>
              </a:rPr>
              <a:t>Statistical arbitrage</a:t>
            </a:r>
          </a:p>
        </p:txBody>
      </p:sp>
      <p:sp>
        <p:nvSpPr>
          <p:cNvPr id="3" name="Subtitle 2">
            <a:extLst>
              <a:ext uri="{FF2B5EF4-FFF2-40B4-BE49-F238E27FC236}">
                <a16:creationId xmlns:a16="http://schemas.microsoft.com/office/drawing/2014/main" id="{E0C0EA8B-26AA-45C8-AA5B-E7E21CE7A092}"/>
              </a:ext>
            </a:extLst>
          </p:cNvPr>
          <p:cNvSpPr>
            <a:spLocks noGrp="1"/>
          </p:cNvSpPr>
          <p:nvPr>
            <p:ph type="subTitle" idx="1"/>
          </p:nvPr>
        </p:nvSpPr>
        <p:spPr>
          <a:xfrm>
            <a:off x="899510" y="3945249"/>
            <a:ext cx="3412067" cy="372751"/>
          </a:xfrm>
        </p:spPr>
        <p:txBody>
          <a:bodyPr>
            <a:normAutofit/>
          </a:bodyPr>
          <a:lstStyle/>
          <a:p>
            <a:r>
              <a:rPr lang="en-US" b="1" dirty="0">
                <a:solidFill>
                  <a:schemeClr val="accent1">
                    <a:lumMod val="75000"/>
                  </a:schemeClr>
                </a:solidFill>
              </a:rPr>
              <a:t>Applied deep learning</a:t>
            </a:r>
          </a:p>
        </p:txBody>
      </p:sp>
      <p:sp>
        <p:nvSpPr>
          <p:cNvPr id="5" name="TextBox 4">
            <a:extLst>
              <a:ext uri="{FF2B5EF4-FFF2-40B4-BE49-F238E27FC236}">
                <a16:creationId xmlns:a16="http://schemas.microsoft.com/office/drawing/2014/main" id="{D757E6B3-DCA8-41AE-B3B3-9D556D463220}"/>
              </a:ext>
            </a:extLst>
          </p:cNvPr>
          <p:cNvSpPr txBox="1"/>
          <p:nvPr/>
        </p:nvSpPr>
        <p:spPr>
          <a:xfrm>
            <a:off x="899510" y="4318000"/>
            <a:ext cx="2895600" cy="307777"/>
          </a:xfrm>
          <a:prstGeom prst="rect">
            <a:avLst/>
          </a:prstGeom>
          <a:noFill/>
        </p:spPr>
        <p:txBody>
          <a:bodyPr wrap="square" rtlCol="0">
            <a:spAutoFit/>
          </a:bodyPr>
          <a:lstStyle/>
          <a:p>
            <a:r>
              <a:rPr lang="en-US" sz="1400" b="1" dirty="0"/>
              <a:t>Martina Danese 12108361</a:t>
            </a:r>
          </a:p>
        </p:txBody>
      </p:sp>
      <p:cxnSp>
        <p:nvCxnSpPr>
          <p:cNvPr id="7" name="Straight Connector 6">
            <a:extLst>
              <a:ext uri="{FF2B5EF4-FFF2-40B4-BE49-F238E27FC236}">
                <a16:creationId xmlns:a16="http://schemas.microsoft.com/office/drawing/2014/main" id="{4908FB48-6A59-4EEF-9C05-C9376B402A42}"/>
              </a:ext>
            </a:extLst>
          </p:cNvPr>
          <p:cNvCxnSpPr>
            <a:cxnSpLocks/>
          </p:cNvCxnSpPr>
          <p:nvPr/>
        </p:nvCxnSpPr>
        <p:spPr>
          <a:xfrm>
            <a:off x="1004575" y="3945249"/>
            <a:ext cx="1600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347AD1FD-8B21-4158-8E8F-EA5486A20D4E}"/>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40894275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2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F73DED-9331-4730-AB23-7210306F0D6C}"/>
              </a:ext>
            </a:extLst>
          </p:cNvPr>
          <p:cNvSpPr>
            <a:spLocks noGrp="1"/>
          </p:cNvSpPr>
          <p:nvPr>
            <p:ph type="title"/>
          </p:nvPr>
        </p:nvSpPr>
        <p:spPr>
          <a:xfrm>
            <a:off x="638619" y="686599"/>
            <a:ext cx="3511233" cy="1812253"/>
          </a:xfrm>
        </p:spPr>
        <p:txBody>
          <a:bodyPr vert="horz" lIns="91440" tIns="45720" rIns="91440" bIns="45720" rtlCol="0" anchor="ctr">
            <a:normAutofit/>
          </a:bodyPr>
          <a:lstStyle/>
          <a:p>
            <a:r>
              <a:rPr lang="en-US" sz="3600" dirty="0">
                <a:solidFill>
                  <a:schemeClr val="tx1"/>
                </a:solidFill>
                <a:latin typeface="+mj-lt"/>
              </a:rPr>
              <a:t>insights</a:t>
            </a:r>
            <a:br>
              <a:rPr lang="en-US" sz="3600" dirty="0">
                <a:solidFill>
                  <a:schemeClr val="tx1"/>
                </a:solidFill>
                <a:latin typeface="+mj-lt"/>
              </a:rPr>
            </a:br>
            <a:endParaRPr lang="en-US" sz="3600" dirty="0">
              <a:solidFill>
                <a:schemeClr val="tx1"/>
              </a:solidFill>
              <a:latin typeface="+mj-lt"/>
            </a:endParaRPr>
          </a:p>
        </p:txBody>
      </p:sp>
      <p:sp>
        <p:nvSpPr>
          <p:cNvPr id="23" name="Rectangle 2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CD8BFB61-81E0-4F55-B28E-FE209D2F2772}"/>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sz="900">
                <a:solidFill>
                  <a:srgbClr val="FFFFFF"/>
                </a:solidFill>
              </a:rPr>
              <a:pPr defTabSz="457200">
                <a:spcAft>
                  <a:spcPts val="600"/>
                </a:spcAft>
              </a:pPr>
              <a:t>10</a:t>
            </a:fld>
            <a:endParaRPr lang="en-US" sz="900">
              <a:solidFill>
                <a:srgbClr val="FFFFFF"/>
              </a:solidFill>
            </a:endParaRPr>
          </a:p>
        </p:txBody>
      </p:sp>
      <p:grpSp>
        <p:nvGrpSpPr>
          <p:cNvPr id="16" name="Group 15">
            <a:extLst>
              <a:ext uri="{FF2B5EF4-FFF2-40B4-BE49-F238E27FC236}">
                <a16:creationId xmlns:a16="http://schemas.microsoft.com/office/drawing/2014/main" id="{52FBE3AE-5C81-40BC-9CAD-D470A8414D68}"/>
              </a:ext>
            </a:extLst>
          </p:cNvPr>
          <p:cNvGrpSpPr/>
          <p:nvPr/>
        </p:nvGrpSpPr>
        <p:grpSpPr>
          <a:xfrm>
            <a:off x="950356" y="2964452"/>
            <a:ext cx="11241644" cy="3104217"/>
            <a:chOff x="919511" y="2971577"/>
            <a:chExt cx="11241644" cy="3104217"/>
          </a:xfrm>
        </p:grpSpPr>
        <p:grpSp>
          <p:nvGrpSpPr>
            <p:cNvPr id="8" name="Group 7">
              <a:extLst>
                <a:ext uri="{FF2B5EF4-FFF2-40B4-BE49-F238E27FC236}">
                  <a16:creationId xmlns:a16="http://schemas.microsoft.com/office/drawing/2014/main" id="{FD3904B5-2579-49AD-85DE-4A3A4E0F9336}"/>
                </a:ext>
              </a:extLst>
            </p:cNvPr>
            <p:cNvGrpSpPr/>
            <p:nvPr/>
          </p:nvGrpSpPr>
          <p:grpSpPr>
            <a:xfrm>
              <a:off x="4238018" y="5253988"/>
              <a:ext cx="1589763" cy="579121"/>
              <a:chOff x="4238018" y="5253988"/>
              <a:chExt cx="1589763" cy="579121"/>
            </a:xfrm>
          </p:grpSpPr>
          <p:pic>
            <p:nvPicPr>
              <p:cNvPr id="18" name="Picture 17" descr="A picture containing text&#10;&#10;Description automatically generated">
                <a:extLst>
                  <a:ext uri="{FF2B5EF4-FFF2-40B4-BE49-F238E27FC236}">
                    <a16:creationId xmlns:a16="http://schemas.microsoft.com/office/drawing/2014/main" id="{783AD7FB-B20E-4738-AA0A-9DB566796ADA}"/>
                  </a:ext>
                </a:extLst>
              </p:cNvPr>
              <p:cNvPicPr>
                <a:picLocks noChangeAspect="1"/>
              </p:cNvPicPr>
              <p:nvPr/>
            </p:nvPicPr>
            <p:blipFill rotWithShape="1">
              <a:blip r:embed="rId2">
                <a:extLst>
                  <a:ext uri="{28A0092B-C50C-407E-A947-70E740481C1C}">
                    <a14:useLocalDpi xmlns:a14="http://schemas.microsoft.com/office/drawing/2010/main" val="0"/>
                  </a:ext>
                </a:extLst>
              </a:blip>
              <a:srcRect l="56064" t="68219" r="20" b="16151"/>
              <a:stretch/>
            </p:blipFill>
            <p:spPr>
              <a:xfrm rot="10800000">
                <a:off x="4238018" y="5360668"/>
                <a:ext cx="1589763" cy="472441"/>
              </a:xfrm>
              <a:prstGeom prst="rect">
                <a:avLst/>
              </a:prstGeom>
            </p:spPr>
          </p:pic>
          <p:sp>
            <p:nvSpPr>
              <p:cNvPr id="7" name="Rectangle 6">
                <a:extLst>
                  <a:ext uri="{FF2B5EF4-FFF2-40B4-BE49-F238E27FC236}">
                    <a16:creationId xmlns:a16="http://schemas.microsoft.com/office/drawing/2014/main" id="{E6171295-CD12-4090-9BB4-5C2B9B476F96}"/>
                  </a:ext>
                </a:extLst>
              </p:cNvPr>
              <p:cNvSpPr/>
              <p:nvPr/>
            </p:nvSpPr>
            <p:spPr>
              <a:xfrm>
                <a:off x="4947920" y="5253988"/>
                <a:ext cx="617220" cy="21336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5710A1-463C-407D-AAB0-2447735AA2E2}"/>
                  </a:ext>
                </a:extLst>
              </p:cNvPr>
              <p:cNvSpPr/>
              <p:nvPr/>
            </p:nvSpPr>
            <p:spPr>
              <a:xfrm>
                <a:off x="5207000" y="5467349"/>
                <a:ext cx="269240" cy="9307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493546A-B61E-4760-9234-424CF0C077F8}"/>
                </a:ext>
              </a:extLst>
            </p:cNvPr>
            <p:cNvGrpSpPr/>
            <p:nvPr/>
          </p:nvGrpSpPr>
          <p:grpSpPr>
            <a:xfrm>
              <a:off x="919511" y="2971577"/>
              <a:ext cx="3322319" cy="3022728"/>
              <a:chOff x="919511" y="2971577"/>
              <a:chExt cx="3322319" cy="3022728"/>
            </a:xfrm>
          </p:grpSpPr>
          <p:pic>
            <p:nvPicPr>
              <p:cNvPr id="6" name="Picture 5" descr="A picture containing text&#10;&#10;Description automatically generated">
                <a:extLst>
                  <a:ext uri="{FF2B5EF4-FFF2-40B4-BE49-F238E27FC236}">
                    <a16:creationId xmlns:a16="http://schemas.microsoft.com/office/drawing/2014/main" id="{9BEEC8C6-55CD-4853-A25E-A3C1FAA77537}"/>
                  </a:ext>
                </a:extLst>
              </p:cNvPr>
              <p:cNvPicPr>
                <a:picLocks noChangeAspect="1"/>
              </p:cNvPicPr>
              <p:nvPr/>
            </p:nvPicPr>
            <p:blipFill rotWithShape="1">
              <a:blip r:embed="rId2">
                <a:extLst>
                  <a:ext uri="{28A0092B-C50C-407E-A947-70E740481C1C}">
                    <a14:useLocalDpi xmlns:a14="http://schemas.microsoft.com/office/drawing/2010/main" val="0"/>
                  </a:ext>
                </a:extLst>
              </a:blip>
              <a:srcRect r="8225"/>
              <a:stretch/>
            </p:blipFill>
            <p:spPr>
              <a:xfrm>
                <a:off x="919511" y="2971577"/>
                <a:ext cx="3322319" cy="3022728"/>
              </a:xfrm>
              <a:prstGeom prst="rect">
                <a:avLst/>
              </a:prstGeom>
            </p:spPr>
          </p:pic>
          <p:grpSp>
            <p:nvGrpSpPr>
              <p:cNvPr id="10" name="Group 9">
                <a:extLst>
                  <a:ext uri="{FF2B5EF4-FFF2-40B4-BE49-F238E27FC236}">
                    <a16:creationId xmlns:a16="http://schemas.microsoft.com/office/drawing/2014/main" id="{39E91A03-044C-4DF7-B886-2EF6DE919148}"/>
                  </a:ext>
                </a:extLst>
              </p:cNvPr>
              <p:cNvGrpSpPr/>
              <p:nvPr/>
            </p:nvGrpSpPr>
            <p:grpSpPr>
              <a:xfrm>
                <a:off x="2971800" y="5295900"/>
                <a:ext cx="1089660" cy="537209"/>
                <a:chOff x="2971800" y="5295900"/>
                <a:chExt cx="1089660" cy="537209"/>
              </a:xfrm>
            </p:grpSpPr>
            <p:sp>
              <p:nvSpPr>
                <p:cNvPr id="22" name="Rectangle 21">
                  <a:extLst>
                    <a:ext uri="{FF2B5EF4-FFF2-40B4-BE49-F238E27FC236}">
                      <a16:creationId xmlns:a16="http://schemas.microsoft.com/office/drawing/2014/main" id="{BC509FD5-F271-4447-8971-8A855380E7BB}"/>
                    </a:ext>
                  </a:extLst>
                </p:cNvPr>
                <p:cNvSpPr/>
                <p:nvPr/>
              </p:nvSpPr>
              <p:spPr>
                <a:xfrm>
                  <a:off x="2971800" y="5467348"/>
                  <a:ext cx="1089660" cy="36576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028C55B-85A2-43DA-BF30-BF1F36DF7A1D}"/>
                    </a:ext>
                  </a:extLst>
                </p:cNvPr>
                <p:cNvSpPr/>
                <p:nvPr/>
              </p:nvSpPr>
              <p:spPr>
                <a:xfrm>
                  <a:off x="3219451" y="5295900"/>
                  <a:ext cx="247649" cy="36739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a:extLst>
                <a:ext uri="{FF2B5EF4-FFF2-40B4-BE49-F238E27FC236}">
                  <a16:creationId xmlns:a16="http://schemas.microsoft.com/office/drawing/2014/main" id="{7E34A309-D836-4C1F-A348-EB149919C722}"/>
                </a:ext>
              </a:extLst>
            </p:cNvPr>
            <p:cNvGrpSpPr/>
            <p:nvPr/>
          </p:nvGrpSpPr>
          <p:grpSpPr>
            <a:xfrm>
              <a:off x="7404705" y="5373729"/>
              <a:ext cx="1589763" cy="579121"/>
              <a:chOff x="4238018" y="5253988"/>
              <a:chExt cx="1589763" cy="579121"/>
            </a:xfrm>
          </p:grpSpPr>
          <p:pic>
            <p:nvPicPr>
              <p:cNvPr id="26" name="Picture 25" descr="A picture containing text&#10;&#10;Description automatically generated">
                <a:extLst>
                  <a:ext uri="{FF2B5EF4-FFF2-40B4-BE49-F238E27FC236}">
                    <a16:creationId xmlns:a16="http://schemas.microsoft.com/office/drawing/2014/main" id="{60DB408D-6D0C-4ADA-87B8-E2019859EF62}"/>
                  </a:ext>
                </a:extLst>
              </p:cNvPr>
              <p:cNvPicPr>
                <a:picLocks noChangeAspect="1"/>
              </p:cNvPicPr>
              <p:nvPr/>
            </p:nvPicPr>
            <p:blipFill rotWithShape="1">
              <a:blip r:embed="rId2">
                <a:extLst>
                  <a:ext uri="{28A0092B-C50C-407E-A947-70E740481C1C}">
                    <a14:useLocalDpi xmlns:a14="http://schemas.microsoft.com/office/drawing/2010/main" val="0"/>
                  </a:ext>
                </a:extLst>
              </a:blip>
              <a:srcRect l="56064" t="68219" r="20" b="16151"/>
              <a:stretch/>
            </p:blipFill>
            <p:spPr>
              <a:xfrm rot="10800000">
                <a:off x="4238018" y="5360668"/>
                <a:ext cx="1589763" cy="472441"/>
              </a:xfrm>
              <a:prstGeom prst="rect">
                <a:avLst/>
              </a:prstGeom>
            </p:spPr>
          </p:pic>
          <p:sp>
            <p:nvSpPr>
              <p:cNvPr id="27" name="Rectangle 26">
                <a:extLst>
                  <a:ext uri="{FF2B5EF4-FFF2-40B4-BE49-F238E27FC236}">
                    <a16:creationId xmlns:a16="http://schemas.microsoft.com/office/drawing/2014/main" id="{F4323F7C-B361-4A67-9755-5918C2C927CE}"/>
                  </a:ext>
                </a:extLst>
              </p:cNvPr>
              <p:cNvSpPr/>
              <p:nvPr/>
            </p:nvSpPr>
            <p:spPr>
              <a:xfrm>
                <a:off x="4947920" y="5253988"/>
                <a:ext cx="617220" cy="21336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133F4BF-19D3-41A5-9C95-2F1D366013D7}"/>
                  </a:ext>
                </a:extLst>
              </p:cNvPr>
              <p:cNvSpPr/>
              <p:nvPr/>
            </p:nvSpPr>
            <p:spPr>
              <a:xfrm>
                <a:off x="5207000" y="5467349"/>
                <a:ext cx="269240" cy="9307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2EA63724-3D32-4863-BBD7-94A60024B4AD}"/>
                </a:ext>
              </a:extLst>
            </p:cNvPr>
            <p:cNvGrpSpPr/>
            <p:nvPr/>
          </p:nvGrpSpPr>
          <p:grpSpPr>
            <a:xfrm rot="10800000">
              <a:off x="5824220" y="5158738"/>
              <a:ext cx="1589763" cy="579121"/>
              <a:chOff x="4238018" y="5253988"/>
              <a:chExt cx="1589763" cy="579121"/>
            </a:xfrm>
          </p:grpSpPr>
          <p:pic>
            <p:nvPicPr>
              <p:cNvPr id="30" name="Picture 29" descr="A picture containing text&#10;&#10;Description automatically generated">
                <a:extLst>
                  <a:ext uri="{FF2B5EF4-FFF2-40B4-BE49-F238E27FC236}">
                    <a16:creationId xmlns:a16="http://schemas.microsoft.com/office/drawing/2014/main" id="{5B5E50E7-3EA2-4112-BD82-10F9B959DBC9}"/>
                  </a:ext>
                </a:extLst>
              </p:cNvPr>
              <p:cNvPicPr>
                <a:picLocks noChangeAspect="1"/>
              </p:cNvPicPr>
              <p:nvPr/>
            </p:nvPicPr>
            <p:blipFill rotWithShape="1">
              <a:blip r:embed="rId2">
                <a:extLst>
                  <a:ext uri="{28A0092B-C50C-407E-A947-70E740481C1C}">
                    <a14:useLocalDpi xmlns:a14="http://schemas.microsoft.com/office/drawing/2010/main" val="0"/>
                  </a:ext>
                </a:extLst>
              </a:blip>
              <a:srcRect l="56064" t="68219" r="20" b="16151"/>
              <a:stretch/>
            </p:blipFill>
            <p:spPr>
              <a:xfrm rot="10800000">
                <a:off x="4238018" y="5360668"/>
                <a:ext cx="1589763" cy="472441"/>
              </a:xfrm>
              <a:prstGeom prst="rect">
                <a:avLst/>
              </a:prstGeom>
            </p:spPr>
          </p:pic>
          <p:sp>
            <p:nvSpPr>
              <p:cNvPr id="31" name="Rectangle 30">
                <a:extLst>
                  <a:ext uri="{FF2B5EF4-FFF2-40B4-BE49-F238E27FC236}">
                    <a16:creationId xmlns:a16="http://schemas.microsoft.com/office/drawing/2014/main" id="{4E5FAEBD-AC73-49C4-82F1-1044CF730556}"/>
                  </a:ext>
                </a:extLst>
              </p:cNvPr>
              <p:cNvSpPr/>
              <p:nvPr/>
            </p:nvSpPr>
            <p:spPr>
              <a:xfrm>
                <a:off x="4947920" y="5253988"/>
                <a:ext cx="617220" cy="21336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E9876B1-8F43-49B3-8C11-38ACA489E0C2}"/>
                  </a:ext>
                </a:extLst>
              </p:cNvPr>
              <p:cNvSpPr/>
              <p:nvPr/>
            </p:nvSpPr>
            <p:spPr>
              <a:xfrm>
                <a:off x="5207000" y="5467349"/>
                <a:ext cx="269240" cy="9307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C7B3635-7A97-45AD-8306-30486E3F16C2}"/>
                </a:ext>
              </a:extLst>
            </p:cNvPr>
            <p:cNvGrpSpPr/>
            <p:nvPr/>
          </p:nvGrpSpPr>
          <p:grpSpPr>
            <a:xfrm>
              <a:off x="10571392" y="5496673"/>
              <a:ext cx="1589763" cy="579121"/>
              <a:chOff x="4238018" y="5253988"/>
              <a:chExt cx="1589763" cy="579121"/>
            </a:xfrm>
          </p:grpSpPr>
          <p:pic>
            <p:nvPicPr>
              <p:cNvPr id="38" name="Picture 37" descr="A picture containing text&#10;&#10;Description automatically generated">
                <a:extLst>
                  <a:ext uri="{FF2B5EF4-FFF2-40B4-BE49-F238E27FC236}">
                    <a16:creationId xmlns:a16="http://schemas.microsoft.com/office/drawing/2014/main" id="{FE37877F-3414-4539-BF1A-EFB424CB894E}"/>
                  </a:ext>
                </a:extLst>
              </p:cNvPr>
              <p:cNvPicPr>
                <a:picLocks noChangeAspect="1"/>
              </p:cNvPicPr>
              <p:nvPr/>
            </p:nvPicPr>
            <p:blipFill rotWithShape="1">
              <a:blip r:embed="rId2">
                <a:extLst>
                  <a:ext uri="{28A0092B-C50C-407E-A947-70E740481C1C}">
                    <a14:useLocalDpi xmlns:a14="http://schemas.microsoft.com/office/drawing/2010/main" val="0"/>
                  </a:ext>
                </a:extLst>
              </a:blip>
              <a:srcRect l="56064" t="68219" r="20" b="16151"/>
              <a:stretch/>
            </p:blipFill>
            <p:spPr>
              <a:xfrm rot="10800000">
                <a:off x="4238018" y="5360668"/>
                <a:ext cx="1589763" cy="472441"/>
              </a:xfrm>
              <a:prstGeom prst="rect">
                <a:avLst/>
              </a:prstGeom>
            </p:spPr>
          </p:pic>
          <p:sp>
            <p:nvSpPr>
              <p:cNvPr id="39" name="Rectangle 38">
                <a:extLst>
                  <a:ext uri="{FF2B5EF4-FFF2-40B4-BE49-F238E27FC236}">
                    <a16:creationId xmlns:a16="http://schemas.microsoft.com/office/drawing/2014/main" id="{DB70B6AE-1D8B-46D0-96EE-C8F17AA61792}"/>
                  </a:ext>
                </a:extLst>
              </p:cNvPr>
              <p:cNvSpPr/>
              <p:nvPr/>
            </p:nvSpPr>
            <p:spPr>
              <a:xfrm>
                <a:off x="4947920" y="5253988"/>
                <a:ext cx="617220" cy="21336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5DD4674-D10C-488B-8E00-354680A433B4}"/>
                  </a:ext>
                </a:extLst>
              </p:cNvPr>
              <p:cNvSpPr/>
              <p:nvPr/>
            </p:nvSpPr>
            <p:spPr>
              <a:xfrm>
                <a:off x="5207000" y="5467349"/>
                <a:ext cx="269240" cy="9307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214120E-3A97-4881-9498-A358258836FF}"/>
                </a:ext>
              </a:extLst>
            </p:cNvPr>
            <p:cNvGrpSpPr/>
            <p:nvPr/>
          </p:nvGrpSpPr>
          <p:grpSpPr>
            <a:xfrm rot="10800000">
              <a:off x="8990907" y="5281682"/>
              <a:ext cx="1589763" cy="579121"/>
              <a:chOff x="4238018" y="5253988"/>
              <a:chExt cx="1589763" cy="579121"/>
            </a:xfrm>
          </p:grpSpPr>
          <p:pic>
            <p:nvPicPr>
              <p:cNvPr id="43" name="Picture 42" descr="A picture containing text&#10;&#10;Description automatically generated">
                <a:extLst>
                  <a:ext uri="{FF2B5EF4-FFF2-40B4-BE49-F238E27FC236}">
                    <a16:creationId xmlns:a16="http://schemas.microsoft.com/office/drawing/2014/main" id="{46801793-6C29-4947-A39A-1C5202761CC5}"/>
                  </a:ext>
                </a:extLst>
              </p:cNvPr>
              <p:cNvPicPr>
                <a:picLocks noChangeAspect="1"/>
              </p:cNvPicPr>
              <p:nvPr/>
            </p:nvPicPr>
            <p:blipFill rotWithShape="1">
              <a:blip r:embed="rId2">
                <a:extLst>
                  <a:ext uri="{28A0092B-C50C-407E-A947-70E740481C1C}">
                    <a14:useLocalDpi xmlns:a14="http://schemas.microsoft.com/office/drawing/2010/main" val="0"/>
                  </a:ext>
                </a:extLst>
              </a:blip>
              <a:srcRect l="56064" t="68219" r="20" b="16151"/>
              <a:stretch/>
            </p:blipFill>
            <p:spPr>
              <a:xfrm rot="10800000">
                <a:off x="4238018" y="5360668"/>
                <a:ext cx="1589763" cy="472441"/>
              </a:xfrm>
              <a:prstGeom prst="rect">
                <a:avLst/>
              </a:prstGeom>
            </p:spPr>
          </p:pic>
          <p:sp>
            <p:nvSpPr>
              <p:cNvPr id="44" name="Rectangle 43">
                <a:extLst>
                  <a:ext uri="{FF2B5EF4-FFF2-40B4-BE49-F238E27FC236}">
                    <a16:creationId xmlns:a16="http://schemas.microsoft.com/office/drawing/2014/main" id="{505EB8B5-D57C-4AA4-B66B-3B52E04449D8}"/>
                  </a:ext>
                </a:extLst>
              </p:cNvPr>
              <p:cNvSpPr/>
              <p:nvPr/>
            </p:nvSpPr>
            <p:spPr>
              <a:xfrm>
                <a:off x="4947920" y="5253988"/>
                <a:ext cx="617220" cy="21336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A9C2B7B-1E0A-4C8A-B336-F6A65A00AFC1}"/>
                  </a:ext>
                </a:extLst>
              </p:cNvPr>
              <p:cNvSpPr/>
              <p:nvPr/>
            </p:nvSpPr>
            <p:spPr>
              <a:xfrm>
                <a:off x="5207000" y="5467349"/>
                <a:ext cx="269240" cy="9307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 name="TextBox 45">
            <a:extLst>
              <a:ext uri="{FF2B5EF4-FFF2-40B4-BE49-F238E27FC236}">
                <a16:creationId xmlns:a16="http://schemas.microsoft.com/office/drawing/2014/main" id="{BAC94AF1-E36C-4A43-9EF5-F43EF4D9C07E}"/>
              </a:ext>
            </a:extLst>
          </p:cNvPr>
          <p:cNvSpPr txBox="1"/>
          <p:nvPr/>
        </p:nvSpPr>
        <p:spPr>
          <a:xfrm>
            <a:off x="4729260" y="1857990"/>
            <a:ext cx="5829040"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collecting and preprocessing will probably take more than I expect;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smart architecture allows for less features in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Default </a:t>
            </a:r>
            <a:r>
              <a:rPr lang="en-US" dirty="0" err="1"/>
              <a:t>Keras</a:t>
            </a:r>
            <a:r>
              <a:rPr lang="en-US" dirty="0"/>
              <a:t> options are not always the best;</a:t>
            </a:r>
          </a:p>
        </p:txBody>
      </p:sp>
    </p:spTree>
    <p:extLst>
      <p:ext uri="{BB962C8B-B14F-4D97-AF65-F5344CB8AC3E}">
        <p14:creationId xmlns:p14="http://schemas.microsoft.com/office/powerpoint/2010/main" val="31566282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FB6D1A-EEC8-4BA8-9D01-498F9239D43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90289F70-D46A-405C-B976-99F996482747}"/>
              </a:ext>
            </a:extLst>
          </p:cNvPr>
          <p:cNvSpPr txBox="1"/>
          <p:nvPr/>
        </p:nvSpPr>
        <p:spPr>
          <a:xfrm>
            <a:off x="436880" y="3850640"/>
            <a:ext cx="3708400" cy="646331"/>
          </a:xfrm>
          <a:prstGeom prst="rect">
            <a:avLst/>
          </a:prstGeom>
          <a:noFill/>
        </p:spPr>
        <p:txBody>
          <a:bodyPr wrap="square" rtlCol="0">
            <a:spAutoFit/>
          </a:bodyPr>
          <a:lstStyle/>
          <a:p>
            <a:pPr algn="ctr"/>
            <a:r>
              <a:rPr lang="en-US" dirty="0"/>
              <a:t>Introduction to </a:t>
            </a:r>
          </a:p>
          <a:p>
            <a:pPr algn="ctr"/>
            <a:r>
              <a:rPr lang="en-US" dirty="0"/>
              <a:t>Statistical Arbitrage</a:t>
            </a:r>
          </a:p>
        </p:txBody>
      </p:sp>
      <p:sp>
        <p:nvSpPr>
          <p:cNvPr id="4" name="TextBox 3">
            <a:extLst>
              <a:ext uri="{FF2B5EF4-FFF2-40B4-BE49-F238E27FC236}">
                <a16:creationId xmlns:a16="http://schemas.microsoft.com/office/drawing/2014/main" id="{4000A6B9-6C72-4F63-B7BA-AFB33AF430A0}"/>
              </a:ext>
            </a:extLst>
          </p:cNvPr>
          <p:cNvSpPr txBox="1"/>
          <p:nvPr/>
        </p:nvSpPr>
        <p:spPr>
          <a:xfrm>
            <a:off x="4241800" y="3989139"/>
            <a:ext cx="3708400" cy="369332"/>
          </a:xfrm>
          <a:prstGeom prst="rect">
            <a:avLst/>
          </a:prstGeom>
          <a:noFill/>
        </p:spPr>
        <p:txBody>
          <a:bodyPr wrap="square" rtlCol="0">
            <a:spAutoFit/>
          </a:bodyPr>
          <a:lstStyle/>
          <a:p>
            <a:pPr algn="ctr"/>
            <a:r>
              <a:rPr lang="en-US" dirty="0"/>
              <a:t>Approach</a:t>
            </a:r>
          </a:p>
        </p:txBody>
      </p:sp>
      <p:sp>
        <p:nvSpPr>
          <p:cNvPr id="5" name="TextBox 4">
            <a:extLst>
              <a:ext uri="{FF2B5EF4-FFF2-40B4-BE49-F238E27FC236}">
                <a16:creationId xmlns:a16="http://schemas.microsoft.com/office/drawing/2014/main" id="{422FCE08-0867-4E22-9926-86270B97F736}"/>
              </a:ext>
            </a:extLst>
          </p:cNvPr>
          <p:cNvSpPr txBox="1"/>
          <p:nvPr/>
        </p:nvSpPr>
        <p:spPr>
          <a:xfrm>
            <a:off x="8031480" y="3989139"/>
            <a:ext cx="3708400" cy="369332"/>
          </a:xfrm>
          <a:prstGeom prst="rect">
            <a:avLst/>
          </a:prstGeom>
          <a:noFill/>
        </p:spPr>
        <p:txBody>
          <a:bodyPr wrap="square" rtlCol="0">
            <a:spAutoFit/>
          </a:bodyPr>
          <a:lstStyle/>
          <a:p>
            <a:pPr algn="ctr"/>
            <a:r>
              <a:rPr lang="en-US" dirty="0"/>
              <a:t>Results</a:t>
            </a:r>
          </a:p>
        </p:txBody>
      </p:sp>
      <p:pic>
        <p:nvPicPr>
          <p:cNvPr id="7" name="Graphic 6" descr="Statistics with solid fill">
            <a:extLst>
              <a:ext uri="{FF2B5EF4-FFF2-40B4-BE49-F238E27FC236}">
                <a16:creationId xmlns:a16="http://schemas.microsoft.com/office/drawing/2014/main" id="{A312B711-1B4C-4DC5-A935-E7AE0E8343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9260" y="1835249"/>
            <a:ext cx="1143000" cy="1143000"/>
          </a:xfrm>
          <a:prstGeom prst="rect">
            <a:avLst/>
          </a:prstGeom>
        </p:spPr>
      </p:pic>
      <p:pic>
        <p:nvPicPr>
          <p:cNvPr id="10" name="Graphic 9" descr="Network with solid fill">
            <a:extLst>
              <a:ext uri="{FF2B5EF4-FFF2-40B4-BE49-F238E27FC236}">
                <a16:creationId xmlns:a16="http://schemas.microsoft.com/office/drawing/2014/main" id="{91868931-A9BA-4AC6-B544-258995A02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7244" y="1780738"/>
            <a:ext cx="1197511" cy="1197511"/>
          </a:xfrm>
          <a:prstGeom prst="rect">
            <a:avLst/>
          </a:prstGeom>
        </p:spPr>
      </p:pic>
      <p:pic>
        <p:nvPicPr>
          <p:cNvPr id="11" name="Graphic 10" descr="Presentation with pie chart with solid fill">
            <a:extLst>
              <a:ext uri="{FF2B5EF4-FFF2-40B4-BE49-F238E27FC236}">
                <a16:creationId xmlns:a16="http://schemas.microsoft.com/office/drawing/2014/main" id="{D9FDAE9B-FE8A-4DFB-8BB7-B3EC834EE7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400" y="1790213"/>
            <a:ext cx="1178560" cy="1178560"/>
          </a:xfrm>
          <a:prstGeom prst="rect">
            <a:avLst/>
          </a:prstGeom>
        </p:spPr>
      </p:pic>
      <p:sp>
        <p:nvSpPr>
          <p:cNvPr id="14" name="Slide Number Placeholder 21">
            <a:extLst>
              <a:ext uri="{FF2B5EF4-FFF2-40B4-BE49-F238E27FC236}">
                <a16:creationId xmlns:a16="http://schemas.microsoft.com/office/drawing/2014/main" id="{7248C400-6CF2-4E96-BD12-14FC0873EB52}"/>
              </a:ext>
            </a:extLst>
          </p:cNvPr>
          <p:cNvSpPr txBox="1">
            <a:spLocks/>
          </p:cNvSpPr>
          <p:nvPr/>
        </p:nvSpPr>
        <p:spPr>
          <a:xfrm>
            <a:off x="10558300" y="6423914"/>
            <a:ext cx="105251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61833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FB6D1A-EEC8-4BA8-9D01-498F9239D43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TextBox 2">
            <a:extLst>
              <a:ext uri="{FF2B5EF4-FFF2-40B4-BE49-F238E27FC236}">
                <a16:creationId xmlns:a16="http://schemas.microsoft.com/office/drawing/2014/main" id="{90289F70-D46A-405C-B976-99F996482747}"/>
              </a:ext>
            </a:extLst>
          </p:cNvPr>
          <p:cNvSpPr txBox="1"/>
          <p:nvPr/>
        </p:nvSpPr>
        <p:spPr>
          <a:xfrm>
            <a:off x="436880" y="3850640"/>
            <a:ext cx="3708400" cy="646331"/>
          </a:xfrm>
          <a:prstGeom prst="rect">
            <a:avLst/>
          </a:prstGeom>
          <a:noFill/>
        </p:spPr>
        <p:txBody>
          <a:bodyPr wrap="square" rtlCol="0">
            <a:spAutoFit/>
          </a:bodyPr>
          <a:lstStyle/>
          <a:p>
            <a:pPr algn="ctr"/>
            <a:r>
              <a:rPr lang="en-US" dirty="0"/>
              <a:t>Introduction to </a:t>
            </a:r>
          </a:p>
          <a:p>
            <a:pPr algn="ctr"/>
            <a:r>
              <a:rPr lang="en-US" dirty="0"/>
              <a:t>Statistical Arbitrage</a:t>
            </a:r>
          </a:p>
        </p:txBody>
      </p:sp>
      <p:sp>
        <p:nvSpPr>
          <p:cNvPr id="4" name="TextBox 3">
            <a:extLst>
              <a:ext uri="{FF2B5EF4-FFF2-40B4-BE49-F238E27FC236}">
                <a16:creationId xmlns:a16="http://schemas.microsoft.com/office/drawing/2014/main" id="{4000A6B9-6C72-4F63-B7BA-AFB33AF430A0}"/>
              </a:ext>
            </a:extLst>
          </p:cNvPr>
          <p:cNvSpPr txBox="1"/>
          <p:nvPr/>
        </p:nvSpPr>
        <p:spPr>
          <a:xfrm>
            <a:off x="4241800" y="3989139"/>
            <a:ext cx="3708400" cy="369332"/>
          </a:xfrm>
          <a:prstGeom prst="rect">
            <a:avLst/>
          </a:prstGeom>
          <a:noFill/>
        </p:spPr>
        <p:txBody>
          <a:bodyPr wrap="square" rtlCol="0">
            <a:spAutoFit/>
          </a:bodyPr>
          <a:lstStyle/>
          <a:p>
            <a:pPr algn="ctr"/>
            <a:r>
              <a:rPr lang="en-US" dirty="0"/>
              <a:t>Approach</a:t>
            </a:r>
          </a:p>
        </p:txBody>
      </p:sp>
      <p:sp>
        <p:nvSpPr>
          <p:cNvPr id="5" name="TextBox 4">
            <a:extLst>
              <a:ext uri="{FF2B5EF4-FFF2-40B4-BE49-F238E27FC236}">
                <a16:creationId xmlns:a16="http://schemas.microsoft.com/office/drawing/2014/main" id="{422FCE08-0867-4E22-9926-86270B97F736}"/>
              </a:ext>
            </a:extLst>
          </p:cNvPr>
          <p:cNvSpPr txBox="1"/>
          <p:nvPr/>
        </p:nvSpPr>
        <p:spPr>
          <a:xfrm>
            <a:off x="8031480" y="3989139"/>
            <a:ext cx="3708400" cy="369332"/>
          </a:xfrm>
          <a:prstGeom prst="rect">
            <a:avLst/>
          </a:prstGeom>
          <a:noFill/>
        </p:spPr>
        <p:txBody>
          <a:bodyPr wrap="square" rtlCol="0">
            <a:spAutoFit/>
          </a:bodyPr>
          <a:lstStyle/>
          <a:p>
            <a:pPr algn="ctr"/>
            <a:r>
              <a:rPr lang="en-US" dirty="0"/>
              <a:t>Results</a:t>
            </a:r>
          </a:p>
        </p:txBody>
      </p:sp>
      <p:pic>
        <p:nvPicPr>
          <p:cNvPr id="7" name="Graphic 6" descr="Statistics with solid fill">
            <a:extLst>
              <a:ext uri="{FF2B5EF4-FFF2-40B4-BE49-F238E27FC236}">
                <a16:creationId xmlns:a16="http://schemas.microsoft.com/office/drawing/2014/main" id="{A312B711-1B4C-4DC5-A935-E7AE0E8343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9260" y="1835249"/>
            <a:ext cx="1143000" cy="1143000"/>
          </a:xfrm>
          <a:prstGeom prst="rect">
            <a:avLst/>
          </a:prstGeom>
        </p:spPr>
      </p:pic>
      <p:pic>
        <p:nvPicPr>
          <p:cNvPr id="10" name="Graphic 9" descr="Network with solid fill">
            <a:extLst>
              <a:ext uri="{FF2B5EF4-FFF2-40B4-BE49-F238E27FC236}">
                <a16:creationId xmlns:a16="http://schemas.microsoft.com/office/drawing/2014/main" id="{91868931-A9BA-4AC6-B544-258995A02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7244" y="1780738"/>
            <a:ext cx="1197511" cy="1197511"/>
          </a:xfrm>
          <a:prstGeom prst="rect">
            <a:avLst/>
          </a:prstGeom>
        </p:spPr>
      </p:pic>
      <p:pic>
        <p:nvPicPr>
          <p:cNvPr id="11" name="Graphic 10" descr="Presentation with pie chart with solid fill">
            <a:extLst>
              <a:ext uri="{FF2B5EF4-FFF2-40B4-BE49-F238E27FC236}">
                <a16:creationId xmlns:a16="http://schemas.microsoft.com/office/drawing/2014/main" id="{D9FDAE9B-FE8A-4DFB-8BB7-B3EC834EE7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400" y="1790213"/>
            <a:ext cx="1178560" cy="1178560"/>
          </a:xfrm>
          <a:prstGeom prst="rect">
            <a:avLst/>
          </a:prstGeom>
        </p:spPr>
      </p:pic>
      <p:sp>
        <p:nvSpPr>
          <p:cNvPr id="14" name="Slide Number Placeholder 21">
            <a:extLst>
              <a:ext uri="{FF2B5EF4-FFF2-40B4-BE49-F238E27FC236}">
                <a16:creationId xmlns:a16="http://schemas.microsoft.com/office/drawing/2014/main" id="{7248C400-6CF2-4E96-BD12-14FC0873EB52}"/>
              </a:ext>
            </a:extLst>
          </p:cNvPr>
          <p:cNvSpPr txBox="1">
            <a:spLocks/>
          </p:cNvSpPr>
          <p:nvPr/>
        </p:nvSpPr>
        <p:spPr>
          <a:xfrm>
            <a:off x="10558300" y="6423914"/>
            <a:ext cx="105251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3</a:t>
            </a:fld>
            <a:endParaRPr lang="en-US" dirty="0"/>
          </a:p>
        </p:txBody>
      </p:sp>
      <p:sp>
        <p:nvSpPr>
          <p:cNvPr id="12" name="Rectangle 11">
            <a:extLst>
              <a:ext uri="{FF2B5EF4-FFF2-40B4-BE49-F238E27FC236}">
                <a16:creationId xmlns:a16="http://schemas.microsoft.com/office/drawing/2014/main" id="{091C1D37-B9D8-4448-ADC1-9576811F165C}"/>
              </a:ext>
            </a:extLst>
          </p:cNvPr>
          <p:cNvSpPr/>
          <p:nvPr/>
        </p:nvSpPr>
        <p:spPr>
          <a:xfrm>
            <a:off x="4241800" y="391244"/>
            <a:ext cx="7716520" cy="412479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7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wooden, furniture, wood, chest of drawers&#10;&#10;Description automatically generated">
            <a:extLst>
              <a:ext uri="{FF2B5EF4-FFF2-40B4-BE49-F238E27FC236}">
                <a16:creationId xmlns:a16="http://schemas.microsoft.com/office/drawing/2014/main" id="{46E8CFEE-B75E-4CC2-A998-D4F62BBC0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5" y="0"/>
            <a:ext cx="10293433" cy="6858000"/>
          </a:xfrm>
          <a:prstGeom prst="rect">
            <a:avLst/>
          </a:prstGeom>
        </p:spPr>
      </p:pic>
      <p:sp>
        <p:nvSpPr>
          <p:cNvPr id="37" name="Moon 36">
            <a:extLst>
              <a:ext uri="{FF2B5EF4-FFF2-40B4-BE49-F238E27FC236}">
                <a16:creationId xmlns:a16="http://schemas.microsoft.com/office/drawing/2014/main" id="{FFC2D59C-0AD0-461C-8860-475C4489FAB3}"/>
              </a:ext>
            </a:extLst>
          </p:cNvPr>
          <p:cNvSpPr/>
          <p:nvPr/>
        </p:nvSpPr>
        <p:spPr>
          <a:xfrm>
            <a:off x="4368770" y="3380440"/>
            <a:ext cx="727078" cy="4214132"/>
          </a:xfrm>
          <a:prstGeom prst="moon">
            <a:avLst>
              <a:gd name="adj" fmla="val 82727"/>
            </a:avLst>
          </a:prstGeom>
          <a:solidFill>
            <a:schemeClr val="tx1">
              <a:lumMod val="95000"/>
              <a:lumOff val="5000"/>
              <a:alpha val="31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oon 35">
            <a:extLst>
              <a:ext uri="{FF2B5EF4-FFF2-40B4-BE49-F238E27FC236}">
                <a16:creationId xmlns:a16="http://schemas.microsoft.com/office/drawing/2014/main" id="{18BB0D52-BD18-4EEC-9BE1-2C9F090A0D26}"/>
              </a:ext>
            </a:extLst>
          </p:cNvPr>
          <p:cNvSpPr/>
          <p:nvPr/>
        </p:nvSpPr>
        <p:spPr>
          <a:xfrm>
            <a:off x="4382527" y="-655875"/>
            <a:ext cx="727078" cy="4214132"/>
          </a:xfrm>
          <a:prstGeom prst="moon">
            <a:avLst>
              <a:gd name="adj" fmla="val 82727"/>
            </a:avLst>
          </a:prstGeom>
          <a:solidFill>
            <a:schemeClr val="tx1">
              <a:lumMod val="95000"/>
              <a:lumOff val="5000"/>
              <a:alpha val="31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oon 11">
            <a:extLst>
              <a:ext uri="{FF2B5EF4-FFF2-40B4-BE49-F238E27FC236}">
                <a16:creationId xmlns:a16="http://schemas.microsoft.com/office/drawing/2014/main" id="{9ACC14B3-CF1B-477E-A628-BBBE86167237}"/>
              </a:ext>
            </a:extLst>
          </p:cNvPr>
          <p:cNvSpPr/>
          <p:nvPr/>
        </p:nvSpPr>
        <p:spPr>
          <a:xfrm rot="10800000">
            <a:off x="1381760" y="1198880"/>
            <a:ext cx="802640" cy="4318000"/>
          </a:xfrm>
          <a:prstGeom prst="moon">
            <a:avLst>
              <a:gd name="adj" fmla="val 86709"/>
            </a:avLst>
          </a:prstGeom>
          <a:solidFill>
            <a:schemeClr val="bg1"/>
          </a:solidFill>
          <a:ln>
            <a:noFill/>
          </a:ln>
          <a:effectLst>
            <a:outerShdw blurRad="381000" dist="1092200" dir="10200000" sx="97000" sy="97000" algn="ctr" rotWithShape="0">
              <a:srgbClr val="000000">
                <a:alpha val="84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812D8C-3F3E-43C7-87DB-8FB892625AE7}"/>
              </a:ext>
            </a:extLst>
          </p:cNvPr>
          <p:cNvSpPr/>
          <p:nvPr/>
        </p:nvSpPr>
        <p:spPr>
          <a:xfrm>
            <a:off x="436880" y="1270000"/>
            <a:ext cx="4246880" cy="4378960"/>
          </a:xfrm>
          <a:prstGeom prst="rect">
            <a:avLst/>
          </a:prstGeom>
          <a:solidFill>
            <a:schemeClr val="accent3">
              <a:lumMod val="75000"/>
            </a:schemeClr>
          </a:solidFill>
          <a:ln>
            <a:noFill/>
          </a:ln>
          <a:effectLst>
            <a:outerShdw blurRad="279400" dist="50800" dir="5400000" sx="97000" sy="97000" algn="ctr" rotWithShape="0">
              <a:srgbClr val="00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CFCA4-E150-497D-95CC-9D7FDD485491}"/>
              </a:ext>
            </a:extLst>
          </p:cNvPr>
          <p:cNvSpPr>
            <a:spLocks noGrp="1"/>
          </p:cNvSpPr>
          <p:nvPr>
            <p:ph type="title"/>
          </p:nvPr>
        </p:nvSpPr>
        <p:spPr>
          <a:xfrm>
            <a:off x="509499" y="99818"/>
            <a:ext cx="11029616" cy="547910"/>
          </a:xfrm>
        </p:spPr>
        <p:txBody>
          <a:bodyPr/>
          <a:lstStyle/>
          <a:p>
            <a:r>
              <a:rPr lang="en-US" dirty="0"/>
              <a:t>Statistical arbitrage</a:t>
            </a:r>
          </a:p>
        </p:txBody>
      </p:sp>
      <p:sp>
        <p:nvSpPr>
          <p:cNvPr id="3" name="Content Placeholder 2">
            <a:extLst>
              <a:ext uri="{FF2B5EF4-FFF2-40B4-BE49-F238E27FC236}">
                <a16:creationId xmlns:a16="http://schemas.microsoft.com/office/drawing/2014/main" id="{6A90E47B-A2C9-4313-8021-EE21836ADD26}"/>
              </a:ext>
            </a:extLst>
          </p:cNvPr>
          <p:cNvSpPr>
            <a:spLocks noGrp="1"/>
          </p:cNvSpPr>
          <p:nvPr>
            <p:ph idx="1"/>
          </p:nvPr>
        </p:nvSpPr>
        <p:spPr>
          <a:xfrm>
            <a:off x="581191" y="1788751"/>
            <a:ext cx="3903063" cy="3634486"/>
          </a:xfrm>
        </p:spPr>
        <p:txBody>
          <a:bodyPr>
            <a:normAutofit/>
          </a:bodyPr>
          <a:lstStyle/>
          <a:p>
            <a:r>
              <a:rPr lang="en-US" dirty="0">
                <a:solidFill>
                  <a:schemeClr val="bg1"/>
                </a:solidFill>
              </a:rPr>
              <a:t>Extract the time-series signals of a portfolio of similar assets;</a:t>
            </a:r>
          </a:p>
          <a:p>
            <a:r>
              <a:rPr lang="en-US" dirty="0">
                <a:solidFill>
                  <a:schemeClr val="bg1"/>
                </a:solidFill>
              </a:rPr>
              <a:t>Capture temporary price deviations of single stocks from the time-series trend, considered as correct pricing;</a:t>
            </a:r>
          </a:p>
          <a:p>
            <a:r>
              <a:rPr lang="en-US" dirty="0">
                <a:solidFill>
                  <a:schemeClr val="bg1"/>
                </a:solidFill>
              </a:rPr>
              <a:t>Apply a profitable trading policy, longing on (buying) one or more stocks and shorting on (selling) an equal amount according to the direction of spread of the assets.</a:t>
            </a:r>
          </a:p>
          <a:p>
            <a:endParaRPr lang="en-US" dirty="0">
              <a:solidFill>
                <a:schemeClr val="bg1"/>
              </a:solidFill>
            </a:endParaRPr>
          </a:p>
        </p:txBody>
      </p:sp>
      <p:sp>
        <p:nvSpPr>
          <p:cNvPr id="10" name="Moon 9">
            <a:extLst>
              <a:ext uri="{FF2B5EF4-FFF2-40B4-BE49-F238E27FC236}">
                <a16:creationId xmlns:a16="http://schemas.microsoft.com/office/drawing/2014/main" id="{6192B508-3B3A-4AD5-B61D-7C5E85187F42}"/>
              </a:ext>
            </a:extLst>
          </p:cNvPr>
          <p:cNvSpPr/>
          <p:nvPr/>
        </p:nvSpPr>
        <p:spPr>
          <a:xfrm>
            <a:off x="4473970" y="626130"/>
            <a:ext cx="574676" cy="6014681"/>
          </a:xfrm>
          <a:prstGeom prst="moon">
            <a:avLst>
              <a:gd name="adj" fmla="val 82727"/>
            </a:avLst>
          </a:prstGeom>
          <a:solidFill>
            <a:schemeClr val="tx1">
              <a:lumMod val="95000"/>
              <a:lumOff val="5000"/>
              <a:alpha val="31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55570DE-23C8-46A6-A8B3-42D7D5B6EBB5}"/>
              </a:ext>
            </a:extLst>
          </p:cNvPr>
          <p:cNvSpPr/>
          <p:nvPr/>
        </p:nvSpPr>
        <p:spPr>
          <a:xfrm rot="5400000">
            <a:off x="5001860" y="-318099"/>
            <a:ext cx="6857998" cy="7494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CDA2866-5510-45C2-BB88-4B879C49F5E2}"/>
              </a:ext>
            </a:extLst>
          </p:cNvPr>
          <p:cNvSpPr/>
          <p:nvPr/>
        </p:nvSpPr>
        <p:spPr>
          <a:xfrm>
            <a:off x="11346648" y="6474396"/>
            <a:ext cx="264160" cy="26416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7C05613-F62E-41D6-A4CB-A45C19EACB41}"/>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5" name="Rectangle 14">
            <a:extLst>
              <a:ext uri="{FF2B5EF4-FFF2-40B4-BE49-F238E27FC236}">
                <a16:creationId xmlns:a16="http://schemas.microsoft.com/office/drawing/2014/main" id="{B2B8E09F-F56D-4C49-928A-82670558AF3A}"/>
              </a:ext>
            </a:extLst>
          </p:cNvPr>
          <p:cNvSpPr/>
          <p:nvPr/>
        </p:nvSpPr>
        <p:spPr>
          <a:xfrm>
            <a:off x="6495189" y="271234"/>
            <a:ext cx="3490016" cy="2331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E5188FD0-DEDF-469B-8640-B8BA325840D5}"/>
              </a:ext>
            </a:extLst>
          </p:cNvPr>
          <p:cNvPicPr>
            <a:picLocks noChangeAspect="1"/>
          </p:cNvPicPr>
          <p:nvPr/>
        </p:nvPicPr>
        <p:blipFill rotWithShape="1">
          <a:blip r:embed="rId3">
            <a:extLst>
              <a:ext uri="{28A0092B-C50C-407E-A947-70E740481C1C}">
                <a14:useLocalDpi xmlns:a14="http://schemas.microsoft.com/office/drawing/2010/main" val="0"/>
              </a:ext>
            </a:extLst>
          </a:blip>
          <a:srcRect b="2392"/>
          <a:stretch/>
        </p:blipFill>
        <p:spPr>
          <a:xfrm>
            <a:off x="5003449" y="626131"/>
            <a:ext cx="4505262" cy="2932126"/>
          </a:xfrm>
          <a:prstGeom prst="rect">
            <a:avLst/>
          </a:prstGeom>
          <a:effectLst>
            <a:outerShdw dir="3000000" algn="ctr" rotWithShape="0">
              <a:srgbClr val="000000"/>
            </a:outerShdw>
          </a:effectLst>
        </p:spPr>
      </p:pic>
      <p:grpSp>
        <p:nvGrpSpPr>
          <p:cNvPr id="17" name="Group 16">
            <a:extLst>
              <a:ext uri="{FF2B5EF4-FFF2-40B4-BE49-F238E27FC236}">
                <a16:creationId xmlns:a16="http://schemas.microsoft.com/office/drawing/2014/main" id="{65C65DE4-0A9B-439B-9632-D6774CCC3CA5}"/>
              </a:ext>
            </a:extLst>
          </p:cNvPr>
          <p:cNvGrpSpPr/>
          <p:nvPr/>
        </p:nvGrpSpPr>
        <p:grpSpPr>
          <a:xfrm>
            <a:off x="9433462" y="903975"/>
            <a:ext cx="2032306" cy="2237029"/>
            <a:chOff x="3355542" y="2616324"/>
            <a:chExt cx="2032306" cy="2237029"/>
          </a:xfrm>
        </p:grpSpPr>
        <p:pic>
          <p:nvPicPr>
            <p:cNvPr id="18" name="Picture 17" descr="Shape&#10;&#10;Description automatically generated with medium confidence">
              <a:extLst>
                <a:ext uri="{FF2B5EF4-FFF2-40B4-BE49-F238E27FC236}">
                  <a16:creationId xmlns:a16="http://schemas.microsoft.com/office/drawing/2014/main" id="{46AF608D-C423-4F18-BA83-57BA70B39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332" y="2662930"/>
              <a:ext cx="1405332" cy="523401"/>
            </a:xfrm>
            <a:prstGeom prst="rect">
              <a:avLst/>
            </a:prstGeom>
          </p:spPr>
        </p:pic>
        <p:sp>
          <p:nvSpPr>
            <p:cNvPr id="19" name="Rectangle 18">
              <a:extLst>
                <a:ext uri="{FF2B5EF4-FFF2-40B4-BE49-F238E27FC236}">
                  <a16:creationId xmlns:a16="http://schemas.microsoft.com/office/drawing/2014/main" id="{F66BF130-0445-4789-ACC3-4FBB8DDBA7EE}"/>
                </a:ext>
              </a:extLst>
            </p:cNvPr>
            <p:cNvSpPr/>
            <p:nvPr/>
          </p:nvSpPr>
          <p:spPr>
            <a:xfrm>
              <a:off x="3834740" y="2616324"/>
              <a:ext cx="1553108" cy="655585"/>
            </a:xfrm>
            <a:custGeom>
              <a:avLst/>
              <a:gdLst>
                <a:gd name="connsiteX0" fmla="*/ 0 w 1553108"/>
                <a:gd name="connsiteY0" fmla="*/ 0 h 655585"/>
                <a:gd name="connsiteX1" fmla="*/ 502172 w 1553108"/>
                <a:gd name="connsiteY1" fmla="*/ 0 h 655585"/>
                <a:gd name="connsiteX2" fmla="*/ 973281 w 1553108"/>
                <a:gd name="connsiteY2" fmla="*/ 0 h 655585"/>
                <a:gd name="connsiteX3" fmla="*/ 1553108 w 1553108"/>
                <a:gd name="connsiteY3" fmla="*/ 0 h 655585"/>
                <a:gd name="connsiteX4" fmla="*/ 1553108 w 1553108"/>
                <a:gd name="connsiteY4" fmla="*/ 655585 h 655585"/>
                <a:gd name="connsiteX5" fmla="*/ 1066467 w 1553108"/>
                <a:gd name="connsiteY5" fmla="*/ 655585 h 655585"/>
                <a:gd name="connsiteX6" fmla="*/ 517703 w 1553108"/>
                <a:gd name="connsiteY6" fmla="*/ 655585 h 655585"/>
                <a:gd name="connsiteX7" fmla="*/ 0 w 1553108"/>
                <a:gd name="connsiteY7" fmla="*/ 655585 h 655585"/>
                <a:gd name="connsiteX8" fmla="*/ 0 w 1553108"/>
                <a:gd name="connsiteY8" fmla="*/ 0 h 65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3108" h="655585" extrusionOk="0">
                  <a:moveTo>
                    <a:pt x="0" y="0"/>
                  </a:moveTo>
                  <a:cubicBezTo>
                    <a:pt x="144246" y="-2244"/>
                    <a:pt x="286869" y="13775"/>
                    <a:pt x="502172" y="0"/>
                  </a:cubicBezTo>
                  <a:cubicBezTo>
                    <a:pt x="717475" y="-13775"/>
                    <a:pt x="816966" y="5627"/>
                    <a:pt x="973281" y="0"/>
                  </a:cubicBezTo>
                  <a:cubicBezTo>
                    <a:pt x="1129596" y="-5627"/>
                    <a:pt x="1400464" y="-13638"/>
                    <a:pt x="1553108" y="0"/>
                  </a:cubicBezTo>
                  <a:cubicBezTo>
                    <a:pt x="1582110" y="272345"/>
                    <a:pt x="1544239" y="508976"/>
                    <a:pt x="1553108" y="655585"/>
                  </a:cubicBezTo>
                  <a:cubicBezTo>
                    <a:pt x="1390989" y="653208"/>
                    <a:pt x="1212248" y="659393"/>
                    <a:pt x="1066467" y="655585"/>
                  </a:cubicBezTo>
                  <a:cubicBezTo>
                    <a:pt x="920686" y="651777"/>
                    <a:pt x="722453" y="637451"/>
                    <a:pt x="517703" y="655585"/>
                  </a:cubicBezTo>
                  <a:cubicBezTo>
                    <a:pt x="312953" y="673719"/>
                    <a:pt x="255476" y="634556"/>
                    <a:pt x="0" y="655585"/>
                  </a:cubicBezTo>
                  <a:cubicBezTo>
                    <a:pt x="12016" y="494084"/>
                    <a:pt x="-18621" y="301485"/>
                    <a:pt x="0" y="0"/>
                  </a:cubicBezTo>
                  <a:close/>
                </a:path>
              </a:pathLst>
            </a:custGeom>
            <a:noFill/>
            <a:ln w="25400">
              <a:solidFill>
                <a:schemeClr val="bg2">
                  <a:lumMod val="2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036CD7F-56F8-4762-8227-5810CC33DA09}"/>
                </a:ext>
              </a:extLst>
            </p:cNvPr>
            <p:cNvSpPr txBox="1"/>
            <p:nvPr/>
          </p:nvSpPr>
          <p:spPr>
            <a:xfrm>
              <a:off x="3726757" y="3481342"/>
              <a:ext cx="1627071" cy="523220"/>
            </a:xfrm>
            <a:prstGeom prst="rect">
              <a:avLst/>
            </a:prstGeom>
            <a:noFill/>
          </p:spPr>
          <p:txBody>
            <a:bodyPr wrap="square">
              <a:spAutoFit/>
            </a:bodyPr>
            <a:lstStyle/>
            <a:p>
              <a:pPr algn="just"/>
              <a:r>
                <a:rPr lang="en-US" sz="1400" dirty="0"/>
                <a:t>observed processes of stock prices</a:t>
              </a:r>
            </a:p>
          </p:txBody>
        </p:sp>
        <p:sp>
          <p:nvSpPr>
            <p:cNvPr id="22" name="Arc 21">
              <a:extLst>
                <a:ext uri="{FF2B5EF4-FFF2-40B4-BE49-F238E27FC236}">
                  <a16:creationId xmlns:a16="http://schemas.microsoft.com/office/drawing/2014/main" id="{44CEB732-E9F0-4F17-8A46-D0701418F483}"/>
                </a:ext>
              </a:extLst>
            </p:cNvPr>
            <p:cNvSpPr/>
            <p:nvPr/>
          </p:nvSpPr>
          <p:spPr>
            <a:xfrm rot="2723815" flipH="1" flipV="1">
              <a:off x="3820674" y="3209225"/>
              <a:ext cx="1177291" cy="501098"/>
            </a:xfrm>
            <a:custGeom>
              <a:avLst/>
              <a:gdLst>
                <a:gd name="connsiteX0" fmla="*/ 747701 w 1177291"/>
                <a:gd name="connsiteY0" fmla="*/ 9320 h 501098"/>
                <a:gd name="connsiteX1" fmla="*/ 1091629 w 1177291"/>
                <a:gd name="connsiteY1" fmla="*/ 120391 h 501098"/>
                <a:gd name="connsiteX2" fmla="*/ 588646 w 1177291"/>
                <a:gd name="connsiteY2" fmla="*/ 250549 h 501098"/>
                <a:gd name="connsiteX3" fmla="*/ 747701 w 1177291"/>
                <a:gd name="connsiteY3" fmla="*/ 9320 h 501098"/>
                <a:gd name="connsiteX0" fmla="*/ 747701 w 1177291"/>
                <a:gd name="connsiteY0" fmla="*/ 9320 h 501098"/>
                <a:gd name="connsiteX1" fmla="*/ 1091629 w 1177291"/>
                <a:gd name="connsiteY1" fmla="*/ 120391 h 501098"/>
              </a:gdLst>
              <a:ahLst/>
              <a:cxnLst>
                <a:cxn ang="0">
                  <a:pos x="connsiteX0" y="connsiteY0"/>
                </a:cxn>
                <a:cxn ang="0">
                  <a:pos x="connsiteX1" y="connsiteY1"/>
                </a:cxn>
              </a:cxnLst>
              <a:rect l="l" t="t" r="r" b="b"/>
              <a:pathLst>
                <a:path w="1177291" h="501098" stroke="0" extrusionOk="0">
                  <a:moveTo>
                    <a:pt x="747701" y="9320"/>
                  </a:moveTo>
                  <a:cubicBezTo>
                    <a:pt x="886220" y="23362"/>
                    <a:pt x="1000822" y="71175"/>
                    <a:pt x="1091629" y="120391"/>
                  </a:cubicBezTo>
                  <a:cubicBezTo>
                    <a:pt x="942976" y="194325"/>
                    <a:pt x="638036" y="233044"/>
                    <a:pt x="588646" y="250549"/>
                  </a:cubicBezTo>
                  <a:cubicBezTo>
                    <a:pt x="640003" y="219237"/>
                    <a:pt x="696172" y="95680"/>
                    <a:pt x="747701" y="9320"/>
                  </a:cubicBezTo>
                  <a:close/>
                </a:path>
                <a:path w="1177291" h="501098" fill="none" extrusionOk="0">
                  <a:moveTo>
                    <a:pt x="747701" y="9320"/>
                  </a:moveTo>
                  <a:cubicBezTo>
                    <a:pt x="897452" y="27203"/>
                    <a:pt x="1020299" y="53557"/>
                    <a:pt x="1091629" y="120391"/>
                  </a:cubicBezTo>
                </a:path>
                <a:path w="1177291" h="501098" fill="none" stroke="0" extrusionOk="0">
                  <a:moveTo>
                    <a:pt x="747701" y="9320"/>
                  </a:moveTo>
                  <a:cubicBezTo>
                    <a:pt x="884657" y="22858"/>
                    <a:pt x="1029502" y="73488"/>
                    <a:pt x="1091629" y="120391"/>
                  </a:cubicBezTo>
                </a:path>
              </a:pathLst>
            </a:custGeom>
            <a:ln w="19050">
              <a:solidFill>
                <a:schemeClr val="bg2">
                  <a:lumMod val="25000"/>
                </a:schemeClr>
              </a:solidFill>
              <a:headEnd type="arrow" w="lg" len="med"/>
              <a:tailEnd w="med" len="sm"/>
              <a:extLst>
                <a:ext uri="{C807C97D-BFC1-408E-A445-0C87EB9F89A2}">
                  <ask:lineSketchStyleProps xmlns:ask="http://schemas.microsoft.com/office/drawing/2018/sketchyshapes" sd="1219033472">
                    <a:prstGeom prst="arc">
                      <a:avLst>
                        <a:gd name="adj1" fmla="val 18203946"/>
                        <a:gd name="adj2" fmla="val 20729504"/>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Arc 22">
              <a:extLst>
                <a:ext uri="{FF2B5EF4-FFF2-40B4-BE49-F238E27FC236}">
                  <a16:creationId xmlns:a16="http://schemas.microsoft.com/office/drawing/2014/main" id="{0755D8EE-B379-4351-A5DC-875258DBF2A6}"/>
                </a:ext>
              </a:extLst>
            </p:cNvPr>
            <p:cNvSpPr/>
            <p:nvPr/>
          </p:nvSpPr>
          <p:spPr>
            <a:xfrm rot="709003" flipH="1" flipV="1">
              <a:off x="4659353" y="2745109"/>
              <a:ext cx="683395" cy="1227528"/>
            </a:xfrm>
            <a:custGeom>
              <a:avLst/>
              <a:gdLst>
                <a:gd name="connsiteX0" fmla="*/ 649989 w 683395"/>
                <a:gd name="connsiteY0" fmla="*/ 349080 h 1227528"/>
                <a:gd name="connsiteX1" fmla="*/ 675217 w 683395"/>
                <a:gd name="connsiteY1" fmla="*/ 747248 h 1227528"/>
                <a:gd name="connsiteX2" fmla="*/ 341698 w 683395"/>
                <a:gd name="connsiteY2" fmla="*/ 613764 h 1227528"/>
                <a:gd name="connsiteX3" fmla="*/ 649989 w 683395"/>
                <a:gd name="connsiteY3" fmla="*/ 349080 h 1227528"/>
                <a:gd name="connsiteX0" fmla="*/ 649989 w 683395"/>
                <a:gd name="connsiteY0" fmla="*/ 349080 h 1227528"/>
                <a:gd name="connsiteX1" fmla="*/ 675217 w 683395"/>
                <a:gd name="connsiteY1" fmla="*/ 747248 h 1227528"/>
              </a:gdLst>
              <a:ahLst/>
              <a:cxnLst>
                <a:cxn ang="0">
                  <a:pos x="connsiteX0" y="connsiteY0"/>
                </a:cxn>
                <a:cxn ang="0">
                  <a:pos x="connsiteX1" y="connsiteY1"/>
                </a:cxn>
              </a:cxnLst>
              <a:rect l="l" t="t" r="r" b="b"/>
              <a:pathLst>
                <a:path w="683395" h="1227528" stroke="0" extrusionOk="0">
                  <a:moveTo>
                    <a:pt x="649989" y="349080"/>
                  </a:moveTo>
                  <a:cubicBezTo>
                    <a:pt x="666491" y="462834"/>
                    <a:pt x="671618" y="620786"/>
                    <a:pt x="675217" y="747248"/>
                  </a:cubicBezTo>
                  <a:cubicBezTo>
                    <a:pt x="627220" y="754876"/>
                    <a:pt x="494451" y="664985"/>
                    <a:pt x="341698" y="613764"/>
                  </a:cubicBezTo>
                  <a:cubicBezTo>
                    <a:pt x="505543" y="515108"/>
                    <a:pt x="511912" y="495417"/>
                    <a:pt x="649989" y="349080"/>
                  </a:cubicBezTo>
                  <a:close/>
                </a:path>
                <a:path w="683395" h="1227528" fill="none" extrusionOk="0">
                  <a:moveTo>
                    <a:pt x="649989" y="349080"/>
                  </a:moveTo>
                  <a:cubicBezTo>
                    <a:pt x="700877" y="475119"/>
                    <a:pt x="695521" y="605632"/>
                    <a:pt x="675217" y="747248"/>
                  </a:cubicBezTo>
                </a:path>
                <a:path w="683395" h="1227528" fill="none" stroke="0" extrusionOk="0">
                  <a:moveTo>
                    <a:pt x="649989" y="349080"/>
                  </a:moveTo>
                  <a:cubicBezTo>
                    <a:pt x="675024" y="468650"/>
                    <a:pt x="706002" y="619958"/>
                    <a:pt x="675217" y="747248"/>
                  </a:cubicBezTo>
                </a:path>
              </a:pathLst>
            </a:custGeom>
            <a:ln w="19050">
              <a:solidFill>
                <a:schemeClr val="bg2">
                  <a:lumMod val="25000"/>
                </a:schemeClr>
              </a:solidFill>
              <a:headEnd type="arrow" w="lg" len="med"/>
              <a:tailEnd w="med" len="sm"/>
              <a:extLst>
                <a:ext uri="{C807C97D-BFC1-408E-A445-0C87EB9F89A2}">
                  <ask:lineSketchStyleProps xmlns:ask="http://schemas.microsoft.com/office/drawing/2018/sketchyshapes" sd="1219033472">
                    <a:prstGeom prst="arc">
                      <a:avLst>
                        <a:gd name="adj1" fmla="val 19161130"/>
                        <a:gd name="adj2" fmla="val 1308760"/>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427F72EB-1AFD-47B8-A481-4115C79C149D}"/>
                </a:ext>
              </a:extLst>
            </p:cNvPr>
            <p:cNvGrpSpPr/>
            <p:nvPr/>
          </p:nvGrpSpPr>
          <p:grpSpPr>
            <a:xfrm>
              <a:off x="3355542" y="4314744"/>
              <a:ext cx="1621800" cy="538609"/>
              <a:chOff x="3383398" y="3445162"/>
              <a:chExt cx="1621800" cy="538609"/>
            </a:xfrm>
          </p:grpSpPr>
          <p:pic>
            <p:nvPicPr>
              <p:cNvPr id="31" name="Picture 30">
                <a:extLst>
                  <a:ext uri="{FF2B5EF4-FFF2-40B4-BE49-F238E27FC236}">
                    <a16:creationId xmlns:a16="http://schemas.microsoft.com/office/drawing/2014/main" id="{5B98C138-CD19-48D3-9185-A1333B70EEEB}"/>
                  </a:ext>
                </a:extLst>
              </p:cNvPr>
              <p:cNvPicPr>
                <a:picLocks noChangeAspect="1"/>
              </p:cNvPicPr>
              <p:nvPr/>
            </p:nvPicPr>
            <p:blipFill rotWithShape="1">
              <a:blip r:embed="rId5">
                <a:extLst>
                  <a:ext uri="{28A0092B-C50C-407E-A947-70E740481C1C}">
                    <a14:useLocalDpi xmlns:a14="http://schemas.microsoft.com/office/drawing/2010/main" val="0"/>
                  </a:ext>
                </a:extLst>
              </a:blip>
              <a:srcRect t="-2069" b="-3818"/>
              <a:stretch/>
            </p:blipFill>
            <p:spPr>
              <a:xfrm>
                <a:off x="4084909" y="3488088"/>
                <a:ext cx="920289" cy="451571"/>
              </a:xfrm>
              <a:prstGeom prst="rect">
                <a:avLst/>
              </a:prstGeom>
            </p:spPr>
          </p:pic>
          <p:sp>
            <p:nvSpPr>
              <p:cNvPr id="32" name="TextBox 31">
                <a:extLst>
                  <a:ext uri="{FF2B5EF4-FFF2-40B4-BE49-F238E27FC236}">
                    <a16:creationId xmlns:a16="http://schemas.microsoft.com/office/drawing/2014/main" id="{36F46BB0-FD92-4447-8B62-F228263C8342}"/>
                  </a:ext>
                </a:extLst>
              </p:cNvPr>
              <p:cNvSpPr txBox="1"/>
              <p:nvPr/>
            </p:nvSpPr>
            <p:spPr>
              <a:xfrm>
                <a:off x="3383398" y="3445162"/>
                <a:ext cx="1161656" cy="538609"/>
              </a:xfrm>
              <a:prstGeom prst="rect">
                <a:avLst/>
              </a:prstGeom>
              <a:noFill/>
            </p:spPr>
            <p:txBody>
              <a:bodyPr wrap="square">
                <a:spAutoFit/>
              </a:bodyPr>
              <a:lstStyle/>
              <a:p>
                <a:pPr marL="742950" lvl="1" indent="-285750">
                  <a:spcBef>
                    <a:spcPts val="600"/>
                  </a:spcBef>
                  <a:buFont typeface="Arial" panose="020B0604020202020204" pitchFamily="34" charset="0"/>
                  <a:buChar char="•"/>
                </a:pPr>
                <a:r>
                  <a:rPr lang="en-US" sz="1200" dirty="0"/>
                  <a:t> </a:t>
                </a:r>
              </a:p>
              <a:p>
                <a:pPr marL="742950" lvl="1" indent="-285750">
                  <a:spcBef>
                    <a:spcPts val="600"/>
                  </a:spcBef>
                  <a:buFont typeface="Arial" panose="020B0604020202020204" pitchFamily="34" charset="0"/>
                  <a:buChar char="•"/>
                </a:pPr>
                <a:r>
                  <a:rPr lang="en-US" sz="1200" dirty="0"/>
                  <a:t> </a:t>
                </a:r>
              </a:p>
            </p:txBody>
          </p:sp>
        </p:grpSp>
        <p:sp>
          <p:nvSpPr>
            <p:cNvPr id="26" name="Rectangle 25">
              <a:extLst>
                <a:ext uri="{FF2B5EF4-FFF2-40B4-BE49-F238E27FC236}">
                  <a16:creationId xmlns:a16="http://schemas.microsoft.com/office/drawing/2014/main" id="{C8B54115-C612-4B4A-8B5F-708C50E60346}"/>
                </a:ext>
              </a:extLst>
            </p:cNvPr>
            <p:cNvSpPr/>
            <p:nvPr/>
          </p:nvSpPr>
          <p:spPr>
            <a:xfrm>
              <a:off x="5110035" y="2991698"/>
              <a:ext cx="212050" cy="213887"/>
            </a:xfrm>
            <a:custGeom>
              <a:avLst/>
              <a:gdLst>
                <a:gd name="connsiteX0" fmla="*/ 0 w 212050"/>
                <a:gd name="connsiteY0" fmla="*/ 0 h 213887"/>
                <a:gd name="connsiteX1" fmla="*/ 212050 w 212050"/>
                <a:gd name="connsiteY1" fmla="*/ 0 h 213887"/>
                <a:gd name="connsiteX2" fmla="*/ 212050 w 212050"/>
                <a:gd name="connsiteY2" fmla="*/ 213887 h 213887"/>
                <a:gd name="connsiteX3" fmla="*/ 0 w 212050"/>
                <a:gd name="connsiteY3" fmla="*/ 213887 h 213887"/>
                <a:gd name="connsiteX4" fmla="*/ 0 w 212050"/>
                <a:gd name="connsiteY4" fmla="*/ 0 h 213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050" h="213887" extrusionOk="0">
                  <a:moveTo>
                    <a:pt x="0" y="0"/>
                  </a:moveTo>
                  <a:cubicBezTo>
                    <a:pt x="90447" y="680"/>
                    <a:pt x="124613" y="-5126"/>
                    <a:pt x="212050" y="0"/>
                  </a:cubicBezTo>
                  <a:cubicBezTo>
                    <a:pt x="218976" y="58871"/>
                    <a:pt x="211049" y="123732"/>
                    <a:pt x="212050" y="213887"/>
                  </a:cubicBezTo>
                  <a:cubicBezTo>
                    <a:pt x="156108" y="204809"/>
                    <a:pt x="103700" y="212665"/>
                    <a:pt x="0" y="213887"/>
                  </a:cubicBezTo>
                  <a:cubicBezTo>
                    <a:pt x="-10265" y="119514"/>
                    <a:pt x="8962" y="96714"/>
                    <a:pt x="0" y="0"/>
                  </a:cubicBezTo>
                  <a:close/>
                </a:path>
              </a:pathLst>
            </a:custGeom>
            <a:noFill/>
            <a:ln w="25400">
              <a:solidFill>
                <a:schemeClr val="accent1">
                  <a:lumMod val="7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F0FADD0-3A35-4A6A-A59B-EC90BCFCF958}"/>
                </a:ext>
              </a:extLst>
            </p:cNvPr>
            <p:cNvSpPr/>
            <p:nvPr/>
          </p:nvSpPr>
          <p:spPr>
            <a:xfrm>
              <a:off x="5097208" y="2679141"/>
              <a:ext cx="212050" cy="213887"/>
            </a:xfrm>
            <a:custGeom>
              <a:avLst/>
              <a:gdLst>
                <a:gd name="connsiteX0" fmla="*/ 0 w 212050"/>
                <a:gd name="connsiteY0" fmla="*/ 0 h 213887"/>
                <a:gd name="connsiteX1" fmla="*/ 212050 w 212050"/>
                <a:gd name="connsiteY1" fmla="*/ 0 h 213887"/>
                <a:gd name="connsiteX2" fmla="*/ 212050 w 212050"/>
                <a:gd name="connsiteY2" fmla="*/ 213887 h 213887"/>
                <a:gd name="connsiteX3" fmla="*/ 0 w 212050"/>
                <a:gd name="connsiteY3" fmla="*/ 213887 h 213887"/>
                <a:gd name="connsiteX4" fmla="*/ 0 w 212050"/>
                <a:gd name="connsiteY4" fmla="*/ 0 h 213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050" h="213887" extrusionOk="0">
                  <a:moveTo>
                    <a:pt x="0" y="0"/>
                  </a:moveTo>
                  <a:cubicBezTo>
                    <a:pt x="90447" y="680"/>
                    <a:pt x="124613" y="-5126"/>
                    <a:pt x="212050" y="0"/>
                  </a:cubicBezTo>
                  <a:cubicBezTo>
                    <a:pt x="218976" y="58871"/>
                    <a:pt x="211049" y="123732"/>
                    <a:pt x="212050" y="213887"/>
                  </a:cubicBezTo>
                  <a:cubicBezTo>
                    <a:pt x="156108" y="204809"/>
                    <a:pt x="103700" y="212665"/>
                    <a:pt x="0" y="213887"/>
                  </a:cubicBezTo>
                  <a:cubicBezTo>
                    <a:pt x="-10265" y="119514"/>
                    <a:pt x="8962" y="96714"/>
                    <a:pt x="0" y="0"/>
                  </a:cubicBezTo>
                  <a:close/>
                </a:path>
              </a:pathLst>
            </a:custGeom>
            <a:noFill/>
            <a:ln w="25400">
              <a:solidFill>
                <a:schemeClr val="accent1">
                  <a:lumMod val="7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2263026A-67DB-46FB-93F3-FBE8991FE11A}"/>
              </a:ext>
            </a:extLst>
          </p:cNvPr>
          <p:cNvSpPr txBox="1"/>
          <p:nvPr/>
        </p:nvSpPr>
        <p:spPr>
          <a:xfrm flipH="1">
            <a:off x="4876448" y="217189"/>
            <a:ext cx="5677898" cy="369332"/>
          </a:xfrm>
          <a:prstGeom prst="rect">
            <a:avLst/>
          </a:prstGeom>
          <a:noFill/>
        </p:spPr>
        <p:txBody>
          <a:bodyPr wrap="square" rtlCol="0">
            <a:spAutoFit/>
          </a:bodyPr>
          <a:lstStyle/>
          <a:p>
            <a:r>
              <a:rPr lang="en-US" dirty="0"/>
              <a:t>Toy example:</a:t>
            </a:r>
          </a:p>
        </p:txBody>
      </p:sp>
      <p:sp>
        <p:nvSpPr>
          <p:cNvPr id="52" name="Slide Number Placeholder 3">
            <a:extLst>
              <a:ext uri="{FF2B5EF4-FFF2-40B4-BE49-F238E27FC236}">
                <a16:creationId xmlns:a16="http://schemas.microsoft.com/office/drawing/2014/main" id="{E87A4B97-E5A9-4EA7-AC6D-2476618DC8D9}"/>
              </a:ext>
            </a:extLst>
          </p:cNvPr>
          <p:cNvSpPr txBox="1">
            <a:spLocks/>
          </p:cNvSpPr>
          <p:nvPr/>
        </p:nvSpPr>
        <p:spPr>
          <a:xfrm>
            <a:off x="8240112" y="12759398"/>
            <a:ext cx="365760" cy="365760"/>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9BF905-FFB8-448A-B0CE-5FD9C219A0BB}" type="slidenum">
              <a:rPr lang="it-IT" smtClean="0"/>
              <a:pPr/>
              <a:t>4</a:t>
            </a:fld>
            <a:endParaRPr lang="it-IT"/>
          </a:p>
        </p:txBody>
      </p:sp>
      <p:grpSp>
        <p:nvGrpSpPr>
          <p:cNvPr id="60" name="Group 59">
            <a:extLst>
              <a:ext uri="{FF2B5EF4-FFF2-40B4-BE49-F238E27FC236}">
                <a16:creationId xmlns:a16="http://schemas.microsoft.com/office/drawing/2014/main" id="{532A8AB9-F421-4801-9729-5F73D3CDD933}"/>
              </a:ext>
            </a:extLst>
          </p:cNvPr>
          <p:cNvGrpSpPr/>
          <p:nvPr/>
        </p:nvGrpSpPr>
        <p:grpSpPr>
          <a:xfrm>
            <a:off x="4998749" y="3724925"/>
            <a:ext cx="6656721" cy="307777"/>
            <a:chOff x="4969778" y="-2804653"/>
            <a:chExt cx="5128329" cy="307777"/>
          </a:xfrm>
        </p:grpSpPr>
        <p:sp>
          <p:nvSpPr>
            <p:cNvPr id="61" name="TextBox 60">
              <a:extLst>
                <a:ext uri="{FF2B5EF4-FFF2-40B4-BE49-F238E27FC236}">
                  <a16:creationId xmlns:a16="http://schemas.microsoft.com/office/drawing/2014/main" id="{4EF56895-63D4-4512-BB48-87A9F507931D}"/>
                </a:ext>
              </a:extLst>
            </p:cNvPr>
            <p:cNvSpPr txBox="1"/>
            <p:nvPr/>
          </p:nvSpPr>
          <p:spPr>
            <a:xfrm>
              <a:off x="4969778" y="-2804653"/>
              <a:ext cx="5128329" cy="307777"/>
            </a:xfrm>
            <a:prstGeom prst="rect">
              <a:avLst/>
            </a:prstGeom>
            <a:noFill/>
          </p:spPr>
          <p:txBody>
            <a:bodyPr wrap="square">
              <a:spAutoFit/>
            </a:bodyPr>
            <a:lstStyle/>
            <a:p>
              <a:pPr algn="just"/>
              <a:r>
                <a:rPr lang="en-US" sz="1400" dirty="0"/>
                <a:t>The separation between the quoted price         from the true price can be computed:</a:t>
              </a:r>
            </a:p>
          </p:txBody>
        </p:sp>
        <p:pic>
          <p:nvPicPr>
            <p:cNvPr id="63" name="Picture 62">
              <a:extLst>
                <a:ext uri="{FF2B5EF4-FFF2-40B4-BE49-F238E27FC236}">
                  <a16:creationId xmlns:a16="http://schemas.microsoft.com/office/drawing/2014/main" id="{69011EB2-233E-47D0-B259-C51B9A573C5A}"/>
                </a:ext>
              </a:extLst>
            </p:cNvPr>
            <p:cNvPicPr>
              <a:picLocks noChangeAspect="1"/>
            </p:cNvPicPr>
            <p:nvPr/>
          </p:nvPicPr>
          <p:blipFill rotWithShape="1">
            <a:blip r:embed="rId6">
              <a:extLst>
                <a:ext uri="{28A0092B-C50C-407E-A947-70E740481C1C}">
                  <a14:useLocalDpi xmlns:a14="http://schemas.microsoft.com/office/drawing/2010/main" val="0"/>
                </a:ext>
              </a:extLst>
            </a:blip>
            <a:srcRect l="14074" t="-6319" r="72558" b="1295"/>
            <a:stretch/>
          </p:blipFill>
          <p:spPr>
            <a:xfrm>
              <a:off x="7464725" y="-2736597"/>
              <a:ext cx="275619" cy="171663"/>
            </a:xfrm>
            <a:prstGeom prst="rect">
              <a:avLst/>
            </a:prstGeom>
          </p:spPr>
        </p:pic>
      </p:grpSp>
      <p:grpSp>
        <p:nvGrpSpPr>
          <p:cNvPr id="8" name="Group 7">
            <a:extLst>
              <a:ext uri="{FF2B5EF4-FFF2-40B4-BE49-F238E27FC236}">
                <a16:creationId xmlns:a16="http://schemas.microsoft.com/office/drawing/2014/main" id="{6E6B59F8-3B0C-4069-B8B4-8A00A0627CB8}"/>
              </a:ext>
            </a:extLst>
          </p:cNvPr>
          <p:cNvGrpSpPr/>
          <p:nvPr/>
        </p:nvGrpSpPr>
        <p:grpSpPr>
          <a:xfrm>
            <a:off x="7565752" y="4202050"/>
            <a:ext cx="2080240" cy="738664"/>
            <a:chOff x="7483988" y="5266542"/>
            <a:chExt cx="2080240" cy="738664"/>
          </a:xfrm>
        </p:grpSpPr>
        <p:pic>
          <p:nvPicPr>
            <p:cNvPr id="59" name="Picture 58">
              <a:extLst>
                <a:ext uri="{FF2B5EF4-FFF2-40B4-BE49-F238E27FC236}">
                  <a16:creationId xmlns:a16="http://schemas.microsoft.com/office/drawing/2014/main" id="{5AB0E465-B813-44E6-8B6D-19B76E0890B4}"/>
                </a:ext>
              </a:extLst>
            </p:cNvPr>
            <p:cNvPicPr>
              <a:picLocks noChangeAspect="1"/>
            </p:cNvPicPr>
            <p:nvPr/>
          </p:nvPicPr>
          <p:blipFill rotWithShape="1">
            <a:blip r:embed="rId6">
              <a:extLst>
                <a:ext uri="{28A0092B-C50C-407E-A947-70E740481C1C}">
                  <a14:useLocalDpi xmlns:a14="http://schemas.microsoft.com/office/drawing/2010/main" val="0"/>
                </a:ext>
              </a:extLst>
            </a:blip>
            <a:srcRect l="59312" t="-2600"/>
            <a:stretch/>
          </p:blipFill>
          <p:spPr>
            <a:xfrm>
              <a:off x="7814202" y="5630484"/>
              <a:ext cx="1503102" cy="303981"/>
            </a:xfrm>
            <a:prstGeom prst="rect">
              <a:avLst/>
            </a:prstGeom>
          </p:spPr>
        </p:pic>
        <p:grpSp>
          <p:nvGrpSpPr>
            <p:cNvPr id="7" name="Group 6">
              <a:extLst>
                <a:ext uri="{FF2B5EF4-FFF2-40B4-BE49-F238E27FC236}">
                  <a16:creationId xmlns:a16="http://schemas.microsoft.com/office/drawing/2014/main" id="{C60D40E4-9C86-4D40-8048-E566837F9D05}"/>
                </a:ext>
              </a:extLst>
            </p:cNvPr>
            <p:cNvGrpSpPr/>
            <p:nvPr/>
          </p:nvGrpSpPr>
          <p:grpSpPr>
            <a:xfrm>
              <a:off x="7526444" y="5319861"/>
              <a:ext cx="2037784" cy="308420"/>
              <a:chOff x="7515651" y="5318227"/>
              <a:chExt cx="2037784" cy="308420"/>
            </a:xfrm>
          </p:grpSpPr>
          <p:pic>
            <p:nvPicPr>
              <p:cNvPr id="58" name="Picture 57">
                <a:extLst>
                  <a:ext uri="{FF2B5EF4-FFF2-40B4-BE49-F238E27FC236}">
                    <a16:creationId xmlns:a16="http://schemas.microsoft.com/office/drawing/2014/main" id="{74492F0F-75DE-4F17-8255-C65BB3994759}"/>
                  </a:ext>
                </a:extLst>
              </p:cNvPr>
              <p:cNvPicPr>
                <a:picLocks noChangeAspect="1"/>
              </p:cNvPicPr>
              <p:nvPr/>
            </p:nvPicPr>
            <p:blipFill rotWithShape="1">
              <a:blip r:embed="rId7">
                <a:extLst>
                  <a:ext uri="{28A0092B-C50C-407E-A947-70E740481C1C}">
                    <a14:useLocalDpi xmlns:a14="http://schemas.microsoft.com/office/drawing/2010/main" val="0"/>
                  </a:ext>
                </a:extLst>
              </a:blip>
              <a:srcRect l="-163" t="-136" r="42996" b="-3962"/>
              <a:stretch/>
            </p:blipFill>
            <p:spPr>
              <a:xfrm>
                <a:off x="7515651" y="5318227"/>
                <a:ext cx="2006121" cy="308420"/>
              </a:xfrm>
              <a:prstGeom prst="rect">
                <a:avLst/>
              </a:prstGeom>
            </p:spPr>
          </p:pic>
          <p:sp>
            <p:nvSpPr>
              <p:cNvPr id="33" name="Rectangle 32">
                <a:extLst>
                  <a:ext uri="{FF2B5EF4-FFF2-40B4-BE49-F238E27FC236}">
                    <a16:creationId xmlns:a16="http://schemas.microsoft.com/office/drawing/2014/main" id="{A33D9FE2-0E89-4556-87FB-9750753D15FE}"/>
                  </a:ext>
                </a:extLst>
              </p:cNvPr>
              <p:cNvSpPr/>
              <p:nvPr/>
            </p:nvSpPr>
            <p:spPr>
              <a:xfrm rot="5400000" flipH="1">
                <a:off x="9178698" y="5111135"/>
                <a:ext cx="167645" cy="58182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Rectangle 53">
              <a:extLst>
                <a:ext uri="{FF2B5EF4-FFF2-40B4-BE49-F238E27FC236}">
                  <a16:creationId xmlns:a16="http://schemas.microsoft.com/office/drawing/2014/main" id="{BF19F887-50C7-4B78-BA2A-00511E712C4A}"/>
                </a:ext>
              </a:extLst>
            </p:cNvPr>
            <p:cNvSpPr/>
            <p:nvPr/>
          </p:nvSpPr>
          <p:spPr>
            <a:xfrm>
              <a:off x="7483988" y="5266542"/>
              <a:ext cx="1917271" cy="738664"/>
            </a:xfrm>
            <a:custGeom>
              <a:avLst/>
              <a:gdLst>
                <a:gd name="connsiteX0" fmla="*/ 0 w 1917271"/>
                <a:gd name="connsiteY0" fmla="*/ 0 h 738664"/>
                <a:gd name="connsiteX1" fmla="*/ 619918 w 1917271"/>
                <a:gd name="connsiteY1" fmla="*/ 0 h 738664"/>
                <a:gd name="connsiteX2" fmla="*/ 1201490 w 1917271"/>
                <a:gd name="connsiteY2" fmla="*/ 0 h 738664"/>
                <a:gd name="connsiteX3" fmla="*/ 1917271 w 1917271"/>
                <a:gd name="connsiteY3" fmla="*/ 0 h 738664"/>
                <a:gd name="connsiteX4" fmla="*/ 1917271 w 1917271"/>
                <a:gd name="connsiteY4" fmla="*/ 361945 h 738664"/>
                <a:gd name="connsiteX5" fmla="*/ 1917271 w 1917271"/>
                <a:gd name="connsiteY5" fmla="*/ 738664 h 738664"/>
                <a:gd name="connsiteX6" fmla="*/ 1316526 w 1917271"/>
                <a:gd name="connsiteY6" fmla="*/ 738664 h 738664"/>
                <a:gd name="connsiteX7" fmla="*/ 715781 w 1917271"/>
                <a:gd name="connsiteY7" fmla="*/ 738664 h 738664"/>
                <a:gd name="connsiteX8" fmla="*/ 0 w 1917271"/>
                <a:gd name="connsiteY8" fmla="*/ 738664 h 738664"/>
                <a:gd name="connsiteX9" fmla="*/ 0 w 1917271"/>
                <a:gd name="connsiteY9" fmla="*/ 391492 h 738664"/>
                <a:gd name="connsiteX10" fmla="*/ 0 w 1917271"/>
                <a:gd name="connsiteY10"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7271" h="738664" extrusionOk="0">
                  <a:moveTo>
                    <a:pt x="0" y="0"/>
                  </a:moveTo>
                  <a:cubicBezTo>
                    <a:pt x="156961" y="23802"/>
                    <a:pt x="475315" y="17267"/>
                    <a:pt x="619918" y="0"/>
                  </a:cubicBezTo>
                  <a:cubicBezTo>
                    <a:pt x="764521" y="-17267"/>
                    <a:pt x="1074400" y="-21156"/>
                    <a:pt x="1201490" y="0"/>
                  </a:cubicBezTo>
                  <a:cubicBezTo>
                    <a:pt x="1328580" y="21156"/>
                    <a:pt x="1641562" y="-24651"/>
                    <a:pt x="1917271" y="0"/>
                  </a:cubicBezTo>
                  <a:cubicBezTo>
                    <a:pt x="1922933" y="159716"/>
                    <a:pt x="1930444" y="197303"/>
                    <a:pt x="1917271" y="361945"/>
                  </a:cubicBezTo>
                  <a:cubicBezTo>
                    <a:pt x="1904098" y="526587"/>
                    <a:pt x="1928622" y="569731"/>
                    <a:pt x="1917271" y="738664"/>
                  </a:cubicBezTo>
                  <a:cubicBezTo>
                    <a:pt x="1790872" y="737163"/>
                    <a:pt x="1575772" y="749113"/>
                    <a:pt x="1316526" y="738664"/>
                  </a:cubicBezTo>
                  <a:cubicBezTo>
                    <a:pt x="1057281" y="728215"/>
                    <a:pt x="864170" y="751488"/>
                    <a:pt x="715781" y="738664"/>
                  </a:cubicBezTo>
                  <a:cubicBezTo>
                    <a:pt x="567393" y="725840"/>
                    <a:pt x="334818" y="772731"/>
                    <a:pt x="0" y="738664"/>
                  </a:cubicBezTo>
                  <a:cubicBezTo>
                    <a:pt x="15367" y="647259"/>
                    <a:pt x="1036" y="496238"/>
                    <a:pt x="0" y="391492"/>
                  </a:cubicBezTo>
                  <a:cubicBezTo>
                    <a:pt x="-1036" y="286746"/>
                    <a:pt x="-8802" y="177600"/>
                    <a:pt x="0" y="0"/>
                  </a:cubicBezTo>
                  <a:close/>
                </a:path>
              </a:pathLst>
            </a:custGeom>
            <a:noFill/>
            <a:ln w="25400">
              <a:solidFill>
                <a:schemeClr val="bg2">
                  <a:lumMod val="2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Rectangle 44">
            <a:extLst>
              <a:ext uri="{FF2B5EF4-FFF2-40B4-BE49-F238E27FC236}">
                <a16:creationId xmlns:a16="http://schemas.microsoft.com/office/drawing/2014/main" id="{74B6C919-FD6D-4B2D-A26E-89FCC526A9AD}"/>
              </a:ext>
            </a:extLst>
          </p:cNvPr>
          <p:cNvSpPr/>
          <p:nvPr/>
        </p:nvSpPr>
        <p:spPr>
          <a:xfrm>
            <a:off x="4683760" y="5311078"/>
            <a:ext cx="7519618" cy="823640"/>
          </a:xfrm>
          <a:prstGeom prst="rect">
            <a:avLst/>
          </a:prstGeom>
          <a:solidFill>
            <a:srgbClr val="4A5356"/>
          </a:solidFill>
          <a:ln>
            <a:noFill/>
          </a:ln>
          <a:effectLst>
            <a:outerShdw blurRad="152400" dist="50800" dir="5400000" sx="97000" sy="97000" algn="ctr" rotWithShape="0">
              <a:srgbClr val="00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7AFE862-5A8D-4230-82D0-7E42EA084CBD}"/>
              </a:ext>
            </a:extLst>
          </p:cNvPr>
          <p:cNvSpPr txBox="1"/>
          <p:nvPr/>
        </p:nvSpPr>
        <p:spPr>
          <a:xfrm>
            <a:off x="5048646" y="5410130"/>
            <a:ext cx="6656721" cy="523220"/>
          </a:xfrm>
          <a:prstGeom prst="rect">
            <a:avLst/>
          </a:prstGeom>
          <a:noFill/>
        </p:spPr>
        <p:txBody>
          <a:bodyPr wrap="square">
            <a:spAutoFit/>
          </a:bodyPr>
          <a:lstStyle/>
          <a:p>
            <a:pPr algn="just"/>
            <a:r>
              <a:rPr lang="en-US" sz="1400" dirty="0">
                <a:solidFill>
                  <a:schemeClr val="bg1"/>
                </a:solidFill>
              </a:rPr>
              <a:t>With a larger portfolio we want to daily identify the set of 10 most profitable and of the 10 less profitable stocks, in order to long on the firsts and short on the latter.</a:t>
            </a:r>
          </a:p>
        </p:txBody>
      </p:sp>
    </p:spTree>
    <p:extLst>
      <p:ext uri="{BB962C8B-B14F-4D97-AF65-F5344CB8AC3E}">
        <p14:creationId xmlns:p14="http://schemas.microsoft.com/office/powerpoint/2010/main" val="90579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5" grpId="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FB6D1A-EEC8-4BA8-9D01-498F9239D43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TextBox 2">
            <a:extLst>
              <a:ext uri="{FF2B5EF4-FFF2-40B4-BE49-F238E27FC236}">
                <a16:creationId xmlns:a16="http://schemas.microsoft.com/office/drawing/2014/main" id="{90289F70-D46A-405C-B976-99F996482747}"/>
              </a:ext>
            </a:extLst>
          </p:cNvPr>
          <p:cNvSpPr txBox="1"/>
          <p:nvPr/>
        </p:nvSpPr>
        <p:spPr>
          <a:xfrm>
            <a:off x="436880" y="3850640"/>
            <a:ext cx="3708400" cy="646331"/>
          </a:xfrm>
          <a:prstGeom prst="rect">
            <a:avLst/>
          </a:prstGeom>
          <a:noFill/>
        </p:spPr>
        <p:txBody>
          <a:bodyPr wrap="square" rtlCol="0">
            <a:spAutoFit/>
          </a:bodyPr>
          <a:lstStyle/>
          <a:p>
            <a:pPr algn="ctr"/>
            <a:r>
              <a:rPr lang="en-US" dirty="0"/>
              <a:t>Introduction to </a:t>
            </a:r>
          </a:p>
          <a:p>
            <a:pPr algn="ctr"/>
            <a:r>
              <a:rPr lang="en-US" dirty="0"/>
              <a:t>Statistical Arbitrage</a:t>
            </a:r>
          </a:p>
        </p:txBody>
      </p:sp>
      <p:sp>
        <p:nvSpPr>
          <p:cNvPr id="4" name="TextBox 3">
            <a:extLst>
              <a:ext uri="{FF2B5EF4-FFF2-40B4-BE49-F238E27FC236}">
                <a16:creationId xmlns:a16="http://schemas.microsoft.com/office/drawing/2014/main" id="{4000A6B9-6C72-4F63-B7BA-AFB33AF430A0}"/>
              </a:ext>
            </a:extLst>
          </p:cNvPr>
          <p:cNvSpPr txBox="1"/>
          <p:nvPr/>
        </p:nvSpPr>
        <p:spPr>
          <a:xfrm>
            <a:off x="4241800" y="3989139"/>
            <a:ext cx="3708400" cy="369332"/>
          </a:xfrm>
          <a:prstGeom prst="rect">
            <a:avLst/>
          </a:prstGeom>
          <a:noFill/>
        </p:spPr>
        <p:txBody>
          <a:bodyPr wrap="square" rtlCol="0">
            <a:spAutoFit/>
          </a:bodyPr>
          <a:lstStyle/>
          <a:p>
            <a:pPr algn="ctr"/>
            <a:r>
              <a:rPr lang="en-US" dirty="0"/>
              <a:t>Approach</a:t>
            </a:r>
          </a:p>
        </p:txBody>
      </p:sp>
      <p:sp>
        <p:nvSpPr>
          <p:cNvPr id="5" name="TextBox 4">
            <a:extLst>
              <a:ext uri="{FF2B5EF4-FFF2-40B4-BE49-F238E27FC236}">
                <a16:creationId xmlns:a16="http://schemas.microsoft.com/office/drawing/2014/main" id="{422FCE08-0867-4E22-9926-86270B97F736}"/>
              </a:ext>
            </a:extLst>
          </p:cNvPr>
          <p:cNvSpPr txBox="1"/>
          <p:nvPr/>
        </p:nvSpPr>
        <p:spPr>
          <a:xfrm>
            <a:off x="8031480" y="3989139"/>
            <a:ext cx="3708400" cy="369332"/>
          </a:xfrm>
          <a:prstGeom prst="rect">
            <a:avLst/>
          </a:prstGeom>
          <a:noFill/>
        </p:spPr>
        <p:txBody>
          <a:bodyPr wrap="square" rtlCol="0">
            <a:spAutoFit/>
          </a:bodyPr>
          <a:lstStyle/>
          <a:p>
            <a:pPr algn="ctr"/>
            <a:r>
              <a:rPr lang="en-US" dirty="0"/>
              <a:t>Results</a:t>
            </a:r>
          </a:p>
        </p:txBody>
      </p:sp>
      <p:pic>
        <p:nvPicPr>
          <p:cNvPr id="7" name="Graphic 6" descr="Statistics with solid fill">
            <a:extLst>
              <a:ext uri="{FF2B5EF4-FFF2-40B4-BE49-F238E27FC236}">
                <a16:creationId xmlns:a16="http://schemas.microsoft.com/office/drawing/2014/main" id="{A312B711-1B4C-4DC5-A935-E7AE0E8343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9260" y="1835249"/>
            <a:ext cx="1143000" cy="1143000"/>
          </a:xfrm>
          <a:prstGeom prst="rect">
            <a:avLst/>
          </a:prstGeom>
        </p:spPr>
      </p:pic>
      <p:pic>
        <p:nvPicPr>
          <p:cNvPr id="10" name="Graphic 9" descr="Network with solid fill">
            <a:extLst>
              <a:ext uri="{FF2B5EF4-FFF2-40B4-BE49-F238E27FC236}">
                <a16:creationId xmlns:a16="http://schemas.microsoft.com/office/drawing/2014/main" id="{91868931-A9BA-4AC6-B544-258995A02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7244" y="1780738"/>
            <a:ext cx="1197511" cy="1197511"/>
          </a:xfrm>
          <a:prstGeom prst="rect">
            <a:avLst/>
          </a:prstGeom>
        </p:spPr>
      </p:pic>
      <p:pic>
        <p:nvPicPr>
          <p:cNvPr id="11" name="Graphic 10" descr="Presentation with pie chart with solid fill">
            <a:extLst>
              <a:ext uri="{FF2B5EF4-FFF2-40B4-BE49-F238E27FC236}">
                <a16:creationId xmlns:a16="http://schemas.microsoft.com/office/drawing/2014/main" id="{D9FDAE9B-FE8A-4DFB-8BB7-B3EC834EE7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400" y="1790213"/>
            <a:ext cx="1178560" cy="1178560"/>
          </a:xfrm>
          <a:prstGeom prst="rect">
            <a:avLst/>
          </a:prstGeom>
        </p:spPr>
      </p:pic>
      <p:sp>
        <p:nvSpPr>
          <p:cNvPr id="14" name="Slide Number Placeholder 21">
            <a:extLst>
              <a:ext uri="{FF2B5EF4-FFF2-40B4-BE49-F238E27FC236}">
                <a16:creationId xmlns:a16="http://schemas.microsoft.com/office/drawing/2014/main" id="{7248C400-6CF2-4E96-BD12-14FC0873EB52}"/>
              </a:ext>
            </a:extLst>
          </p:cNvPr>
          <p:cNvSpPr txBox="1">
            <a:spLocks/>
          </p:cNvSpPr>
          <p:nvPr/>
        </p:nvSpPr>
        <p:spPr>
          <a:xfrm>
            <a:off x="10558300" y="6423914"/>
            <a:ext cx="105251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5</a:t>
            </a:fld>
            <a:endParaRPr lang="en-US" dirty="0"/>
          </a:p>
        </p:txBody>
      </p:sp>
      <p:sp>
        <p:nvSpPr>
          <p:cNvPr id="12" name="Rectangle 11">
            <a:extLst>
              <a:ext uri="{FF2B5EF4-FFF2-40B4-BE49-F238E27FC236}">
                <a16:creationId xmlns:a16="http://schemas.microsoft.com/office/drawing/2014/main" id="{8BE24B7A-3FA5-411A-8D38-76A69DA3E27B}"/>
              </a:ext>
            </a:extLst>
          </p:cNvPr>
          <p:cNvSpPr/>
          <p:nvPr/>
        </p:nvSpPr>
        <p:spPr>
          <a:xfrm>
            <a:off x="8031480" y="391244"/>
            <a:ext cx="3926840" cy="412479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A2A9671-67A1-4FBC-86F8-BB931AD4A3DB}"/>
              </a:ext>
            </a:extLst>
          </p:cNvPr>
          <p:cNvSpPr/>
          <p:nvPr/>
        </p:nvSpPr>
        <p:spPr>
          <a:xfrm>
            <a:off x="411480" y="391244"/>
            <a:ext cx="3830320" cy="412479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44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07435EA-D29C-485D-A85F-DD6010D78A20}"/>
              </a:ext>
            </a:extLst>
          </p:cNvPr>
          <p:cNvSpPr/>
          <p:nvPr/>
        </p:nvSpPr>
        <p:spPr>
          <a:xfrm rot="5400000">
            <a:off x="2628686" y="-2659979"/>
            <a:ext cx="6857998" cy="1217795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71580FAB-8A1F-4676-AF59-132677068ADA}"/>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29" name="Oval 28">
            <a:extLst>
              <a:ext uri="{FF2B5EF4-FFF2-40B4-BE49-F238E27FC236}">
                <a16:creationId xmlns:a16="http://schemas.microsoft.com/office/drawing/2014/main" id="{49D304F1-FC2A-451C-98F1-761B35609B9E}"/>
              </a:ext>
            </a:extLst>
          </p:cNvPr>
          <p:cNvSpPr/>
          <p:nvPr/>
        </p:nvSpPr>
        <p:spPr>
          <a:xfrm>
            <a:off x="11346648" y="6474396"/>
            <a:ext cx="264160" cy="26416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D6EED6B-4431-4680-8BCA-52D5EEF5C8C6}"/>
              </a:ext>
            </a:extLst>
          </p:cNvPr>
          <p:cNvPicPr>
            <a:picLocks noChangeAspect="1"/>
          </p:cNvPicPr>
          <p:nvPr/>
        </p:nvPicPr>
        <p:blipFill>
          <a:blip r:embed="rId2"/>
          <a:stretch>
            <a:fillRect/>
          </a:stretch>
        </p:blipFill>
        <p:spPr>
          <a:xfrm>
            <a:off x="1706794" y="1797815"/>
            <a:ext cx="9091688" cy="3456896"/>
          </a:xfrm>
          <a:prstGeom prst="rect">
            <a:avLst/>
          </a:prstGeom>
        </p:spPr>
      </p:pic>
      <p:sp>
        <p:nvSpPr>
          <p:cNvPr id="26" name="Rectangle 25">
            <a:extLst>
              <a:ext uri="{FF2B5EF4-FFF2-40B4-BE49-F238E27FC236}">
                <a16:creationId xmlns:a16="http://schemas.microsoft.com/office/drawing/2014/main" id="{210821E9-3D0A-408B-AE6D-96126E66AC07}"/>
              </a:ext>
            </a:extLst>
          </p:cNvPr>
          <p:cNvSpPr/>
          <p:nvPr/>
        </p:nvSpPr>
        <p:spPr>
          <a:xfrm>
            <a:off x="3337560" y="221023"/>
            <a:ext cx="5516880" cy="89408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latin typeface="Gill Sans Nova" panose="020B0602020104020203" pitchFamily="34" charset="0"/>
              </a:rPr>
              <a:t>IMPLEMENTATION PIPELINE</a:t>
            </a:r>
          </a:p>
        </p:txBody>
      </p:sp>
      <p:sp>
        <p:nvSpPr>
          <p:cNvPr id="28" name="Slide Number Placeholder 2">
            <a:extLst>
              <a:ext uri="{FF2B5EF4-FFF2-40B4-BE49-F238E27FC236}">
                <a16:creationId xmlns:a16="http://schemas.microsoft.com/office/drawing/2014/main" id="{9E9897FE-973B-47E1-9823-2B2D31F2F6FB}"/>
              </a:ext>
            </a:extLst>
          </p:cNvPr>
          <p:cNvSpPr txBox="1">
            <a:spLocks/>
          </p:cNvSpPr>
          <p:nvPr/>
        </p:nvSpPr>
        <p:spPr>
          <a:xfrm>
            <a:off x="10710700" y="6576314"/>
            <a:ext cx="105251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6</a:t>
            </a:fld>
            <a:endParaRPr lang="en-US" dirty="0"/>
          </a:p>
        </p:txBody>
      </p:sp>
      <p:sp>
        <p:nvSpPr>
          <p:cNvPr id="30" name="Slide Number Placeholder 3">
            <a:extLst>
              <a:ext uri="{FF2B5EF4-FFF2-40B4-BE49-F238E27FC236}">
                <a16:creationId xmlns:a16="http://schemas.microsoft.com/office/drawing/2014/main" id="{C5DE9BBF-D24F-421B-998C-D68F10286D48}"/>
              </a:ext>
            </a:extLst>
          </p:cNvPr>
          <p:cNvSpPr txBox="1">
            <a:spLocks/>
          </p:cNvSpPr>
          <p:nvPr/>
        </p:nvSpPr>
        <p:spPr>
          <a:xfrm>
            <a:off x="10558298" y="6423913"/>
            <a:ext cx="105251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6</a:t>
            </a:fld>
            <a:endParaRPr lang="en-US" dirty="0"/>
          </a:p>
        </p:txBody>
      </p:sp>
      <p:grpSp>
        <p:nvGrpSpPr>
          <p:cNvPr id="43" name="Group 42">
            <a:extLst>
              <a:ext uri="{FF2B5EF4-FFF2-40B4-BE49-F238E27FC236}">
                <a16:creationId xmlns:a16="http://schemas.microsoft.com/office/drawing/2014/main" id="{84581112-C3FE-420B-A288-FF3918C092DD}"/>
              </a:ext>
            </a:extLst>
          </p:cNvPr>
          <p:cNvGrpSpPr/>
          <p:nvPr/>
        </p:nvGrpSpPr>
        <p:grpSpPr>
          <a:xfrm>
            <a:off x="1294934" y="1274705"/>
            <a:ext cx="9915408" cy="3972226"/>
            <a:chOff x="-8208614" y="-4454825"/>
            <a:chExt cx="9915408" cy="3972226"/>
          </a:xfrm>
        </p:grpSpPr>
        <p:pic>
          <p:nvPicPr>
            <p:cNvPr id="41" name="Picture 40">
              <a:extLst>
                <a:ext uri="{FF2B5EF4-FFF2-40B4-BE49-F238E27FC236}">
                  <a16:creationId xmlns:a16="http://schemas.microsoft.com/office/drawing/2014/main" id="{0E660DB2-9C61-4787-9DE9-1350037C9959}"/>
                </a:ext>
              </a:extLst>
            </p:cNvPr>
            <p:cNvPicPr>
              <a:picLocks noChangeAspect="1"/>
            </p:cNvPicPr>
            <p:nvPr/>
          </p:nvPicPr>
          <p:blipFill>
            <a:blip r:embed="rId2"/>
            <a:stretch>
              <a:fillRect/>
            </a:stretch>
          </p:blipFill>
          <p:spPr>
            <a:xfrm>
              <a:off x="-7796755" y="-3939495"/>
              <a:ext cx="9091688" cy="3456896"/>
            </a:xfrm>
            <a:prstGeom prst="rect">
              <a:avLst/>
            </a:prstGeom>
          </p:spPr>
        </p:pic>
        <p:sp>
          <p:nvSpPr>
            <p:cNvPr id="42" name="Rectangle 41">
              <a:extLst>
                <a:ext uri="{FF2B5EF4-FFF2-40B4-BE49-F238E27FC236}">
                  <a16:creationId xmlns:a16="http://schemas.microsoft.com/office/drawing/2014/main" id="{225018BB-1B41-454F-A9D0-0D2914404E8E}"/>
                </a:ext>
              </a:extLst>
            </p:cNvPr>
            <p:cNvSpPr/>
            <p:nvPr/>
          </p:nvSpPr>
          <p:spPr>
            <a:xfrm rot="5400000">
              <a:off x="-5218087" y="-7445352"/>
              <a:ext cx="3934353" cy="9915408"/>
            </a:xfrm>
            <a:prstGeom prst="rect">
              <a:avLst/>
            </a:prstGeom>
            <a:solidFill>
              <a:srgbClr val="F2F2F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43">
            <a:extLst>
              <a:ext uri="{FF2B5EF4-FFF2-40B4-BE49-F238E27FC236}">
                <a16:creationId xmlns:a16="http://schemas.microsoft.com/office/drawing/2014/main" id="{91F75D2B-864D-4364-AF02-00782337DF31}"/>
              </a:ext>
            </a:extLst>
          </p:cNvPr>
          <p:cNvPicPr>
            <a:picLocks noChangeAspect="1"/>
          </p:cNvPicPr>
          <p:nvPr/>
        </p:nvPicPr>
        <p:blipFill>
          <a:blip r:embed="rId2"/>
          <a:stretch>
            <a:fillRect/>
          </a:stretch>
        </p:blipFill>
        <p:spPr>
          <a:xfrm>
            <a:off x="1992865" y="-4094247"/>
            <a:ext cx="9091688" cy="3456896"/>
          </a:xfrm>
          <a:prstGeom prst="rect">
            <a:avLst/>
          </a:prstGeom>
        </p:spPr>
      </p:pic>
      <p:grpSp>
        <p:nvGrpSpPr>
          <p:cNvPr id="48" name="Group 47">
            <a:extLst>
              <a:ext uri="{FF2B5EF4-FFF2-40B4-BE49-F238E27FC236}">
                <a16:creationId xmlns:a16="http://schemas.microsoft.com/office/drawing/2014/main" id="{5F8F2464-9983-4775-BA0A-476A58B41BA0}"/>
              </a:ext>
            </a:extLst>
          </p:cNvPr>
          <p:cNvGrpSpPr/>
          <p:nvPr/>
        </p:nvGrpSpPr>
        <p:grpSpPr>
          <a:xfrm>
            <a:off x="1706792" y="1797815"/>
            <a:ext cx="3452839" cy="1803224"/>
            <a:chOff x="1706792" y="1797815"/>
            <a:chExt cx="3452839" cy="1803224"/>
          </a:xfrm>
        </p:grpSpPr>
        <p:pic>
          <p:nvPicPr>
            <p:cNvPr id="45" name="Picture 44">
              <a:extLst>
                <a:ext uri="{FF2B5EF4-FFF2-40B4-BE49-F238E27FC236}">
                  <a16:creationId xmlns:a16="http://schemas.microsoft.com/office/drawing/2014/main" id="{862EF913-0B32-4154-AFA2-48BA5984DC59}"/>
                </a:ext>
              </a:extLst>
            </p:cNvPr>
            <p:cNvPicPr>
              <a:picLocks noChangeAspect="1"/>
            </p:cNvPicPr>
            <p:nvPr/>
          </p:nvPicPr>
          <p:blipFill rotWithShape="1">
            <a:blip r:embed="rId2"/>
            <a:srcRect r="79580" b="47837"/>
            <a:stretch/>
          </p:blipFill>
          <p:spPr>
            <a:xfrm>
              <a:off x="1706792" y="1797815"/>
              <a:ext cx="1856540" cy="1803224"/>
            </a:xfrm>
            <a:prstGeom prst="rect">
              <a:avLst/>
            </a:prstGeom>
          </p:spPr>
        </p:pic>
        <p:pic>
          <p:nvPicPr>
            <p:cNvPr id="47" name="Picture 46">
              <a:extLst>
                <a:ext uri="{FF2B5EF4-FFF2-40B4-BE49-F238E27FC236}">
                  <a16:creationId xmlns:a16="http://schemas.microsoft.com/office/drawing/2014/main" id="{F8F87746-B081-40C2-87F9-6263263E9A78}"/>
                </a:ext>
              </a:extLst>
            </p:cNvPr>
            <p:cNvPicPr>
              <a:picLocks noChangeAspect="1"/>
            </p:cNvPicPr>
            <p:nvPr/>
          </p:nvPicPr>
          <p:blipFill rotWithShape="1">
            <a:blip r:embed="rId2"/>
            <a:srcRect l="20092" r="62075" b="79995"/>
            <a:stretch/>
          </p:blipFill>
          <p:spPr>
            <a:xfrm>
              <a:off x="3538220" y="1797815"/>
              <a:ext cx="1621411" cy="691546"/>
            </a:xfrm>
            <a:prstGeom prst="rect">
              <a:avLst/>
            </a:prstGeom>
          </p:spPr>
        </p:pic>
      </p:grpSp>
      <p:grpSp>
        <p:nvGrpSpPr>
          <p:cNvPr id="51" name="Group 50">
            <a:extLst>
              <a:ext uri="{FF2B5EF4-FFF2-40B4-BE49-F238E27FC236}">
                <a16:creationId xmlns:a16="http://schemas.microsoft.com/office/drawing/2014/main" id="{3259A8DF-2A36-4000-A919-918C7EA3F427}"/>
              </a:ext>
            </a:extLst>
          </p:cNvPr>
          <p:cNvGrpSpPr/>
          <p:nvPr/>
        </p:nvGrpSpPr>
        <p:grpSpPr>
          <a:xfrm>
            <a:off x="3538220" y="2567009"/>
            <a:ext cx="7055536" cy="2326231"/>
            <a:chOff x="3538220" y="2571545"/>
            <a:chExt cx="7055536" cy="2326231"/>
          </a:xfrm>
        </p:grpSpPr>
        <p:pic>
          <p:nvPicPr>
            <p:cNvPr id="49" name="Picture 48">
              <a:extLst>
                <a:ext uri="{FF2B5EF4-FFF2-40B4-BE49-F238E27FC236}">
                  <a16:creationId xmlns:a16="http://schemas.microsoft.com/office/drawing/2014/main" id="{F7B0B447-79B5-4851-9456-D72FEBF3EE60}"/>
                </a:ext>
              </a:extLst>
            </p:cNvPr>
            <p:cNvPicPr>
              <a:picLocks noChangeAspect="1"/>
            </p:cNvPicPr>
            <p:nvPr/>
          </p:nvPicPr>
          <p:blipFill rotWithShape="1">
            <a:blip r:embed="rId2"/>
            <a:srcRect l="20190" t="22831" r="58679" b="17127"/>
            <a:stretch/>
          </p:blipFill>
          <p:spPr>
            <a:xfrm>
              <a:off x="3538220" y="2571545"/>
              <a:ext cx="1921164" cy="2075523"/>
            </a:xfrm>
            <a:prstGeom prst="rect">
              <a:avLst/>
            </a:prstGeom>
          </p:spPr>
        </p:pic>
        <p:pic>
          <p:nvPicPr>
            <p:cNvPr id="50" name="Picture 49">
              <a:extLst>
                <a:ext uri="{FF2B5EF4-FFF2-40B4-BE49-F238E27FC236}">
                  <a16:creationId xmlns:a16="http://schemas.microsoft.com/office/drawing/2014/main" id="{B15B787C-D42C-4B30-84BC-208549464FD6}"/>
                </a:ext>
              </a:extLst>
            </p:cNvPr>
            <p:cNvPicPr>
              <a:picLocks noChangeAspect="1"/>
            </p:cNvPicPr>
            <p:nvPr/>
          </p:nvPicPr>
          <p:blipFill rotWithShape="1">
            <a:blip r:embed="rId2"/>
            <a:srcRect l="41256" t="41112" r="2270" b="10282"/>
            <a:stretch/>
          </p:blipFill>
          <p:spPr>
            <a:xfrm>
              <a:off x="5459384" y="3217557"/>
              <a:ext cx="5134372" cy="1680219"/>
            </a:xfrm>
            <a:prstGeom prst="rect">
              <a:avLst/>
            </a:prstGeom>
          </p:spPr>
        </p:pic>
      </p:grpSp>
      <p:sp>
        <p:nvSpPr>
          <p:cNvPr id="53" name="Rectangle 52">
            <a:extLst>
              <a:ext uri="{FF2B5EF4-FFF2-40B4-BE49-F238E27FC236}">
                <a16:creationId xmlns:a16="http://schemas.microsoft.com/office/drawing/2014/main" id="{3EDCDD85-09BA-4BDF-99E1-97AB1832305D}"/>
              </a:ext>
            </a:extLst>
          </p:cNvPr>
          <p:cNvSpPr/>
          <p:nvPr/>
        </p:nvSpPr>
        <p:spPr>
          <a:xfrm>
            <a:off x="7223760" y="3368040"/>
            <a:ext cx="1630680" cy="975360"/>
          </a:xfrm>
          <a:prstGeom prst="rect">
            <a:avLst/>
          </a:prstGeom>
          <a:solidFill>
            <a:srgbClr val="C6D9F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3C52BFF-991C-4C3B-A202-15602BBBDC00}"/>
              </a:ext>
            </a:extLst>
          </p:cNvPr>
          <p:cNvSpPr/>
          <p:nvPr/>
        </p:nvSpPr>
        <p:spPr>
          <a:xfrm>
            <a:off x="8854440" y="3368040"/>
            <a:ext cx="1630680" cy="975360"/>
          </a:xfrm>
          <a:prstGeom prst="rect">
            <a:avLst/>
          </a:prstGeom>
          <a:solidFill>
            <a:srgbClr val="C6D9F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371816A1-1CA1-42EF-B3F8-5356E17584B6}"/>
              </a:ext>
            </a:extLst>
          </p:cNvPr>
          <p:cNvGrpSpPr/>
          <p:nvPr/>
        </p:nvGrpSpPr>
        <p:grpSpPr>
          <a:xfrm>
            <a:off x="5511708" y="3235960"/>
            <a:ext cx="5082048" cy="1270239"/>
            <a:chOff x="4898313" y="4555276"/>
            <a:chExt cx="5082048" cy="1270239"/>
          </a:xfrm>
        </p:grpSpPr>
        <p:pic>
          <p:nvPicPr>
            <p:cNvPr id="55" name="Picture 54">
              <a:extLst>
                <a:ext uri="{FF2B5EF4-FFF2-40B4-BE49-F238E27FC236}">
                  <a16:creationId xmlns:a16="http://schemas.microsoft.com/office/drawing/2014/main" id="{942203E1-F462-4C38-8E9C-B7AA6F4EB8DC}"/>
                </a:ext>
              </a:extLst>
            </p:cNvPr>
            <p:cNvPicPr>
              <a:picLocks noChangeAspect="1"/>
            </p:cNvPicPr>
            <p:nvPr/>
          </p:nvPicPr>
          <p:blipFill rotWithShape="1">
            <a:blip r:embed="rId2"/>
            <a:srcRect l="41831" t="41776" r="2271" b="21478"/>
            <a:stretch/>
          </p:blipFill>
          <p:spPr>
            <a:xfrm>
              <a:off x="4898313" y="4555276"/>
              <a:ext cx="5082048" cy="1270239"/>
            </a:xfrm>
            <a:prstGeom prst="rect">
              <a:avLst/>
            </a:prstGeom>
          </p:spPr>
        </p:pic>
        <p:sp>
          <p:nvSpPr>
            <p:cNvPr id="56" name="Rectangle 55">
              <a:extLst>
                <a:ext uri="{FF2B5EF4-FFF2-40B4-BE49-F238E27FC236}">
                  <a16:creationId xmlns:a16="http://schemas.microsoft.com/office/drawing/2014/main" id="{C9050CA6-8CAC-4732-B457-746A57F414EE}"/>
                </a:ext>
              </a:extLst>
            </p:cNvPr>
            <p:cNvSpPr/>
            <p:nvPr/>
          </p:nvSpPr>
          <p:spPr>
            <a:xfrm>
              <a:off x="4898314" y="4711560"/>
              <a:ext cx="1630680" cy="975360"/>
            </a:xfrm>
            <a:prstGeom prst="rect">
              <a:avLst/>
            </a:prstGeom>
            <a:solidFill>
              <a:srgbClr val="C6D9F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749A84F-D1BE-4FEA-93EA-0F7A0BAFE3E3}"/>
                </a:ext>
              </a:extLst>
            </p:cNvPr>
            <p:cNvSpPr/>
            <p:nvPr/>
          </p:nvSpPr>
          <p:spPr>
            <a:xfrm>
              <a:off x="8211999" y="4680480"/>
              <a:ext cx="1630680" cy="975360"/>
            </a:xfrm>
            <a:prstGeom prst="rect">
              <a:avLst/>
            </a:prstGeom>
            <a:solidFill>
              <a:srgbClr val="C6D9F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06ECFD3-73E6-4657-9D9E-29E459617C52}"/>
              </a:ext>
            </a:extLst>
          </p:cNvPr>
          <p:cNvGrpSpPr/>
          <p:nvPr/>
        </p:nvGrpSpPr>
        <p:grpSpPr>
          <a:xfrm>
            <a:off x="5511707" y="3245997"/>
            <a:ext cx="5082049" cy="1270239"/>
            <a:chOff x="4898311" y="4563055"/>
            <a:chExt cx="5082049" cy="1270239"/>
          </a:xfrm>
        </p:grpSpPr>
        <p:pic>
          <p:nvPicPr>
            <p:cNvPr id="60" name="Picture 59">
              <a:extLst>
                <a:ext uri="{FF2B5EF4-FFF2-40B4-BE49-F238E27FC236}">
                  <a16:creationId xmlns:a16="http://schemas.microsoft.com/office/drawing/2014/main" id="{2427A0D4-DADE-40AB-B96F-B893AB68DA31}"/>
                </a:ext>
              </a:extLst>
            </p:cNvPr>
            <p:cNvPicPr>
              <a:picLocks noChangeAspect="1"/>
            </p:cNvPicPr>
            <p:nvPr/>
          </p:nvPicPr>
          <p:blipFill rotWithShape="1">
            <a:blip r:embed="rId2"/>
            <a:srcRect l="41831" t="42001" r="2271" b="21252"/>
            <a:stretch/>
          </p:blipFill>
          <p:spPr>
            <a:xfrm>
              <a:off x="4898311" y="4563055"/>
              <a:ext cx="5082049" cy="1270239"/>
            </a:xfrm>
            <a:prstGeom prst="rect">
              <a:avLst/>
            </a:prstGeom>
          </p:spPr>
        </p:pic>
        <p:sp>
          <p:nvSpPr>
            <p:cNvPr id="61" name="Rectangle 60">
              <a:extLst>
                <a:ext uri="{FF2B5EF4-FFF2-40B4-BE49-F238E27FC236}">
                  <a16:creationId xmlns:a16="http://schemas.microsoft.com/office/drawing/2014/main" id="{D14367A9-6E68-4587-8784-273B8BAEA2D4}"/>
                </a:ext>
              </a:extLst>
            </p:cNvPr>
            <p:cNvSpPr/>
            <p:nvPr/>
          </p:nvSpPr>
          <p:spPr>
            <a:xfrm>
              <a:off x="4898314" y="4711560"/>
              <a:ext cx="1630680" cy="975360"/>
            </a:xfrm>
            <a:prstGeom prst="rect">
              <a:avLst/>
            </a:prstGeom>
            <a:solidFill>
              <a:srgbClr val="C6D9F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52A88F6-E104-41DD-AF00-8770D8E182E9}"/>
                </a:ext>
              </a:extLst>
            </p:cNvPr>
            <p:cNvSpPr/>
            <p:nvPr/>
          </p:nvSpPr>
          <p:spPr>
            <a:xfrm>
              <a:off x="6654137" y="4702010"/>
              <a:ext cx="1630680" cy="975360"/>
            </a:xfrm>
            <a:prstGeom prst="rect">
              <a:avLst/>
            </a:prstGeom>
            <a:solidFill>
              <a:srgbClr val="C6D9F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3" name="Picture 62">
            <a:extLst>
              <a:ext uri="{FF2B5EF4-FFF2-40B4-BE49-F238E27FC236}">
                <a16:creationId xmlns:a16="http://schemas.microsoft.com/office/drawing/2014/main" id="{CC93EE45-F194-4243-BB39-937B0520B1E8}"/>
              </a:ext>
            </a:extLst>
          </p:cNvPr>
          <p:cNvPicPr>
            <a:picLocks noChangeAspect="1"/>
          </p:cNvPicPr>
          <p:nvPr/>
        </p:nvPicPr>
        <p:blipFill rotWithShape="1">
          <a:blip r:embed="rId2"/>
          <a:srcRect l="63623" b="58516"/>
          <a:stretch/>
        </p:blipFill>
        <p:spPr>
          <a:xfrm>
            <a:off x="7491234" y="1794134"/>
            <a:ext cx="3307248" cy="1434046"/>
          </a:xfrm>
          <a:prstGeom prst="rect">
            <a:avLst/>
          </a:prstGeom>
        </p:spPr>
      </p:pic>
    </p:spTree>
    <p:extLst>
      <p:ext uri="{BB962C8B-B14F-4D97-AF65-F5344CB8AC3E}">
        <p14:creationId xmlns:p14="http://schemas.microsoft.com/office/powerpoint/2010/main" val="154371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FB6D1A-EEC8-4BA8-9D01-498F9239D43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TextBox 2">
            <a:extLst>
              <a:ext uri="{FF2B5EF4-FFF2-40B4-BE49-F238E27FC236}">
                <a16:creationId xmlns:a16="http://schemas.microsoft.com/office/drawing/2014/main" id="{90289F70-D46A-405C-B976-99F996482747}"/>
              </a:ext>
            </a:extLst>
          </p:cNvPr>
          <p:cNvSpPr txBox="1"/>
          <p:nvPr/>
        </p:nvSpPr>
        <p:spPr>
          <a:xfrm>
            <a:off x="436880" y="3850640"/>
            <a:ext cx="3708400" cy="646331"/>
          </a:xfrm>
          <a:prstGeom prst="rect">
            <a:avLst/>
          </a:prstGeom>
          <a:noFill/>
        </p:spPr>
        <p:txBody>
          <a:bodyPr wrap="square" rtlCol="0">
            <a:spAutoFit/>
          </a:bodyPr>
          <a:lstStyle/>
          <a:p>
            <a:pPr algn="ctr"/>
            <a:r>
              <a:rPr lang="en-US" dirty="0"/>
              <a:t>Introduction to </a:t>
            </a:r>
          </a:p>
          <a:p>
            <a:pPr algn="ctr"/>
            <a:r>
              <a:rPr lang="en-US" dirty="0"/>
              <a:t>Statistical Arbitrage</a:t>
            </a:r>
          </a:p>
        </p:txBody>
      </p:sp>
      <p:sp>
        <p:nvSpPr>
          <p:cNvPr id="4" name="TextBox 3">
            <a:extLst>
              <a:ext uri="{FF2B5EF4-FFF2-40B4-BE49-F238E27FC236}">
                <a16:creationId xmlns:a16="http://schemas.microsoft.com/office/drawing/2014/main" id="{4000A6B9-6C72-4F63-B7BA-AFB33AF430A0}"/>
              </a:ext>
            </a:extLst>
          </p:cNvPr>
          <p:cNvSpPr txBox="1"/>
          <p:nvPr/>
        </p:nvSpPr>
        <p:spPr>
          <a:xfrm>
            <a:off x="4241800" y="3989139"/>
            <a:ext cx="3708400" cy="369332"/>
          </a:xfrm>
          <a:prstGeom prst="rect">
            <a:avLst/>
          </a:prstGeom>
          <a:noFill/>
        </p:spPr>
        <p:txBody>
          <a:bodyPr wrap="square" rtlCol="0">
            <a:spAutoFit/>
          </a:bodyPr>
          <a:lstStyle/>
          <a:p>
            <a:pPr algn="ctr"/>
            <a:r>
              <a:rPr lang="en-US" dirty="0"/>
              <a:t>Approach</a:t>
            </a:r>
          </a:p>
        </p:txBody>
      </p:sp>
      <p:sp>
        <p:nvSpPr>
          <p:cNvPr id="5" name="TextBox 4">
            <a:extLst>
              <a:ext uri="{FF2B5EF4-FFF2-40B4-BE49-F238E27FC236}">
                <a16:creationId xmlns:a16="http://schemas.microsoft.com/office/drawing/2014/main" id="{422FCE08-0867-4E22-9926-86270B97F736}"/>
              </a:ext>
            </a:extLst>
          </p:cNvPr>
          <p:cNvSpPr txBox="1"/>
          <p:nvPr/>
        </p:nvSpPr>
        <p:spPr>
          <a:xfrm>
            <a:off x="8031480" y="3989139"/>
            <a:ext cx="3708400" cy="369332"/>
          </a:xfrm>
          <a:prstGeom prst="rect">
            <a:avLst/>
          </a:prstGeom>
          <a:noFill/>
        </p:spPr>
        <p:txBody>
          <a:bodyPr wrap="square" rtlCol="0">
            <a:spAutoFit/>
          </a:bodyPr>
          <a:lstStyle/>
          <a:p>
            <a:pPr algn="ctr"/>
            <a:r>
              <a:rPr lang="en-US" dirty="0"/>
              <a:t>Results</a:t>
            </a:r>
          </a:p>
        </p:txBody>
      </p:sp>
      <p:pic>
        <p:nvPicPr>
          <p:cNvPr id="7" name="Graphic 6" descr="Statistics with solid fill">
            <a:extLst>
              <a:ext uri="{FF2B5EF4-FFF2-40B4-BE49-F238E27FC236}">
                <a16:creationId xmlns:a16="http://schemas.microsoft.com/office/drawing/2014/main" id="{A312B711-1B4C-4DC5-A935-E7AE0E8343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9260" y="1835249"/>
            <a:ext cx="1143000" cy="1143000"/>
          </a:xfrm>
          <a:prstGeom prst="rect">
            <a:avLst/>
          </a:prstGeom>
        </p:spPr>
      </p:pic>
      <p:pic>
        <p:nvPicPr>
          <p:cNvPr id="10" name="Graphic 9" descr="Network with solid fill">
            <a:extLst>
              <a:ext uri="{FF2B5EF4-FFF2-40B4-BE49-F238E27FC236}">
                <a16:creationId xmlns:a16="http://schemas.microsoft.com/office/drawing/2014/main" id="{91868931-A9BA-4AC6-B544-258995A02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7244" y="1780738"/>
            <a:ext cx="1197511" cy="1197511"/>
          </a:xfrm>
          <a:prstGeom prst="rect">
            <a:avLst/>
          </a:prstGeom>
        </p:spPr>
      </p:pic>
      <p:pic>
        <p:nvPicPr>
          <p:cNvPr id="11" name="Graphic 10" descr="Presentation with pie chart with solid fill">
            <a:extLst>
              <a:ext uri="{FF2B5EF4-FFF2-40B4-BE49-F238E27FC236}">
                <a16:creationId xmlns:a16="http://schemas.microsoft.com/office/drawing/2014/main" id="{D9FDAE9B-FE8A-4DFB-8BB7-B3EC834EE7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400" y="1790213"/>
            <a:ext cx="1178560" cy="1178560"/>
          </a:xfrm>
          <a:prstGeom prst="rect">
            <a:avLst/>
          </a:prstGeom>
        </p:spPr>
      </p:pic>
      <p:sp>
        <p:nvSpPr>
          <p:cNvPr id="14" name="Slide Number Placeholder 21">
            <a:extLst>
              <a:ext uri="{FF2B5EF4-FFF2-40B4-BE49-F238E27FC236}">
                <a16:creationId xmlns:a16="http://schemas.microsoft.com/office/drawing/2014/main" id="{7248C400-6CF2-4E96-BD12-14FC0873EB52}"/>
              </a:ext>
            </a:extLst>
          </p:cNvPr>
          <p:cNvSpPr txBox="1">
            <a:spLocks/>
          </p:cNvSpPr>
          <p:nvPr/>
        </p:nvSpPr>
        <p:spPr>
          <a:xfrm>
            <a:off x="10558300" y="6423914"/>
            <a:ext cx="105251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7</a:t>
            </a:fld>
            <a:endParaRPr lang="en-US" dirty="0"/>
          </a:p>
        </p:txBody>
      </p:sp>
      <p:sp>
        <p:nvSpPr>
          <p:cNvPr id="12" name="Rectangle 11">
            <a:extLst>
              <a:ext uri="{FF2B5EF4-FFF2-40B4-BE49-F238E27FC236}">
                <a16:creationId xmlns:a16="http://schemas.microsoft.com/office/drawing/2014/main" id="{698593CE-EA14-408F-A095-395E7C7C2432}"/>
              </a:ext>
            </a:extLst>
          </p:cNvPr>
          <p:cNvSpPr/>
          <p:nvPr/>
        </p:nvSpPr>
        <p:spPr>
          <a:xfrm>
            <a:off x="383540" y="344353"/>
            <a:ext cx="7716520" cy="412479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80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8BFB61-81E0-4F55-B28E-FE209D2F2772}"/>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3" name="Picture 12" descr="A picture containing text&#10;&#10;Description automatically generated">
            <a:extLst>
              <a:ext uri="{FF2B5EF4-FFF2-40B4-BE49-F238E27FC236}">
                <a16:creationId xmlns:a16="http://schemas.microsoft.com/office/drawing/2014/main" id="{2F94E619-4F61-4F38-9D8B-7160F589F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 y="2367577"/>
            <a:ext cx="3434235" cy="4543679"/>
          </a:xfrm>
          <a:prstGeom prst="rect">
            <a:avLst/>
          </a:prstGeom>
        </p:spPr>
      </p:pic>
      <p:sp>
        <p:nvSpPr>
          <p:cNvPr id="14" name="Rectangle 13">
            <a:extLst>
              <a:ext uri="{FF2B5EF4-FFF2-40B4-BE49-F238E27FC236}">
                <a16:creationId xmlns:a16="http://schemas.microsoft.com/office/drawing/2014/main" id="{B7390FD3-69D9-4D50-A842-554E6C23CFD3}"/>
              </a:ext>
            </a:extLst>
          </p:cNvPr>
          <p:cNvSpPr/>
          <p:nvPr/>
        </p:nvSpPr>
        <p:spPr>
          <a:xfrm>
            <a:off x="0" y="0"/>
            <a:ext cx="12263120" cy="2387600"/>
          </a:xfrm>
          <a:prstGeom prst="rect">
            <a:avLst/>
          </a:prstGeom>
          <a:solidFill>
            <a:schemeClr val="accent3">
              <a:lumMod val="75000"/>
            </a:schemeClr>
          </a:solidFill>
          <a:ln>
            <a:noFill/>
          </a:ln>
          <a:effectLst>
            <a:outerShdw blurRad="279400" dist="50800" dir="5400000" sx="97000" sy="97000" algn="ctr" rotWithShape="0">
              <a:srgbClr val="00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73DED-9331-4730-AB23-7210306F0D6C}"/>
              </a:ext>
            </a:extLst>
          </p:cNvPr>
          <p:cNvSpPr>
            <a:spLocks noGrp="1"/>
          </p:cNvSpPr>
          <p:nvPr>
            <p:ph type="title"/>
          </p:nvPr>
        </p:nvSpPr>
        <p:spPr>
          <a:xfrm>
            <a:off x="613244" y="840076"/>
            <a:ext cx="11029616" cy="988332"/>
          </a:xfrm>
          <a:solidFill>
            <a:schemeClr val="bg1"/>
          </a:solidFill>
          <a:ln w="66675">
            <a:solidFill>
              <a:schemeClr val="accent3">
                <a:lumMod val="50000"/>
              </a:schemeClr>
            </a:solidFill>
          </a:ln>
        </p:spPr>
        <p:txBody>
          <a:bodyPr/>
          <a:lstStyle/>
          <a:p>
            <a:pPr algn="r"/>
            <a:r>
              <a:rPr lang="en-US" dirty="0"/>
              <a:t> </a:t>
            </a:r>
          </a:p>
        </p:txBody>
      </p:sp>
      <p:grpSp>
        <p:nvGrpSpPr>
          <p:cNvPr id="49" name="Group 48">
            <a:extLst>
              <a:ext uri="{FF2B5EF4-FFF2-40B4-BE49-F238E27FC236}">
                <a16:creationId xmlns:a16="http://schemas.microsoft.com/office/drawing/2014/main" id="{313E9FBC-A91F-4DEB-833F-14F1763AC01B}"/>
              </a:ext>
            </a:extLst>
          </p:cNvPr>
          <p:cNvGrpSpPr/>
          <p:nvPr/>
        </p:nvGrpSpPr>
        <p:grpSpPr>
          <a:xfrm>
            <a:off x="3616602" y="2387600"/>
            <a:ext cx="9035727" cy="4556628"/>
            <a:chOff x="3616602" y="2387600"/>
            <a:chExt cx="9035727" cy="4556628"/>
          </a:xfrm>
        </p:grpSpPr>
        <p:pic>
          <p:nvPicPr>
            <p:cNvPr id="34" name="Picture 33" descr="A picture containing wooden, furniture, wood, chest of drawers&#10;&#10;Description automatically generated">
              <a:extLst>
                <a:ext uri="{FF2B5EF4-FFF2-40B4-BE49-F238E27FC236}">
                  <a16:creationId xmlns:a16="http://schemas.microsoft.com/office/drawing/2014/main" id="{CB315879-BFA8-4EAC-9F56-468D96A39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602" y="2387600"/>
              <a:ext cx="9035727" cy="4543679"/>
            </a:xfrm>
            <a:prstGeom prst="rect">
              <a:avLst/>
            </a:prstGeom>
            <a:effectLst>
              <a:outerShdw blurRad="228600" dist="50800" dir="5400000" algn="ctr" rotWithShape="0">
                <a:srgbClr val="000000">
                  <a:alpha val="59000"/>
                </a:srgbClr>
              </a:outerShdw>
            </a:effectLst>
          </p:spPr>
        </p:pic>
        <p:sp>
          <p:nvSpPr>
            <p:cNvPr id="35" name="Rectangle 34">
              <a:extLst>
                <a:ext uri="{FF2B5EF4-FFF2-40B4-BE49-F238E27FC236}">
                  <a16:creationId xmlns:a16="http://schemas.microsoft.com/office/drawing/2014/main" id="{84B96EFF-9291-45F5-9E36-157209E303B3}"/>
                </a:ext>
              </a:extLst>
            </p:cNvPr>
            <p:cNvSpPr/>
            <p:nvPr/>
          </p:nvSpPr>
          <p:spPr>
            <a:xfrm>
              <a:off x="3616602" y="2400549"/>
              <a:ext cx="9035727" cy="4543679"/>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45E0E32-353E-43E0-B484-B5A90150DFD9}"/>
              </a:ext>
            </a:extLst>
          </p:cNvPr>
          <p:cNvGrpSpPr/>
          <p:nvPr/>
        </p:nvGrpSpPr>
        <p:grpSpPr>
          <a:xfrm>
            <a:off x="4735879" y="2914628"/>
            <a:ext cx="5144041" cy="2633993"/>
            <a:chOff x="4224742" y="3180564"/>
            <a:chExt cx="5144041" cy="2633993"/>
          </a:xfrm>
        </p:grpSpPr>
        <p:pic>
          <p:nvPicPr>
            <p:cNvPr id="16" name="Picture 15" descr="Shape&#10;&#10;Description automatically generated with low confidence">
              <a:extLst>
                <a:ext uri="{FF2B5EF4-FFF2-40B4-BE49-F238E27FC236}">
                  <a16:creationId xmlns:a16="http://schemas.microsoft.com/office/drawing/2014/main" id="{755870A7-37FC-4F48-8E8B-92B1444F0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39538">
              <a:off x="6158270" y="3297179"/>
              <a:ext cx="2363604" cy="2363604"/>
            </a:xfrm>
            <a:prstGeom prst="rect">
              <a:avLst/>
            </a:prstGeom>
          </p:spPr>
        </p:pic>
        <p:grpSp>
          <p:nvGrpSpPr>
            <p:cNvPr id="20" name="Group 19">
              <a:extLst>
                <a:ext uri="{FF2B5EF4-FFF2-40B4-BE49-F238E27FC236}">
                  <a16:creationId xmlns:a16="http://schemas.microsoft.com/office/drawing/2014/main" id="{6B5F8F73-AD79-4956-9C4D-979044544684}"/>
                </a:ext>
              </a:extLst>
            </p:cNvPr>
            <p:cNvGrpSpPr/>
            <p:nvPr/>
          </p:nvGrpSpPr>
          <p:grpSpPr>
            <a:xfrm>
              <a:off x="4267204" y="3180564"/>
              <a:ext cx="4736486" cy="1777255"/>
              <a:chOff x="4308102" y="3576804"/>
              <a:chExt cx="4736486" cy="1777255"/>
            </a:xfrm>
          </p:grpSpPr>
          <p:pic>
            <p:nvPicPr>
              <p:cNvPr id="17" name="Picture 16" descr="drawn line">
                <a:extLst>
                  <a:ext uri="{FF2B5EF4-FFF2-40B4-BE49-F238E27FC236}">
                    <a16:creationId xmlns:a16="http://schemas.microsoft.com/office/drawing/2014/main" id="{C1AE740D-3777-4172-ACF8-C01BD90CC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0000">
                <a:off x="4308102" y="3576804"/>
                <a:ext cx="1767316" cy="1767316"/>
              </a:xfrm>
              <a:prstGeom prst="rect">
                <a:avLst/>
              </a:prstGeom>
            </p:spPr>
          </p:pic>
          <p:pic>
            <p:nvPicPr>
              <p:cNvPr id="18" name="Picture 17" descr="drawn line">
                <a:extLst>
                  <a:ext uri="{FF2B5EF4-FFF2-40B4-BE49-F238E27FC236}">
                    <a16:creationId xmlns:a16="http://schemas.microsoft.com/office/drawing/2014/main" id="{8B0FB3E7-C3BA-4A98-ADEA-4772ED889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0000">
                <a:off x="5811782" y="3586742"/>
                <a:ext cx="1767316" cy="1767316"/>
              </a:xfrm>
              <a:prstGeom prst="rect">
                <a:avLst/>
              </a:prstGeom>
            </p:spPr>
          </p:pic>
          <p:pic>
            <p:nvPicPr>
              <p:cNvPr id="19" name="Picture 18" descr="drawn line">
                <a:extLst>
                  <a:ext uri="{FF2B5EF4-FFF2-40B4-BE49-F238E27FC236}">
                    <a16:creationId xmlns:a16="http://schemas.microsoft.com/office/drawing/2014/main" id="{8F0F37EF-B3B7-46C3-9B14-F4F10048AE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0000">
                <a:off x="7277272" y="3586743"/>
                <a:ext cx="1767316" cy="1767316"/>
              </a:xfrm>
              <a:prstGeom prst="rect">
                <a:avLst/>
              </a:prstGeom>
            </p:spPr>
          </p:pic>
        </p:grpSp>
        <p:grpSp>
          <p:nvGrpSpPr>
            <p:cNvPr id="21" name="Group 20">
              <a:extLst>
                <a:ext uri="{FF2B5EF4-FFF2-40B4-BE49-F238E27FC236}">
                  <a16:creationId xmlns:a16="http://schemas.microsoft.com/office/drawing/2014/main" id="{60875A07-A0E6-4C3F-98FA-5372A3D69E16}"/>
                </a:ext>
              </a:extLst>
            </p:cNvPr>
            <p:cNvGrpSpPr/>
            <p:nvPr/>
          </p:nvGrpSpPr>
          <p:grpSpPr>
            <a:xfrm>
              <a:off x="4224742" y="4035667"/>
              <a:ext cx="4744995" cy="1778890"/>
              <a:chOff x="4317531" y="3605705"/>
              <a:chExt cx="4744995" cy="1778890"/>
            </a:xfrm>
          </p:grpSpPr>
          <p:pic>
            <p:nvPicPr>
              <p:cNvPr id="22" name="Picture 21" descr="drawn line">
                <a:extLst>
                  <a:ext uri="{FF2B5EF4-FFF2-40B4-BE49-F238E27FC236}">
                    <a16:creationId xmlns:a16="http://schemas.microsoft.com/office/drawing/2014/main" id="{5D233CB3-110D-4754-BA73-4A79D957F5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0000">
                <a:off x="4317531" y="3605705"/>
                <a:ext cx="1767316" cy="1767316"/>
              </a:xfrm>
              <a:prstGeom prst="rect">
                <a:avLst/>
              </a:prstGeom>
            </p:spPr>
          </p:pic>
          <p:pic>
            <p:nvPicPr>
              <p:cNvPr id="23" name="Picture 22" descr="drawn line">
                <a:extLst>
                  <a:ext uri="{FF2B5EF4-FFF2-40B4-BE49-F238E27FC236}">
                    <a16:creationId xmlns:a16="http://schemas.microsoft.com/office/drawing/2014/main" id="{02F59679-0B08-44D4-BB7A-0FA45096B3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0000">
                <a:off x="5821212" y="3613240"/>
                <a:ext cx="1767316" cy="1767316"/>
              </a:xfrm>
              <a:prstGeom prst="rect">
                <a:avLst/>
              </a:prstGeom>
            </p:spPr>
          </p:pic>
          <p:pic>
            <p:nvPicPr>
              <p:cNvPr id="24" name="Picture 23" descr="drawn line">
                <a:extLst>
                  <a:ext uri="{FF2B5EF4-FFF2-40B4-BE49-F238E27FC236}">
                    <a16:creationId xmlns:a16="http://schemas.microsoft.com/office/drawing/2014/main" id="{734AE67B-1C8E-4467-A5D9-EA9D7E9D3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0000">
                <a:off x="7295210" y="3617279"/>
                <a:ext cx="1767316" cy="1767316"/>
              </a:xfrm>
              <a:prstGeom prst="rect">
                <a:avLst/>
              </a:prstGeom>
            </p:spPr>
          </p:pic>
        </p:grpSp>
        <p:sp>
          <p:nvSpPr>
            <p:cNvPr id="25" name="TextBox 24">
              <a:extLst>
                <a:ext uri="{FF2B5EF4-FFF2-40B4-BE49-F238E27FC236}">
                  <a16:creationId xmlns:a16="http://schemas.microsoft.com/office/drawing/2014/main" id="{CB52A5F9-7F41-450E-8030-9F5D710A7DB8}"/>
                </a:ext>
              </a:extLst>
            </p:cNvPr>
            <p:cNvSpPr txBox="1"/>
            <p:nvPr/>
          </p:nvSpPr>
          <p:spPr>
            <a:xfrm>
              <a:off x="5120244" y="3466014"/>
              <a:ext cx="1314078" cy="369332"/>
            </a:xfrm>
            <a:prstGeom prst="rect">
              <a:avLst/>
            </a:prstGeom>
            <a:noFill/>
          </p:spPr>
          <p:txBody>
            <a:bodyPr wrap="none" rtlCol="0">
              <a:spAutoFit/>
            </a:bodyPr>
            <a:lstStyle/>
            <a:p>
              <a:r>
                <a:rPr lang="en-US" b="1" dirty="0"/>
                <a:t>only LSTM*</a:t>
              </a:r>
            </a:p>
          </p:txBody>
        </p:sp>
        <p:sp>
          <p:nvSpPr>
            <p:cNvPr id="26" name="TextBox 25">
              <a:extLst>
                <a:ext uri="{FF2B5EF4-FFF2-40B4-BE49-F238E27FC236}">
                  <a16:creationId xmlns:a16="http://schemas.microsoft.com/office/drawing/2014/main" id="{1F01846E-BA32-44F4-ABE1-516740134CEF}"/>
                </a:ext>
              </a:extLst>
            </p:cNvPr>
            <p:cNvSpPr txBox="1"/>
            <p:nvPr/>
          </p:nvSpPr>
          <p:spPr>
            <a:xfrm>
              <a:off x="7609968" y="3466013"/>
              <a:ext cx="1758815" cy="369332"/>
            </a:xfrm>
            <a:prstGeom prst="rect">
              <a:avLst/>
            </a:prstGeom>
            <a:noFill/>
          </p:spPr>
          <p:txBody>
            <a:bodyPr wrap="none" rtlCol="0">
              <a:spAutoFit/>
            </a:bodyPr>
            <a:lstStyle/>
            <a:p>
              <a:r>
                <a:rPr lang="en-US" b="1" dirty="0"/>
                <a:t>0.64% (0.61%) </a:t>
              </a:r>
            </a:p>
          </p:txBody>
        </p:sp>
        <p:sp>
          <p:nvSpPr>
            <p:cNvPr id="27" name="TextBox 26">
              <a:extLst>
                <a:ext uri="{FF2B5EF4-FFF2-40B4-BE49-F238E27FC236}">
                  <a16:creationId xmlns:a16="http://schemas.microsoft.com/office/drawing/2014/main" id="{87ADC0F2-2740-4B7F-9343-6EE09FBB076C}"/>
                </a:ext>
              </a:extLst>
            </p:cNvPr>
            <p:cNvSpPr txBox="1"/>
            <p:nvPr/>
          </p:nvSpPr>
          <p:spPr>
            <a:xfrm>
              <a:off x="4793919" y="4300458"/>
              <a:ext cx="1759008" cy="369332"/>
            </a:xfrm>
            <a:prstGeom prst="rect">
              <a:avLst/>
            </a:prstGeom>
            <a:noFill/>
          </p:spPr>
          <p:txBody>
            <a:bodyPr wrap="none" rtlCol="0">
              <a:spAutoFit/>
            </a:bodyPr>
            <a:lstStyle/>
            <a:p>
              <a:r>
                <a:rPr lang="en-US" b="1" dirty="0"/>
                <a:t>Luong Attention</a:t>
              </a:r>
            </a:p>
          </p:txBody>
        </p:sp>
        <p:sp>
          <p:nvSpPr>
            <p:cNvPr id="28" name="TextBox 27">
              <a:extLst>
                <a:ext uri="{FF2B5EF4-FFF2-40B4-BE49-F238E27FC236}">
                  <a16:creationId xmlns:a16="http://schemas.microsoft.com/office/drawing/2014/main" id="{260C397D-D318-4CCC-8AD6-282EAD609152}"/>
                </a:ext>
              </a:extLst>
            </p:cNvPr>
            <p:cNvSpPr txBox="1"/>
            <p:nvPr/>
          </p:nvSpPr>
          <p:spPr>
            <a:xfrm>
              <a:off x="7854253" y="4253503"/>
              <a:ext cx="963725" cy="369332"/>
            </a:xfrm>
            <a:prstGeom prst="rect">
              <a:avLst/>
            </a:prstGeom>
            <a:noFill/>
          </p:spPr>
          <p:txBody>
            <a:bodyPr wrap="none" rtlCol="0">
              <a:spAutoFit/>
            </a:bodyPr>
            <a:lstStyle/>
            <a:p>
              <a:r>
                <a:rPr lang="en-US" b="1" dirty="0"/>
                <a:t>&lt;0.40%</a:t>
              </a:r>
            </a:p>
          </p:txBody>
        </p:sp>
        <p:sp>
          <p:nvSpPr>
            <p:cNvPr id="29" name="TextBox 28">
              <a:extLst>
                <a:ext uri="{FF2B5EF4-FFF2-40B4-BE49-F238E27FC236}">
                  <a16:creationId xmlns:a16="http://schemas.microsoft.com/office/drawing/2014/main" id="{FB9D4B0C-A374-4293-AAEE-F9E683BE5770}"/>
                </a:ext>
              </a:extLst>
            </p:cNvPr>
            <p:cNvSpPr txBox="1"/>
            <p:nvPr/>
          </p:nvSpPr>
          <p:spPr>
            <a:xfrm>
              <a:off x="4597152" y="5061378"/>
              <a:ext cx="2145716" cy="369332"/>
            </a:xfrm>
            <a:prstGeom prst="rect">
              <a:avLst/>
            </a:prstGeom>
            <a:noFill/>
          </p:spPr>
          <p:txBody>
            <a:bodyPr wrap="none" rtlCol="0">
              <a:spAutoFit/>
            </a:bodyPr>
            <a:lstStyle/>
            <a:p>
              <a:r>
                <a:rPr lang="en-US" b="1" dirty="0" err="1"/>
                <a:t>Bahdanau</a:t>
              </a:r>
              <a:r>
                <a:rPr lang="en-US" b="1" dirty="0"/>
                <a:t> Attention</a:t>
              </a:r>
            </a:p>
          </p:txBody>
        </p:sp>
        <p:sp>
          <p:nvSpPr>
            <p:cNvPr id="30" name="TextBox 29">
              <a:extLst>
                <a:ext uri="{FF2B5EF4-FFF2-40B4-BE49-F238E27FC236}">
                  <a16:creationId xmlns:a16="http://schemas.microsoft.com/office/drawing/2014/main" id="{F84D45AC-2CCA-4E08-A25B-C19EE2023389}"/>
                </a:ext>
              </a:extLst>
            </p:cNvPr>
            <p:cNvSpPr txBox="1"/>
            <p:nvPr/>
          </p:nvSpPr>
          <p:spPr>
            <a:xfrm>
              <a:off x="7913654" y="5045129"/>
              <a:ext cx="833883" cy="369332"/>
            </a:xfrm>
            <a:prstGeom prst="rect">
              <a:avLst/>
            </a:prstGeom>
            <a:noFill/>
          </p:spPr>
          <p:txBody>
            <a:bodyPr wrap="none" rtlCol="0">
              <a:spAutoFit/>
            </a:bodyPr>
            <a:lstStyle/>
            <a:p>
              <a:r>
                <a:rPr lang="en-US" b="1" dirty="0"/>
                <a:t>0.66%</a:t>
              </a:r>
            </a:p>
          </p:txBody>
        </p:sp>
      </p:grpSp>
      <p:sp>
        <p:nvSpPr>
          <p:cNvPr id="36" name="Moon 35">
            <a:extLst>
              <a:ext uri="{FF2B5EF4-FFF2-40B4-BE49-F238E27FC236}">
                <a16:creationId xmlns:a16="http://schemas.microsoft.com/office/drawing/2014/main" id="{DDB6D7AB-E9CC-47E1-8CE8-A0D7DA6A1129}"/>
              </a:ext>
            </a:extLst>
          </p:cNvPr>
          <p:cNvSpPr/>
          <p:nvPr/>
        </p:nvSpPr>
        <p:spPr>
          <a:xfrm>
            <a:off x="11995596" y="942496"/>
            <a:ext cx="723258" cy="6014681"/>
          </a:xfrm>
          <a:prstGeom prst="moon">
            <a:avLst>
              <a:gd name="adj" fmla="val 87500"/>
            </a:avLst>
          </a:prstGeom>
          <a:solidFill>
            <a:schemeClr val="tx1">
              <a:lumMod val="95000"/>
              <a:lumOff val="5000"/>
              <a:alpha val="5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oon 36">
            <a:extLst>
              <a:ext uri="{FF2B5EF4-FFF2-40B4-BE49-F238E27FC236}">
                <a16:creationId xmlns:a16="http://schemas.microsoft.com/office/drawing/2014/main" id="{6AD02DF5-0F83-4872-B07D-6971F9E62740}"/>
              </a:ext>
            </a:extLst>
          </p:cNvPr>
          <p:cNvSpPr/>
          <p:nvPr/>
        </p:nvSpPr>
        <p:spPr>
          <a:xfrm rot="5400000">
            <a:off x="7656440" y="958524"/>
            <a:ext cx="723258" cy="11986745"/>
          </a:xfrm>
          <a:prstGeom prst="moon">
            <a:avLst>
              <a:gd name="adj" fmla="val 87500"/>
            </a:avLst>
          </a:prstGeom>
          <a:solidFill>
            <a:schemeClr val="tx1">
              <a:lumMod val="95000"/>
              <a:lumOff val="5000"/>
              <a:alpha val="5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oon 37">
            <a:extLst>
              <a:ext uri="{FF2B5EF4-FFF2-40B4-BE49-F238E27FC236}">
                <a16:creationId xmlns:a16="http://schemas.microsoft.com/office/drawing/2014/main" id="{84B36C36-240C-4D3D-BD22-5CFCBBF04B4E}"/>
              </a:ext>
            </a:extLst>
          </p:cNvPr>
          <p:cNvSpPr/>
          <p:nvPr/>
        </p:nvSpPr>
        <p:spPr>
          <a:xfrm>
            <a:off x="12076405" y="2553224"/>
            <a:ext cx="723258" cy="6014681"/>
          </a:xfrm>
          <a:prstGeom prst="moon">
            <a:avLst>
              <a:gd name="adj" fmla="val 87500"/>
            </a:avLst>
          </a:prstGeom>
          <a:solidFill>
            <a:schemeClr val="tx1">
              <a:lumMod val="95000"/>
              <a:lumOff val="5000"/>
              <a:alpha val="5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oon 38">
            <a:extLst>
              <a:ext uri="{FF2B5EF4-FFF2-40B4-BE49-F238E27FC236}">
                <a16:creationId xmlns:a16="http://schemas.microsoft.com/office/drawing/2014/main" id="{82F64DC8-F0AB-4222-857D-8EBBDBDF3645}"/>
              </a:ext>
            </a:extLst>
          </p:cNvPr>
          <p:cNvSpPr/>
          <p:nvPr/>
        </p:nvSpPr>
        <p:spPr>
          <a:xfrm rot="5400000">
            <a:off x="12315094" y="1064496"/>
            <a:ext cx="723258" cy="11986745"/>
          </a:xfrm>
          <a:prstGeom prst="moon">
            <a:avLst>
              <a:gd name="adj" fmla="val 87500"/>
            </a:avLst>
          </a:prstGeom>
          <a:solidFill>
            <a:schemeClr val="tx1">
              <a:lumMod val="95000"/>
              <a:lumOff val="5000"/>
              <a:alpha val="53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78136209-CEAA-40C9-8EB8-62061422EB86}"/>
              </a:ext>
            </a:extLst>
          </p:cNvPr>
          <p:cNvSpPr txBox="1">
            <a:spLocks/>
          </p:cNvSpPr>
          <p:nvPr/>
        </p:nvSpPr>
        <p:spPr>
          <a:xfrm>
            <a:off x="1689238" y="749490"/>
            <a:ext cx="11029616" cy="988332"/>
          </a:xfrm>
          <a:prstGeom prst="rect">
            <a:avLst/>
          </a:prstGeom>
          <a:noFill/>
          <a:ln w="66675">
            <a:noFill/>
          </a:ln>
        </p:spPr>
        <p:txBody>
          <a:bodyPr vert="horz" lIns="91440" tIns="45720" rIns="91440" bIns="45720" rtlCol="0" anchor="b">
            <a:normAutofit/>
          </a:bodyPr>
          <a:lstStyle>
            <a:lvl1pPr algn="l" defTabSz="457200" rtl="0" eaLnBrk="1" latinLnBrk="0" hangingPunct="1">
              <a:lnSpc>
                <a:spcPct val="90000"/>
              </a:lnSpc>
              <a:spcBef>
                <a:spcPct val="0"/>
              </a:spcBef>
              <a:buNone/>
              <a:defRPr sz="2600" b="0" kern="1200" cap="all">
                <a:solidFill>
                  <a:schemeClr val="tx1">
                    <a:lumMod val="75000"/>
                    <a:lumOff val="25000"/>
                  </a:schemeClr>
                </a:solidFill>
                <a:latin typeface="Gill Sans Nova" panose="020B060202010402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daily return</a:t>
            </a:r>
          </a:p>
        </p:txBody>
      </p:sp>
      <p:sp>
        <p:nvSpPr>
          <p:cNvPr id="44" name="Isosceles Triangle 43">
            <a:extLst>
              <a:ext uri="{FF2B5EF4-FFF2-40B4-BE49-F238E27FC236}">
                <a16:creationId xmlns:a16="http://schemas.microsoft.com/office/drawing/2014/main" id="{858E6DF6-E322-481D-9D6F-0CB50EFD902B}"/>
              </a:ext>
            </a:extLst>
          </p:cNvPr>
          <p:cNvSpPr/>
          <p:nvPr/>
        </p:nvSpPr>
        <p:spPr>
          <a:xfrm rot="5650092">
            <a:off x="10046794" y="4581766"/>
            <a:ext cx="1162775" cy="3113915"/>
          </a:xfrm>
          <a:prstGeom prst="triangle">
            <a:avLst/>
          </a:prstGeom>
          <a:gradFill>
            <a:gsLst>
              <a:gs pos="0">
                <a:schemeClr val="tx1">
                  <a:alpha val="31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DB3A80A-D1CD-443F-80E7-709601B4CBF2}"/>
              </a:ext>
            </a:extLst>
          </p:cNvPr>
          <p:cNvSpPr/>
          <p:nvPr/>
        </p:nvSpPr>
        <p:spPr>
          <a:xfrm>
            <a:off x="8488246" y="5567851"/>
            <a:ext cx="3781904" cy="685509"/>
          </a:xfrm>
          <a:prstGeom prst="rect">
            <a:avLst/>
          </a:prstGeom>
          <a:gradFill>
            <a:gsLst>
              <a:gs pos="0">
                <a:schemeClr val="accent1">
                  <a:lumMod val="5000"/>
                  <a:lumOff val="95000"/>
                </a:schemeClr>
              </a:gs>
              <a:gs pos="100000">
                <a:schemeClr val="tx2">
                  <a:lumMod val="40000"/>
                  <a:lumOff val="60000"/>
                </a:schemeClr>
              </a:gs>
            </a:gsLst>
            <a:lin ang="0" scaled="0"/>
          </a:gradFill>
          <a:ln>
            <a:noFill/>
          </a:ln>
          <a:effectLst>
            <a:outerShdw blurRad="241300" dist="50800" dir="738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Bahdanau</a:t>
            </a:r>
            <a:r>
              <a:rPr lang="en-US" sz="1400" dirty="0">
                <a:solidFill>
                  <a:schemeClr val="tx1"/>
                </a:solidFill>
              </a:rPr>
              <a:t> results obtained with </a:t>
            </a:r>
          </a:p>
          <a:p>
            <a:pPr algn="ctr"/>
            <a:r>
              <a:rPr lang="en-US" sz="1400" dirty="0">
                <a:solidFill>
                  <a:schemeClr val="tx1"/>
                </a:solidFill>
              </a:rPr>
              <a:t>half of the original features</a:t>
            </a:r>
          </a:p>
        </p:txBody>
      </p:sp>
      <p:sp>
        <p:nvSpPr>
          <p:cNvPr id="46" name="Rectangle 45">
            <a:extLst>
              <a:ext uri="{FF2B5EF4-FFF2-40B4-BE49-F238E27FC236}">
                <a16:creationId xmlns:a16="http://schemas.microsoft.com/office/drawing/2014/main" id="{5083A10D-1ECC-4C5E-9BB5-CD970BFD530E}"/>
              </a:ext>
            </a:extLst>
          </p:cNvPr>
          <p:cNvSpPr/>
          <p:nvPr/>
        </p:nvSpPr>
        <p:spPr>
          <a:xfrm>
            <a:off x="8365390" y="5516164"/>
            <a:ext cx="116975" cy="901237"/>
          </a:xfrm>
          <a:prstGeom prst="rect">
            <a:avLst/>
          </a:prstGeom>
          <a:solidFill>
            <a:schemeClr val="accent2">
              <a:lumMod val="75000"/>
            </a:schemeClr>
          </a:solidFill>
          <a:ln>
            <a:noFill/>
          </a:ln>
          <a:effectLst>
            <a:outerShdw blurRad="101600" dist="50800" dir="42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A picture containing wooden, furniture, wood, chest of drawers&#10;&#10;Description automatically generated">
            <a:extLst>
              <a:ext uri="{FF2B5EF4-FFF2-40B4-BE49-F238E27FC236}">
                <a16:creationId xmlns:a16="http://schemas.microsoft.com/office/drawing/2014/main" id="{14B3617C-87E9-4F36-AE28-5127C2B7D688}"/>
              </a:ext>
            </a:extLst>
          </p:cNvPr>
          <p:cNvPicPr>
            <a:picLocks noChangeAspect="1"/>
          </p:cNvPicPr>
          <p:nvPr/>
        </p:nvPicPr>
        <p:blipFill rotWithShape="1">
          <a:blip r:embed="rId4">
            <a:extLst>
              <a:ext uri="{28A0092B-C50C-407E-A947-70E740481C1C}">
                <a14:useLocalDpi xmlns:a14="http://schemas.microsoft.com/office/drawing/2010/main" val="0"/>
              </a:ext>
            </a:extLst>
          </a:blip>
          <a:srcRect l="49715" t="68570" r="46411" b="11310"/>
          <a:stretch/>
        </p:blipFill>
        <p:spPr>
          <a:xfrm>
            <a:off x="8137286" y="5503215"/>
            <a:ext cx="349889" cy="914186"/>
          </a:xfrm>
          <a:prstGeom prst="rect">
            <a:avLst/>
          </a:prstGeom>
          <a:effectLst>
            <a:outerShdw blurRad="228600" dist="50800" dir="5400000" algn="ctr" rotWithShape="0">
              <a:srgbClr val="000000">
                <a:alpha val="0"/>
              </a:srgbClr>
            </a:outerShdw>
          </a:effectLst>
        </p:spPr>
      </p:pic>
      <p:sp>
        <p:nvSpPr>
          <p:cNvPr id="52" name="Rectangle 51">
            <a:extLst>
              <a:ext uri="{FF2B5EF4-FFF2-40B4-BE49-F238E27FC236}">
                <a16:creationId xmlns:a16="http://schemas.microsoft.com/office/drawing/2014/main" id="{BF44B059-A050-4CE7-B6E4-EC6D8CA5DEFD}"/>
              </a:ext>
            </a:extLst>
          </p:cNvPr>
          <p:cNvSpPr/>
          <p:nvPr/>
        </p:nvSpPr>
        <p:spPr>
          <a:xfrm>
            <a:off x="8135756" y="5508491"/>
            <a:ext cx="354360" cy="914186"/>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C46B2B8A-F959-4812-BBE5-08C4BF21D5AB}"/>
              </a:ext>
            </a:extLst>
          </p:cNvPr>
          <p:cNvSpPr txBox="1"/>
          <p:nvPr/>
        </p:nvSpPr>
        <p:spPr>
          <a:xfrm>
            <a:off x="3570626" y="6503028"/>
            <a:ext cx="7995920" cy="400110"/>
          </a:xfrm>
          <a:prstGeom prst="rect">
            <a:avLst/>
          </a:prstGeom>
          <a:noFill/>
        </p:spPr>
        <p:txBody>
          <a:bodyPr wrap="square" rtlCol="0">
            <a:spAutoFit/>
          </a:bodyPr>
          <a:lstStyle/>
          <a:p>
            <a:r>
              <a:rPr lang="en-US" sz="1000" dirty="0"/>
              <a:t>Ghosh, P., Neufeld, A., &amp; Sahoo, J. K. (2021). </a:t>
            </a:r>
            <a:r>
              <a:rPr lang="en-US" sz="1000" i="1" dirty="0"/>
              <a:t>Forecasting directional movements of stock prices for intraday trading using LSTM and random forests</a:t>
            </a:r>
            <a:r>
              <a:rPr lang="en-US" sz="1000" dirty="0"/>
              <a:t>. Finance Research Letters, 102280.</a:t>
            </a:r>
          </a:p>
        </p:txBody>
      </p:sp>
    </p:spTree>
    <p:extLst>
      <p:ext uri="{BB962C8B-B14F-4D97-AF65-F5344CB8AC3E}">
        <p14:creationId xmlns:p14="http://schemas.microsoft.com/office/powerpoint/2010/main" val="144325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8BFB61-81E0-4F55-B28E-FE209D2F2772}"/>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4" name="Rectangle 13">
            <a:extLst>
              <a:ext uri="{FF2B5EF4-FFF2-40B4-BE49-F238E27FC236}">
                <a16:creationId xmlns:a16="http://schemas.microsoft.com/office/drawing/2014/main" id="{B7390FD3-69D9-4D50-A842-554E6C23CFD3}"/>
              </a:ext>
            </a:extLst>
          </p:cNvPr>
          <p:cNvSpPr/>
          <p:nvPr/>
        </p:nvSpPr>
        <p:spPr>
          <a:xfrm>
            <a:off x="0" y="0"/>
            <a:ext cx="12263120" cy="2387600"/>
          </a:xfrm>
          <a:prstGeom prst="rect">
            <a:avLst/>
          </a:prstGeom>
          <a:solidFill>
            <a:schemeClr val="accent3">
              <a:lumMod val="75000"/>
            </a:schemeClr>
          </a:solidFill>
          <a:ln>
            <a:noFill/>
          </a:ln>
          <a:effectLst>
            <a:outerShdw blurRad="279400" dist="50800" dir="5400000" sx="97000" sy="97000" algn="ctr" rotWithShape="0">
              <a:srgbClr val="00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73DED-9331-4730-AB23-7210306F0D6C}"/>
              </a:ext>
            </a:extLst>
          </p:cNvPr>
          <p:cNvSpPr>
            <a:spLocks noGrp="1"/>
          </p:cNvSpPr>
          <p:nvPr>
            <p:ph type="title"/>
          </p:nvPr>
        </p:nvSpPr>
        <p:spPr>
          <a:xfrm>
            <a:off x="3288582" y="599440"/>
            <a:ext cx="5614836" cy="1229360"/>
          </a:xfrm>
          <a:solidFill>
            <a:schemeClr val="bg1"/>
          </a:solidFill>
          <a:ln w="66675">
            <a:solidFill>
              <a:schemeClr val="accent3">
                <a:lumMod val="50000"/>
              </a:schemeClr>
            </a:solidFill>
          </a:ln>
        </p:spPr>
        <p:txBody>
          <a:bodyPr/>
          <a:lstStyle/>
          <a:p>
            <a:pPr algn="ctr"/>
            <a:r>
              <a:rPr lang="en-US" dirty="0"/>
              <a:t>DEMO</a:t>
            </a:r>
            <a:br>
              <a:rPr lang="en-US" dirty="0"/>
            </a:br>
            <a:r>
              <a:rPr lang="en-US" dirty="0"/>
              <a:t> </a:t>
            </a:r>
          </a:p>
        </p:txBody>
      </p:sp>
      <p:pic>
        <p:nvPicPr>
          <p:cNvPr id="4" name="Picture 3" descr="Shape&#10;&#10;Description automatically generated with medium confidence">
            <a:extLst>
              <a:ext uri="{FF2B5EF4-FFF2-40B4-BE49-F238E27FC236}">
                <a16:creationId xmlns:a16="http://schemas.microsoft.com/office/drawing/2014/main" id="{1E3E06EF-F543-4431-84A9-086F0B37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03" y="5198665"/>
            <a:ext cx="2230560" cy="873636"/>
          </a:xfrm>
          <a:prstGeom prst="rect">
            <a:avLst/>
          </a:prstGeom>
        </p:spPr>
      </p:pic>
      <p:pic>
        <p:nvPicPr>
          <p:cNvPr id="9" name="Picture 8" descr="Icon&#10;&#10;Description automatically generated">
            <a:extLst>
              <a:ext uri="{FF2B5EF4-FFF2-40B4-BE49-F238E27FC236}">
                <a16:creationId xmlns:a16="http://schemas.microsoft.com/office/drawing/2014/main" id="{B92C0709-38C9-45ED-AF0F-FF1D3D3FE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431" y="2324054"/>
            <a:ext cx="5571896" cy="4495384"/>
          </a:xfrm>
          <a:prstGeom prst="rect">
            <a:avLst/>
          </a:prstGeom>
        </p:spPr>
      </p:pic>
      <p:pic>
        <p:nvPicPr>
          <p:cNvPr id="41" name="Graphic 40">
            <a:extLst>
              <a:ext uri="{FF2B5EF4-FFF2-40B4-BE49-F238E27FC236}">
                <a16:creationId xmlns:a16="http://schemas.microsoft.com/office/drawing/2014/main" id="{7CAE462D-F7A6-4431-985F-D96945045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92319">
            <a:off x="2587824" y="4159204"/>
            <a:ext cx="962025" cy="1104900"/>
          </a:xfrm>
          <a:prstGeom prst="rect">
            <a:avLst/>
          </a:prstGeom>
        </p:spPr>
      </p:pic>
    </p:spTree>
    <p:extLst>
      <p:ext uri="{BB962C8B-B14F-4D97-AF65-F5344CB8AC3E}">
        <p14:creationId xmlns:p14="http://schemas.microsoft.com/office/powerpoint/2010/main" val="11204119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281</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Nova Light</vt:lpstr>
      <vt:lpstr>Calibri</vt:lpstr>
      <vt:lpstr>Gill Sans MT</vt:lpstr>
      <vt:lpstr>Gill Sans Nova</vt:lpstr>
      <vt:lpstr>Wingdings 2</vt:lpstr>
      <vt:lpstr>DividendVTI</vt:lpstr>
      <vt:lpstr>Statistical arbitrage</vt:lpstr>
      <vt:lpstr>PowerPoint Presentation</vt:lpstr>
      <vt:lpstr>PowerPoint Presentation</vt:lpstr>
      <vt:lpstr>Statistical arbitrage</vt:lpstr>
      <vt:lpstr>PowerPoint Presentation</vt:lpstr>
      <vt:lpstr>PowerPoint Presentation</vt:lpstr>
      <vt:lpstr>PowerPoint Presentation</vt:lpstr>
      <vt:lpstr> </vt:lpstr>
      <vt:lpstr>DEMO  </vt:lpstr>
      <vt:lpstr>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arbitrage</dc:title>
  <dc:creator>DANESE MARTINA [SM3500446]</dc:creator>
  <cp:lastModifiedBy>DANESE MARTINA [SM3500446]</cp:lastModifiedBy>
  <cp:revision>11</cp:revision>
  <dcterms:created xsi:type="dcterms:W3CDTF">2021-12-22T11:29:34Z</dcterms:created>
  <dcterms:modified xsi:type="dcterms:W3CDTF">2022-01-18T20:26:02Z</dcterms:modified>
</cp:coreProperties>
</file>