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59" r:id="rId6"/>
    <p:sldId id="260" r:id="rId7"/>
    <p:sldId id="262" r:id="rId8"/>
    <p:sldId id="263" r:id="rId9"/>
    <p:sldId id="264" r:id="rId10"/>
    <p:sldId id="273"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292180"/>
            <a:ext cx="8791575" cy="2387600"/>
          </a:xfrm>
        </p:spPr>
        <p:txBody>
          <a:bodyPr/>
          <a:lstStyle/>
          <a:p>
            <a:pPr algn="ctr"/>
            <a:r>
              <a:rPr lang="es-UY" dirty="0" smtClean="0"/>
              <a:t>Taller de mantenimiento III</a:t>
            </a:r>
            <a:br>
              <a:rPr lang="es-UY" dirty="0" smtClean="0"/>
            </a:br>
            <a:r>
              <a:rPr lang="es-UY" dirty="0" smtClean="0"/>
              <a:t/>
            </a:r>
            <a:br>
              <a:rPr lang="es-UY" dirty="0" smtClean="0"/>
            </a:br>
            <a:r>
              <a:rPr lang="es-UY" dirty="0" smtClean="0"/>
              <a:t>majime</a:t>
            </a:r>
            <a:endParaRPr lang="en-US" dirty="0"/>
          </a:p>
        </p:txBody>
      </p:sp>
      <p:sp>
        <p:nvSpPr>
          <p:cNvPr id="3" name="Subtítulo 2"/>
          <p:cNvSpPr>
            <a:spLocks noGrp="1"/>
          </p:cNvSpPr>
          <p:nvPr>
            <p:ph type="subTitle" idx="1"/>
          </p:nvPr>
        </p:nvSpPr>
        <p:spPr>
          <a:xfrm>
            <a:off x="4506411" y="4046174"/>
            <a:ext cx="3531599" cy="2250123"/>
          </a:xfrm>
        </p:spPr>
        <p:txBody>
          <a:bodyPr>
            <a:normAutofit fontScale="92500" lnSpcReduction="10000"/>
          </a:bodyPr>
          <a:lstStyle/>
          <a:p>
            <a:r>
              <a:rPr lang="es-UY" b="1" smtClean="0">
                <a:solidFill>
                  <a:schemeClr val="bg1"/>
                </a:solidFill>
              </a:rPr>
              <a:t>Integrantes: </a:t>
            </a:r>
          </a:p>
          <a:p>
            <a:pPr marL="342900" indent="-342900">
              <a:buFont typeface="Arial" panose="020B0604020202020204" pitchFamily="34" charset="0"/>
              <a:buChar char="•"/>
            </a:pPr>
            <a:r>
              <a:rPr lang="es-UY" smtClean="0">
                <a:solidFill>
                  <a:schemeClr val="bg1"/>
                </a:solidFill>
              </a:rPr>
              <a:t>patricio Suárez (líder)</a:t>
            </a:r>
          </a:p>
          <a:p>
            <a:pPr marL="342900" indent="-342900">
              <a:buFont typeface="Arial" panose="020B0604020202020204" pitchFamily="34" charset="0"/>
              <a:buChar char="•"/>
            </a:pPr>
            <a:r>
              <a:rPr lang="es-UY" smtClean="0">
                <a:solidFill>
                  <a:schemeClr val="bg1"/>
                </a:solidFill>
              </a:rPr>
              <a:t>MARTINA KARSZENSZTEJN</a:t>
            </a:r>
          </a:p>
          <a:p>
            <a:pPr marL="342900" indent="-342900">
              <a:buFont typeface="Arial" panose="020B0604020202020204" pitchFamily="34" charset="0"/>
              <a:buChar char="•"/>
            </a:pPr>
            <a:r>
              <a:rPr lang="es-UY" smtClean="0">
                <a:solidFill>
                  <a:schemeClr val="bg1"/>
                </a:solidFill>
              </a:rPr>
              <a:t>SANTIAGO ILLARZE</a:t>
            </a:r>
          </a:p>
          <a:p>
            <a:pPr marL="342900" indent="-342900">
              <a:buFont typeface="Arial" panose="020B0604020202020204" pitchFamily="34" charset="0"/>
              <a:buChar char="•"/>
            </a:pPr>
            <a:r>
              <a:rPr lang="es-UY" smtClean="0">
                <a:solidFill>
                  <a:schemeClr val="bg1"/>
                </a:solidFill>
              </a:rPr>
              <a:t>EMANUEL GONZÁLEZ</a:t>
            </a:r>
          </a:p>
          <a:p>
            <a:pPr marL="342900" indent="-342900">
              <a:buFont typeface="Arial" panose="020B0604020202020204" pitchFamily="34" charset="0"/>
              <a:buChar char="•"/>
            </a:pPr>
            <a:endParaRPr lang="es-UY" smtClean="0">
              <a:solidFill>
                <a:schemeClr val="bg1"/>
              </a:solidFill>
            </a:endParaRPr>
          </a:p>
          <a:p>
            <a:pPr marL="342900" indent="-342900">
              <a:buFont typeface="Arial" panose="020B0604020202020204" pitchFamily="34" charset="0"/>
              <a:buChar char="•"/>
            </a:pPr>
            <a:endParaRPr lang="es-UY" dirty="0" smtClean="0">
              <a:solidFill>
                <a:schemeClr val="bg1"/>
              </a:solidFill>
            </a:endParaRPr>
          </a:p>
        </p:txBody>
      </p:sp>
    </p:spTree>
    <p:extLst>
      <p:ext uri="{BB962C8B-B14F-4D97-AF65-F5344CB8AC3E}">
        <p14:creationId xmlns:p14="http://schemas.microsoft.com/office/powerpoint/2010/main" val="65389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EQUIPAMIENTO DE RED</a:t>
            </a:r>
            <a:endParaRPr lang="en-US" dirty="0"/>
          </a:p>
        </p:txBody>
      </p:sp>
      <p:sp>
        <p:nvSpPr>
          <p:cNvPr id="3" name="Marcador de contenido 2"/>
          <p:cNvSpPr>
            <a:spLocks noGrp="1"/>
          </p:cNvSpPr>
          <p:nvPr>
            <p:ph idx="1"/>
          </p:nvPr>
        </p:nvSpPr>
        <p:spPr>
          <a:xfrm>
            <a:off x="5110638" y="2275612"/>
            <a:ext cx="1967548" cy="3541714"/>
          </a:xfrm>
        </p:spPr>
        <p:txBody>
          <a:bodyPr/>
          <a:lstStyle/>
          <a:p>
            <a:pPr marL="0" indent="0">
              <a:buNone/>
            </a:pPr>
            <a:r>
              <a:rPr lang="es-UY" dirty="0" smtClean="0">
                <a:solidFill>
                  <a:schemeClr val="bg1"/>
                </a:solidFill>
              </a:rPr>
              <a:t>SERVIDOR</a:t>
            </a:r>
          </a:p>
          <a:p>
            <a:pPr marL="0" indent="0">
              <a:buNone/>
            </a:pPr>
            <a:r>
              <a:rPr lang="es-UY" dirty="0" smtClean="0">
                <a:solidFill>
                  <a:schemeClr val="bg1"/>
                </a:solidFill>
              </a:rPr>
              <a:t>ROUTER</a:t>
            </a:r>
          </a:p>
          <a:p>
            <a:pPr marL="0" indent="0">
              <a:buNone/>
            </a:pPr>
            <a:r>
              <a:rPr lang="es-UY" dirty="0" smtClean="0">
                <a:solidFill>
                  <a:schemeClr val="bg1"/>
                </a:solidFill>
              </a:rPr>
              <a:t>SWITCHES</a:t>
            </a:r>
          </a:p>
          <a:p>
            <a:pPr marL="0" indent="0">
              <a:buNone/>
            </a:pPr>
            <a:r>
              <a:rPr lang="es-UY" dirty="0" smtClean="0">
                <a:solidFill>
                  <a:schemeClr val="bg1"/>
                </a:solidFill>
              </a:rPr>
              <a:t>IMPRESORAS</a:t>
            </a:r>
            <a:endParaRPr lang="en-US" dirty="0">
              <a:solidFill>
                <a:schemeClr val="bg1"/>
              </a:solidFill>
            </a:endParaRPr>
          </a:p>
        </p:txBody>
      </p:sp>
    </p:spTree>
    <p:extLst>
      <p:ext uri="{BB962C8B-B14F-4D97-AF65-F5344CB8AC3E}">
        <p14:creationId xmlns:p14="http://schemas.microsoft.com/office/powerpoint/2010/main" val="2085797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SERVIDOR elegido</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26" y="3958182"/>
            <a:ext cx="4788871" cy="168497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034" y="4113982"/>
            <a:ext cx="5473065" cy="1411605"/>
          </a:xfrm>
          <a:prstGeom prst="rect">
            <a:avLst/>
          </a:prstGeom>
        </p:spPr>
      </p:pic>
      <p:sp>
        <p:nvSpPr>
          <p:cNvPr id="6" name="CuadroTexto 5"/>
          <p:cNvSpPr txBox="1"/>
          <p:nvPr/>
        </p:nvSpPr>
        <p:spPr>
          <a:xfrm>
            <a:off x="1339864" y="3239587"/>
            <a:ext cx="3489994" cy="430887"/>
          </a:xfrm>
          <a:prstGeom prst="rect">
            <a:avLst/>
          </a:prstGeom>
          <a:noFill/>
        </p:spPr>
        <p:txBody>
          <a:bodyPr wrap="none" rtlCol="0">
            <a:spAutoFit/>
          </a:bodyPr>
          <a:lstStyle/>
          <a:p>
            <a:r>
              <a:rPr lang="es-UY" sz="2200" dirty="0" err="1" smtClean="0">
                <a:solidFill>
                  <a:schemeClr val="bg1"/>
                </a:solidFill>
              </a:rPr>
              <a:t>Opc</a:t>
            </a:r>
            <a:r>
              <a:rPr lang="es-UY" sz="2200" dirty="0" smtClean="0">
                <a:solidFill>
                  <a:schemeClr val="bg1"/>
                </a:solidFill>
              </a:rPr>
              <a:t> 1: Dell </a:t>
            </a:r>
            <a:r>
              <a:rPr lang="es-UY" sz="2200" dirty="0">
                <a:solidFill>
                  <a:schemeClr val="bg1"/>
                </a:solidFill>
              </a:rPr>
              <a:t>PowerEdge R440</a:t>
            </a:r>
            <a:endParaRPr lang="en-US" sz="2200" dirty="0">
              <a:solidFill>
                <a:schemeClr val="bg1"/>
              </a:solidFill>
            </a:endParaRPr>
          </a:p>
        </p:txBody>
      </p:sp>
      <p:sp>
        <p:nvSpPr>
          <p:cNvPr id="7" name="Rectángulo 6"/>
          <p:cNvSpPr/>
          <p:nvPr/>
        </p:nvSpPr>
        <p:spPr>
          <a:xfrm>
            <a:off x="6910731" y="3239588"/>
            <a:ext cx="3489994" cy="430887"/>
          </a:xfrm>
          <a:prstGeom prst="rect">
            <a:avLst/>
          </a:prstGeom>
        </p:spPr>
        <p:txBody>
          <a:bodyPr wrap="none">
            <a:spAutoFit/>
          </a:bodyPr>
          <a:lstStyle/>
          <a:p>
            <a:r>
              <a:rPr lang="es-UY" sz="2200" dirty="0" err="1" smtClean="0">
                <a:solidFill>
                  <a:schemeClr val="bg1"/>
                </a:solidFill>
              </a:rPr>
              <a:t>Opc</a:t>
            </a:r>
            <a:r>
              <a:rPr lang="es-UY" sz="2200" dirty="0" smtClean="0">
                <a:solidFill>
                  <a:schemeClr val="bg1"/>
                </a:solidFill>
              </a:rPr>
              <a:t> 2: Dell </a:t>
            </a:r>
            <a:r>
              <a:rPr lang="es-UY" sz="2200" dirty="0">
                <a:solidFill>
                  <a:schemeClr val="bg1"/>
                </a:solidFill>
              </a:rPr>
              <a:t>PowerEdge </a:t>
            </a:r>
            <a:r>
              <a:rPr lang="es-UY" sz="2200" dirty="0" smtClean="0">
                <a:solidFill>
                  <a:schemeClr val="bg1"/>
                </a:solidFill>
              </a:rPr>
              <a:t>R640</a:t>
            </a:r>
            <a:endParaRPr lang="en-US" sz="2200" dirty="0">
              <a:solidFill>
                <a:schemeClr val="bg1"/>
              </a:solidFill>
            </a:endParaRPr>
          </a:p>
        </p:txBody>
      </p:sp>
    </p:spTree>
    <p:extLst>
      <p:ext uri="{BB962C8B-B14F-4D97-AF65-F5344CB8AC3E}">
        <p14:creationId xmlns:p14="http://schemas.microsoft.com/office/powerpoint/2010/main" val="525493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Comparación ENTRE OPCIONES DE SERVIDOR</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3618031754"/>
              </p:ext>
            </p:extLst>
          </p:nvPr>
        </p:nvGraphicFramePr>
        <p:xfrm>
          <a:off x="2030412" y="2718283"/>
          <a:ext cx="8128000" cy="259588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806458615"/>
                    </a:ext>
                  </a:extLst>
                </a:gridCol>
                <a:gridCol w="4064000">
                  <a:extLst>
                    <a:ext uri="{9D8B030D-6E8A-4147-A177-3AD203B41FA5}">
                      <a16:colId xmlns:a16="http://schemas.microsoft.com/office/drawing/2014/main" val="203351031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UY" sz="1800" dirty="0" smtClean="0">
                          <a:solidFill>
                            <a:schemeClr val="tx1"/>
                          </a:solidFill>
                        </a:rPr>
                        <a:t>Dell PowerEdge R440</a:t>
                      </a:r>
                      <a:endParaRPr lang="en-US" sz="1800" dirty="0" smtClean="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UY" sz="1800" dirty="0" smtClean="0">
                          <a:solidFill>
                            <a:schemeClr val="tx1"/>
                          </a:solidFill>
                        </a:rPr>
                        <a:t>Dell PowerEdge R640</a:t>
                      </a:r>
                      <a:endParaRPr lang="en-US" sz="1800" dirty="0" smtClean="0">
                        <a:solidFill>
                          <a:schemeClr val="tx1"/>
                        </a:solidFill>
                      </a:endParaRPr>
                    </a:p>
                  </a:txBody>
                  <a:tcPr/>
                </a:tc>
                <a:extLst>
                  <a:ext uri="{0D108BD9-81ED-4DB2-BD59-A6C34878D82A}">
                    <a16:rowId xmlns:a16="http://schemas.microsoft.com/office/drawing/2014/main" val="3863837901"/>
                  </a:ext>
                </a:extLst>
              </a:tr>
              <a:tr h="370840">
                <a:tc>
                  <a:txBody>
                    <a:bodyPr/>
                    <a:lstStyle/>
                    <a:p>
                      <a:r>
                        <a:rPr lang="es-UY" sz="1800" kern="1200" dirty="0" smtClean="0">
                          <a:solidFill>
                            <a:schemeClr val="dk1"/>
                          </a:solidFill>
                          <a:effectLst/>
                          <a:latin typeface="+mn-lt"/>
                          <a:ea typeface="+mn-ea"/>
                          <a:cs typeface="+mn-cs"/>
                        </a:rPr>
                        <a:t>Intel</a:t>
                      </a:r>
                      <a:r>
                        <a:rPr lang="es-UY" sz="1800" kern="1200" baseline="30000" dirty="0" smtClean="0">
                          <a:solidFill>
                            <a:schemeClr val="dk1"/>
                          </a:solidFill>
                          <a:effectLst/>
                          <a:latin typeface="+mn-lt"/>
                          <a:ea typeface="+mn-ea"/>
                          <a:cs typeface="+mn-cs"/>
                        </a:rPr>
                        <a:t>®</a:t>
                      </a:r>
                      <a:r>
                        <a:rPr lang="es-UY" sz="1800" kern="1200" dirty="0" smtClean="0">
                          <a:solidFill>
                            <a:schemeClr val="dk1"/>
                          </a:solidFill>
                          <a:effectLst/>
                          <a:latin typeface="+mn-lt"/>
                          <a:ea typeface="+mn-ea"/>
                          <a:cs typeface="+mn-cs"/>
                        </a:rPr>
                        <a:t> Xeon™</a:t>
                      </a:r>
                      <a:r>
                        <a:rPr lang="es-UY" sz="1800" kern="1200" baseline="30000" dirty="0" smtClean="0">
                          <a:solidFill>
                            <a:schemeClr val="dk1"/>
                          </a:solidFill>
                          <a:effectLst/>
                          <a:latin typeface="+mn-lt"/>
                          <a:ea typeface="+mn-ea"/>
                          <a:cs typeface="+mn-cs"/>
                        </a:rPr>
                        <a:t> </a:t>
                      </a:r>
                      <a:r>
                        <a:rPr lang="es-UY" sz="1800" kern="1200" dirty="0" smtClean="0">
                          <a:solidFill>
                            <a:schemeClr val="dk1"/>
                          </a:solidFill>
                          <a:effectLst/>
                          <a:latin typeface="+mn-lt"/>
                          <a:ea typeface="+mn-ea"/>
                          <a:cs typeface="+mn-cs"/>
                        </a:rPr>
                        <a:t>Silver 4108 </a:t>
                      </a:r>
                      <a:endParaRPr lang="en-US" dirty="0"/>
                    </a:p>
                  </a:txBody>
                  <a:tcPr/>
                </a:tc>
                <a:tc>
                  <a:txBody>
                    <a:bodyPr/>
                    <a:lstStyle/>
                    <a:p>
                      <a:r>
                        <a:rPr lang="es-UY" sz="1800" kern="1200" dirty="0" smtClean="0">
                          <a:solidFill>
                            <a:schemeClr val="dk1"/>
                          </a:solidFill>
                          <a:effectLst/>
                          <a:latin typeface="+mn-lt"/>
                          <a:ea typeface="+mn-ea"/>
                          <a:cs typeface="+mn-cs"/>
                        </a:rPr>
                        <a:t>Intel</a:t>
                      </a:r>
                      <a:r>
                        <a:rPr lang="es-UY" sz="1800" kern="1200" baseline="30000" dirty="0" smtClean="0">
                          <a:solidFill>
                            <a:schemeClr val="dk1"/>
                          </a:solidFill>
                          <a:effectLst/>
                          <a:latin typeface="+mn-lt"/>
                          <a:ea typeface="+mn-ea"/>
                          <a:cs typeface="+mn-cs"/>
                        </a:rPr>
                        <a:t>®</a:t>
                      </a:r>
                      <a:r>
                        <a:rPr lang="es-UY" sz="1800" kern="1200" dirty="0" smtClean="0">
                          <a:solidFill>
                            <a:schemeClr val="dk1"/>
                          </a:solidFill>
                          <a:effectLst/>
                          <a:latin typeface="+mn-lt"/>
                          <a:ea typeface="+mn-ea"/>
                          <a:cs typeface="+mn-cs"/>
                        </a:rPr>
                        <a:t> Xeon™</a:t>
                      </a:r>
                      <a:r>
                        <a:rPr lang="es-UY" sz="1800" kern="1200" baseline="30000" dirty="0" smtClean="0">
                          <a:solidFill>
                            <a:schemeClr val="dk1"/>
                          </a:solidFill>
                          <a:effectLst/>
                          <a:latin typeface="+mn-lt"/>
                          <a:ea typeface="+mn-ea"/>
                          <a:cs typeface="+mn-cs"/>
                        </a:rPr>
                        <a:t> </a:t>
                      </a:r>
                      <a:r>
                        <a:rPr lang="es-UY" sz="1800" kern="1200" dirty="0" smtClean="0">
                          <a:solidFill>
                            <a:schemeClr val="dk1"/>
                          </a:solidFill>
                          <a:effectLst/>
                          <a:latin typeface="+mn-lt"/>
                          <a:ea typeface="+mn-ea"/>
                          <a:cs typeface="+mn-cs"/>
                        </a:rPr>
                        <a:t>Silver 4114</a:t>
                      </a:r>
                      <a:endParaRPr lang="en-US" dirty="0"/>
                    </a:p>
                  </a:txBody>
                  <a:tcPr/>
                </a:tc>
                <a:extLst>
                  <a:ext uri="{0D108BD9-81ED-4DB2-BD59-A6C34878D82A}">
                    <a16:rowId xmlns:a16="http://schemas.microsoft.com/office/drawing/2014/main" val="381547003"/>
                  </a:ext>
                </a:extLst>
              </a:tr>
              <a:tr h="370840">
                <a:tc>
                  <a:txBody>
                    <a:bodyPr/>
                    <a:lstStyle/>
                    <a:p>
                      <a:r>
                        <a:rPr lang="es-UY" sz="1800" kern="1200" dirty="0" smtClean="0">
                          <a:solidFill>
                            <a:schemeClr val="dk1"/>
                          </a:solidFill>
                          <a:effectLst/>
                          <a:latin typeface="+mn-lt"/>
                          <a:ea typeface="+mn-ea"/>
                          <a:cs typeface="+mn-cs"/>
                        </a:rPr>
                        <a:t>8 núcleos, con hyperthreading</a:t>
                      </a:r>
                      <a:endParaRPr lang="en-US" dirty="0"/>
                    </a:p>
                  </a:txBody>
                  <a:tcPr/>
                </a:tc>
                <a:tc>
                  <a:txBody>
                    <a:bodyPr/>
                    <a:lstStyle/>
                    <a:p>
                      <a:r>
                        <a:rPr lang="es-UY" sz="1800" kern="1200" dirty="0" smtClean="0">
                          <a:solidFill>
                            <a:schemeClr val="dk1"/>
                          </a:solidFill>
                          <a:effectLst/>
                          <a:latin typeface="+mn-lt"/>
                          <a:ea typeface="+mn-ea"/>
                          <a:cs typeface="+mn-cs"/>
                        </a:rPr>
                        <a:t>10 núcleos, con hyperthreading</a:t>
                      </a:r>
                      <a:endParaRPr lang="en-US" dirty="0"/>
                    </a:p>
                  </a:txBody>
                  <a:tcPr/>
                </a:tc>
                <a:extLst>
                  <a:ext uri="{0D108BD9-81ED-4DB2-BD59-A6C34878D82A}">
                    <a16:rowId xmlns:a16="http://schemas.microsoft.com/office/drawing/2014/main" val="1629075414"/>
                  </a:ext>
                </a:extLst>
              </a:tr>
              <a:tr h="370840">
                <a:tc>
                  <a:txBody>
                    <a:bodyPr/>
                    <a:lstStyle/>
                    <a:p>
                      <a:r>
                        <a:rPr lang="es-UY" sz="1800" kern="1200" dirty="0" smtClean="0">
                          <a:solidFill>
                            <a:schemeClr val="dk1"/>
                          </a:solidFill>
                          <a:effectLst/>
                          <a:latin typeface="+mn-lt"/>
                          <a:ea typeface="+mn-ea"/>
                          <a:cs typeface="+mn-cs"/>
                        </a:rPr>
                        <a:t>Frecuencia base 1.8GHz</a:t>
                      </a:r>
                      <a:endParaRPr lang="en-US" dirty="0"/>
                    </a:p>
                  </a:txBody>
                  <a:tcPr/>
                </a:tc>
                <a:tc>
                  <a:txBody>
                    <a:bodyPr/>
                    <a:lstStyle/>
                    <a:p>
                      <a:r>
                        <a:rPr lang="es-UY" sz="1800" kern="1200" dirty="0" smtClean="0">
                          <a:solidFill>
                            <a:schemeClr val="dk1"/>
                          </a:solidFill>
                          <a:effectLst/>
                          <a:latin typeface="+mn-lt"/>
                          <a:ea typeface="+mn-ea"/>
                          <a:cs typeface="+mn-cs"/>
                        </a:rPr>
                        <a:t>Frecuencia base </a:t>
                      </a:r>
                      <a:r>
                        <a:rPr lang="es-UY" sz="1800" kern="1200" dirty="0" smtClean="0">
                          <a:solidFill>
                            <a:schemeClr val="dk1"/>
                          </a:solidFill>
                          <a:effectLst/>
                          <a:latin typeface="+mn-lt"/>
                          <a:ea typeface="+mn-ea"/>
                          <a:cs typeface="+mn-cs"/>
                        </a:rPr>
                        <a:t>2.2GHz</a:t>
                      </a:r>
                      <a:endParaRPr lang="en-US" dirty="0"/>
                    </a:p>
                  </a:txBody>
                  <a:tcPr/>
                </a:tc>
                <a:extLst>
                  <a:ext uri="{0D108BD9-81ED-4DB2-BD59-A6C34878D82A}">
                    <a16:rowId xmlns:a16="http://schemas.microsoft.com/office/drawing/2014/main" val="1864092155"/>
                  </a:ext>
                </a:extLst>
              </a:tr>
              <a:tr h="370840">
                <a:tc>
                  <a:txBody>
                    <a:bodyPr/>
                    <a:lstStyle/>
                    <a:p>
                      <a:r>
                        <a:rPr lang="es-UY" sz="1800" kern="1200" dirty="0" smtClean="0">
                          <a:solidFill>
                            <a:schemeClr val="dk1"/>
                          </a:solidFill>
                          <a:effectLst/>
                          <a:latin typeface="+mn-lt"/>
                          <a:ea typeface="+mn-ea"/>
                          <a:cs typeface="+mn-cs"/>
                        </a:rPr>
                        <a:t>Frecuencia base 3.0GHz</a:t>
                      </a:r>
                      <a:endParaRPr lang="en-US" dirty="0"/>
                    </a:p>
                  </a:txBody>
                  <a:tcPr/>
                </a:tc>
                <a:tc>
                  <a:txBody>
                    <a:bodyPr/>
                    <a:lstStyle/>
                    <a:p>
                      <a:r>
                        <a:rPr lang="es-UY" sz="1800" kern="1200" dirty="0" smtClean="0">
                          <a:solidFill>
                            <a:schemeClr val="dk1"/>
                          </a:solidFill>
                          <a:effectLst/>
                          <a:latin typeface="+mn-lt"/>
                          <a:ea typeface="+mn-ea"/>
                          <a:cs typeface="+mn-cs"/>
                        </a:rPr>
                        <a:t>Frecuencia base 3.0GHz</a:t>
                      </a:r>
                      <a:endParaRPr lang="en-US" dirty="0"/>
                    </a:p>
                  </a:txBody>
                  <a:tcPr/>
                </a:tc>
                <a:extLst>
                  <a:ext uri="{0D108BD9-81ED-4DB2-BD59-A6C34878D82A}">
                    <a16:rowId xmlns:a16="http://schemas.microsoft.com/office/drawing/2014/main" val="2245889875"/>
                  </a:ext>
                </a:extLst>
              </a:tr>
              <a:tr h="370840">
                <a:tc>
                  <a:txBody>
                    <a:bodyPr/>
                    <a:lstStyle/>
                    <a:p>
                      <a:r>
                        <a:rPr lang="es-UY" sz="1800" kern="1200" dirty="0" smtClean="0">
                          <a:solidFill>
                            <a:schemeClr val="dk1"/>
                          </a:solidFill>
                          <a:effectLst/>
                          <a:latin typeface="+mn-lt"/>
                          <a:ea typeface="+mn-ea"/>
                          <a:cs typeface="+mn-cs"/>
                        </a:rPr>
                        <a:t>32GB RAM DDR4 ECC 2400MHz</a:t>
                      </a:r>
                      <a:endParaRPr lang="en-US" dirty="0"/>
                    </a:p>
                  </a:txBody>
                  <a:tcPr/>
                </a:tc>
                <a:tc>
                  <a:txBody>
                    <a:bodyPr/>
                    <a:lstStyle/>
                    <a:p>
                      <a:r>
                        <a:rPr lang="es-UY" sz="1800" kern="1200" dirty="0" smtClean="0">
                          <a:solidFill>
                            <a:schemeClr val="dk1"/>
                          </a:solidFill>
                          <a:effectLst/>
                          <a:latin typeface="+mn-lt"/>
                          <a:ea typeface="+mn-ea"/>
                          <a:cs typeface="+mn-cs"/>
                        </a:rPr>
                        <a:t>64GB RAM DDR4 ECC 2400MHz</a:t>
                      </a:r>
                      <a:endParaRPr lang="en-US" dirty="0"/>
                    </a:p>
                  </a:txBody>
                  <a:tcPr/>
                </a:tc>
                <a:extLst>
                  <a:ext uri="{0D108BD9-81ED-4DB2-BD59-A6C34878D82A}">
                    <a16:rowId xmlns:a16="http://schemas.microsoft.com/office/drawing/2014/main" val="1813469019"/>
                  </a:ext>
                </a:extLst>
              </a:tr>
              <a:tr h="370840">
                <a:tc>
                  <a:txBody>
                    <a:bodyPr/>
                    <a:lstStyle/>
                    <a:p>
                      <a:r>
                        <a:rPr lang="es-UY" dirty="0" smtClean="0"/>
                        <a:t>Precio</a:t>
                      </a:r>
                      <a:r>
                        <a:rPr lang="es-UY" baseline="0" dirty="0" smtClean="0"/>
                        <a:t> USD 2664</a:t>
                      </a:r>
                      <a:endParaRPr lang="en-US" dirty="0"/>
                    </a:p>
                  </a:txBody>
                  <a:tcPr/>
                </a:tc>
                <a:tc>
                  <a:txBody>
                    <a:bodyPr/>
                    <a:lstStyle/>
                    <a:p>
                      <a:r>
                        <a:rPr lang="es-UY" dirty="0" smtClean="0"/>
                        <a:t>Precio</a:t>
                      </a:r>
                      <a:r>
                        <a:rPr lang="es-UY" baseline="0" dirty="0" smtClean="0"/>
                        <a:t> USD 4015</a:t>
                      </a:r>
                      <a:endParaRPr lang="en-US" dirty="0"/>
                    </a:p>
                  </a:txBody>
                  <a:tcPr/>
                </a:tc>
                <a:extLst>
                  <a:ext uri="{0D108BD9-81ED-4DB2-BD59-A6C34878D82A}">
                    <a16:rowId xmlns:a16="http://schemas.microsoft.com/office/drawing/2014/main" val="1935263094"/>
                  </a:ext>
                </a:extLst>
              </a:tr>
            </a:tbl>
          </a:graphicData>
        </a:graphic>
      </p:graphicFrame>
    </p:spTree>
    <p:extLst>
      <p:ext uri="{BB962C8B-B14F-4D97-AF65-F5344CB8AC3E}">
        <p14:creationId xmlns:p14="http://schemas.microsoft.com/office/powerpoint/2010/main" val="2805367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Router elegido</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7475" y="2658598"/>
            <a:ext cx="5696285" cy="2557643"/>
          </a:xfrm>
        </p:spPr>
      </p:pic>
      <p:sp>
        <p:nvSpPr>
          <p:cNvPr id="5" name="CuadroTexto 4"/>
          <p:cNvSpPr txBox="1"/>
          <p:nvPr/>
        </p:nvSpPr>
        <p:spPr>
          <a:xfrm>
            <a:off x="1481348" y="1844540"/>
            <a:ext cx="3848298" cy="4185761"/>
          </a:xfrm>
          <a:prstGeom prst="rect">
            <a:avLst/>
          </a:prstGeom>
          <a:noFill/>
        </p:spPr>
        <p:txBody>
          <a:bodyPr wrap="square" rtlCol="0">
            <a:spAutoFit/>
          </a:bodyPr>
          <a:lstStyle/>
          <a:p>
            <a:r>
              <a:rPr lang="es-UY" sz="1900" dirty="0">
                <a:solidFill>
                  <a:schemeClr val="bg1"/>
                </a:solidFill>
              </a:rPr>
              <a:t>C</a:t>
            </a:r>
            <a:r>
              <a:rPr lang="es-UY" sz="1900" dirty="0" smtClean="0">
                <a:solidFill>
                  <a:schemeClr val="bg1"/>
                </a:solidFill>
              </a:rPr>
              <a:t>uenta </a:t>
            </a:r>
            <a:r>
              <a:rPr lang="es-UY" sz="1900" dirty="0">
                <a:solidFill>
                  <a:schemeClr val="bg1"/>
                </a:solidFill>
              </a:rPr>
              <a:t>con 8 puertos </a:t>
            </a:r>
            <a:r>
              <a:rPr lang="es-UY" sz="1900" dirty="0" smtClean="0">
                <a:solidFill>
                  <a:schemeClr val="bg1"/>
                </a:solidFill>
              </a:rPr>
              <a:t>Gigabit</a:t>
            </a:r>
            <a:r>
              <a:rPr lang="es-UY" sz="1900" dirty="0">
                <a:solidFill>
                  <a:schemeClr val="bg1"/>
                </a:solidFill>
              </a:rPr>
              <a:t>, triple banda de WiFi, 2,4 y doble de 5GHz, también incluye dos puertos USB 3.2 </a:t>
            </a:r>
            <a:r>
              <a:rPr lang="es-UY" sz="1900" dirty="0" smtClean="0">
                <a:solidFill>
                  <a:schemeClr val="bg1"/>
                </a:solidFill>
              </a:rPr>
              <a:t>Gen 1.</a:t>
            </a:r>
          </a:p>
          <a:p>
            <a:r>
              <a:rPr lang="es-UY" sz="1900" dirty="0" smtClean="0">
                <a:solidFill>
                  <a:schemeClr val="bg1"/>
                </a:solidFill>
              </a:rPr>
              <a:t>Tiene </a:t>
            </a:r>
            <a:r>
              <a:rPr lang="es-UY" sz="1900" dirty="0">
                <a:solidFill>
                  <a:schemeClr val="bg1"/>
                </a:solidFill>
              </a:rPr>
              <a:t>un respaldo oficial de 36 meses por cualquier falla además de contar con respaldo técnico oficial de Linksys por 36 meses. </a:t>
            </a:r>
            <a:br>
              <a:rPr lang="es-UY" sz="1900" dirty="0">
                <a:solidFill>
                  <a:schemeClr val="bg1"/>
                </a:solidFill>
              </a:rPr>
            </a:br>
            <a:r>
              <a:rPr lang="es-UY" sz="1900" dirty="0">
                <a:solidFill>
                  <a:schemeClr val="bg1"/>
                </a:solidFill>
              </a:rPr>
              <a:t>Otra de sus funcionalidades es que integra un microprocesador muy potente, que permite un mejor rendimiento.</a:t>
            </a:r>
            <a:br>
              <a:rPr lang="es-UY" sz="1900" dirty="0">
                <a:solidFill>
                  <a:schemeClr val="bg1"/>
                </a:solidFill>
              </a:rPr>
            </a:br>
            <a:r>
              <a:rPr lang="es-UY" sz="1900" dirty="0">
                <a:solidFill>
                  <a:schemeClr val="bg1"/>
                </a:solidFill>
              </a:rPr>
              <a:t>Posee 8 antenas para una amplia cobertura de la señal </a:t>
            </a:r>
            <a:r>
              <a:rPr lang="es-UY" sz="1900" dirty="0" smtClean="0">
                <a:solidFill>
                  <a:schemeClr val="bg1"/>
                </a:solidFill>
              </a:rPr>
              <a:t>WiFi.</a:t>
            </a:r>
            <a:endParaRPr lang="en-US" sz="1900" dirty="0">
              <a:solidFill>
                <a:schemeClr val="bg1"/>
              </a:solidFill>
            </a:endParaRPr>
          </a:p>
        </p:txBody>
      </p:sp>
      <p:sp>
        <p:nvSpPr>
          <p:cNvPr id="6" name="CuadroTexto 5"/>
          <p:cNvSpPr txBox="1"/>
          <p:nvPr/>
        </p:nvSpPr>
        <p:spPr>
          <a:xfrm>
            <a:off x="6988628" y="2104119"/>
            <a:ext cx="3955955" cy="415498"/>
          </a:xfrm>
          <a:prstGeom prst="rect">
            <a:avLst/>
          </a:prstGeom>
          <a:noFill/>
        </p:spPr>
        <p:txBody>
          <a:bodyPr wrap="none" rtlCol="0">
            <a:spAutoFit/>
          </a:bodyPr>
          <a:lstStyle/>
          <a:p>
            <a:r>
              <a:rPr lang="es-UY" sz="2100" b="1" dirty="0">
                <a:solidFill>
                  <a:schemeClr val="bg1"/>
                </a:solidFill>
              </a:rPr>
              <a:t>Linksys Mu Mimo AC5400 </a:t>
            </a:r>
            <a:r>
              <a:rPr lang="es-UY" sz="2100" b="1" dirty="0" smtClean="0">
                <a:solidFill>
                  <a:schemeClr val="bg1"/>
                </a:solidFill>
              </a:rPr>
              <a:t>A9500</a:t>
            </a:r>
            <a:endParaRPr lang="en-US" sz="2100" b="1" dirty="0">
              <a:solidFill>
                <a:schemeClr val="bg1"/>
              </a:solidFill>
            </a:endParaRPr>
          </a:p>
        </p:txBody>
      </p:sp>
    </p:spTree>
    <p:extLst>
      <p:ext uri="{BB962C8B-B14F-4D97-AF65-F5344CB8AC3E}">
        <p14:creationId xmlns:p14="http://schemas.microsoft.com/office/powerpoint/2010/main" val="42931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SWITCH ELEGIDO</a:t>
            </a:r>
            <a:endParaRPr lang="en-US" dirty="0"/>
          </a:p>
        </p:txBody>
      </p:sp>
      <p:sp>
        <p:nvSpPr>
          <p:cNvPr id="5" name="Rectángulo 4"/>
          <p:cNvSpPr/>
          <p:nvPr/>
        </p:nvSpPr>
        <p:spPr>
          <a:xfrm>
            <a:off x="7762534" y="2695694"/>
            <a:ext cx="1992853" cy="430887"/>
          </a:xfrm>
          <a:prstGeom prst="rect">
            <a:avLst/>
          </a:prstGeom>
        </p:spPr>
        <p:txBody>
          <a:bodyPr wrap="none">
            <a:spAutoFit/>
          </a:bodyPr>
          <a:lstStyle/>
          <a:p>
            <a:r>
              <a:rPr lang="es-UY" sz="2200" b="1" dirty="0">
                <a:solidFill>
                  <a:schemeClr val="bg1"/>
                </a:solidFill>
              </a:rPr>
              <a:t>Linksys SE3008</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512" y="3535952"/>
            <a:ext cx="4576899" cy="2790432"/>
          </a:xfrm>
          <a:prstGeom prst="rect">
            <a:avLst/>
          </a:prstGeom>
        </p:spPr>
      </p:pic>
      <p:sp>
        <p:nvSpPr>
          <p:cNvPr id="7" name="CuadroTexto 6"/>
          <p:cNvSpPr txBox="1"/>
          <p:nvPr/>
        </p:nvSpPr>
        <p:spPr>
          <a:xfrm>
            <a:off x="1371600" y="2097088"/>
            <a:ext cx="4532812" cy="4462760"/>
          </a:xfrm>
          <a:prstGeom prst="rect">
            <a:avLst/>
          </a:prstGeom>
          <a:noFill/>
        </p:spPr>
        <p:txBody>
          <a:bodyPr wrap="square" rtlCol="0">
            <a:spAutoFit/>
          </a:bodyPr>
          <a:lstStyle/>
          <a:p>
            <a:r>
              <a:rPr lang="es-UY" sz="1900" dirty="0">
                <a:solidFill>
                  <a:schemeClr val="bg1"/>
                </a:solidFill>
              </a:rPr>
              <a:t>Para la interconexión de terminales elegimos la opción de un Switch marca Linksys SE3008, el cual es producido </a:t>
            </a:r>
            <a:endParaRPr lang="es-UY" sz="1900" dirty="0" smtClean="0">
              <a:solidFill>
                <a:schemeClr val="bg1"/>
              </a:solidFill>
            </a:endParaRPr>
          </a:p>
          <a:p>
            <a:r>
              <a:rPr lang="es-UY" sz="1900" dirty="0" smtClean="0">
                <a:solidFill>
                  <a:schemeClr val="bg1"/>
                </a:solidFill>
              </a:rPr>
              <a:t>por </a:t>
            </a:r>
            <a:r>
              <a:rPr lang="es-UY" sz="1900" dirty="0">
                <a:solidFill>
                  <a:schemeClr val="bg1"/>
                </a:solidFill>
              </a:rPr>
              <a:t>Cisco teniendo elementos internos perteneciente s a esta compañía. Posee 8 puertos Gigabit </a:t>
            </a:r>
            <a:r>
              <a:rPr lang="es-UY" sz="1900" dirty="0" smtClean="0">
                <a:solidFill>
                  <a:schemeClr val="bg1"/>
                </a:solidFill>
              </a:rPr>
              <a:t>Ethernet los </a:t>
            </a:r>
            <a:r>
              <a:rPr lang="es-UY" sz="1900" dirty="0">
                <a:solidFill>
                  <a:schemeClr val="bg1"/>
                </a:solidFill>
              </a:rPr>
              <a:t>cuales son 10 veces más rápidos que Fast ethernet, contando con opciones de ahorro de energía y </a:t>
            </a:r>
            <a:r>
              <a:rPr lang="es-UY" sz="1900" dirty="0" smtClean="0">
                <a:solidFill>
                  <a:schemeClr val="bg1"/>
                </a:solidFill>
              </a:rPr>
              <a:t>conexión rápida</a:t>
            </a:r>
            <a:r>
              <a:rPr lang="es-UY" sz="1900" dirty="0">
                <a:solidFill>
                  <a:schemeClr val="bg1"/>
                </a:solidFill>
              </a:rPr>
              <a:t>. Siendo que 8 puertos no es suficiente se deberán comprar 2, ya que daría un total de 16 y </a:t>
            </a:r>
            <a:r>
              <a:rPr lang="es-UY" sz="1900" dirty="0" smtClean="0">
                <a:solidFill>
                  <a:schemeClr val="bg1"/>
                </a:solidFill>
              </a:rPr>
              <a:t>continuaría siendo </a:t>
            </a:r>
            <a:r>
              <a:rPr lang="es-UY" sz="1900" dirty="0">
                <a:solidFill>
                  <a:schemeClr val="bg1"/>
                </a:solidFill>
              </a:rPr>
              <a:t>más barato que la compra de uno de la misma marca de 24 puertos o de otra marca de buena calidad.</a:t>
            </a:r>
            <a:endParaRPr lang="en-US" sz="1900" dirty="0">
              <a:solidFill>
                <a:schemeClr val="bg1"/>
              </a:solidFill>
            </a:endParaRPr>
          </a:p>
          <a:p>
            <a:endParaRPr lang="en-US" dirty="0"/>
          </a:p>
        </p:txBody>
      </p:sp>
    </p:spTree>
    <p:extLst>
      <p:ext uri="{BB962C8B-B14F-4D97-AF65-F5344CB8AC3E}">
        <p14:creationId xmlns:p14="http://schemas.microsoft.com/office/powerpoint/2010/main" val="225169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IMPRESORA DE RED ELEGIDA</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965" y="3092232"/>
            <a:ext cx="3910829" cy="3229996"/>
          </a:xfrm>
          <a:prstGeom prst="rect">
            <a:avLst/>
          </a:prstGeom>
        </p:spPr>
      </p:pic>
      <p:sp>
        <p:nvSpPr>
          <p:cNvPr id="6" name="CuadroTexto 5"/>
          <p:cNvSpPr txBox="1"/>
          <p:nvPr/>
        </p:nvSpPr>
        <p:spPr>
          <a:xfrm>
            <a:off x="7371465" y="1979522"/>
            <a:ext cx="3963329" cy="769441"/>
          </a:xfrm>
          <a:prstGeom prst="rect">
            <a:avLst/>
          </a:prstGeom>
          <a:noFill/>
        </p:spPr>
        <p:txBody>
          <a:bodyPr wrap="none" rtlCol="0">
            <a:spAutoFit/>
          </a:bodyPr>
          <a:lstStyle/>
          <a:p>
            <a:r>
              <a:rPr lang="es-UY" sz="2200" b="1" dirty="0">
                <a:solidFill>
                  <a:schemeClr val="bg1"/>
                </a:solidFill>
              </a:rPr>
              <a:t>Impresora láser monocromática </a:t>
            </a:r>
            <a:endParaRPr lang="es-UY" sz="2200" b="1" dirty="0" smtClean="0">
              <a:solidFill>
                <a:schemeClr val="bg1"/>
              </a:solidFill>
            </a:endParaRPr>
          </a:p>
          <a:p>
            <a:r>
              <a:rPr lang="es-UY" sz="2200" b="1" dirty="0" smtClean="0">
                <a:solidFill>
                  <a:schemeClr val="bg1"/>
                </a:solidFill>
              </a:rPr>
              <a:t>Pantum </a:t>
            </a:r>
            <a:r>
              <a:rPr lang="es-UY" sz="2200" b="1" dirty="0">
                <a:solidFill>
                  <a:schemeClr val="bg1"/>
                </a:solidFill>
              </a:rPr>
              <a:t>P3305DW</a:t>
            </a:r>
            <a:endParaRPr lang="en-US" sz="2200" b="1" dirty="0">
              <a:solidFill>
                <a:schemeClr val="bg1"/>
              </a:solidFill>
            </a:endParaRPr>
          </a:p>
        </p:txBody>
      </p:sp>
      <p:sp>
        <p:nvSpPr>
          <p:cNvPr id="7" name="CuadroTexto 6"/>
          <p:cNvSpPr txBox="1"/>
          <p:nvPr/>
        </p:nvSpPr>
        <p:spPr>
          <a:xfrm>
            <a:off x="1933302" y="2539957"/>
            <a:ext cx="3952283" cy="3170099"/>
          </a:xfrm>
          <a:prstGeom prst="rect">
            <a:avLst/>
          </a:prstGeom>
          <a:noFill/>
        </p:spPr>
        <p:txBody>
          <a:bodyPr wrap="square" rtlCol="0">
            <a:spAutoFit/>
          </a:bodyPr>
          <a:lstStyle/>
          <a:p>
            <a:r>
              <a:rPr lang="es-UY" sz="2000" dirty="0">
                <a:solidFill>
                  <a:schemeClr val="bg1"/>
                </a:solidFill>
              </a:rPr>
              <a:t>Hay un amplio catálogo de productos que cumplan con las condiciones, pero elegimos una que pueda conectarse por RJ45, tenga WiFi, permite impresión dúplex automática, imprime una hoja en menos de 8,2”, posee interfaz USB 2.0, y los tóneres que utiliza tienen una alta durabilidad, de 11.000 impresiones garantizadas.</a:t>
            </a:r>
            <a:endParaRPr lang="en-US" sz="2000" dirty="0">
              <a:solidFill>
                <a:schemeClr val="bg1"/>
              </a:solidFill>
            </a:endParaRPr>
          </a:p>
        </p:txBody>
      </p:sp>
    </p:spTree>
    <p:extLst>
      <p:ext uri="{BB962C8B-B14F-4D97-AF65-F5344CB8AC3E}">
        <p14:creationId xmlns:p14="http://schemas.microsoft.com/office/powerpoint/2010/main" val="482908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Sistemas operativos elegidos: terminales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223" y="3112633"/>
            <a:ext cx="5706292" cy="3209789"/>
          </a:xfrm>
          <a:prstGeom prst="rect">
            <a:avLst/>
          </a:prstGeom>
        </p:spPr>
      </p:pic>
      <p:sp>
        <p:nvSpPr>
          <p:cNvPr id="5" name="CuadroTexto 4"/>
          <p:cNvSpPr txBox="1"/>
          <p:nvPr/>
        </p:nvSpPr>
        <p:spPr>
          <a:xfrm>
            <a:off x="8746993" y="2489390"/>
            <a:ext cx="2228752" cy="430887"/>
          </a:xfrm>
          <a:prstGeom prst="rect">
            <a:avLst/>
          </a:prstGeom>
          <a:noFill/>
        </p:spPr>
        <p:txBody>
          <a:bodyPr wrap="none" rtlCol="0">
            <a:spAutoFit/>
          </a:bodyPr>
          <a:lstStyle/>
          <a:p>
            <a:r>
              <a:rPr lang="es-UY" sz="2200" b="1" dirty="0" smtClean="0">
                <a:solidFill>
                  <a:schemeClr val="bg1"/>
                </a:solidFill>
              </a:rPr>
              <a:t>Windows 10 PRO</a:t>
            </a:r>
            <a:endParaRPr lang="en-US" sz="2200" b="1" dirty="0">
              <a:solidFill>
                <a:schemeClr val="bg1"/>
              </a:solidFill>
            </a:endParaRPr>
          </a:p>
        </p:txBody>
      </p:sp>
      <p:sp>
        <p:nvSpPr>
          <p:cNvPr id="6" name="CuadroTexto 5"/>
          <p:cNvSpPr txBox="1"/>
          <p:nvPr/>
        </p:nvSpPr>
        <p:spPr>
          <a:xfrm>
            <a:off x="1415735" y="2490476"/>
            <a:ext cx="5938655" cy="3283307"/>
          </a:xfrm>
          <a:prstGeom prst="rect">
            <a:avLst/>
          </a:prstGeom>
          <a:noFill/>
        </p:spPr>
        <p:txBody>
          <a:bodyPr wrap="square" rtlCol="0">
            <a:spAutoFit/>
          </a:bodyPr>
          <a:lstStyle/>
          <a:p>
            <a:pPr marL="285750" indent="-285750">
              <a:buFont typeface="Arial" panose="020B0604020202020204" pitchFamily="34" charset="0"/>
              <a:buChar char="•"/>
            </a:pPr>
            <a:r>
              <a:rPr lang="es-UY" sz="2100" dirty="0" smtClean="0">
                <a:solidFill>
                  <a:schemeClr val="bg1"/>
                </a:solidFill>
              </a:rPr>
              <a:t>Es compatible con .NET Framework, utilizado por nuestra aplicación</a:t>
            </a:r>
          </a:p>
          <a:p>
            <a:pPr marL="285750" indent="-285750">
              <a:buFont typeface="Arial" panose="020B0604020202020204" pitchFamily="34" charset="0"/>
              <a:buChar char="•"/>
            </a:pPr>
            <a:r>
              <a:rPr lang="es-UY" sz="2100" dirty="0" smtClean="0">
                <a:solidFill>
                  <a:schemeClr val="bg1"/>
                </a:solidFill>
              </a:rPr>
              <a:t>Tiene soporte garantizado, a diferencia de Windows 7 y Windows 8.1</a:t>
            </a:r>
          </a:p>
          <a:p>
            <a:pPr marL="285750" indent="-285750">
              <a:buFont typeface="Arial" panose="020B0604020202020204" pitchFamily="34" charset="0"/>
              <a:buChar char="•"/>
            </a:pPr>
            <a:r>
              <a:rPr lang="es-UY" sz="2100" dirty="0" smtClean="0">
                <a:solidFill>
                  <a:schemeClr val="bg1"/>
                </a:solidFill>
              </a:rPr>
              <a:t>Integra herramientas administrativas y de seguridad</a:t>
            </a:r>
          </a:p>
          <a:p>
            <a:pPr marL="285750" indent="-285750">
              <a:buFont typeface="Arial" panose="020B0604020202020204" pitchFamily="34" charset="0"/>
              <a:buChar char="•"/>
            </a:pPr>
            <a:r>
              <a:rPr lang="es-UY" sz="2100" dirty="0" smtClean="0">
                <a:solidFill>
                  <a:schemeClr val="bg1"/>
                </a:solidFill>
              </a:rPr>
              <a:t>Soporta hasta 2TB de memoria RAM a diferencia de la versión Home que solamente soporta 256GB</a:t>
            </a:r>
          </a:p>
          <a:p>
            <a:pPr marL="285750" indent="-285750">
              <a:buFont typeface="Arial" panose="020B0604020202020204" pitchFamily="34" charset="0"/>
              <a:buChar char="•"/>
            </a:pPr>
            <a:r>
              <a:rPr lang="es-UY" sz="2100" dirty="0" smtClean="0">
                <a:solidFill>
                  <a:schemeClr val="bg1"/>
                </a:solidFill>
              </a:rPr>
              <a:t>La licencia es de por vida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4030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a:t>Sistemas operativos elegidos: </a:t>
            </a:r>
            <a:r>
              <a:rPr lang="es-UY" dirty="0" smtClean="0"/>
              <a:t>SERVIDOR</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8833" y="2475911"/>
            <a:ext cx="4356143" cy="2286975"/>
          </a:xfrm>
        </p:spPr>
      </p:pic>
      <p:graphicFrame>
        <p:nvGraphicFramePr>
          <p:cNvPr id="6" name="Tabla 5"/>
          <p:cNvGraphicFramePr>
            <a:graphicFrameLocks noGrp="1"/>
          </p:cNvGraphicFramePr>
          <p:nvPr>
            <p:extLst>
              <p:ext uri="{D42A27DB-BD31-4B8C-83A1-F6EECF244321}">
                <p14:modId xmlns:p14="http://schemas.microsoft.com/office/powerpoint/2010/main" val="2295800632"/>
              </p:ext>
            </p:extLst>
          </p:nvPr>
        </p:nvGraphicFramePr>
        <p:xfrm>
          <a:off x="587829" y="1835685"/>
          <a:ext cx="6241370" cy="4646117"/>
        </p:xfrm>
        <a:graphic>
          <a:graphicData uri="http://schemas.openxmlformats.org/drawingml/2006/table">
            <a:tbl>
              <a:tblPr firstRow="1" firstCol="1" bandRow="1">
                <a:tableStyleId>{5C22544A-7EE6-4342-B048-85BDC9FD1C3A}</a:tableStyleId>
              </a:tblPr>
              <a:tblGrid>
                <a:gridCol w="2886891">
                  <a:extLst>
                    <a:ext uri="{9D8B030D-6E8A-4147-A177-3AD203B41FA5}">
                      <a16:colId xmlns:a16="http://schemas.microsoft.com/office/drawing/2014/main" val="4128888690"/>
                    </a:ext>
                  </a:extLst>
                </a:gridCol>
                <a:gridCol w="3354479">
                  <a:extLst>
                    <a:ext uri="{9D8B030D-6E8A-4147-A177-3AD203B41FA5}">
                      <a16:colId xmlns:a16="http://schemas.microsoft.com/office/drawing/2014/main" val="1335133178"/>
                    </a:ext>
                  </a:extLst>
                </a:gridCol>
              </a:tblGrid>
              <a:tr h="456708">
                <a:tc>
                  <a:txBody>
                    <a:bodyPr/>
                    <a:lstStyle/>
                    <a:p>
                      <a:pPr marL="457200" algn="ctr">
                        <a:spcAft>
                          <a:spcPts val="0"/>
                        </a:spcAft>
                      </a:pPr>
                      <a:r>
                        <a:rPr lang="es-UY" sz="1700">
                          <a:solidFill>
                            <a:schemeClr val="bg1"/>
                          </a:solidFill>
                          <a:effectLst/>
                        </a:rPr>
                        <a:t>CentOS</a:t>
                      </a:r>
                      <a:endParaRPr lang="en-US" sz="120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accent6">
                        <a:lumMod val="75000"/>
                      </a:schemeClr>
                    </a:solidFill>
                  </a:tcPr>
                </a:tc>
                <a:tc>
                  <a:txBody>
                    <a:bodyPr/>
                    <a:lstStyle/>
                    <a:p>
                      <a:pPr marL="457200" algn="ctr">
                        <a:spcAft>
                          <a:spcPts val="0"/>
                        </a:spcAft>
                      </a:pPr>
                      <a:r>
                        <a:rPr lang="es-UY" sz="1700" dirty="0">
                          <a:solidFill>
                            <a:schemeClr val="bg1"/>
                          </a:solidFill>
                          <a:effectLst/>
                        </a:rPr>
                        <a:t>Debian</a:t>
                      </a:r>
                      <a:endParaRPr lang="en-US" sz="1200" dirty="0">
                        <a:solidFill>
                          <a:schemeClr val="bg1"/>
                        </a:solidFill>
                        <a:effectLst/>
                      </a:endParaRPr>
                    </a:p>
                    <a:p>
                      <a:pPr marL="457200" algn="ctr">
                        <a:spcAft>
                          <a:spcPts val="0"/>
                        </a:spcAft>
                      </a:pPr>
                      <a:r>
                        <a:rPr lang="es-UY" sz="1700" dirty="0">
                          <a:solidFill>
                            <a:schemeClr val="bg1"/>
                          </a:solidFill>
                          <a:effectLst/>
                        </a:rPr>
                        <a:t> </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accent6">
                        <a:lumMod val="75000"/>
                      </a:schemeClr>
                    </a:solidFill>
                  </a:tcPr>
                </a:tc>
                <a:extLst>
                  <a:ext uri="{0D108BD9-81ED-4DB2-BD59-A6C34878D82A}">
                    <a16:rowId xmlns:a16="http://schemas.microsoft.com/office/drawing/2014/main" val="2959923592"/>
                  </a:ext>
                </a:extLst>
              </a:tr>
              <a:tr h="564169">
                <a:tc>
                  <a:txBody>
                    <a:bodyPr/>
                    <a:lstStyle/>
                    <a:p>
                      <a:pPr marL="457200">
                        <a:spcAft>
                          <a:spcPts val="0"/>
                        </a:spcAft>
                      </a:pPr>
                      <a:r>
                        <a:rPr lang="es-UY" sz="1400" b="0">
                          <a:solidFill>
                            <a:schemeClr val="bg1"/>
                          </a:solidFill>
                          <a:effectLst/>
                        </a:rPr>
                        <a:t>Es más estable ya que es utilizado por una mayor cantidad de compañías.</a:t>
                      </a:r>
                      <a:endParaRPr lang="en-US" sz="1200" b="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Cuenta con una mayor cantidad de paquetes</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2065920090"/>
                  </a:ext>
                </a:extLst>
              </a:tr>
              <a:tr h="559575">
                <a:tc>
                  <a:txBody>
                    <a:bodyPr/>
                    <a:lstStyle/>
                    <a:p>
                      <a:pPr marL="457200">
                        <a:spcAft>
                          <a:spcPts val="0"/>
                        </a:spcAft>
                      </a:pPr>
                      <a:r>
                        <a:rPr lang="es-UY" sz="1400" b="0" dirty="0">
                          <a:solidFill>
                            <a:schemeClr val="bg1"/>
                          </a:solidFill>
                          <a:effectLst/>
                        </a:rPr>
                        <a:t>Servicios importantes lo utilizan y obtienen buenos resultados.</a:t>
                      </a:r>
                      <a:endParaRPr lang="en-US" sz="1200" b="0" dirty="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Tiene un mejor soporte de hardware</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3554649917"/>
                  </a:ext>
                </a:extLst>
              </a:tr>
              <a:tr h="932625">
                <a:tc>
                  <a:txBody>
                    <a:bodyPr/>
                    <a:lstStyle/>
                    <a:p>
                      <a:pPr marL="457200">
                        <a:spcAft>
                          <a:spcPts val="0"/>
                        </a:spcAft>
                      </a:pPr>
                      <a:r>
                        <a:rPr lang="es-UY" sz="1400" b="0">
                          <a:solidFill>
                            <a:schemeClr val="bg1"/>
                          </a:solidFill>
                          <a:effectLst/>
                        </a:rPr>
                        <a:t>Tiene un mantenimiento de versiones de 10 años.</a:t>
                      </a:r>
                      <a:endParaRPr lang="en-US" sz="1200" b="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Se lanzan versiones cada un menor período de tiempo, aunque son soportadas por menos tiempo</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3184766390"/>
                  </a:ext>
                </a:extLst>
              </a:tr>
              <a:tr h="928877">
                <a:tc>
                  <a:txBody>
                    <a:bodyPr/>
                    <a:lstStyle/>
                    <a:p>
                      <a:pPr marL="457200">
                        <a:spcAft>
                          <a:spcPts val="0"/>
                        </a:spcAft>
                      </a:pPr>
                      <a:r>
                        <a:rPr lang="es-UY" sz="1400" b="0">
                          <a:solidFill>
                            <a:schemeClr val="bg1"/>
                          </a:solidFill>
                          <a:effectLst/>
                        </a:rPr>
                        <a:t>Es más sencillo de utilizar para usuarios menos experimentados.</a:t>
                      </a:r>
                      <a:endParaRPr lang="en-US" sz="1200" b="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Es más rápido en soportar versiones nuevas de programas como motores de bases de datos, etc.</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3130618992"/>
                  </a:ext>
                </a:extLst>
              </a:tr>
              <a:tr h="940281">
                <a:tc>
                  <a:txBody>
                    <a:bodyPr/>
                    <a:lstStyle/>
                    <a:p>
                      <a:pPr marL="457200">
                        <a:spcAft>
                          <a:spcPts val="0"/>
                        </a:spcAft>
                      </a:pPr>
                      <a:r>
                        <a:rPr lang="es-UY" sz="1400" b="0" dirty="0">
                          <a:solidFill>
                            <a:schemeClr val="bg1"/>
                          </a:solidFill>
                          <a:effectLst/>
                        </a:rPr>
                        <a:t>Este es más recomendable para MySQL, Java, PHP o Apache mientras que es menos recomendable para Ruby o PostgreSQL.</a:t>
                      </a:r>
                      <a:endParaRPr lang="en-US" sz="1200" b="0" dirty="0">
                        <a:solidFill>
                          <a:schemeClr val="bg1"/>
                        </a:solidFill>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tc>
                  <a:txBody>
                    <a:bodyPr/>
                    <a:lstStyle/>
                    <a:p>
                      <a:pPr marL="457200">
                        <a:spcAft>
                          <a:spcPts val="0"/>
                        </a:spcAft>
                      </a:pPr>
                      <a:r>
                        <a:rPr lang="es-UY" sz="1400" dirty="0">
                          <a:effectLst/>
                        </a:rPr>
                        <a:t>Es más sencillo el proceso de actualización de versión</a:t>
                      </a:r>
                      <a:endParaRPr lang="en-US" sz="1200" dirty="0">
                        <a:effectLst/>
                        <a:latin typeface="Times New Roman" panose="02020603050405020304" pitchFamily="18" charset="0"/>
                        <a:ea typeface="Times New Roman" panose="02020603050405020304" pitchFamily="18" charset="0"/>
                      </a:endParaRPr>
                    </a:p>
                  </a:txBody>
                  <a:tcPr marL="79039" marR="79039" marT="0" marB="0">
                    <a:solidFill>
                      <a:schemeClr val="bg2">
                        <a:lumMod val="40000"/>
                        <a:lumOff val="60000"/>
                      </a:schemeClr>
                    </a:solidFill>
                  </a:tcPr>
                </a:tc>
                <a:extLst>
                  <a:ext uri="{0D108BD9-81ED-4DB2-BD59-A6C34878D82A}">
                    <a16:rowId xmlns:a16="http://schemas.microsoft.com/office/drawing/2014/main" val="2194867371"/>
                  </a:ext>
                </a:extLst>
              </a:tr>
            </a:tbl>
          </a:graphicData>
        </a:graphic>
      </p:graphicFrame>
    </p:spTree>
    <p:extLst>
      <p:ext uri="{BB962C8B-B14F-4D97-AF65-F5344CB8AC3E}">
        <p14:creationId xmlns:p14="http://schemas.microsoft.com/office/powerpoint/2010/main" val="219420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Software extra </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319" y="1676989"/>
            <a:ext cx="2281056" cy="2281056"/>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01" y="4137568"/>
            <a:ext cx="4005899" cy="2370729"/>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392" y="4692979"/>
            <a:ext cx="3011160" cy="1723889"/>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6392" y="1877668"/>
            <a:ext cx="2391237" cy="2391237"/>
          </a:xfrm>
          <a:prstGeom prst="rect">
            <a:avLst/>
          </a:prstGeom>
        </p:spPr>
      </p:pic>
      <p:sp>
        <p:nvSpPr>
          <p:cNvPr id="9" name="CuadroTexto 8"/>
          <p:cNvSpPr txBox="1"/>
          <p:nvPr/>
        </p:nvSpPr>
        <p:spPr>
          <a:xfrm>
            <a:off x="3894281" y="2673176"/>
            <a:ext cx="1892890" cy="415498"/>
          </a:xfrm>
          <a:prstGeom prst="rect">
            <a:avLst/>
          </a:prstGeom>
          <a:noFill/>
        </p:spPr>
        <p:txBody>
          <a:bodyPr wrap="none" rtlCol="0">
            <a:spAutoFit/>
          </a:bodyPr>
          <a:lstStyle/>
          <a:p>
            <a:r>
              <a:rPr lang="es-UY" sz="2100" dirty="0" smtClean="0">
                <a:solidFill>
                  <a:schemeClr val="bg1"/>
                </a:solidFill>
              </a:rPr>
              <a:t>Google Chrome</a:t>
            </a:r>
            <a:endParaRPr lang="en-US" sz="2100" dirty="0">
              <a:solidFill>
                <a:schemeClr val="bg1"/>
              </a:solidFill>
            </a:endParaRPr>
          </a:p>
        </p:txBody>
      </p:sp>
      <p:sp>
        <p:nvSpPr>
          <p:cNvPr id="10" name="CuadroTexto 9"/>
          <p:cNvSpPr txBox="1"/>
          <p:nvPr/>
        </p:nvSpPr>
        <p:spPr>
          <a:xfrm>
            <a:off x="6327596" y="2701830"/>
            <a:ext cx="1465466" cy="415498"/>
          </a:xfrm>
          <a:prstGeom prst="rect">
            <a:avLst/>
          </a:prstGeom>
          <a:noFill/>
        </p:spPr>
        <p:txBody>
          <a:bodyPr wrap="none" rtlCol="0">
            <a:spAutoFit/>
          </a:bodyPr>
          <a:lstStyle/>
          <a:p>
            <a:r>
              <a:rPr lang="es-UY" sz="2100" dirty="0" smtClean="0">
                <a:solidFill>
                  <a:schemeClr val="bg1"/>
                </a:solidFill>
              </a:rPr>
              <a:t>BitDefender</a:t>
            </a:r>
            <a:endParaRPr lang="en-US" sz="2100" dirty="0">
              <a:solidFill>
                <a:schemeClr val="bg1"/>
              </a:solidFill>
            </a:endParaRPr>
          </a:p>
        </p:txBody>
      </p:sp>
      <p:sp>
        <p:nvSpPr>
          <p:cNvPr id="11" name="CuadroTexto 10"/>
          <p:cNvSpPr txBox="1"/>
          <p:nvPr/>
        </p:nvSpPr>
        <p:spPr>
          <a:xfrm>
            <a:off x="4840726" y="5112556"/>
            <a:ext cx="2022879" cy="738664"/>
          </a:xfrm>
          <a:prstGeom prst="rect">
            <a:avLst/>
          </a:prstGeom>
          <a:noFill/>
        </p:spPr>
        <p:txBody>
          <a:bodyPr wrap="square" rtlCol="0">
            <a:spAutoFit/>
          </a:bodyPr>
          <a:lstStyle/>
          <a:p>
            <a:r>
              <a:rPr lang="es-UY" sz="2100" dirty="0" smtClean="0">
                <a:solidFill>
                  <a:schemeClr val="bg1"/>
                </a:solidFill>
              </a:rPr>
              <a:t>Microsoft Office</a:t>
            </a:r>
            <a:br>
              <a:rPr lang="es-UY" sz="2100" dirty="0" smtClean="0">
                <a:solidFill>
                  <a:schemeClr val="bg1"/>
                </a:solidFill>
              </a:rPr>
            </a:br>
            <a:r>
              <a:rPr lang="es-UY" sz="2100" dirty="0" smtClean="0">
                <a:solidFill>
                  <a:schemeClr val="bg1"/>
                </a:solidFill>
              </a:rPr>
              <a:t>Suite</a:t>
            </a:r>
            <a:endParaRPr lang="en-US" sz="2100" dirty="0">
              <a:solidFill>
                <a:schemeClr val="bg1"/>
              </a:solidFill>
            </a:endParaRPr>
          </a:p>
        </p:txBody>
      </p:sp>
      <p:sp>
        <p:nvSpPr>
          <p:cNvPr id="12" name="CuadroTexto 11"/>
          <p:cNvSpPr txBox="1"/>
          <p:nvPr/>
        </p:nvSpPr>
        <p:spPr>
          <a:xfrm>
            <a:off x="6964100" y="5112556"/>
            <a:ext cx="676788" cy="415498"/>
          </a:xfrm>
          <a:prstGeom prst="rect">
            <a:avLst/>
          </a:prstGeom>
          <a:noFill/>
        </p:spPr>
        <p:txBody>
          <a:bodyPr wrap="none" rtlCol="0">
            <a:spAutoFit/>
          </a:bodyPr>
          <a:lstStyle/>
          <a:p>
            <a:r>
              <a:rPr lang="es-UY" sz="2100" dirty="0" smtClean="0">
                <a:solidFill>
                  <a:schemeClr val="bg1"/>
                </a:solidFill>
              </a:rPr>
              <a:t>7Zip</a:t>
            </a:r>
            <a:endParaRPr lang="en-US" sz="2100" dirty="0">
              <a:solidFill>
                <a:schemeClr val="bg1"/>
              </a:solidFill>
            </a:endParaRPr>
          </a:p>
        </p:txBody>
      </p:sp>
    </p:spTree>
    <p:extLst>
      <p:ext uri="{BB962C8B-B14F-4D97-AF65-F5344CB8AC3E}">
        <p14:creationId xmlns:p14="http://schemas.microsoft.com/office/powerpoint/2010/main" val="312431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REDES</a:t>
            </a:r>
            <a:endParaRPr lang="en-US" dirty="0"/>
          </a:p>
        </p:txBody>
      </p:sp>
      <p:sp>
        <p:nvSpPr>
          <p:cNvPr id="3" name="Marcador de contenido 2"/>
          <p:cNvSpPr>
            <a:spLocks noGrp="1"/>
          </p:cNvSpPr>
          <p:nvPr>
            <p:ph idx="1"/>
          </p:nvPr>
        </p:nvSpPr>
        <p:spPr/>
        <p:txBody>
          <a:bodyPr/>
          <a:lstStyle/>
          <a:p>
            <a:pPr marL="0" indent="0">
              <a:buNone/>
            </a:pPr>
            <a:r>
              <a:rPr lang="es-UY" sz="2600" dirty="0" smtClean="0">
                <a:solidFill>
                  <a:schemeClr val="bg1"/>
                </a:solidFill>
              </a:rPr>
              <a:t>Concepto de Red: </a:t>
            </a:r>
            <a:r>
              <a:rPr lang="es-ES" sz="1900" dirty="0" smtClean="0">
                <a:solidFill>
                  <a:schemeClr val="bg1"/>
                </a:solidFill>
              </a:rPr>
              <a:t>Se entiende por redes informáticas a un numero de dispositivos o sistemas informáticos conectados entre sí mediante la utilización de dispositivos alámbricos o inalámbricos, los cuales a través de pulsos electromagnéticos permiten la comunicación de paquetes de datos.</a:t>
            </a:r>
            <a:r>
              <a:rPr lang="es-UY" sz="1900" dirty="0" smtClean="0">
                <a:solidFill>
                  <a:schemeClr val="bg1"/>
                </a:solidFill>
              </a:rPr>
              <a:t> </a:t>
            </a:r>
          </a:p>
          <a:p>
            <a:pPr marL="0" indent="0">
              <a:buNone/>
            </a:pPr>
            <a:r>
              <a:rPr lang="es-UY" sz="2600" dirty="0" smtClean="0">
                <a:solidFill>
                  <a:schemeClr val="bg1"/>
                </a:solidFill>
              </a:rPr>
              <a:t>Concepto de dirección IP: </a:t>
            </a:r>
            <a:r>
              <a:rPr lang="es-ES" sz="1900" dirty="0">
                <a:solidFill>
                  <a:schemeClr val="bg1"/>
                </a:solidFill>
              </a:rPr>
              <a:t>La dirección IP es un conjunto de números el cual identifica de manera </a:t>
            </a:r>
            <a:r>
              <a:rPr lang="es-ES" sz="1900" dirty="0" smtClean="0">
                <a:solidFill>
                  <a:schemeClr val="bg1"/>
                </a:solidFill>
              </a:rPr>
              <a:t>alógica </a:t>
            </a:r>
            <a:r>
              <a:rPr lang="es-ES" sz="1900" dirty="0">
                <a:solidFill>
                  <a:schemeClr val="bg1"/>
                </a:solidFill>
              </a:rPr>
              <a:t>y jerárquica, a un dispositivo en una red que utiliza el protocolo TCP/IP. </a:t>
            </a:r>
            <a:r>
              <a:rPr lang="es-ES" sz="1900" dirty="0" smtClean="0">
                <a:solidFill>
                  <a:schemeClr val="bg1"/>
                </a:solidFill>
              </a:rPr>
              <a:t>Esta se divide en dos tipos, las públicas y las privadas.</a:t>
            </a:r>
          </a:p>
          <a:p>
            <a:pPr marL="0" indent="0">
              <a:buNone/>
            </a:pPr>
            <a:endParaRPr lang="es-ES" sz="1800" dirty="0" smtClean="0">
              <a:solidFill>
                <a:schemeClr val="bg1"/>
              </a:solidFill>
            </a:endParaRPr>
          </a:p>
          <a:p>
            <a:pPr marL="0" indent="0">
              <a:buNone/>
            </a:pPr>
            <a:endParaRPr lang="en-US" sz="1800" dirty="0">
              <a:solidFill>
                <a:schemeClr val="bg1"/>
              </a:solidFill>
            </a:endParaRPr>
          </a:p>
        </p:txBody>
      </p:sp>
    </p:spTree>
    <p:extLst>
      <p:ext uri="{BB962C8B-B14F-4D97-AF65-F5344CB8AC3E}">
        <p14:creationId xmlns:p14="http://schemas.microsoft.com/office/powerpoint/2010/main" val="634060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Introducción al proyecto</a:t>
            </a:r>
            <a:endParaRPr lang="es-UY" dirty="0"/>
          </a:p>
        </p:txBody>
      </p:sp>
      <p:sp>
        <p:nvSpPr>
          <p:cNvPr id="3" name="Marcador de contenido 2"/>
          <p:cNvSpPr>
            <a:spLocks noGrp="1"/>
          </p:cNvSpPr>
          <p:nvPr>
            <p:ph idx="1"/>
          </p:nvPr>
        </p:nvSpPr>
        <p:spPr/>
        <p:txBody>
          <a:bodyPr/>
          <a:lstStyle/>
          <a:p>
            <a:pPr marL="0" indent="0">
              <a:buNone/>
            </a:pPr>
            <a:r>
              <a:rPr lang="es-ES" dirty="0">
                <a:solidFill>
                  <a:schemeClr val="bg1"/>
                </a:solidFill>
              </a:rPr>
              <a:t>Una empresa dedicada al rubro del hospedaje de perros, nos solicita la creación de un sistema que permita realizar reservas hoteleras con entrega domiciliaria de mascotas. A todo esto, se debe añadir la instalación de los recursos físicos necesarios así como la configuración de las redes, sistemas operativos, etc.</a:t>
            </a:r>
            <a:endParaRPr lang="en-US" dirty="0">
              <a:solidFill>
                <a:schemeClr val="bg1"/>
              </a:solidFill>
            </a:endParaRPr>
          </a:p>
        </p:txBody>
      </p:sp>
    </p:spTree>
    <p:extLst>
      <p:ext uri="{BB962C8B-B14F-4D97-AF65-F5344CB8AC3E}">
        <p14:creationId xmlns:p14="http://schemas.microsoft.com/office/powerpoint/2010/main" val="1384242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IP PRIVADA vs IP Pública</a:t>
            </a:r>
            <a:endParaRPr lang="en-US" dirty="0"/>
          </a:p>
        </p:txBody>
      </p:sp>
      <p:sp>
        <p:nvSpPr>
          <p:cNvPr id="3" name="Marcador de contenido 2"/>
          <p:cNvSpPr>
            <a:spLocks noGrp="1"/>
          </p:cNvSpPr>
          <p:nvPr>
            <p:ph idx="1"/>
          </p:nvPr>
        </p:nvSpPr>
        <p:spPr/>
        <p:txBody>
          <a:bodyPr>
            <a:normAutofit lnSpcReduction="10000"/>
          </a:bodyPr>
          <a:lstStyle/>
          <a:p>
            <a:pPr marL="0" indent="0">
              <a:buNone/>
            </a:pPr>
            <a:r>
              <a:rPr lang="es-UY" sz="2600" dirty="0" smtClean="0">
                <a:solidFill>
                  <a:schemeClr val="bg1"/>
                </a:solidFill>
                <a:effectLst/>
              </a:rPr>
              <a:t>IP PRIVADA: </a:t>
            </a:r>
            <a:r>
              <a:rPr lang="es-UY" sz="1950" dirty="0" smtClean="0">
                <a:solidFill>
                  <a:schemeClr val="bg1"/>
                </a:solidFill>
                <a:effectLst/>
              </a:rPr>
              <a:t>Una dirección de IP publica, es aquella que es asignada por el proveedor de internet (en nuestro caso Antel), y esta sirve para la identificación en internet al momento de conectarse.</a:t>
            </a:r>
            <a:r>
              <a:rPr lang="en-US" sz="1950" dirty="0" smtClean="0">
                <a:solidFill>
                  <a:schemeClr val="bg1"/>
                </a:solidFill>
                <a:effectLst/>
              </a:rPr>
              <a:t/>
            </a:r>
            <a:br>
              <a:rPr lang="en-US" sz="1950" dirty="0" smtClean="0">
                <a:solidFill>
                  <a:schemeClr val="bg1"/>
                </a:solidFill>
                <a:effectLst/>
              </a:rPr>
            </a:br>
            <a:r>
              <a:rPr lang="es-UY" sz="1950" dirty="0" smtClean="0">
                <a:solidFill>
                  <a:schemeClr val="bg1"/>
                </a:solidFill>
                <a:effectLst/>
              </a:rPr>
              <a:t>Estas suelen ser dinámicas, es decir va cambiando, aunque las puede haber fijas. Nadie puede usar internet sin contar con una IP asociada y ninguna página web puede estar online sin contar con una IP.</a:t>
            </a:r>
            <a:endParaRPr lang="en-US" sz="1950" dirty="0">
              <a:solidFill>
                <a:schemeClr val="bg1"/>
              </a:solidFill>
              <a:effectLst/>
            </a:endParaRPr>
          </a:p>
          <a:p>
            <a:pPr marL="0" indent="0">
              <a:buNone/>
            </a:pPr>
            <a:r>
              <a:rPr lang="es-UY" sz="2600" dirty="0" smtClean="0">
                <a:solidFill>
                  <a:schemeClr val="bg1"/>
                </a:solidFill>
              </a:rPr>
              <a:t>IP PÚBLICA: </a:t>
            </a:r>
            <a:r>
              <a:rPr lang="es-UY" sz="1950" dirty="0">
                <a:solidFill>
                  <a:schemeClr val="bg1"/>
                </a:solidFill>
                <a:effectLst/>
              </a:rPr>
              <a:t>A diferencia de una IP publica, las IP privadas son asignadas por los controladores de red de nuestros dispositivos o son asignadas manualmente dentro de una red doméstica o privada. </a:t>
            </a:r>
            <a:endParaRPr lang="en-US" sz="1950" dirty="0">
              <a:solidFill>
                <a:schemeClr val="bg1"/>
              </a:solidFill>
            </a:endParaRPr>
          </a:p>
        </p:txBody>
      </p:sp>
    </p:spTree>
    <p:extLst>
      <p:ext uri="{BB962C8B-B14F-4D97-AF65-F5344CB8AC3E}">
        <p14:creationId xmlns:p14="http://schemas.microsoft.com/office/powerpoint/2010/main" val="3496249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Puerta de enlace o gateway</a:t>
            </a:r>
            <a:endParaRPr lang="en-US" dirty="0"/>
          </a:p>
        </p:txBody>
      </p:sp>
      <p:sp>
        <p:nvSpPr>
          <p:cNvPr id="4" name="CuadroTexto 3"/>
          <p:cNvSpPr txBox="1"/>
          <p:nvPr/>
        </p:nvSpPr>
        <p:spPr>
          <a:xfrm>
            <a:off x="1518353" y="2771246"/>
            <a:ext cx="9152118" cy="1729704"/>
          </a:xfrm>
          <a:prstGeom prst="rect">
            <a:avLst/>
          </a:prstGeom>
          <a:noFill/>
        </p:spPr>
        <p:txBody>
          <a:bodyPr wrap="square" rtlCol="0">
            <a:spAutoFit/>
          </a:bodyPr>
          <a:lstStyle/>
          <a:p>
            <a:r>
              <a:rPr lang="es-UY" sz="2210" dirty="0">
                <a:solidFill>
                  <a:schemeClr val="bg1"/>
                </a:solidFill>
              </a:rPr>
              <a:t>Puerta de enlace o Gateway es un dispositivo que interviene de interfaz entre los aparatos al momento de compartir recursos entre terminales. Su mayor propósito es la traducción de la información del protocolo en la red inicial a el protocolo en la red de destino.</a:t>
            </a:r>
            <a:endParaRPr lang="en-US" sz="2210" dirty="0">
              <a:solidFill>
                <a:schemeClr val="bg1"/>
              </a:solidFill>
            </a:endParaRPr>
          </a:p>
          <a:p>
            <a:endParaRPr lang="en-US" dirty="0"/>
          </a:p>
        </p:txBody>
      </p:sp>
    </p:spTree>
    <p:extLst>
      <p:ext uri="{BB962C8B-B14F-4D97-AF65-F5344CB8AC3E}">
        <p14:creationId xmlns:p14="http://schemas.microsoft.com/office/powerpoint/2010/main" val="1225744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MÁSCARA DE SUBRED O SUBNET MASK</a:t>
            </a:r>
            <a:endParaRPr lang="en-US" dirty="0"/>
          </a:p>
        </p:txBody>
      </p:sp>
      <p:sp>
        <p:nvSpPr>
          <p:cNvPr id="3" name="Marcador de contenido 2"/>
          <p:cNvSpPr>
            <a:spLocks noGrp="1"/>
          </p:cNvSpPr>
          <p:nvPr>
            <p:ph idx="1"/>
          </p:nvPr>
        </p:nvSpPr>
        <p:spPr>
          <a:xfrm>
            <a:off x="1141412" y="2249487"/>
            <a:ext cx="7114313" cy="4072936"/>
          </a:xfrm>
        </p:spPr>
        <p:txBody>
          <a:bodyPr>
            <a:normAutofit/>
          </a:bodyPr>
          <a:lstStyle/>
          <a:p>
            <a:pPr marL="0" indent="0">
              <a:buNone/>
            </a:pPr>
            <a:r>
              <a:rPr lang="es-UY" sz="2210" dirty="0">
                <a:solidFill>
                  <a:schemeClr val="bg1"/>
                </a:solidFill>
                <a:effectLst/>
              </a:rPr>
              <a:t>La máscara de subred se encarga de complementar a la dirección IP, ayudando digamos a lograr diferenciar más fácilmente entre dispositivos. Por ejemplo, si contamos con 3 dispositivos de IP 192.168.1.1 al 192.168.1.3, la máscara de subred facilita la identificación entre </a:t>
            </a:r>
            <a:r>
              <a:rPr lang="es-UY" sz="2210" dirty="0" smtClean="0">
                <a:solidFill>
                  <a:schemeClr val="bg1"/>
                </a:solidFill>
                <a:effectLst/>
              </a:rPr>
              <a:t>estos. Se utiliza 255 si ese octeto de la IP no varía y 0 si sí varía, u otro número si se usa VLSM, </a:t>
            </a:r>
            <a:r>
              <a:rPr lang="es-UY" sz="2210" dirty="0">
                <a:solidFill>
                  <a:schemeClr val="bg1"/>
                </a:solidFill>
                <a:effectLst/>
              </a:rPr>
              <a:t>junto a la </a:t>
            </a:r>
            <a:r>
              <a:rPr lang="es-UY" sz="2210" dirty="0" err="1" smtClean="0">
                <a:solidFill>
                  <a:schemeClr val="bg1"/>
                </a:solidFill>
                <a:effectLst/>
              </a:rPr>
              <a:t>IPs</a:t>
            </a:r>
            <a:r>
              <a:rPr lang="es-UY" sz="2210" dirty="0" smtClean="0">
                <a:solidFill>
                  <a:schemeClr val="bg1"/>
                </a:solidFill>
                <a:effectLst/>
              </a:rPr>
              <a:t> </a:t>
            </a:r>
            <a:r>
              <a:rPr lang="es-UY" sz="2210" dirty="0">
                <a:solidFill>
                  <a:schemeClr val="bg1"/>
                </a:solidFill>
                <a:effectLst/>
              </a:rPr>
              <a:t>ya mencionadas. Todo esto para poder lograr una mayor velocidad al momento del envío de datos hacia dispositivos o terminales.</a:t>
            </a:r>
            <a:endParaRPr lang="en-US" sz="2210" dirty="0">
              <a:solidFill>
                <a:schemeClr val="bg1"/>
              </a:solidFill>
              <a:effectLst/>
            </a:endParaRP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649" y="2502037"/>
            <a:ext cx="2723106" cy="2723106"/>
          </a:xfrm>
          <a:prstGeom prst="rect">
            <a:avLst/>
          </a:prstGeom>
        </p:spPr>
      </p:pic>
    </p:spTree>
    <p:extLst>
      <p:ext uri="{BB962C8B-B14F-4D97-AF65-F5344CB8AC3E}">
        <p14:creationId xmlns:p14="http://schemas.microsoft.com/office/powerpoint/2010/main" val="1008483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Implementación de la red del local</a:t>
            </a:r>
            <a:endParaRPr lang="en-US" dirty="0"/>
          </a:p>
        </p:txBody>
      </p:sp>
      <p:sp>
        <p:nvSpPr>
          <p:cNvPr id="3" name="Marcador de contenido 2"/>
          <p:cNvSpPr>
            <a:spLocks noGrp="1"/>
          </p:cNvSpPr>
          <p:nvPr>
            <p:ph idx="1"/>
          </p:nvPr>
        </p:nvSpPr>
        <p:spPr>
          <a:xfrm>
            <a:off x="1433443" y="2327864"/>
            <a:ext cx="9321937" cy="3541714"/>
          </a:xfrm>
        </p:spPr>
        <p:txBody>
          <a:bodyPr>
            <a:normAutofit/>
          </a:bodyPr>
          <a:lstStyle/>
          <a:p>
            <a:pPr marL="0" indent="0">
              <a:buNone/>
            </a:pPr>
            <a:r>
              <a:rPr lang="es-UY" sz="2200" dirty="0" smtClean="0">
                <a:solidFill>
                  <a:schemeClr val="bg1"/>
                </a:solidFill>
              </a:rPr>
              <a:t>Se decidió crear 5 subredes, ya que se utilizarán equipos en 5 espacios físicos distintos dentro del establecimiento, y determinamos que sería la forma más óptima de organizarlas. Cada una de estas subredes tendrá entre 1 a 3 usuarios conectados, por lo que planeamos que permitan hasta 6, para prever una expansión. </a:t>
            </a:r>
            <a:br>
              <a:rPr lang="es-UY" sz="2200" dirty="0" smtClean="0">
                <a:solidFill>
                  <a:schemeClr val="bg1"/>
                </a:solidFill>
              </a:rPr>
            </a:br>
            <a:r>
              <a:rPr lang="es-UY" sz="2200" dirty="0" smtClean="0">
                <a:solidFill>
                  <a:schemeClr val="bg1"/>
                </a:solidFill>
              </a:rPr>
              <a:t>Esquema de las redes detallado a continuación:</a:t>
            </a:r>
            <a:endParaRPr lang="en-US" sz="2200" dirty="0">
              <a:solidFill>
                <a:schemeClr val="bg1"/>
              </a:solidFill>
            </a:endParaRPr>
          </a:p>
        </p:txBody>
      </p:sp>
    </p:spTree>
    <p:extLst>
      <p:ext uri="{BB962C8B-B14F-4D97-AF65-F5344CB8AC3E}">
        <p14:creationId xmlns:p14="http://schemas.microsoft.com/office/powerpoint/2010/main" val="165646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a 9"/>
          <p:cNvGraphicFramePr>
            <a:graphicFrameLocks noGrp="1"/>
          </p:cNvGraphicFramePr>
          <p:nvPr>
            <p:extLst>
              <p:ext uri="{D42A27DB-BD31-4B8C-83A1-F6EECF244321}">
                <p14:modId xmlns:p14="http://schemas.microsoft.com/office/powerpoint/2010/main" val="2191798364"/>
              </p:ext>
            </p:extLst>
          </p:nvPr>
        </p:nvGraphicFramePr>
        <p:xfrm>
          <a:off x="1260565" y="1758998"/>
          <a:ext cx="9557913" cy="4589550"/>
        </p:xfrm>
        <a:graphic>
          <a:graphicData uri="http://schemas.openxmlformats.org/drawingml/2006/table">
            <a:tbl>
              <a:tblPr>
                <a:tableStyleId>{5C22544A-7EE6-4342-B048-85BDC9FD1C3A}</a:tableStyleId>
              </a:tblPr>
              <a:tblGrid>
                <a:gridCol w="1962092">
                  <a:extLst>
                    <a:ext uri="{9D8B030D-6E8A-4147-A177-3AD203B41FA5}">
                      <a16:colId xmlns:a16="http://schemas.microsoft.com/office/drawing/2014/main" val="1167568578"/>
                    </a:ext>
                  </a:extLst>
                </a:gridCol>
                <a:gridCol w="1884385">
                  <a:extLst>
                    <a:ext uri="{9D8B030D-6E8A-4147-A177-3AD203B41FA5}">
                      <a16:colId xmlns:a16="http://schemas.microsoft.com/office/drawing/2014/main" val="2164630574"/>
                    </a:ext>
                  </a:extLst>
                </a:gridCol>
                <a:gridCol w="1903812">
                  <a:extLst>
                    <a:ext uri="{9D8B030D-6E8A-4147-A177-3AD203B41FA5}">
                      <a16:colId xmlns:a16="http://schemas.microsoft.com/office/drawing/2014/main" val="1097588378"/>
                    </a:ext>
                  </a:extLst>
                </a:gridCol>
                <a:gridCol w="1962092">
                  <a:extLst>
                    <a:ext uri="{9D8B030D-6E8A-4147-A177-3AD203B41FA5}">
                      <a16:colId xmlns:a16="http://schemas.microsoft.com/office/drawing/2014/main" val="2984938783"/>
                    </a:ext>
                  </a:extLst>
                </a:gridCol>
                <a:gridCol w="1845532">
                  <a:extLst>
                    <a:ext uri="{9D8B030D-6E8A-4147-A177-3AD203B41FA5}">
                      <a16:colId xmlns:a16="http://schemas.microsoft.com/office/drawing/2014/main" val="1918817851"/>
                    </a:ext>
                  </a:extLst>
                </a:gridCol>
              </a:tblGrid>
              <a:tr h="305970">
                <a:tc>
                  <a:txBody>
                    <a:bodyPr/>
                    <a:lstStyle/>
                    <a:p>
                      <a:pPr algn="l" fontAlgn="b"/>
                      <a:r>
                        <a:rPr lang="en-US" sz="1600" u="none" strike="noStrike" dirty="0">
                          <a:effectLst/>
                        </a:rPr>
                        <a:t>1er </a:t>
                      </a:r>
                      <a:r>
                        <a:rPr lang="en-US" sz="1600" u="none" strike="noStrike" dirty="0" err="1">
                          <a:effectLst/>
                        </a:rPr>
                        <a:t>segmento</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a:effectLst/>
                        </a:rPr>
                        <a:t>2do segmento</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a:effectLst/>
                        </a:rPr>
                        <a:t>3er segmento</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a:effectLst/>
                        </a:rPr>
                        <a:t>4to segmento</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tc>
                  <a:txBody>
                    <a:bodyPr/>
                    <a:lstStyle/>
                    <a:p>
                      <a:pPr algn="l" fontAlgn="b"/>
                      <a:r>
                        <a:rPr lang="en-US" sz="1600" u="none" strike="noStrike" dirty="0">
                          <a:effectLst/>
                        </a:rPr>
                        <a:t>5to </a:t>
                      </a:r>
                      <a:r>
                        <a:rPr lang="en-US" sz="1600" u="none" strike="noStrike" dirty="0" err="1">
                          <a:effectLst/>
                        </a:rPr>
                        <a:t>segmento</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60000"/>
                        <a:lumOff val="40000"/>
                      </a:schemeClr>
                    </a:solidFill>
                  </a:tcPr>
                </a:tc>
                <a:extLst>
                  <a:ext uri="{0D108BD9-81ED-4DB2-BD59-A6C34878D82A}">
                    <a16:rowId xmlns:a16="http://schemas.microsoft.com/office/drawing/2014/main" val="3498534888"/>
                  </a:ext>
                </a:extLst>
              </a:tr>
              <a:tr h="305970">
                <a:tc>
                  <a:txBody>
                    <a:bodyPr/>
                    <a:lstStyle/>
                    <a:p>
                      <a:pPr algn="l" fontAlgn="b"/>
                      <a:r>
                        <a:rPr lang="en-US" sz="1600" u="none" strike="noStrike" dirty="0" err="1">
                          <a:effectLst/>
                        </a:rPr>
                        <a:t>Numero</a:t>
                      </a:r>
                      <a:r>
                        <a:rPr lang="en-US" sz="1600" u="none" strike="noStrike" dirty="0">
                          <a:effectLst/>
                        </a:rPr>
                        <a:t> de red</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err="1">
                          <a:effectLst/>
                        </a:rPr>
                        <a:t>Numero</a:t>
                      </a:r>
                      <a:r>
                        <a:rPr lang="en-US" sz="1600" u="none" strike="noStrike" dirty="0">
                          <a:effectLst/>
                        </a:rPr>
                        <a:t> de red</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Numero de red</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Numero de red</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err="1">
                          <a:effectLst/>
                        </a:rPr>
                        <a:t>Numero</a:t>
                      </a:r>
                      <a:r>
                        <a:rPr lang="en-US" sz="1600" u="none" strike="noStrike" dirty="0">
                          <a:effectLst/>
                        </a:rPr>
                        <a:t> de red</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1651322271"/>
                  </a:ext>
                </a:extLst>
              </a:tr>
              <a:tr h="305970">
                <a:tc>
                  <a:txBody>
                    <a:bodyPr/>
                    <a:lstStyle/>
                    <a:p>
                      <a:pPr algn="l" fontAlgn="b"/>
                      <a:r>
                        <a:rPr lang="en-US" sz="1600" u="none" strike="noStrike">
                          <a:effectLst/>
                        </a:rPr>
                        <a:t>192.168.42.0</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192.168.42.24</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192.168.42.32</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3358604277"/>
                  </a:ext>
                </a:extLst>
              </a:tr>
              <a:tr h="305970">
                <a:tc>
                  <a:txBody>
                    <a:bodyPr/>
                    <a:lstStyle/>
                    <a:p>
                      <a:pPr algn="l" fontAlgn="b"/>
                      <a:r>
                        <a:rPr lang="en-US" sz="1600" u="none" strike="noStrike" dirty="0">
                          <a:effectLst/>
                        </a:rPr>
                        <a:t>Primer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Primer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Primer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Primer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Primer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2478467461"/>
                  </a:ext>
                </a:extLst>
              </a:tr>
              <a:tr h="305970">
                <a:tc>
                  <a:txBody>
                    <a:bodyPr/>
                    <a:lstStyle/>
                    <a:p>
                      <a:pPr algn="l" fontAlgn="b"/>
                      <a:r>
                        <a:rPr lang="en-US" sz="1600" u="none" strike="noStrike">
                          <a:effectLst/>
                        </a:rPr>
                        <a:t>192.168.42.1</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192.168.42.9</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192.168.42.17</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192.168.42.25</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192.168.42.33</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2253968482"/>
                  </a:ext>
                </a:extLst>
              </a:tr>
              <a:tr h="305970">
                <a:tc>
                  <a:txBody>
                    <a:bodyPr/>
                    <a:lstStyle/>
                    <a:p>
                      <a:pPr algn="l" fontAlgn="b"/>
                      <a:r>
                        <a:rPr lang="en-US" sz="1600" u="none" strike="noStrike" dirty="0">
                          <a:effectLst/>
                        </a:rPr>
                        <a:t>Ultimo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Ultimo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Ultimo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Ultimo Host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Ultimo Host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2362270812"/>
                  </a:ext>
                </a:extLst>
              </a:tr>
              <a:tr h="305970">
                <a:tc>
                  <a:txBody>
                    <a:bodyPr/>
                    <a:lstStyle/>
                    <a:p>
                      <a:pPr algn="l" fontAlgn="b"/>
                      <a:r>
                        <a:rPr lang="en-US" sz="1600" u="none" strike="noStrike">
                          <a:effectLst/>
                        </a:rPr>
                        <a:t>192.168.42.6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192.168.42.14</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192.168.42.22</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192.168.42.30</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192.168.42.38</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1595785889"/>
                  </a:ext>
                </a:extLst>
              </a:tr>
              <a:tr h="305970">
                <a:tc>
                  <a:txBody>
                    <a:bodyPr/>
                    <a:lstStyle/>
                    <a:p>
                      <a:pPr algn="l" fontAlgn="b"/>
                      <a:r>
                        <a:rPr lang="en-US" sz="1600" u="none" strike="noStrike" dirty="0">
                          <a:effectLst/>
                        </a:rPr>
                        <a:t>Broadcast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Broadcast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Broadcast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Broadcast</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Broadcast</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4163569332"/>
                  </a:ext>
                </a:extLst>
              </a:tr>
              <a:tr h="305970">
                <a:tc>
                  <a:txBody>
                    <a:bodyPr/>
                    <a:lstStyle/>
                    <a:p>
                      <a:pPr algn="l" fontAlgn="b"/>
                      <a:r>
                        <a:rPr lang="en-US" sz="1600" u="none" strike="noStrike">
                          <a:effectLst/>
                        </a:rPr>
                        <a:t>192.168.42.7</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192.168.42.15</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192.168.42.23</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192.168.42.31</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192.168.42.39</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2964094544"/>
                  </a:ext>
                </a:extLst>
              </a:tr>
              <a:tr h="305970">
                <a:tc>
                  <a:txBody>
                    <a:bodyPr/>
                    <a:lstStyle/>
                    <a:p>
                      <a:pPr algn="l" fontAlgn="b"/>
                      <a:r>
                        <a:rPr lang="en-US" sz="1600" u="none" strike="noStrike" dirty="0">
                          <a:effectLst/>
                        </a:rPr>
                        <a:t>Default Gateway</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Default Gateway</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Default Gateway</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Default Gateway</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Default Gateway</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4017307258"/>
                  </a:ext>
                </a:extLst>
              </a:tr>
              <a:tr h="305970">
                <a:tc>
                  <a:txBody>
                    <a:bodyPr/>
                    <a:lstStyle/>
                    <a:p>
                      <a:pPr algn="l" fontAlgn="b"/>
                      <a:r>
                        <a:rPr lang="en-US" sz="1600" u="none" strike="noStrike">
                          <a:effectLst/>
                        </a:rPr>
                        <a:t>192.168.42.1</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192.168.42.9</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192.168.42.17</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192.168.42.25</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192.168.42.33</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4184030801"/>
                  </a:ext>
                </a:extLst>
              </a:tr>
              <a:tr h="305970">
                <a:tc>
                  <a:txBody>
                    <a:bodyPr/>
                    <a:lstStyle/>
                    <a:p>
                      <a:pPr algn="l" fontAlgn="b"/>
                      <a:r>
                        <a:rPr lang="en-US" sz="1600" u="none" strike="noStrike" dirty="0" err="1">
                          <a:effectLst/>
                        </a:rPr>
                        <a:t>Cantidad</a:t>
                      </a:r>
                      <a:r>
                        <a:rPr lang="en-US" sz="1600" u="none" strike="noStrike" dirty="0">
                          <a:effectLst/>
                        </a:rPr>
                        <a:t> </a:t>
                      </a:r>
                      <a:r>
                        <a:rPr lang="en-US" sz="1600" u="none" strike="noStrike" dirty="0" err="1">
                          <a:effectLst/>
                        </a:rPr>
                        <a:t>Equipos</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Cantidad Equipos</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Cantidad Equipos</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Cantidad Equipos</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err="1">
                          <a:effectLst/>
                        </a:rPr>
                        <a:t>Cantidad</a:t>
                      </a:r>
                      <a:r>
                        <a:rPr lang="en-US" sz="1600" u="none" strike="noStrike" dirty="0">
                          <a:effectLst/>
                        </a:rPr>
                        <a:t> </a:t>
                      </a:r>
                      <a:r>
                        <a:rPr lang="en-US" sz="1600" u="none" strike="noStrike" dirty="0" err="1">
                          <a:effectLst/>
                        </a:rPr>
                        <a:t>Equipos</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3235629257"/>
                  </a:ext>
                </a:extLst>
              </a:tr>
              <a:tr h="305970">
                <a:tc>
                  <a:txBody>
                    <a:bodyPr/>
                    <a:lstStyle/>
                    <a:p>
                      <a:pPr algn="l"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4183585136"/>
                  </a:ext>
                </a:extLst>
              </a:tr>
              <a:tr h="305970">
                <a:tc>
                  <a:txBody>
                    <a:bodyPr/>
                    <a:lstStyle/>
                    <a:p>
                      <a:pPr algn="l" fontAlgn="b"/>
                      <a:r>
                        <a:rPr lang="en-US" sz="1600" u="none" strike="noStrike" dirty="0">
                          <a:effectLst/>
                        </a:rPr>
                        <a:t>Mascara</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Mascara</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Mascara</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a:effectLst/>
                        </a:rPr>
                        <a:t>Mascara</a:t>
                      </a:r>
                      <a:endParaRPr lang="en-US" sz="1600" b="0" i="0" u="none" strike="noStrike">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tc>
                  <a:txBody>
                    <a:bodyPr/>
                    <a:lstStyle/>
                    <a:p>
                      <a:pPr algn="l" fontAlgn="b"/>
                      <a:r>
                        <a:rPr lang="en-US" sz="1600" u="none" strike="noStrike" dirty="0">
                          <a:effectLst/>
                        </a:rPr>
                        <a:t>Mascara</a:t>
                      </a:r>
                      <a:endParaRPr lang="en-US" sz="1600" b="0" i="0" u="none" strike="noStrike" dirty="0">
                        <a:solidFill>
                          <a:srgbClr val="000000"/>
                        </a:solidFill>
                        <a:effectLst/>
                        <a:latin typeface="Calibri" panose="020F0502020204030204" pitchFamily="34" charset="0"/>
                      </a:endParaRPr>
                    </a:p>
                  </a:txBody>
                  <a:tcPr marL="14569" marR="14569" marT="14569" marB="0" anchor="b">
                    <a:solidFill>
                      <a:schemeClr val="bg2">
                        <a:lumMod val="20000"/>
                        <a:lumOff val="80000"/>
                      </a:schemeClr>
                    </a:solidFill>
                  </a:tcPr>
                </a:tc>
                <a:extLst>
                  <a:ext uri="{0D108BD9-81ED-4DB2-BD59-A6C34878D82A}">
                    <a16:rowId xmlns:a16="http://schemas.microsoft.com/office/drawing/2014/main" val="1181602387"/>
                  </a:ext>
                </a:extLst>
              </a:tr>
              <a:tr h="305970">
                <a:tc>
                  <a:txBody>
                    <a:bodyPr/>
                    <a:lstStyle/>
                    <a:p>
                      <a:pPr algn="l" fontAlgn="b"/>
                      <a:r>
                        <a:rPr lang="en-US" sz="1600" u="none" strike="noStrike" dirty="0">
                          <a:effectLst/>
                        </a:rPr>
                        <a:t>255.255.255.248</a:t>
                      </a:r>
                      <a:endParaRPr lang="en-US" sz="1600" b="0" i="0" u="none" strike="noStrike" dirty="0">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255.255.255.248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255.255.255.248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a:effectLst/>
                        </a:rPr>
                        <a:t>255.255.255.248</a:t>
                      </a:r>
                      <a:endParaRPr lang="en-US" sz="1600" b="0" i="0" u="none" strike="noStrike">
                        <a:solidFill>
                          <a:srgbClr val="000000"/>
                        </a:solidFill>
                        <a:effectLst/>
                        <a:latin typeface="Calibri" panose="020F0502020204030204" pitchFamily="34" charset="0"/>
                      </a:endParaRPr>
                    </a:p>
                  </a:txBody>
                  <a:tcPr marL="14569" marR="14569" marT="14569" marB="0" anchor="b"/>
                </a:tc>
                <a:tc>
                  <a:txBody>
                    <a:bodyPr/>
                    <a:lstStyle/>
                    <a:p>
                      <a:pPr algn="l" fontAlgn="b"/>
                      <a:r>
                        <a:rPr lang="en-US" sz="1600" u="none" strike="noStrike" dirty="0">
                          <a:effectLst/>
                        </a:rPr>
                        <a:t>255.255.255.248</a:t>
                      </a:r>
                      <a:endParaRPr lang="en-US" sz="1600" b="0" i="0" u="none" strike="noStrike" dirty="0">
                        <a:solidFill>
                          <a:srgbClr val="000000"/>
                        </a:solidFill>
                        <a:effectLst/>
                        <a:latin typeface="Calibri" panose="020F0502020204030204" pitchFamily="34" charset="0"/>
                      </a:endParaRPr>
                    </a:p>
                  </a:txBody>
                  <a:tcPr marL="14569" marR="14569" marT="14569" marB="0" anchor="b"/>
                </a:tc>
                <a:extLst>
                  <a:ext uri="{0D108BD9-81ED-4DB2-BD59-A6C34878D82A}">
                    <a16:rowId xmlns:a16="http://schemas.microsoft.com/office/drawing/2014/main" val="2611615917"/>
                  </a:ext>
                </a:extLst>
              </a:tr>
            </a:tbl>
          </a:graphicData>
        </a:graphic>
      </p:graphicFrame>
      <p:sp>
        <p:nvSpPr>
          <p:cNvPr id="12" name="Título 1"/>
          <p:cNvSpPr>
            <a:spLocks noGrp="1"/>
          </p:cNvSpPr>
          <p:nvPr>
            <p:ph type="title"/>
          </p:nvPr>
        </p:nvSpPr>
        <p:spPr>
          <a:xfrm>
            <a:off x="1086522" y="280428"/>
            <a:ext cx="9905998" cy="1478570"/>
          </a:xfrm>
        </p:spPr>
        <p:txBody>
          <a:bodyPr/>
          <a:lstStyle/>
          <a:p>
            <a:pPr algn="ctr"/>
            <a:r>
              <a:rPr lang="es-UY" dirty="0" smtClean="0"/>
              <a:t>Implementación de la red en el local</a:t>
            </a:r>
            <a:endParaRPr lang="en-US" dirty="0"/>
          </a:p>
        </p:txBody>
      </p:sp>
    </p:spTree>
    <p:extLst>
      <p:ext uri="{BB962C8B-B14F-4D97-AF65-F5344CB8AC3E}">
        <p14:creationId xmlns:p14="http://schemas.microsoft.com/office/powerpoint/2010/main" val="295797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marti\OneDrive\Escritorio\redes.png"/>
          <p:cNvPicPr/>
          <p:nvPr/>
        </p:nvPicPr>
        <p:blipFill>
          <a:blip r:embed="rId2">
            <a:extLst>
              <a:ext uri="{28A0092B-C50C-407E-A947-70E740481C1C}">
                <a14:useLocalDpi xmlns:a14="http://schemas.microsoft.com/office/drawing/2010/main" val="0"/>
              </a:ext>
            </a:extLst>
          </a:blip>
          <a:srcRect/>
          <a:stretch>
            <a:fillRect/>
          </a:stretch>
        </p:blipFill>
        <p:spPr bwMode="auto">
          <a:xfrm>
            <a:off x="1569439" y="1102316"/>
            <a:ext cx="8914038" cy="5419606"/>
          </a:xfrm>
          <a:prstGeom prst="rect">
            <a:avLst/>
          </a:prstGeom>
          <a:noFill/>
          <a:ln>
            <a:noFill/>
          </a:ln>
        </p:spPr>
      </p:pic>
      <p:sp>
        <p:nvSpPr>
          <p:cNvPr id="5" name="Título 1"/>
          <p:cNvSpPr>
            <a:spLocks noGrp="1"/>
          </p:cNvSpPr>
          <p:nvPr>
            <p:ph type="title"/>
          </p:nvPr>
        </p:nvSpPr>
        <p:spPr>
          <a:xfrm>
            <a:off x="1073459" y="0"/>
            <a:ext cx="9905998" cy="1478570"/>
          </a:xfrm>
        </p:spPr>
        <p:txBody>
          <a:bodyPr/>
          <a:lstStyle/>
          <a:p>
            <a:pPr algn="ctr"/>
            <a:r>
              <a:rPr lang="es-UY" dirty="0" smtClean="0"/>
              <a:t>DIAGRAMA EN CISCO PACKET TRACER</a:t>
            </a:r>
            <a:endParaRPr lang="en-US" dirty="0"/>
          </a:p>
        </p:txBody>
      </p:sp>
    </p:spTree>
    <p:extLst>
      <p:ext uri="{BB962C8B-B14F-4D97-AF65-F5344CB8AC3E}">
        <p14:creationId xmlns:p14="http://schemas.microsoft.com/office/powerpoint/2010/main" val="109339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287" y="0"/>
            <a:ext cx="9905998" cy="1478570"/>
          </a:xfrm>
        </p:spPr>
        <p:txBody>
          <a:bodyPr/>
          <a:lstStyle/>
          <a:p>
            <a:pPr algn="ctr"/>
            <a:r>
              <a:rPr lang="es-UY" dirty="0" smtClean="0"/>
              <a:t>PRESUPUESTO FIJO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939158377"/>
              </p:ext>
            </p:extLst>
          </p:nvPr>
        </p:nvGraphicFramePr>
        <p:xfrm>
          <a:off x="2318921" y="1149526"/>
          <a:ext cx="7498730" cy="5502697"/>
        </p:xfrm>
        <a:graphic>
          <a:graphicData uri="http://schemas.openxmlformats.org/drawingml/2006/table">
            <a:tbl>
              <a:tblPr firstRow="1" firstCol="1" bandRow="1">
                <a:tableStyleId>{5C22544A-7EE6-4342-B048-85BDC9FD1C3A}</a:tableStyleId>
              </a:tblPr>
              <a:tblGrid>
                <a:gridCol w="2292268">
                  <a:extLst>
                    <a:ext uri="{9D8B030D-6E8A-4147-A177-3AD203B41FA5}">
                      <a16:colId xmlns:a16="http://schemas.microsoft.com/office/drawing/2014/main" val="3033328096"/>
                    </a:ext>
                  </a:extLst>
                </a:gridCol>
                <a:gridCol w="1080225">
                  <a:extLst>
                    <a:ext uri="{9D8B030D-6E8A-4147-A177-3AD203B41FA5}">
                      <a16:colId xmlns:a16="http://schemas.microsoft.com/office/drawing/2014/main" val="3490151174"/>
                    </a:ext>
                  </a:extLst>
                </a:gridCol>
                <a:gridCol w="853077">
                  <a:extLst>
                    <a:ext uri="{9D8B030D-6E8A-4147-A177-3AD203B41FA5}">
                      <a16:colId xmlns:a16="http://schemas.microsoft.com/office/drawing/2014/main" val="258442145"/>
                    </a:ext>
                  </a:extLst>
                </a:gridCol>
                <a:gridCol w="922549">
                  <a:extLst>
                    <a:ext uri="{9D8B030D-6E8A-4147-A177-3AD203B41FA5}">
                      <a16:colId xmlns:a16="http://schemas.microsoft.com/office/drawing/2014/main" val="87809366"/>
                    </a:ext>
                  </a:extLst>
                </a:gridCol>
                <a:gridCol w="1337174">
                  <a:extLst>
                    <a:ext uri="{9D8B030D-6E8A-4147-A177-3AD203B41FA5}">
                      <a16:colId xmlns:a16="http://schemas.microsoft.com/office/drawing/2014/main" val="1815561277"/>
                    </a:ext>
                  </a:extLst>
                </a:gridCol>
                <a:gridCol w="1013437">
                  <a:extLst>
                    <a:ext uri="{9D8B030D-6E8A-4147-A177-3AD203B41FA5}">
                      <a16:colId xmlns:a16="http://schemas.microsoft.com/office/drawing/2014/main" val="1586595889"/>
                    </a:ext>
                  </a:extLst>
                </a:gridCol>
              </a:tblGrid>
              <a:tr h="371593">
                <a:tc>
                  <a:txBody>
                    <a:bodyPr/>
                    <a:lstStyle/>
                    <a:p>
                      <a:pPr>
                        <a:spcAft>
                          <a:spcPts val="0"/>
                        </a:spcAft>
                      </a:pPr>
                      <a:r>
                        <a:rPr lang="es-UY" sz="1200" dirty="0">
                          <a:solidFill>
                            <a:schemeClr val="bg1"/>
                          </a:solidFill>
                          <a:effectLst/>
                        </a:rPr>
                        <a:t>Ítem</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Precio </a:t>
                      </a:r>
                      <a:r>
                        <a:rPr lang="es-UY" sz="1200" dirty="0" err="1">
                          <a:solidFill>
                            <a:schemeClr val="bg1"/>
                          </a:solidFill>
                          <a:effectLst/>
                        </a:rPr>
                        <a:t>unit</a:t>
                      </a:r>
                      <a:r>
                        <a:rPr lang="es-UY" sz="1200" dirty="0">
                          <a:solidFill>
                            <a:schemeClr val="bg1"/>
                          </a:solidFill>
                          <a:effectLst/>
                        </a:rPr>
                        <a:t>.</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Cantidad</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Fabricante</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Proveedor</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tc>
                  <a:txBody>
                    <a:bodyPr/>
                    <a:lstStyle/>
                    <a:p>
                      <a:pPr>
                        <a:spcAft>
                          <a:spcPts val="0"/>
                        </a:spcAft>
                      </a:pPr>
                      <a:r>
                        <a:rPr lang="es-UY" sz="1200" dirty="0">
                          <a:solidFill>
                            <a:schemeClr val="bg1"/>
                          </a:solidFill>
                          <a:effectLst/>
                        </a:rPr>
                        <a:t>Subtotal (USD)</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rgbClr val="92D050"/>
                    </a:solidFill>
                  </a:tcPr>
                </a:tc>
                <a:extLst>
                  <a:ext uri="{0D108BD9-81ED-4DB2-BD59-A6C34878D82A}">
                    <a16:rowId xmlns:a16="http://schemas.microsoft.com/office/drawing/2014/main" val="3301556151"/>
                  </a:ext>
                </a:extLst>
              </a:tr>
              <a:tr h="211133">
                <a:tc>
                  <a:txBody>
                    <a:bodyPr/>
                    <a:lstStyle/>
                    <a:p>
                      <a:pPr>
                        <a:spcAft>
                          <a:spcPts val="0"/>
                        </a:spcAft>
                      </a:pPr>
                      <a:r>
                        <a:rPr lang="es-UY" sz="1100" dirty="0">
                          <a:solidFill>
                            <a:schemeClr val="bg1"/>
                          </a:solidFill>
                          <a:effectLst/>
                        </a:rPr>
                        <a:t>Dell Optiplex 3070 SFF</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2">
                        <a:lumMod val="40000"/>
                        <a:lumOff val="60000"/>
                      </a:schemeClr>
                    </a:solidFill>
                  </a:tcPr>
                </a:tc>
                <a:tc>
                  <a:txBody>
                    <a:bodyPr/>
                    <a:lstStyle/>
                    <a:p>
                      <a:pPr algn="r">
                        <a:spcAft>
                          <a:spcPts val="0"/>
                        </a:spcAft>
                      </a:pPr>
                      <a:r>
                        <a:rPr lang="es-UY" sz="1200">
                          <a:effectLst/>
                        </a:rPr>
                        <a:t>USD 959,00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Dell</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dirty="0">
                          <a:effectLst/>
                        </a:rPr>
                        <a:t>4795</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639376723"/>
                  </a:ext>
                </a:extLst>
              </a:tr>
              <a:tr h="211133">
                <a:tc>
                  <a:txBody>
                    <a:bodyPr/>
                    <a:lstStyle/>
                    <a:p>
                      <a:pPr>
                        <a:spcAft>
                          <a:spcPts val="0"/>
                        </a:spcAft>
                      </a:pPr>
                      <a:r>
                        <a:rPr lang="es-UY" sz="1100" dirty="0">
                          <a:solidFill>
                            <a:schemeClr val="bg1"/>
                          </a:solidFill>
                          <a:effectLst/>
                        </a:rPr>
                        <a:t>HP ProOne 400 G5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2">
                        <a:lumMod val="40000"/>
                        <a:lumOff val="60000"/>
                      </a:schemeClr>
                    </a:solidFill>
                  </a:tcPr>
                </a:tc>
                <a:tc>
                  <a:txBody>
                    <a:bodyPr/>
                    <a:lstStyle/>
                    <a:p>
                      <a:pPr algn="r">
                        <a:spcAft>
                          <a:spcPts val="0"/>
                        </a:spcAft>
                      </a:pPr>
                      <a:r>
                        <a:rPr lang="es-UY" sz="1200">
                          <a:effectLst/>
                        </a:rPr>
                        <a:t>USD 1.095,00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HP</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5475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2373481491"/>
                  </a:ext>
                </a:extLst>
              </a:tr>
              <a:tr h="211133">
                <a:tc>
                  <a:txBody>
                    <a:bodyPr/>
                    <a:lstStyle/>
                    <a:p>
                      <a:pPr>
                        <a:spcAft>
                          <a:spcPts val="0"/>
                        </a:spcAft>
                      </a:pPr>
                      <a:r>
                        <a:rPr lang="es-UY" sz="1100" dirty="0">
                          <a:solidFill>
                            <a:schemeClr val="bg1"/>
                          </a:solidFill>
                          <a:effectLst/>
                        </a:rPr>
                        <a:t>Lenovo </a:t>
                      </a:r>
                      <a:r>
                        <a:rPr lang="es-UY" sz="1100" dirty="0" err="1">
                          <a:solidFill>
                            <a:schemeClr val="bg1"/>
                          </a:solidFill>
                          <a:effectLst/>
                        </a:rPr>
                        <a:t>ThinkCentre</a:t>
                      </a:r>
                      <a:r>
                        <a:rPr lang="es-UY" sz="1100" dirty="0">
                          <a:solidFill>
                            <a:schemeClr val="bg1"/>
                          </a:solidFill>
                          <a:effectLst/>
                        </a:rPr>
                        <a:t> M720T Tower</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2">
                        <a:lumMod val="40000"/>
                        <a:lumOff val="60000"/>
                      </a:schemeClr>
                    </a:solidFill>
                  </a:tcPr>
                </a:tc>
                <a:tc>
                  <a:txBody>
                    <a:bodyPr/>
                    <a:lstStyle/>
                    <a:p>
                      <a:pPr algn="r">
                        <a:spcAft>
                          <a:spcPts val="0"/>
                        </a:spcAft>
                      </a:pPr>
                      <a:r>
                        <a:rPr lang="es-UY" sz="1200">
                          <a:effectLst/>
                        </a:rPr>
                        <a:t>USD 1.465,00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Lenovo</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7325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016517155"/>
                  </a:ext>
                </a:extLst>
              </a:tr>
              <a:tr h="211133">
                <a:tc>
                  <a:txBody>
                    <a:bodyPr/>
                    <a:lstStyle/>
                    <a:p>
                      <a:pPr>
                        <a:spcAft>
                          <a:spcPts val="0"/>
                        </a:spcAft>
                      </a:pPr>
                      <a:r>
                        <a:rPr lang="es-UY" sz="1100">
                          <a:solidFill>
                            <a:schemeClr val="bg1"/>
                          </a:solidFill>
                          <a:effectLst/>
                        </a:rPr>
                        <a:t>Monitor Viewsonic VA2261H-2</a:t>
                      </a:r>
                      <a:endParaRPr lang="en-US" sz="110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accent3">
                        <a:lumMod val="40000"/>
                        <a:lumOff val="60000"/>
                      </a:schemeClr>
                    </a:solidFill>
                  </a:tcPr>
                </a:tc>
                <a:tc>
                  <a:txBody>
                    <a:bodyPr/>
                    <a:lstStyle/>
                    <a:p>
                      <a:pPr algn="r">
                        <a:spcAft>
                          <a:spcPts val="0"/>
                        </a:spcAft>
                      </a:pPr>
                      <a:r>
                        <a:rPr lang="es-UY" sz="1200">
                          <a:effectLst/>
                        </a:rPr>
                        <a:t>USD 136,00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Viewsonic</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680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729363959"/>
                  </a:ext>
                </a:extLst>
              </a:tr>
              <a:tr h="211133">
                <a:tc>
                  <a:txBody>
                    <a:bodyPr/>
                    <a:lstStyle/>
                    <a:p>
                      <a:pPr>
                        <a:spcAft>
                          <a:spcPts val="0"/>
                        </a:spcAft>
                      </a:pPr>
                      <a:r>
                        <a:rPr lang="es-UY" sz="1100" dirty="0">
                          <a:solidFill>
                            <a:schemeClr val="bg1"/>
                          </a:solidFill>
                          <a:effectLst/>
                        </a:rPr>
                        <a:t>Monitor LG 22MK400H-B - 22"</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accent3">
                        <a:lumMod val="40000"/>
                        <a:lumOff val="60000"/>
                      </a:schemeClr>
                    </a:solidFill>
                  </a:tcPr>
                </a:tc>
                <a:tc>
                  <a:txBody>
                    <a:bodyPr/>
                    <a:lstStyle/>
                    <a:p>
                      <a:pPr algn="r">
                        <a:spcAft>
                          <a:spcPts val="0"/>
                        </a:spcAft>
                      </a:pPr>
                      <a:r>
                        <a:rPr lang="es-UY" sz="1200">
                          <a:effectLst/>
                        </a:rPr>
                        <a:t>USD 145,00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LG</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725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931277128"/>
                  </a:ext>
                </a:extLst>
              </a:tr>
              <a:tr h="211133">
                <a:tc>
                  <a:txBody>
                    <a:bodyPr/>
                    <a:lstStyle/>
                    <a:p>
                      <a:pPr>
                        <a:spcAft>
                          <a:spcPts val="0"/>
                        </a:spcAft>
                      </a:pPr>
                      <a:r>
                        <a:rPr lang="es-UY" sz="1100" dirty="0">
                          <a:solidFill>
                            <a:schemeClr val="bg1"/>
                          </a:solidFill>
                          <a:effectLst/>
                        </a:rPr>
                        <a:t>Teclado y Mouse Logitech MK235*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1"/>
                    </a:solidFill>
                  </a:tcPr>
                </a:tc>
                <a:tc>
                  <a:txBody>
                    <a:bodyPr/>
                    <a:lstStyle/>
                    <a:p>
                      <a:pPr algn="r">
                        <a:spcAft>
                          <a:spcPts val="0"/>
                        </a:spcAft>
                      </a:pPr>
                      <a:r>
                        <a:rPr lang="es-UY" sz="1200" dirty="0">
                          <a:effectLst/>
                        </a:rPr>
                        <a:t>USD 30,00</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Logitech</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Composystem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150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252114026"/>
                  </a:ext>
                </a:extLst>
              </a:tr>
              <a:tr h="211133">
                <a:tc>
                  <a:txBody>
                    <a:bodyPr/>
                    <a:lstStyle/>
                    <a:p>
                      <a:pPr>
                        <a:spcAft>
                          <a:spcPts val="0"/>
                        </a:spcAft>
                      </a:pPr>
                      <a:r>
                        <a:rPr lang="es-UY" sz="1100" dirty="0">
                          <a:solidFill>
                            <a:schemeClr val="bg1"/>
                          </a:solidFill>
                          <a:effectLst/>
                        </a:rPr>
                        <a:t>Rack Dell PowerEdge R440 (32GB)</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accent1">
                        <a:lumMod val="60000"/>
                        <a:lumOff val="40000"/>
                      </a:schemeClr>
                    </a:solidFill>
                  </a:tcPr>
                </a:tc>
                <a:tc>
                  <a:txBody>
                    <a:bodyPr/>
                    <a:lstStyle/>
                    <a:p>
                      <a:pPr algn="r">
                        <a:spcAft>
                          <a:spcPts val="0"/>
                        </a:spcAft>
                      </a:pPr>
                      <a:r>
                        <a:rPr lang="es-UY" sz="1200">
                          <a:effectLst/>
                        </a:rPr>
                        <a:t>USD 2.664,00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Dell</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Infoland</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2664</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053868456"/>
                  </a:ext>
                </a:extLst>
              </a:tr>
              <a:tr h="211133">
                <a:tc>
                  <a:txBody>
                    <a:bodyPr/>
                    <a:lstStyle/>
                    <a:p>
                      <a:pPr>
                        <a:spcAft>
                          <a:spcPts val="0"/>
                        </a:spcAft>
                      </a:pPr>
                      <a:r>
                        <a:rPr lang="es-UY" sz="1100" dirty="0">
                          <a:solidFill>
                            <a:schemeClr val="bg1"/>
                          </a:solidFill>
                          <a:effectLst/>
                        </a:rPr>
                        <a:t>Rack Dell PowerEdge R640 (32GB)</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accent1">
                        <a:lumMod val="60000"/>
                        <a:lumOff val="40000"/>
                      </a:schemeClr>
                    </a:solidFill>
                  </a:tcPr>
                </a:tc>
                <a:tc>
                  <a:txBody>
                    <a:bodyPr/>
                    <a:lstStyle/>
                    <a:p>
                      <a:pPr algn="r">
                        <a:spcAft>
                          <a:spcPts val="0"/>
                        </a:spcAft>
                      </a:pPr>
                      <a:r>
                        <a:rPr lang="es-UY" sz="1200">
                          <a:effectLst/>
                        </a:rPr>
                        <a:t>USD 4.015,00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ADATA</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Infoland</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4015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19296897"/>
                  </a:ext>
                </a:extLst>
              </a:tr>
              <a:tr h="211133">
                <a:tc>
                  <a:txBody>
                    <a:bodyPr/>
                    <a:lstStyle/>
                    <a:p>
                      <a:pPr>
                        <a:spcAft>
                          <a:spcPts val="0"/>
                        </a:spcAft>
                      </a:pPr>
                      <a:r>
                        <a:rPr lang="es-UY" sz="1100" dirty="0">
                          <a:solidFill>
                            <a:schemeClr val="bg1"/>
                          </a:solidFill>
                          <a:effectLst/>
                        </a:rPr>
                        <a:t>16GB </a:t>
                      </a:r>
                      <a:r>
                        <a:rPr lang="es-UY" sz="1100" dirty="0" err="1">
                          <a:solidFill>
                            <a:schemeClr val="bg1"/>
                          </a:solidFill>
                          <a:effectLst/>
                        </a:rPr>
                        <a:t>Ram</a:t>
                      </a:r>
                      <a:r>
                        <a:rPr lang="es-UY" sz="1100" dirty="0">
                          <a:solidFill>
                            <a:schemeClr val="bg1"/>
                          </a:solidFill>
                          <a:effectLst/>
                        </a:rPr>
                        <a:t> DDR4 ECC ADATA</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accent1"/>
                    </a:solidFill>
                  </a:tcPr>
                </a:tc>
                <a:tc>
                  <a:txBody>
                    <a:bodyPr/>
                    <a:lstStyle/>
                    <a:p>
                      <a:pPr algn="r">
                        <a:spcAft>
                          <a:spcPts val="0"/>
                        </a:spcAft>
                      </a:pPr>
                      <a:r>
                        <a:rPr lang="es-UY" sz="1200">
                          <a:effectLst/>
                        </a:rPr>
                        <a:t>USD 429,00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ADATA</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Ingratec</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dirty="0">
                          <a:effectLst/>
                        </a:rPr>
                        <a:t>USD </a:t>
                      </a:r>
                      <a:r>
                        <a:rPr lang="es-UY" sz="1200" dirty="0" smtClean="0">
                          <a:effectLst/>
                        </a:rPr>
                        <a:t>858</a:t>
                      </a:r>
                    </a:p>
                  </a:txBody>
                  <a:tcPr marL="76008" marR="76008" marT="0" marB="0" anchor="b"/>
                </a:tc>
                <a:extLst>
                  <a:ext uri="{0D108BD9-81ED-4DB2-BD59-A6C34878D82A}">
                    <a16:rowId xmlns:a16="http://schemas.microsoft.com/office/drawing/2014/main" val="4244300833"/>
                  </a:ext>
                </a:extLst>
              </a:tr>
              <a:tr h="211133">
                <a:tc>
                  <a:txBody>
                    <a:bodyPr/>
                    <a:lstStyle/>
                    <a:p>
                      <a:pPr>
                        <a:spcAft>
                          <a:spcPts val="0"/>
                        </a:spcAft>
                      </a:pPr>
                      <a:r>
                        <a:rPr lang="es-UY" sz="1100" dirty="0">
                          <a:solidFill>
                            <a:schemeClr val="bg1"/>
                          </a:solidFill>
                          <a:effectLst/>
                        </a:rPr>
                        <a:t>ASUS </a:t>
                      </a:r>
                      <a:r>
                        <a:rPr lang="es-UY" sz="1100" dirty="0" err="1">
                          <a:solidFill>
                            <a:schemeClr val="bg1"/>
                          </a:solidFill>
                          <a:effectLst/>
                        </a:rPr>
                        <a:t>Geforce</a:t>
                      </a:r>
                      <a:r>
                        <a:rPr lang="es-UY" sz="1100" dirty="0">
                          <a:solidFill>
                            <a:schemeClr val="bg1"/>
                          </a:solidFill>
                          <a:effectLst/>
                        </a:rPr>
                        <a:t> 710*</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1"/>
                    </a:solidFill>
                  </a:tcPr>
                </a:tc>
                <a:tc>
                  <a:txBody>
                    <a:bodyPr/>
                    <a:lstStyle/>
                    <a:p>
                      <a:pPr algn="r">
                        <a:spcAft>
                          <a:spcPts val="0"/>
                        </a:spcAft>
                      </a:pPr>
                      <a:r>
                        <a:rPr lang="es-UY" sz="1200" dirty="0">
                          <a:effectLst/>
                        </a:rPr>
                        <a:t>USD 67,00</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ASUS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67</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919565671"/>
                  </a:ext>
                </a:extLst>
              </a:tr>
              <a:tr h="310981">
                <a:tc>
                  <a:txBody>
                    <a:bodyPr/>
                    <a:lstStyle/>
                    <a:p>
                      <a:pPr>
                        <a:spcAft>
                          <a:spcPts val="0"/>
                        </a:spcAft>
                      </a:pPr>
                      <a:r>
                        <a:rPr lang="es-UY" sz="1100" dirty="0">
                          <a:solidFill>
                            <a:schemeClr val="bg1"/>
                          </a:solidFill>
                          <a:effectLst/>
                        </a:rPr>
                        <a:t>WESTERN DIGITAL DISCO 4TB RED 3.5"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accent4">
                        <a:lumMod val="60000"/>
                        <a:lumOff val="40000"/>
                      </a:schemeClr>
                    </a:solidFill>
                  </a:tcPr>
                </a:tc>
                <a:tc>
                  <a:txBody>
                    <a:bodyPr/>
                    <a:lstStyle/>
                    <a:p>
                      <a:pPr algn="r">
                        <a:spcAft>
                          <a:spcPts val="0"/>
                        </a:spcAft>
                      </a:pPr>
                      <a:r>
                        <a:rPr lang="es-UY" sz="1200">
                          <a:effectLst/>
                        </a:rPr>
                        <a:t>USD 211,00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dirty="0">
                          <a:effectLst/>
                        </a:rPr>
                        <a:t>Western Digital</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211</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2049819632"/>
                  </a:ext>
                </a:extLst>
              </a:tr>
              <a:tr h="310981">
                <a:tc>
                  <a:txBody>
                    <a:bodyPr/>
                    <a:lstStyle/>
                    <a:p>
                      <a:pPr>
                        <a:spcAft>
                          <a:spcPts val="0"/>
                        </a:spcAft>
                      </a:pPr>
                      <a:r>
                        <a:rPr lang="es-UY" sz="1100" dirty="0">
                          <a:solidFill>
                            <a:schemeClr val="bg1"/>
                          </a:solidFill>
                          <a:effectLst/>
                        </a:rPr>
                        <a:t>WESTERN DIGITAL DISCO BLACK 4TB 3.5"</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accent4">
                        <a:lumMod val="60000"/>
                        <a:lumOff val="40000"/>
                      </a:schemeClr>
                    </a:solidFill>
                  </a:tcPr>
                </a:tc>
                <a:tc>
                  <a:txBody>
                    <a:bodyPr/>
                    <a:lstStyle/>
                    <a:p>
                      <a:pPr algn="r">
                        <a:spcAft>
                          <a:spcPts val="0"/>
                        </a:spcAft>
                      </a:pPr>
                      <a:r>
                        <a:rPr lang="es-UY" sz="1200">
                          <a:effectLst/>
                        </a:rPr>
                        <a:t>USD 290,00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Western Digital</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Banifox</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dirty="0">
                          <a:effectLst/>
                        </a:rPr>
                        <a:t>290</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327534693"/>
                  </a:ext>
                </a:extLst>
              </a:tr>
              <a:tr h="211133">
                <a:tc>
                  <a:txBody>
                    <a:bodyPr/>
                    <a:lstStyle/>
                    <a:p>
                      <a:pPr>
                        <a:spcAft>
                          <a:spcPts val="0"/>
                        </a:spcAft>
                      </a:pPr>
                      <a:r>
                        <a:rPr lang="es-UY" sz="1100" dirty="0">
                          <a:solidFill>
                            <a:schemeClr val="bg1"/>
                          </a:solidFill>
                          <a:effectLst/>
                        </a:rPr>
                        <a:t>SWITCH LINKSYS SE3008 8 PORTS*</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1"/>
                    </a:solidFill>
                  </a:tcPr>
                </a:tc>
                <a:tc>
                  <a:txBody>
                    <a:bodyPr/>
                    <a:lstStyle/>
                    <a:p>
                      <a:pPr algn="r">
                        <a:spcAft>
                          <a:spcPts val="0"/>
                        </a:spcAft>
                      </a:pPr>
                      <a:r>
                        <a:rPr lang="es-UY" sz="1200" dirty="0">
                          <a:effectLst/>
                        </a:rPr>
                        <a:t>USD 109,00</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Linksys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Integratec</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545</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77355940"/>
                  </a:ext>
                </a:extLst>
              </a:tr>
              <a:tr h="310981">
                <a:tc>
                  <a:txBody>
                    <a:bodyPr/>
                    <a:lstStyle/>
                    <a:p>
                      <a:pPr>
                        <a:spcAft>
                          <a:spcPts val="0"/>
                        </a:spcAft>
                      </a:pPr>
                      <a:r>
                        <a:rPr lang="es-UY" sz="1100" dirty="0">
                          <a:solidFill>
                            <a:schemeClr val="bg1"/>
                          </a:solidFill>
                          <a:effectLst/>
                        </a:rPr>
                        <a:t>Router Linksys MU-MIMO AC5400 EA9500*</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1"/>
                    </a:solidFill>
                  </a:tcPr>
                </a:tc>
                <a:tc>
                  <a:txBody>
                    <a:bodyPr/>
                    <a:lstStyle/>
                    <a:p>
                      <a:pPr algn="r">
                        <a:spcAft>
                          <a:spcPts val="0"/>
                        </a:spcAft>
                      </a:pPr>
                      <a:r>
                        <a:rPr lang="es-UY" sz="1200">
                          <a:effectLst/>
                        </a:rPr>
                        <a:t>USD 499,00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Linksys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THOT</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499</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974223107"/>
                  </a:ext>
                </a:extLst>
              </a:tr>
              <a:tr h="211133">
                <a:tc>
                  <a:txBody>
                    <a:bodyPr/>
                    <a:lstStyle/>
                    <a:p>
                      <a:pPr>
                        <a:spcAft>
                          <a:spcPts val="0"/>
                        </a:spcAft>
                      </a:pPr>
                      <a:r>
                        <a:rPr lang="es-UY" sz="1100" dirty="0">
                          <a:solidFill>
                            <a:schemeClr val="bg1"/>
                          </a:solidFill>
                          <a:effectLst/>
                        </a:rPr>
                        <a:t>Impresora láser Pantum P3305DW*</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1"/>
                    </a:solidFill>
                  </a:tcPr>
                </a:tc>
                <a:tc>
                  <a:txBody>
                    <a:bodyPr/>
                    <a:lstStyle/>
                    <a:p>
                      <a:pPr algn="r">
                        <a:spcAft>
                          <a:spcPts val="0"/>
                        </a:spcAft>
                      </a:pPr>
                      <a:r>
                        <a:rPr lang="es-UY" sz="1200">
                          <a:effectLst/>
                        </a:rPr>
                        <a:t>USD 230,00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2</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Pantum</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Emmesistemas</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460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730651729"/>
                  </a:ext>
                </a:extLst>
              </a:tr>
              <a:tr h="211133">
                <a:tc>
                  <a:txBody>
                    <a:bodyPr/>
                    <a:lstStyle/>
                    <a:p>
                      <a:pPr>
                        <a:spcAft>
                          <a:spcPts val="0"/>
                        </a:spcAft>
                      </a:pPr>
                      <a:r>
                        <a:rPr lang="es-UY" sz="1100" dirty="0">
                          <a:solidFill>
                            <a:schemeClr val="bg1"/>
                          </a:solidFill>
                          <a:effectLst/>
                        </a:rPr>
                        <a:t>Cable Red </a:t>
                      </a:r>
                      <a:r>
                        <a:rPr lang="es-UY" sz="1100" dirty="0" err="1">
                          <a:solidFill>
                            <a:schemeClr val="bg1"/>
                          </a:solidFill>
                          <a:effectLst/>
                        </a:rPr>
                        <a:t>Utp</a:t>
                      </a:r>
                      <a:r>
                        <a:rPr lang="es-UY" sz="1100" dirty="0">
                          <a:solidFill>
                            <a:schemeClr val="bg1"/>
                          </a:solidFill>
                          <a:effectLst/>
                        </a:rPr>
                        <a:t> 305 metros Cat5E*</a:t>
                      </a:r>
                      <a:endParaRPr lang="en-US" sz="11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lnB w="12700" cmpd="sng">
                      <a:noFill/>
                    </a:lnB>
                    <a:solidFill>
                      <a:schemeClr val="tx1"/>
                    </a:solidFill>
                  </a:tcPr>
                </a:tc>
                <a:tc>
                  <a:txBody>
                    <a:bodyPr/>
                    <a:lstStyle/>
                    <a:p>
                      <a:pPr algn="r">
                        <a:spcAft>
                          <a:spcPts val="0"/>
                        </a:spcAft>
                      </a:pPr>
                      <a:r>
                        <a:rPr lang="es-UY" sz="1200">
                          <a:effectLst/>
                        </a:rPr>
                        <a:t>UYU 4.768,00</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Kolke</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Districomp</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200">
                          <a:effectLst/>
                        </a:rPr>
                        <a:t>110</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365118755"/>
                  </a:ext>
                </a:extLst>
              </a:tr>
              <a:tr h="263915">
                <a:tc>
                  <a:txBody>
                    <a:bodyPr/>
                    <a:lstStyle/>
                    <a:p>
                      <a:pPr>
                        <a:spcAft>
                          <a:spcPts val="0"/>
                        </a:spcAft>
                      </a:pPr>
                      <a:r>
                        <a:rPr lang="es-UY" sz="1600" dirty="0">
                          <a:solidFill>
                            <a:schemeClr val="bg1"/>
                          </a:solidFill>
                          <a:effectLst/>
                        </a:rPr>
                        <a:t>Subtotal Mínimo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pPr>
                        <a:spcAft>
                          <a:spcPts val="0"/>
                        </a:spcAft>
                      </a:pPr>
                      <a:r>
                        <a:rPr lang="es-UY" sz="1200" dirty="0">
                          <a:effectLst/>
                        </a:rPr>
                        <a:t> </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lnL w="12700" cmpd="sng">
                      <a:noFill/>
                    </a:lnL>
                  </a:tcPr>
                </a:tc>
                <a:tc>
                  <a:txBody>
                    <a:bodyPr/>
                    <a:lstStyle/>
                    <a:p>
                      <a:pPr>
                        <a:spcAft>
                          <a:spcPts val="0"/>
                        </a:spcAft>
                      </a:pPr>
                      <a:r>
                        <a:rPr lang="es-UY" sz="1200" dirty="0">
                          <a:effectLst/>
                        </a:rPr>
                        <a:t> </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dirty="0">
                          <a:effectLst/>
                        </a:rPr>
                        <a:t> </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dirty="0">
                          <a:effectLst/>
                        </a:rPr>
                        <a:t> </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10.181</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24720145"/>
                  </a:ext>
                </a:extLst>
              </a:tr>
              <a:tr h="263915">
                <a:tc>
                  <a:txBody>
                    <a:bodyPr/>
                    <a:lstStyle/>
                    <a:p>
                      <a:pPr>
                        <a:spcAft>
                          <a:spcPts val="0"/>
                        </a:spcAft>
                      </a:pPr>
                      <a:r>
                        <a:rPr lang="es-UY" sz="1600" dirty="0">
                          <a:solidFill>
                            <a:schemeClr val="bg1"/>
                          </a:solidFill>
                          <a:effectLst/>
                        </a:rPr>
                        <a:t>Subtotal Máximo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75000"/>
                      </a:schemeClr>
                    </a:solidFill>
                  </a:tcPr>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lnL w="12700" cmpd="sng">
                      <a:noFill/>
                    </a:lnL>
                  </a:tcPr>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dirty="0">
                          <a:effectLst/>
                        </a:rPr>
                        <a:t> </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15.044</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553576059"/>
                  </a:ext>
                </a:extLst>
              </a:tr>
              <a:tr h="263915">
                <a:tc>
                  <a:txBody>
                    <a:bodyPr/>
                    <a:lstStyle/>
                    <a:p>
                      <a:pPr>
                        <a:spcAft>
                          <a:spcPts val="0"/>
                        </a:spcAft>
                      </a:pPr>
                      <a:r>
                        <a:rPr lang="es-UY" sz="1600" dirty="0">
                          <a:solidFill>
                            <a:schemeClr val="bg1"/>
                          </a:solidFill>
                          <a:effectLst/>
                        </a:rPr>
                        <a:t>Mano de Obra</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lnT w="12700" cmpd="sng">
                      <a:noFill/>
                    </a:lnT>
                    <a:solidFill>
                      <a:schemeClr val="accent2">
                        <a:lumMod val="75000"/>
                      </a:schemeClr>
                    </a:solidFill>
                  </a:tcPr>
                </a:tc>
                <a:tc>
                  <a:txBody>
                    <a:bodyPr/>
                    <a:lstStyle/>
                    <a:p>
                      <a:pPr>
                        <a:spcAft>
                          <a:spcPts val="0"/>
                        </a:spcAft>
                      </a:pPr>
                      <a:r>
                        <a:rPr lang="es-UY" sz="1200" dirty="0">
                          <a:effectLst/>
                        </a:rPr>
                        <a:t> </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1.892</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1532924805"/>
                  </a:ext>
                </a:extLst>
              </a:tr>
              <a:tr h="263915">
                <a:tc>
                  <a:txBody>
                    <a:bodyPr/>
                    <a:lstStyle/>
                    <a:p>
                      <a:pPr>
                        <a:spcAft>
                          <a:spcPts val="0"/>
                        </a:spcAft>
                      </a:pPr>
                      <a:r>
                        <a:rPr lang="es-UY" sz="1600" dirty="0">
                          <a:solidFill>
                            <a:schemeClr val="bg1"/>
                          </a:solidFill>
                          <a:effectLst/>
                        </a:rPr>
                        <a:t>TOTAL MÍNIMO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2">
                        <a:lumMod val="75000"/>
                      </a:schemeClr>
                    </a:solidFill>
                  </a:tcPr>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a:effectLst/>
                        </a:rPr>
                        <a:t>USD 12.073</a:t>
                      </a:r>
                      <a:endParaRPr lang="en-US" sz="120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581875076"/>
                  </a:ext>
                </a:extLst>
              </a:tr>
              <a:tr h="263915">
                <a:tc>
                  <a:txBody>
                    <a:bodyPr/>
                    <a:lstStyle/>
                    <a:p>
                      <a:pPr>
                        <a:spcAft>
                          <a:spcPts val="0"/>
                        </a:spcAft>
                      </a:pPr>
                      <a:r>
                        <a:rPr lang="es-UY" sz="1600" dirty="0">
                          <a:solidFill>
                            <a:schemeClr val="bg1"/>
                          </a:solidFill>
                          <a:effectLst/>
                        </a:rPr>
                        <a:t>TOTAL MÁXIMO</a:t>
                      </a:r>
                      <a:endParaRPr lang="en-US" sz="1200" dirty="0">
                        <a:solidFill>
                          <a:schemeClr val="bg1"/>
                        </a:solidFill>
                        <a:effectLst/>
                        <a:latin typeface="Times New Roman" panose="02020603050405020304" pitchFamily="18" charset="0"/>
                        <a:ea typeface="Times New Roman" panose="02020603050405020304" pitchFamily="18" charset="0"/>
                      </a:endParaRPr>
                    </a:p>
                  </a:txBody>
                  <a:tcPr marL="76008" marR="76008" marT="0" marB="0" anchor="b">
                    <a:solidFill>
                      <a:schemeClr val="tx2">
                        <a:lumMod val="75000"/>
                      </a:schemeClr>
                    </a:solidFill>
                  </a:tcPr>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2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spcAft>
                          <a:spcPts val="0"/>
                        </a:spcAft>
                      </a:pPr>
                      <a:r>
                        <a:rPr lang="es-UY" sz="1300">
                          <a:effectLst/>
                        </a:rPr>
                        <a:t> </a:t>
                      </a:r>
                      <a:endParaRPr lang="en-US" sz="1200">
                        <a:effectLst/>
                        <a:latin typeface="Times New Roman" panose="02020603050405020304" pitchFamily="18" charset="0"/>
                        <a:ea typeface="Times New Roman" panose="02020603050405020304" pitchFamily="18" charset="0"/>
                      </a:endParaRPr>
                    </a:p>
                  </a:txBody>
                  <a:tcPr marL="76008" marR="76008" marT="0" marB="0" anchor="b"/>
                </a:tc>
                <a:tc>
                  <a:txBody>
                    <a:bodyPr/>
                    <a:lstStyle/>
                    <a:p>
                      <a:pPr algn="r">
                        <a:spcAft>
                          <a:spcPts val="0"/>
                        </a:spcAft>
                      </a:pPr>
                      <a:r>
                        <a:rPr lang="es-UY" sz="1300" dirty="0">
                          <a:effectLst/>
                        </a:rPr>
                        <a:t>USD 16.936</a:t>
                      </a:r>
                      <a:endParaRPr lang="en-US" sz="1200" dirty="0">
                        <a:effectLst/>
                        <a:latin typeface="Times New Roman" panose="02020603050405020304" pitchFamily="18" charset="0"/>
                        <a:ea typeface="Times New Roman" panose="02020603050405020304" pitchFamily="18" charset="0"/>
                      </a:endParaRPr>
                    </a:p>
                  </a:txBody>
                  <a:tcPr marL="76008" marR="76008" marT="0" marB="0" anchor="b"/>
                </a:tc>
                <a:extLst>
                  <a:ext uri="{0D108BD9-81ED-4DB2-BD59-A6C34878D82A}">
                    <a16:rowId xmlns:a16="http://schemas.microsoft.com/office/drawing/2014/main" val="3408620855"/>
                  </a:ext>
                </a:extLst>
              </a:tr>
            </a:tbl>
          </a:graphicData>
        </a:graphic>
      </p:graphicFrame>
    </p:spTree>
    <p:extLst>
      <p:ext uri="{BB962C8B-B14F-4D97-AF65-F5344CB8AC3E}">
        <p14:creationId xmlns:p14="http://schemas.microsoft.com/office/powerpoint/2010/main" val="3041256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552852200"/>
              </p:ext>
            </p:extLst>
          </p:nvPr>
        </p:nvGraphicFramePr>
        <p:xfrm>
          <a:off x="1098913" y="2580458"/>
          <a:ext cx="10069891" cy="2605497"/>
        </p:xfrm>
        <a:graphic>
          <a:graphicData uri="http://schemas.openxmlformats.org/drawingml/2006/table">
            <a:tbl>
              <a:tblPr>
                <a:tableStyleId>{5C22544A-7EE6-4342-B048-85BDC9FD1C3A}</a:tableStyleId>
              </a:tblPr>
              <a:tblGrid>
                <a:gridCol w="3426927">
                  <a:extLst>
                    <a:ext uri="{9D8B030D-6E8A-4147-A177-3AD203B41FA5}">
                      <a16:colId xmlns:a16="http://schemas.microsoft.com/office/drawing/2014/main" val="3471903038"/>
                    </a:ext>
                  </a:extLst>
                </a:gridCol>
                <a:gridCol w="1318048">
                  <a:extLst>
                    <a:ext uri="{9D8B030D-6E8A-4147-A177-3AD203B41FA5}">
                      <a16:colId xmlns:a16="http://schemas.microsoft.com/office/drawing/2014/main" val="959971763"/>
                    </a:ext>
                  </a:extLst>
                </a:gridCol>
                <a:gridCol w="1405918">
                  <a:extLst>
                    <a:ext uri="{9D8B030D-6E8A-4147-A177-3AD203B41FA5}">
                      <a16:colId xmlns:a16="http://schemas.microsoft.com/office/drawing/2014/main" val="3128921037"/>
                    </a:ext>
                  </a:extLst>
                </a:gridCol>
                <a:gridCol w="1528937">
                  <a:extLst>
                    <a:ext uri="{9D8B030D-6E8A-4147-A177-3AD203B41FA5}">
                      <a16:colId xmlns:a16="http://schemas.microsoft.com/office/drawing/2014/main" val="191210727"/>
                    </a:ext>
                  </a:extLst>
                </a:gridCol>
                <a:gridCol w="2390061">
                  <a:extLst>
                    <a:ext uri="{9D8B030D-6E8A-4147-A177-3AD203B41FA5}">
                      <a16:colId xmlns:a16="http://schemas.microsoft.com/office/drawing/2014/main" val="344627325"/>
                    </a:ext>
                  </a:extLst>
                </a:gridCol>
              </a:tblGrid>
              <a:tr h="352094">
                <a:tc>
                  <a:txBody>
                    <a:bodyPr/>
                    <a:lstStyle/>
                    <a:p>
                      <a:pPr algn="l" fontAlgn="b"/>
                      <a:r>
                        <a:rPr lang="es-UY" sz="2000" u="none" strike="noStrike" noProof="0" dirty="0" smtClean="0">
                          <a:solidFill>
                            <a:schemeClr val="bg1"/>
                          </a:solidFill>
                          <a:effectLst/>
                        </a:rPr>
                        <a:t>Ítem</a:t>
                      </a:r>
                      <a:endParaRPr lang="es-UY" sz="2000" b="1" i="0" u="none" strike="noStrike" noProof="0" dirty="0">
                        <a:solidFill>
                          <a:schemeClr val="bg1"/>
                        </a:solidFill>
                        <a:effectLst/>
                        <a:latin typeface="Calibri" panose="020F0502020204030204" pitchFamily="34" charset="0"/>
                      </a:endParaRPr>
                    </a:p>
                  </a:txBody>
                  <a:tcPr marL="17605" marR="17605" marT="17605" marB="0" anchor="b">
                    <a:solidFill>
                      <a:schemeClr val="tx1">
                        <a:lumMod val="75000"/>
                      </a:schemeClr>
                    </a:solidFill>
                  </a:tcPr>
                </a:tc>
                <a:tc>
                  <a:txBody>
                    <a:bodyPr/>
                    <a:lstStyle/>
                    <a:p>
                      <a:pPr algn="l" fontAlgn="b"/>
                      <a:r>
                        <a:rPr lang="es-UY" sz="2000" u="none" strike="noStrike" noProof="0" dirty="0" smtClean="0">
                          <a:solidFill>
                            <a:schemeClr val="bg1"/>
                          </a:solidFill>
                          <a:effectLst/>
                        </a:rPr>
                        <a:t>Precio</a:t>
                      </a:r>
                      <a:endParaRPr lang="es-UY" sz="2000" b="1" i="0" u="none" strike="noStrike" noProof="0" dirty="0">
                        <a:solidFill>
                          <a:schemeClr val="bg1"/>
                        </a:solidFill>
                        <a:effectLst/>
                        <a:latin typeface="Calibri" panose="020F0502020204030204" pitchFamily="34" charset="0"/>
                      </a:endParaRPr>
                    </a:p>
                  </a:txBody>
                  <a:tcPr marL="17605" marR="17605" marT="17605" marB="0" anchor="b">
                    <a:solidFill>
                      <a:schemeClr val="tx1">
                        <a:lumMod val="75000"/>
                      </a:schemeClr>
                    </a:solidFill>
                  </a:tcPr>
                </a:tc>
                <a:tc>
                  <a:txBody>
                    <a:bodyPr/>
                    <a:lstStyle/>
                    <a:p>
                      <a:pPr algn="l" fontAlgn="b"/>
                      <a:r>
                        <a:rPr lang="es-UY" sz="2000" u="none" strike="noStrike" noProof="0" dirty="0" smtClean="0">
                          <a:solidFill>
                            <a:schemeClr val="bg1"/>
                          </a:solidFill>
                          <a:effectLst/>
                        </a:rPr>
                        <a:t>Duración</a:t>
                      </a:r>
                      <a:endParaRPr lang="es-UY" sz="2000" b="1" i="0" u="none" strike="noStrike" noProof="0" dirty="0">
                        <a:solidFill>
                          <a:schemeClr val="bg1"/>
                        </a:solidFill>
                        <a:effectLst/>
                        <a:latin typeface="Calibri" panose="020F0502020204030204" pitchFamily="34" charset="0"/>
                      </a:endParaRPr>
                    </a:p>
                  </a:txBody>
                  <a:tcPr marL="17605" marR="17605" marT="17605" marB="0" anchor="b">
                    <a:solidFill>
                      <a:schemeClr val="tx1">
                        <a:lumMod val="75000"/>
                      </a:schemeClr>
                    </a:solidFill>
                  </a:tcPr>
                </a:tc>
                <a:tc>
                  <a:txBody>
                    <a:bodyPr/>
                    <a:lstStyle/>
                    <a:p>
                      <a:pPr algn="l" fontAlgn="b"/>
                      <a:r>
                        <a:rPr lang="es-UY" sz="2000" u="none" strike="noStrike" noProof="0" dirty="0" smtClean="0">
                          <a:solidFill>
                            <a:schemeClr val="bg1"/>
                          </a:solidFill>
                          <a:effectLst/>
                        </a:rPr>
                        <a:t>Fabricante</a:t>
                      </a:r>
                      <a:endParaRPr lang="es-UY" sz="2000" b="1" i="0" u="none" strike="noStrike" noProof="0" dirty="0">
                        <a:solidFill>
                          <a:schemeClr val="bg1"/>
                        </a:solidFill>
                        <a:effectLst/>
                        <a:latin typeface="Calibri" panose="020F0502020204030204" pitchFamily="34" charset="0"/>
                      </a:endParaRPr>
                    </a:p>
                  </a:txBody>
                  <a:tcPr marL="17605" marR="17605" marT="17605" marB="0" anchor="b">
                    <a:solidFill>
                      <a:schemeClr val="tx1">
                        <a:lumMod val="75000"/>
                      </a:schemeClr>
                    </a:solidFill>
                  </a:tcPr>
                </a:tc>
                <a:tc>
                  <a:txBody>
                    <a:bodyPr/>
                    <a:lstStyle/>
                    <a:p>
                      <a:pPr algn="l" fontAlgn="b"/>
                      <a:r>
                        <a:rPr lang="es-UY" sz="2000" u="none" strike="noStrike" noProof="0" dirty="0" smtClean="0">
                          <a:solidFill>
                            <a:schemeClr val="bg1"/>
                          </a:solidFill>
                          <a:effectLst/>
                        </a:rPr>
                        <a:t>Subtotal anual (USD)</a:t>
                      </a:r>
                      <a:endParaRPr lang="es-UY" sz="2000" b="1" i="0" u="none" strike="noStrike" noProof="0" dirty="0">
                        <a:solidFill>
                          <a:schemeClr val="bg1"/>
                        </a:solidFill>
                        <a:effectLst/>
                        <a:latin typeface="Calibri" panose="020F0502020204030204" pitchFamily="34" charset="0"/>
                      </a:endParaRPr>
                    </a:p>
                  </a:txBody>
                  <a:tcPr marL="17605" marR="17605" marT="17605" marB="0" anchor="b">
                    <a:solidFill>
                      <a:schemeClr val="tx1">
                        <a:lumMod val="75000"/>
                      </a:schemeClr>
                    </a:solidFill>
                  </a:tcPr>
                </a:tc>
                <a:extLst>
                  <a:ext uri="{0D108BD9-81ED-4DB2-BD59-A6C34878D82A}">
                    <a16:rowId xmlns:a16="http://schemas.microsoft.com/office/drawing/2014/main" val="2055930934"/>
                  </a:ext>
                </a:extLst>
              </a:tr>
              <a:tr h="668979">
                <a:tc>
                  <a:txBody>
                    <a:bodyPr/>
                    <a:lstStyle/>
                    <a:p>
                      <a:pPr algn="l" fontAlgn="b"/>
                      <a:r>
                        <a:rPr lang="es-UY" sz="1800" u="none" strike="noStrike" noProof="0" dirty="0" smtClean="0">
                          <a:effectLst/>
                        </a:rPr>
                        <a:t>Antivirus BitDefender GravityZone</a:t>
                      </a:r>
                      <a:br>
                        <a:rPr lang="es-UY" sz="1800" u="none" strike="noStrike" noProof="0" dirty="0" smtClean="0">
                          <a:effectLst/>
                        </a:rPr>
                      </a:br>
                      <a:r>
                        <a:rPr lang="es-UY" sz="1800" u="none" strike="noStrike" noProof="0" dirty="0" smtClean="0">
                          <a:effectLst/>
                        </a:rPr>
                        <a:t>Business Security</a:t>
                      </a:r>
                      <a:endParaRPr lang="es-UY" sz="18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r" fontAlgn="b"/>
                      <a:r>
                        <a:rPr lang="es-UY" sz="2000" u="none" strike="noStrike" noProof="0" dirty="0" smtClean="0">
                          <a:effectLst/>
                        </a:rPr>
                        <a:t>USD 517</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l" fontAlgn="b"/>
                      <a:r>
                        <a:rPr lang="es-UY" sz="2000" u="none" strike="noStrike" noProof="0" dirty="0" smtClean="0">
                          <a:effectLst/>
                        </a:rPr>
                        <a:t>3 años</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l" fontAlgn="b"/>
                      <a:r>
                        <a:rPr lang="es-UY" sz="2000" u="none" strike="noStrike" noProof="0" dirty="0" smtClean="0">
                          <a:effectLst/>
                        </a:rPr>
                        <a:t>BitDefender</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r" fontAlgn="b"/>
                      <a:r>
                        <a:rPr lang="es-UY" sz="2000" u="none" strike="noStrike" noProof="0" dirty="0" smtClean="0">
                          <a:effectLst/>
                        </a:rPr>
                        <a:t>USD 172</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extLst>
                  <a:ext uri="{0D108BD9-81ED-4DB2-BD59-A6C34878D82A}">
                    <a16:rowId xmlns:a16="http://schemas.microsoft.com/office/drawing/2014/main" val="2479334546"/>
                  </a:ext>
                </a:extLst>
              </a:tr>
              <a:tr h="352094">
                <a:tc>
                  <a:txBody>
                    <a:bodyPr/>
                    <a:lstStyle/>
                    <a:p>
                      <a:pPr algn="l" fontAlgn="b"/>
                      <a:r>
                        <a:rPr lang="es-UY" sz="1800" u="none" strike="noStrike" noProof="0" dirty="0" smtClean="0">
                          <a:effectLst/>
                        </a:rPr>
                        <a:t>Licencia Microsoft Office</a:t>
                      </a:r>
                      <a:endParaRPr lang="es-UY" sz="18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r" fontAlgn="b"/>
                      <a:r>
                        <a:rPr lang="es-UY" sz="2000" u="none" strike="noStrike" noProof="0" dirty="0" smtClean="0">
                          <a:effectLst/>
                        </a:rPr>
                        <a:t>USD 20</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l" fontAlgn="b"/>
                      <a:r>
                        <a:rPr lang="es-UY" sz="2000" u="none" strike="noStrike" noProof="0" dirty="0" smtClean="0">
                          <a:effectLst/>
                        </a:rPr>
                        <a:t>1 Mes</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l" fontAlgn="b"/>
                      <a:r>
                        <a:rPr lang="es-UY" sz="2000" u="none" strike="noStrike" noProof="0" dirty="0" smtClean="0">
                          <a:effectLst/>
                        </a:rPr>
                        <a:t>Microsoft</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r" fontAlgn="b"/>
                      <a:r>
                        <a:rPr lang="es-UY" sz="2000" u="none" strike="noStrike" noProof="0" dirty="0" smtClean="0">
                          <a:effectLst/>
                        </a:rPr>
                        <a:t>USD 240</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extLst>
                  <a:ext uri="{0D108BD9-81ED-4DB2-BD59-A6C34878D82A}">
                    <a16:rowId xmlns:a16="http://schemas.microsoft.com/office/drawing/2014/main" val="1839466882"/>
                  </a:ext>
                </a:extLst>
              </a:tr>
              <a:tr h="352094">
                <a:tc>
                  <a:txBody>
                    <a:bodyPr/>
                    <a:lstStyle/>
                    <a:p>
                      <a:pPr algn="l" fontAlgn="b"/>
                      <a:r>
                        <a:rPr lang="es-UY" sz="1800" u="none" strike="noStrike" noProof="0" dirty="0" smtClean="0">
                          <a:effectLst/>
                        </a:rPr>
                        <a:t>Google Drive 200GB </a:t>
                      </a:r>
                      <a:endParaRPr lang="es-UY" sz="18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r" fontAlgn="b"/>
                      <a:r>
                        <a:rPr lang="es-UY" sz="2000" u="none" strike="noStrike" noProof="0" dirty="0" smtClean="0">
                          <a:effectLst/>
                        </a:rPr>
                        <a:t>USD 30</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l" fontAlgn="b"/>
                      <a:r>
                        <a:rPr lang="es-UY" sz="2000" u="none" strike="noStrike" noProof="0" dirty="0" smtClean="0">
                          <a:effectLst/>
                        </a:rPr>
                        <a:t>1 Año</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l" fontAlgn="b"/>
                      <a:r>
                        <a:rPr lang="es-UY" sz="2000" u="none" strike="noStrike" noProof="0" dirty="0" smtClean="0">
                          <a:effectLst/>
                        </a:rPr>
                        <a:t>Google</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tc>
                  <a:txBody>
                    <a:bodyPr/>
                    <a:lstStyle/>
                    <a:p>
                      <a:pPr algn="r" fontAlgn="b"/>
                      <a:r>
                        <a:rPr lang="es-UY" sz="2000" u="none" strike="noStrike" noProof="0" dirty="0" smtClean="0">
                          <a:effectLst/>
                        </a:rPr>
                        <a:t>USD 30</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chemeClr val="bg2">
                        <a:lumMod val="40000"/>
                        <a:lumOff val="60000"/>
                      </a:schemeClr>
                    </a:solidFill>
                  </a:tcPr>
                </a:tc>
                <a:extLst>
                  <a:ext uri="{0D108BD9-81ED-4DB2-BD59-A6C34878D82A}">
                    <a16:rowId xmlns:a16="http://schemas.microsoft.com/office/drawing/2014/main" val="3521989611"/>
                  </a:ext>
                </a:extLst>
              </a:tr>
              <a:tr h="440118">
                <a:tc>
                  <a:txBody>
                    <a:bodyPr/>
                    <a:lstStyle/>
                    <a:p>
                      <a:pPr algn="l" fontAlgn="b"/>
                      <a:r>
                        <a:rPr lang="es-UY" sz="2600" u="none" strike="noStrike" noProof="0" dirty="0" smtClean="0">
                          <a:effectLst/>
                        </a:rPr>
                        <a:t>MANTENIMIENTO</a:t>
                      </a:r>
                      <a:endParaRPr lang="es-UY" sz="2600" b="1" i="0" u="none" strike="noStrike" noProof="0" dirty="0">
                        <a:solidFill>
                          <a:srgbClr val="000000"/>
                        </a:solidFill>
                        <a:effectLst/>
                        <a:latin typeface="Calibri" panose="020F0502020204030204" pitchFamily="34" charset="0"/>
                      </a:endParaRPr>
                    </a:p>
                  </a:txBody>
                  <a:tcPr marL="17605" marR="17605" marT="17605" marB="0" anchor="b">
                    <a:solidFill>
                      <a:srgbClr val="B6F8F8"/>
                    </a:solidFill>
                  </a:tcPr>
                </a:tc>
                <a:tc>
                  <a:txBody>
                    <a:bodyPr/>
                    <a:lstStyle/>
                    <a:p>
                      <a:pPr algn="l" fontAlgn="b"/>
                      <a:r>
                        <a:rPr lang="es-UY" sz="2000" u="none" strike="noStrike" noProof="0" dirty="0" smtClean="0">
                          <a:effectLst/>
                        </a:rPr>
                        <a:t> </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rgbClr val="B6F8F8"/>
                    </a:solidFill>
                  </a:tcPr>
                </a:tc>
                <a:tc>
                  <a:txBody>
                    <a:bodyPr/>
                    <a:lstStyle/>
                    <a:p>
                      <a:pPr algn="l" fontAlgn="b"/>
                      <a:r>
                        <a:rPr lang="es-UY" sz="2000" u="none" strike="noStrike" noProof="0" dirty="0" smtClean="0">
                          <a:effectLst/>
                        </a:rPr>
                        <a:t>1 Año</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rgbClr val="B6F8F8"/>
                    </a:solidFill>
                  </a:tcPr>
                </a:tc>
                <a:tc>
                  <a:txBody>
                    <a:bodyPr/>
                    <a:lstStyle/>
                    <a:p>
                      <a:pPr algn="l" fontAlgn="b"/>
                      <a:r>
                        <a:rPr lang="es-UY" sz="2000" u="none" strike="noStrike" noProof="0" dirty="0" smtClean="0">
                          <a:effectLst/>
                        </a:rPr>
                        <a:t> </a:t>
                      </a:r>
                      <a:endParaRPr lang="es-UY" sz="2000" b="0" i="0" u="none" strike="noStrike" noProof="0" dirty="0">
                        <a:solidFill>
                          <a:srgbClr val="000000"/>
                        </a:solidFill>
                        <a:effectLst/>
                        <a:latin typeface="Calibri" panose="020F0502020204030204" pitchFamily="34" charset="0"/>
                      </a:endParaRPr>
                    </a:p>
                  </a:txBody>
                  <a:tcPr marL="17605" marR="17605" marT="17605" marB="0" anchor="b">
                    <a:solidFill>
                      <a:srgbClr val="B6F8F8"/>
                    </a:solidFill>
                  </a:tcPr>
                </a:tc>
                <a:tc>
                  <a:txBody>
                    <a:bodyPr/>
                    <a:lstStyle/>
                    <a:p>
                      <a:pPr algn="r" fontAlgn="b"/>
                      <a:r>
                        <a:rPr lang="es-UY" sz="2200" u="none" strike="noStrike" noProof="0" dirty="0" smtClean="0">
                          <a:effectLst/>
                        </a:rPr>
                        <a:t>USD 3.000</a:t>
                      </a:r>
                      <a:endParaRPr lang="es-UY" sz="2200" b="1" i="0" u="none" strike="noStrike" noProof="0" dirty="0">
                        <a:solidFill>
                          <a:srgbClr val="000000"/>
                        </a:solidFill>
                        <a:effectLst/>
                        <a:latin typeface="Calibri" panose="020F0502020204030204" pitchFamily="34" charset="0"/>
                      </a:endParaRPr>
                    </a:p>
                  </a:txBody>
                  <a:tcPr marL="17605" marR="17605" marT="17605" marB="0" anchor="b">
                    <a:solidFill>
                      <a:srgbClr val="B6F8F8"/>
                    </a:solidFill>
                  </a:tcPr>
                </a:tc>
                <a:extLst>
                  <a:ext uri="{0D108BD9-81ED-4DB2-BD59-A6C34878D82A}">
                    <a16:rowId xmlns:a16="http://schemas.microsoft.com/office/drawing/2014/main" val="1385898169"/>
                  </a:ext>
                </a:extLst>
              </a:tr>
              <a:tr h="440118">
                <a:tc>
                  <a:txBody>
                    <a:bodyPr/>
                    <a:lstStyle/>
                    <a:p>
                      <a:pPr algn="l" fontAlgn="b"/>
                      <a:r>
                        <a:rPr lang="es-UY" sz="2600" u="none" strike="noStrike" noProof="0" dirty="0" smtClean="0">
                          <a:effectLst/>
                        </a:rPr>
                        <a:t>TOTAL</a:t>
                      </a:r>
                      <a:endParaRPr lang="es-UY" sz="2600" b="1" i="0" u="none" strike="noStrike" noProof="0" dirty="0">
                        <a:solidFill>
                          <a:srgbClr val="000000"/>
                        </a:solidFill>
                        <a:effectLst/>
                        <a:latin typeface="Calibri" panose="020F0502020204030204" pitchFamily="34" charset="0"/>
                      </a:endParaRPr>
                    </a:p>
                  </a:txBody>
                  <a:tcPr marL="17605" marR="17605" marT="17605" marB="0" anchor="b">
                    <a:solidFill>
                      <a:schemeClr val="tx2">
                        <a:lumMod val="75000"/>
                      </a:schemeClr>
                    </a:solidFill>
                  </a:tcPr>
                </a:tc>
                <a:tc>
                  <a:txBody>
                    <a:bodyPr/>
                    <a:lstStyle/>
                    <a:p>
                      <a:pPr algn="l" fontAlgn="b"/>
                      <a:r>
                        <a:rPr lang="es-UY" sz="2000" u="none" strike="noStrike" noProof="0" dirty="0" smtClean="0">
                          <a:effectLst/>
                        </a:rPr>
                        <a:t> </a:t>
                      </a:r>
                      <a:endParaRPr lang="es-UY" sz="2000" b="1" i="0" u="none" strike="noStrike" noProof="0" dirty="0">
                        <a:solidFill>
                          <a:srgbClr val="000000"/>
                        </a:solidFill>
                        <a:effectLst/>
                        <a:latin typeface="Calibri" panose="020F0502020204030204" pitchFamily="34" charset="0"/>
                      </a:endParaRPr>
                    </a:p>
                  </a:txBody>
                  <a:tcPr marL="17605" marR="17605" marT="17605" marB="0" anchor="b">
                    <a:solidFill>
                      <a:schemeClr val="tx2">
                        <a:lumMod val="75000"/>
                      </a:schemeClr>
                    </a:solidFill>
                  </a:tcPr>
                </a:tc>
                <a:tc>
                  <a:txBody>
                    <a:bodyPr/>
                    <a:lstStyle/>
                    <a:p>
                      <a:pPr algn="l" fontAlgn="b"/>
                      <a:r>
                        <a:rPr lang="es-UY" sz="2000" u="none" strike="noStrike" noProof="0" dirty="0" smtClean="0">
                          <a:effectLst/>
                        </a:rPr>
                        <a:t> </a:t>
                      </a:r>
                      <a:endParaRPr lang="es-UY" sz="2000" b="1" i="0" u="none" strike="noStrike" noProof="0" dirty="0">
                        <a:solidFill>
                          <a:srgbClr val="000000"/>
                        </a:solidFill>
                        <a:effectLst/>
                        <a:latin typeface="Calibri" panose="020F0502020204030204" pitchFamily="34" charset="0"/>
                      </a:endParaRPr>
                    </a:p>
                  </a:txBody>
                  <a:tcPr marL="17605" marR="17605" marT="17605" marB="0" anchor="b">
                    <a:solidFill>
                      <a:schemeClr val="tx2">
                        <a:lumMod val="75000"/>
                      </a:schemeClr>
                    </a:solidFill>
                  </a:tcPr>
                </a:tc>
                <a:tc>
                  <a:txBody>
                    <a:bodyPr/>
                    <a:lstStyle/>
                    <a:p>
                      <a:pPr algn="l" fontAlgn="b"/>
                      <a:r>
                        <a:rPr lang="es-UY" sz="2000" u="none" strike="noStrike" noProof="0" dirty="0" smtClean="0">
                          <a:effectLst/>
                        </a:rPr>
                        <a:t> </a:t>
                      </a:r>
                      <a:endParaRPr lang="es-UY" sz="2000" b="1" i="0" u="none" strike="noStrike" noProof="0" dirty="0">
                        <a:solidFill>
                          <a:srgbClr val="000000"/>
                        </a:solidFill>
                        <a:effectLst/>
                        <a:latin typeface="Calibri" panose="020F0502020204030204" pitchFamily="34" charset="0"/>
                      </a:endParaRPr>
                    </a:p>
                  </a:txBody>
                  <a:tcPr marL="17605" marR="17605" marT="17605" marB="0" anchor="b">
                    <a:solidFill>
                      <a:schemeClr val="tx2">
                        <a:lumMod val="75000"/>
                      </a:schemeClr>
                    </a:solidFill>
                  </a:tcPr>
                </a:tc>
                <a:tc>
                  <a:txBody>
                    <a:bodyPr/>
                    <a:lstStyle/>
                    <a:p>
                      <a:pPr algn="r" fontAlgn="b"/>
                      <a:r>
                        <a:rPr lang="es-UY" sz="2200" u="none" strike="noStrike" noProof="0" dirty="0" smtClean="0">
                          <a:effectLst/>
                        </a:rPr>
                        <a:t>USD 3.442</a:t>
                      </a:r>
                      <a:endParaRPr lang="es-UY" sz="2200" b="1" i="0" u="none" strike="noStrike" noProof="0" dirty="0">
                        <a:solidFill>
                          <a:srgbClr val="000000"/>
                        </a:solidFill>
                        <a:effectLst/>
                        <a:latin typeface="Calibri" panose="020F0502020204030204" pitchFamily="34" charset="0"/>
                      </a:endParaRPr>
                    </a:p>
                  </a:txBody>
                  <a:tcPr marL="17605" marR="17605" marT="17605" marB="0" anchor="b">
                    <a:solidFill>
                      <a:schemeClr val="tx2">
                        <a:lumMod val="75000"/>
                      </a:schemeClr>
                    </a:solidFill>
                  </a:tcPr>
                </a:tc>
                <a:extLst>
                  <a:ext uri="{0D108BD9-81ED-4DB2-BD59-A6C34878D82A}">
                    <a16:rowId xmlns:a16="http://schemas.microsoft.com/office/drawing/2014/main" val="2217521518"/>
                  </a:ext>
                </a:extLst>
              </a:tr>
            </a:tbl>
          </a:graphicData>
        </a:graphic>
      </p:graphicFrame>
      <p:sp>
        <p:nvSpPr>
          <p:cNvPr id="5" name="Título 1"/>
          <p:cNvSpPr>
            <a:spLocks noGrp="1"/>
          </p:cNvSpPr>
          <p:nvPr>
            <p:ph type="title"/>
          </p:nvPr>
        </p:nvSpPr>
        <p:spPr>
          <a:xfrm>
            <a:off x="1098913" y="431074"/>
            <a:ext cx="9905998" cy="1478570"/>
          </a:xfrm>
        </p:spPr>
        <p:txBody>
          <a:bodyPr/>
          <a:lstStyle/>
          <a:p>
            <a:pPr algn="ctr"/>
            <a:r>
              <a:rPr lang="es-UY" dirty="0" smtClean="0"/>
              <a:t>PRESUPUESTO VARIABLE</a:t>
            </a:r>
            <a:endParaRPr lang="en-US" dirty="0"/>
          </a:p>
        </p:txBody>
      </p:sp>
    </p:spTree>
    <p:extLst>
      <p:ext uri="{BB962C8B-B14F-4D97-AF65-F5344CB8AC3E}">
        <p14:creationId xmlns:p14="http://schemas.microsoft.com/office/powerpoint/2010/main" val="76800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EQUIPAMIENTO DE TERMINALES</a:t>
            </a:r>
            <a:endParaRPr lang="en-US" dirty="0"/>
          </a:p>
        </p:txBody>
      </p:sp>
      <p:sp>
        <p:nvSpPr>
          <p:cNvPr id="3" name="Marcador de contenido 2"/>
          <p:cNvSpPr>
            <a:spLocks noGrp="1"/>
          </p:cNvSpPr>
          <p:nvPr>
            <p:ph idx="1"/>
          </p:nvPr>
        </p:nvSpPr>
        <p:spPr>
          <a:xfrm>
            <a:off x="5110638" y="2275612"/>
            <a:ext cx="1967548" cy="3541714"/>
          </a:xfrm>
        </p:spPr>
        <p:txBody>
          <a:bodyPr/>
          <a:lstStyle/>
          <a:p>
            <a:pPr marL="0" indent="0">
              <a:buNone/>
            </a:pPr>
            <a:r>
              <a:rPr lang="es-UY" dirty="0" smtClean="0">
                <a:solidFill>
                  <a:schemeClr val="bg1"/>
                </a:solidFill>
              </a:rPr>
              <a:t>PC</a:t>
            </a:r>
          </a:p>
          <a:p>
            <a:pPr marL="0" indent="0">
              <a:buNone/>
            </a:pPr>
            <a:r>
              <a:rPr lang="es-UY" dirty="0" smtClean="0">
                <a:solidFill>
                  <a:schemeClr val="bg1"/>
                </a:solidFill>
              </a:rPr>
              <a:t>MONITORES</a:t>
            </a:r>
          </a:p>
          <a:p>
            <a:pPr marL="0" indent="0">
              <a:buNone/>
            </a:pPr>
            <a:r>
              <a:rPr lang="es-UY" dirty="0" smtClean="0">
                <a:solidFill>
                  <a:schemeClr val="bg1"/>
                </a:solidFill>
              </a:rPr>
              <a:t>MOUSE</a:t>
            </a:r>
          </a:p>
          <a:p>
            <a:pPr marL="0" indent="0">
              <a:buNone/>
            </a:pPr>
            <a:r>
              <a:rPr lang="es-UY" dirty="0" smtClean="0">
                <a:solidFill>
                  <a:schemeClr val="bg1"/>
                </a:solidFill>
              </a:rPr>
              <a:t>TECLADOS</a:t>
            </a:r>
            <a:endParaRPr lang="en-US" dirty="0">
              <a:solidFill>
                <a:schemeClr val="bg1"/>
              </a:solidFill>
            </a:endParaRPr>
          </a:p>
        </p:txBody>
      </p:sp>
    </p:spTree>
    <p:extLst>
      <p:ext uri="{BB962C8B-B14F-4D97-AF65-F5344CB8AC3E}">
        <p14:creationId xmlns:p14="http://schemas.microsoft.com/office/powerpoint/2010/main" val="253389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UY" sz="3800" dirty="0" smtClean="0"/>
              <a:t>PC</a:t>
            </a:r>
            <a:endParaRPr lang="en-US" sz="3800" dirty="0"/>
          </a:p>
        </p:txBody>
      </p:sp>
      <p:sp>
        <p:nvSpPr>
          <p:cNvPr id="3" name="Marcador de contenido 2"/>
          <p:cNvSpPr>
            <a:spLocks noGrp="1"/>
          </p:cNvSpPr>
          <p:nvPr>
            <p:ph idx="1"/>
          </p:nvPr>
        </p:nvSpPr>
        <p:spPr>
          <a:xfrm>
            <a:off x="1141412" y="2249487"/>
            <a:ext cx="4083731" cy="3541714"/>
          </a:xfrm>
        </p:spPr>
        <p:txBody>
          <a:bodyPr>
            <a:normAutofit lnSpcReduction="10000"/>
          </a:bodyPr>
          <a:lstStyle/>
          <a:p>
            <a:pPr marL="0" indent="0">
              <a:buNone/>
            </a:pPr>
            <a:r>
              <a:rPr lang="es-UY" dirty="0" smtClean="0">
                <a:solidFill>
                  <a:schemeClr val="bg1"/>
                </a:solidFill>
                <a:effectLst/>
              </a:rPr>
              <a:t>Una </a:t>
            </a:r>
            <a:r>
              <a:rPr lang="es-UY" dirty="0">
                <a:solidFill>
                  <a:schemeClr val="bg1"/>
                </a:solidFill>
                <a:effectLst/>
              </a:rPr>
              <a:t>PC es la sigla en inglés de “Personal Computer” o computadora personal. Las primeras PC que fueron utilizadas como herramientas de trabajo más accesibles, fueron desarrolladas por IBM, la cual les dio este nombre. </a:t>
            </a:r>
            <a:endParaRPr lang="en-US"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120" y="2097088"/>
            <a:ext cx="3851368" cy="3851368"/>
          </a:xfrm>
          <a:prstGeom prst="rect">
            <a:avLst/>
          </a:prstGeom>
        </p:spPr>
      </p:pic>
    </p:spTree>
    <p:extLst>
      <p:ext uri="{BB962C8B-B14F-4D97-AF65-F5344CB8AC3E}">
        <p14:creationId xmlns:p14="http://schemas.microsoft.com/office/powerpoint/2010/main" val="1922614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Elección de equipos terminales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57" y="3154271"/>
            <a:ext cx="2867707" cy="286770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402" y="3154271"/>
            <a:ext cx="3433628" cy="273666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5100" y="3154271"/>
            <a:ext cx="2891654" cy="2736669"/>
          </a:xfrm>
          <a:prstGeom prst="rect">
            <a:avLst/>
          </a:prstGeom>
        </p:spPr>
      </p:pic>
      <p:sp>
        <p:nvSpPr>
          <p:cNvPr id="7" name="CuadroTexto 6"/>
          <p:cNvSpPr txBox="1"/>
          <p:nvPr/>
        </p:nvSpPr>
        <p:spPr>
          <a:xfrm>
            <a:off x="4776243" y="2234617"/>
            <a:ext cx="3457822" cy="461665"/>
          </a:xfrm>
          <a:prstGeom prst="rect">
            <a:avLst/>
          </a:prstGeom>
          <a:noFill/>
        </p:spPr>
        <p:txBody>
          <a:bodyPr wrap="square" rtlCol="0">
            <a:spAutoFit/>
          </a:bodyPr>
          <a:lstStyle/>
          <a:p>
            <a:r>
              <a:rPr lang="es-UY" sz="2400" dirty="0">
                <a:solidFill>
                  <a:schemeClr val="bg1"/>
                </a:solidFill>
              </a:rPr>
              <a:t>HP ProOne 400 G5</a:t>
            </a:r>
            <a:endParaRPr lang="en-US" sz="2400" dirty="0">
              <a:solidFill>
                <a:schemeClr val="bg1"/>
              </a:solidFill>
            </a:endParaRPr>
          </a:p>
        </p:txBody>
      </p:sp>
      <p:sp>
        <p:nvSpPr>
          <p:cNvPr id="8" name="CuadroTexto 7"/>
          <p:cNvSpPr txBox="1"/>
          <p:nvPr/>
        </p:nvSpPr>
        <p:spPr>
          <a:xfrm>
            <a:off x="8695100" y="2086582"/>
            <a:ext cx="3457822" cy="830997"/>
          </a:xfrm>
          <a:prstGeom prst="rect">
            <a:avLst/>
          </a:prstGeom>
          <a:noFill/>
        </p:spPr>
        <p:txBody>
          <a:bodyPr wrap="square" rtlCol="0">
            <a:spAutoFit/>
          </a:bodyPr>
          <a:lstStyle/>
          <a:p>
            <a:r>
              <a:rPr lang="es-UY" sz="2400" dirty="0">
                <a:solidFill>
                  <a:schemeClr val="bg1"/>
                </a:solidFill>
              </a:rPr>
              <a:t>Lenovo </a:t>
            </a:r>
            <a:r>
              <a:rPr lang="es-UY" sz="2400" dirty="0" err="1" smtClean="0">
                <a:solidFill>
                  <a:schemeClr val="bg1"/>
                </a:solidFill>
              </a:rPr>
              <a:t>ThinkCentre</a:t>
            </a:r>
            <a:r>
              <a:rPr lang="es-UY" sz="2400" dirty="0" smtClean="0">
                <a:solidFill>
                  <a:schemeClr val="bg1"/>
                </a:solidFill>
              </a:rPr>
              <a:t> </a:t>
            </a:r>
            <a:r>
              <a:rPr lang="es-UY" sz="2400" dirty="0">
                <a:solidFill>
                  <a:schemeClr val="bg1"/>
                </a:solidFill>
              </a:rPr>
              <a:t>M720T Tower</a:t>
            </a:r>
            <a:endParaRPr lang="en-US" sz="2400" dirty="0">
              <a:solidFill>
                <a:schemeClr val="bg1"/>
              </a:solidFill>
            </a:endParaRPr>
          </a:p>
        </p:txBody>
      </p:sp>
      <p:sp>
        <p:nvSpPr>
          <p:cNvPr id="9" name="CuadroTexto 8"/>
          <p:cNvSpPr txBox="1"/>
          <p:nvPr/>
        </p:nvSpPr>
        <p:spPr>
          <a:xfrm>
            <a:off x="726757" y="2234616"/>
            <a:ext cx="3457822" cy="461665"/>
          </a:xfrm>
          <a:prstGeom prst="rect">
            <a:avLst/>
          </a:prstGeom>
          <a:noFill/>
        </p:spPr>
        <p:txBody>
          <a:bodyPr wrap="square" rtlCol="0">
            <a:spAutoFit/>
          </a:bodyPr>
          <a:lstStyle/>
          <a:p>
            <a:r>
              <a:rPr lang="es-UY" sz="2400" dirty="0">
                <a:solidFill>
                  <a:schemeClr val="bg1"/>
                </a:solidFill>
              </a:rPr>
              <a:t>Dell Optiplex 3070 SFF</a:t>
            </a:r>
            <a:endParaRPr lang="en-US" sz="2400" dirty="0">
              <a:solidFill>
                <a:schemeClr val="bg1"/>
              </a:solidFill>
            </a:endParaRPr>
          </a:p>
        </p:txBody>
      </p:sp>
    </p:spTree>
    <p:extLst>
      <p:ext uri="{BB962C8B-B14F-4D97-AF65-F5344CB8AC3E}">
        <p14:creationId xmlns:p14="http://schemas.microsoft.com/office/powerpoint/2010/main" val="2376649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a:effectLst/>
              </a:rPr>
              <a:t>Dell Optiplex 3070 SFF</a:t>
            </a:r>
            <a:endParaRPr lang="en-US" dirty="0"/>
          </a:p>
        </p:txBody>
      </p:sp>
      <p:sp>
        <p:nvSpPr>
          <p:cNvPr id="3" name="Marcador de contenido 2"/>
          <p:cNvSpPr>
            <a:spLocks noGrp="1"/>
          </p:cNvSpPr>
          <p:nvPr>
            <p:ph idx="1"/>
          </p:nvPr>
        </p:nvSpPr>
        <p:spPr/>
        <p:txBody>
          <a:bodyPr>
            <a:normAutofit fontScale="92500" lnSpcReduction="20000"/>
          </a:bodyPr>
          <a:lstStyle/>
          <a:p>
            <a:pPr marL="0" indent="0" algn="ctr">
              <a:buNone/>
            </a:pPr>
            <a:r>
              <a:rPr lang="es-UY" sz="2700" b="1" dirty="0" smtClean="0">
                <a:solidFill>
                  <a:schemeClr val="bg1"/>
                </a:solidFill>
              </a:rPr>
              <a:t>Presupuesto Medio</a:t>
            </a:r>
          </a:p>
          <a:p>
            <a:pPr marL="0" indent="0">
              <a:buNone/>
            </a:pPr>
            <a:endParaRPr lang="es-UY" dirty="0">
              <a:solidFill>
                <a:schemeClr val="bg1"/>
              </a:solidFill>
            </a:endParaRPr>
          </a:p>
          <a:p>
            <a:pPr marL="0" lvl="0" indent="0">
              <a:buNone/>
            </a:pPr>
            <a:r>
              <a:rPr lang="es-UY" sz="2100" dirty="0">
                <a:solidFill>
                  <a:schemeClr val="bg1"/>
                </a:solidFill>
                <a:effectLst/>
              </a:rPr>
              <a:t>Procesador Intel</a:t>
            </a:r>
            <a:r>
              <a:rPr lang="es-UY" sz="2100" baseline="30000" dirty="0">
                <a:solidFill>
                  <a:schemeClr val="bg1"/>
                </a:solidFill>
                <a:effectLst/>
              </a:rPr>
              <a:t>®</a:t>
            </a:r>
            <a:r>
              <a:rPr lang="es-UY" sz="2100" dirty="0">
                <a:solidFill>
                  <a:schemeClr val="bg1"/>
                </a:solidFill>
                <a:effectLst/>
              </a:rPr>
              <a:t> Core™</a:t>
            </a:r>
            <a:r>
              <a:rPr lang="es-UY" sz="2100" baseline="30000" dirty="0">
                <a:solidFill>
                  <a:schemeClr val="bg1"/>
                </a:solidFill>
                <a:effectLst/>
              </a:rPr>
              <a:t> </a:t>
            </a:r>
            <a:r>
              <a:rPr lang="es-UY" sz="2100" dirty="0">
                <a:solidFill>
                  <a:schemeClr val="bg1"/>
                </a:solidFill>
                <a:effectLst/>
              </a:rPr>
              <a:t>i5 9500</a:t>
            </a:r>
            <a:endParaRPr lang="en-US" sz="2100" dirty="0">
              <a:solidFill>
                <a:schemeClr val="bg1"/>
              </a:solidFill>
              <a:effectLst/>
            </a:endParaRPr>
          </a:p>
          <a:p>
            <a:pPr marL="0" indent="0">
              <a:buNone/>
            </a:pPr>
            <a:r>
              <a:rPr lang="es-UY" sz="2100" dirty="0">
                <a:solidFill>
                  <a:schemeClr val="bg1"/>
                </a:solidFill>
                <a:effectLst/>
              </a:rPr>
              <a:t>Memoria 8GB RAM DDR4 2666MHz</a:t>
            </a:r>
            <a:endParaRPr lang="en-US" sz="2100" dirty="0">
              <a:solidFill>
                <a:schemeClr val="bg1"/>
              </a:solidFill>
              <a:effectLst/>
            </a:endParaRPr>
          </a:p>
          <a:p>
            <a:pPr marL="0" indent="0">
              <a:buNone/>
            </a:pPr>
            <a:r>
              <a:rPr lang="es-UY" sz="2100" dirty="0">
                <a:solidFill>
                  <a:schemeClr val="bg1"/>
                </a:solidFill>
                <a:effectLst/>
              </a:rPr>
              <a:t>Disco HDD 1TB</a:t>
            </a:r>
            <a:endParaRPr lang="en-US" sz="2100" dirty="0">
              <a:solidFill>
                <a:schemeClr val="bg1"/>
              </a:solidFill>
              <a:effectLst/>
            </a:endParaRPr>
          </a:p>
          <a:p>
            <a:pPr marL="0" indent="0">
              <a:buNone/>
            </a:pPr>
            <a:r>
              <a:rPr lang="es-UY" sz="2100" dirty="0">
                <a:solidFill>
                  <a:schemeClr val="bg1"/>
                </a:solidFill>
                <a:effectLst/>
              </a:rPr>
              <a:t>GPU Intel</a:t>
            </a:r>
            <a:r>
              <a:rPr lang="es-UY" sz="2100" baseline="30000" dirty="0">
                <a:solidFill>
                  <a:schemeClr val="bg1"/>
                </a:solidFill>
                <a:effectLst/>
              </a:rPr>
              <a:t>®</a:t>
            </a:r>
            <a:r>
              <a:rPr lang="es-UY" sz="2100" dirty="0">
                <a:solidFill>
                  <a:schemeClr val="bg1"/>
                </a:solidFill>
                <a:effectLst/>
              </a:rPr>
              <a:t> UHD </a:t>
            </a:r>
            <a:r>
              <a:rPr lang="es-UY" sz="2100" dirty="0" err="1">
                <a:solidFill>
                  <a:schemeClr val="bg1"/>
                </a:solidFill>
                <a:effectLst/>
              </a:rPr>
              <a:t>Graphics</a:t>
            </a:r>
            <a:r>
              <a:rPr lang="es-UY" sz="2100" dirty="0">
                <a:solidFill>
                  <a:schemeClr val="bg1"/>
                </a:solidFill>
                <a:effectLst/>
              </a:rPr>
              <a:t> 630</a:t>
            </a:r>
            <a:endParaRPr lang="en-US" sz="2100" dirty="0">
              <a:solidFill>
                <a:schemeClr val="bg1"/>
              </a:solidFill>
              <a:effectLst/>
            </a:endParaRPr>
          </a:p>
          <a:p>
            <a:pPr marL="0" indent="0">
              <a:buNone/>
            </a:pPr>
            <a:r>
              <a:rPr lang="es-UY" sz="2100" dirty="0">
                <a:solidFill>
                  <a:schemeClr val="bg1"/>
                </a:solidFill>
                <a:effectLst/>
              </a:rPr>
              <a:t>Incluye licencia Windows 10 Pro 64 Bit</a:t>
            </a:r>
            <a:br>
              <a:rPr lang="es-UY" sz="2100" dirty="0">
                <a:solidFill>
                  <a:schemeClr val="bg1"/>
                </a:solidFill>
                <a:effectLst/>
              </a:rPr>
            </a:br>
            <a:r>
              <a:rPr lang="es-UY" sz="2100" dirty="0">
                <a:solidFill>
                  <a:schemeClr val="bg1"/>
                </a:solidFill>
                <a:effectLst/>
              </a:rPr>
              <a:t>Incluye garantía oficial 36 meses</a:t>
            </a:r>
            <a:endParaRPr lang="en-US" sz="2100" dirty="0">
              <a:solidFill>
                <a:schemeClr val="bg1"/>
              </a:solidFill>
              <a:effectLst/>
            </a:endParaRP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49" y="3075893"/>
            <a:ext cx="2867707" cy="2867707"/>
          </a:xfrm>
          <a:prstGeom prst="rect">
            <a:avLst/>
          </a:prstGeom>
        </p:spPr>
      </p:pic>
    </p:spTree>
    <p:extLst>
      <p:ext uri="{BB962C8B-B14F-4D97-AF65-F5344CB8AC3E}">
        <p14:creationId xmlns:p14="http://schemas.microsoft.com/office/powerpoint/2010/main" val="563796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539" y="318072"/>
            <a:ext cx="9905998" cy="1478570"/>
          </a:xfrm>
        </p:spPr>
        <p:txBody>
          <a:bodyPr/>
          <a:lstStyle/>
          <a:p>
            <a:pPr algn="ctr"/>
            <a:r>
              <a:rPr lang="es-UY" dirty="0">
                <a:effectLst/>
              </a:rPr>
              <a:t>HP ProOne 400 </a:t>
            </a:r>
            <a:r>
              <a:rPr lang="es-UY" dirty="0" smtClean="0">
                <a:effectLst/>
              </a:rPr>
              <a:t>G5</a:t>
            </a:r>
            <a:endParaRPr lang="en-US" dirty="0"/>
          </a:p>
        </p:txBody>
      </p:sp>
      <p:sp>
        <p:nvSpPr>
          <p:cNvPr id="3" name="Marcador de contenido 2"/>
          <p:cNvSpPr>
            <a:spLocks noGrp="1"/>
          </p:cNvSpPr>
          <p:nvPr>
            <p:ph idx="1"/>
          </p:nvPr>
        </p:nvSpPr>
        <p:spPr>
          <a:xfrm>
            <a:off x="1005840" y="1696038"/>
            <a:ext cx="9002633" cy="5627416"/>
          </a:xfrm>
        </p:spPr>
        <p:txBody>
          <a:bodyPr>
            <a:normAutofit/>
          </a:bodyPr>
          <a:lstStyle/>
          <a:p>
            <a:pPr marL="0" indent="0" algn="ctr">
              <a:buNone/>
            </a:pPr>
            <a:r>
              <a:rPr lang="es-UY" sz="2500" b="1" dirty="0" smtClean="0">
                <a:solidFill>
                  <a:schemeClr val="bg1"/>
                </a:solidFill>
              </a:rPr>
              <a:t>	Presupuesto Medio/Alto</a:t>
            </a:r>
          </a:p>
          <a:p>
            <a:pPr marL="0" indent="0">
              <a:buNone/>
            </a:pPr>
            <a:endParaRPr lang="es-UY" dirty="0">
              <a:solidFill>
                <a:schemeClr val="bg1"/>
              </a:solidFill>
            </a:endParaRPr>
          </a:p>
          <a:p>
            <a:pPr marL="0" lvl="0" indent="0">
              <a:buNone/>
            </a:pPr>
            <a:r>
              <a:rPr lang="es-UY" sz="1900" dirty="0">
                <a:solidFill>
                  <a:schemeClr val="bg1"/>
                </a:solidFill>
                <a:effectLst/>
              </a:rPr>
              <a:t>Procesador Intel</a:t>
            </a:r>
            <a:r>
              <a:rPr lang="es-UY" sz="1900" baseline="30000" dirty="0">
                <a:solidFill>
                  <a:schemeClr val="bg1"/>
                </a:solidFill>
                <a:effectLst/>
              </a:rPr>
              <a:t>®</a:t>
            </a:r>
            <a:r>
              <a:rPr lang="es-UY" sz="1900" dirty="0">
                <a:solidFill>
                  <a:schemeClr val="bg1"/>
                </a:solidFill>
                <a:effectLst/>
              </a:rPr>
              <a:t> Core™</a:t>
            </a:r>
            <a:r>
              <a:rPr lang="es-UY" sz="1900" baseline="30000" dirty="0">
                <a:solidFill>
                  <a:schemeClr val="bg1"/>
                </a:solidFill>
                <a:effectLst/>
              </a:rPr>
              <a:t> </a:t>
            </a:r>
            <a:r>
              <a:rPr lang="es-UY" sz="1900" dirty="0">
                <a:solidFill>
                  <a:schemeClr val="bg1"/>
                </a:solidFill>
                <a:effectLst/>
              </a:rPr>
              <a:t>i5 8500</a:t>
            </a:r>
            <a:endParaRPr lang="en-US" sz="1900" dirty="0">
              <a:solidFill>
                <a:schemeClr val="bg1"/>
              </a:solidFill>
              <a:effectLst/>
            </a:endParaRPr>
          </a:p>
          <a:p>
            <a:pPr marL="0" indent="0">
              <a:buNone/>
            </a:pPr>
            <a:r>
              <a:rPr lang="es-UY" sz="1900" dirty="0">
                <a:solidFill>
                  <a:schemeClr val="bg1"/>
                </a:solidFill>
                <a:effectLst/>
              </a:rPr>
              <a:t>Memoria 8GB RAM DDR4 2666MHz</a:t>
            </a:r>
            <a:endParaRPr lang="en-US" sz="1900" dirty="0">
              <a:solidFill>
                <a:schemeClr val="bg1"/>
              </a:solidFill>
              <a:effectLst/>
            </a:endParaRPr>
          </a:p>
          <a:p>
            <a:pPr marL="0" indent="0">
              <a:buNone/>
            </a:pPr>
            <a:r>
              <a:rPr lang="es-UY" sz="1900" dirty="0">
                <a:solidFill>
                  <a:schemeClr val="bg1"/>
                </a:solidFill>
                <a:effectLst/>
              </a:rPr>
              <a:t>Disco SSD 256GB</a:t>
            </a:r>
            <a:endParaRPr lang="en-US" sz="1900" dirty="0">
              <a:solidFill>
                <a:schemeClr val="bg1"/>
              </a:solidFill>
              <a:effectLst/>
            </a:endParaRPr>
          </a:p>
          <a:p>
            <a:pPr marL="0" indent="0">
              <a:buNone/>
            </a:pPr>
            <a:r>
              <a:rPr lang="es-UY" sz="1900" dirty="0">
                <a:solidFill>
                  <a:schemeClr val="bg1"/>
                </a:solidFill>
                <a:effectLst/>
              </a:rPr>
              <a:t>GPU Intel</a:t>
            </a:r>
            <a:r>
              <a:rPr lang="es-UY" sz="1900" baseline="30000" dirty="0">
                <a:solidFill>
                  <a:schemeClr val="bg1"/>
                </a:solidFill>
                <a:effectLst/>
              </a:rPr>
              <a:t>®</a:t>
            </a:r>
            <a:r>
              <a:rPr lang="es-UY" sz="1900" dirty="0">
                <a:solidFill>
                  <a:schemeClr val="bg1"/>
                </a:solidFill>
                <a:effectLst/>
              </a:rPr>
              <a:t> UHD </a:t>
            </a:r>
            <a:r>
              <a:rPr lang="es-UY" sz="1900" dirty="0" err="1">
                <a:solidFill>
                  <a:schemeClr val="bg1"/>
                </a:solidFill>
                <a:effectLst/>
              </a:rPr>
              <a:t>Graphics</a:t>
            </a:r>
            <a:r>
              <a:rPr lang="es-UY" sz="1900" dirty="0">
                <a:solidFill>
                  <a:schemeClr val="bg1"/>
                </a:solidFill>
                <a:effectLst/>
              </a:rPr>
              <a:t> 630</a:t>
            </a:r>
            <a:endParaRPr lang="en-US" sz="1900" dirty="0">
              <a:solidFill>
                <a:schemeClr val="bg1"/>
              </a:solidFill>
              <a:effectLst/>
            </a:endParaRPr>
          </a:p>
          <a:p>
            <a:pPr marL="0" indent="0">
              <a:buNone/>
            </a:pPr>
            <a:r>
              <a:rPr lang="es-UY" sz="1900" dirty="0">
                <a:solidFill>
                  <a:schemeClr val="bg1"/>
                </a:solidFill>
                <a:effectLst/>
              </a:rPr>
              <a:t>Ensamblado en monitor 23,8” Full HD</a:t>
            </a:r>
            <a:br>
              <a:rPr lang="es-UY" sz="1900" dirty="0">
                <a:solidFill>
                  <a:schemeClr val="bg1"/>
                </a:solidFill>
                <a:effectLst/>
              </a:rPr>
            </a:br>
            <a:r>
              <a:rPr lang="es-UY" sz="1900" dirty="0">
                <a:solidFill>
                  <a:schemeClr val="bg1"/>
                </a:solidFill>
                <a:effectLst/>
              </a:rPr>
              <a:t>Incluye ratón y teclado</a:t>
            </a:r>
            <a:br>
              <a:rPr lang="es-UY" sz="1900" dirty="0">
                <a:solidFill>
                  <a:schemeClr val="bg1"/>
                </a:solidFill>
                <a:effectLst/>
              </a:rPr>
            </a:br>
            <a:r>
              <a:rPr lang="es-UY" sz="1900" dirty="0">
                <a:solidFill>
                  <a:schemeClr val="bg1"/>
                </a:solidFill>
                <a:effectLst/>
              </a:rPr>
              <a:t>Incluye chip WiFi</a:t>
            </a:r>
            <a:endParaRPr lang="en-US" sz="1900" dirty="0">
              <a:solidFill>
                <a:schemeClr val="bg1"/>
              </a:solidFill>
              <a:effectLst/>
            </a:endParaRPr>
          </a:p>
          <a:p>
            <a:pPr marL="0" indent="0">
              <a:buNone/>
            </a:pPr>
            <a:r>
              <a:rPr lang="es-UY" sz="1900" dirty="0">
                <a:solidFill>
                  <a:schemeClr val="bg1"/>
                </a:solidFill>
                <a:effectLst/>
              </a:rPr>
              <a:t>Incluye licencia Windows 10 Pro 64 Bit</a:t>
            </a:r>
            <a:br>
              <a:rPr lang="es-UY" sz="1900" dirty="0">
                <a:solidFill>
                  <a:schemeClr val="bg1"/>
                </a:solidFill>
                <a:effectLst/>
              </a:rPr>
            </a:br>
            <a:r>
              <a:rPr lang="es-UY" sz="1900" dirty="0">
                <a:solidFill>
                  <a:schemeClr val="bg1"/>
                </a:solidFill>
                <a:effectLst/>
              </a:rPr>
              <a:t>Incluye garantía oficial 36 meses</a:t>
            </a:r>
            <a:endParaRPr lang="en-US" sz="1900" dirty="0">
              <a:solidFill>
                <a:schemeClr val="bg1"/>
              </a:solidFill>
              <a:effectLst/>
            </a:endParaRPr>
          </a:p>
          <a:p>
            <a:endParaRPr lang="en-US" sz="19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892" y="2930456"/>
            <a:ext cx="4447427" cy="3259183"/>
          </a:xfrm>
          <a:prstGeom prst="rect">
            <a:avLst/>
          </a:prstGeom>
        </p:spPr>
      </p:pic>
    </p:spTree>
    <p:extLst>
      <p:ext uri="{BB962C8B-B14F-4D97-AF65-F5344CB8AC3E}">
        <p14:creationId xmlns:p14="http://schemas.microsoft.com/office/powerpoint/2010/main" val="1388297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539" y="318072"/>
            <a:ext cx="9905998" cy="1478570"/>
          </a:xfrm>
        </p:spPr>
        <p:txBody>
          <a:bodyPr/>
          <a:lstStyle/>
          <a:p>
            <a:pPr algn="ctr"/>
            <a:r>
              <a:rPr lang="es-UY" dirty="0">
                <a:effectLst/>
              </a:rPr>
              <a:t>Lenovo </a:t>
            </a:r>
            <a:r>
              <a:rPr lang="es-UY" dirty="0" err="1">
                <a:effectLst/>
              </a:rPr>
              <a:t>ThinkCentre</a:t>
            </a:r>
            <a:r>
              <a:rPr lang="es-UY" dirty="0">
                <a:effectLst/>
              </a:rPr>
              <a:t> M720T Tower</a:t>
            </a:r>
            <a:endParaRPr lang="en-US" dirty="0"/>
          </a:p>
        </p:txBody>
      </p:sp>
      <p:sp>
        <p:nvSpPr>
          <p:cNvPr id="3" name="Marcador de contenido 2"/>
          <p:cNvSpPr>
            <a:spLocks noGrp="1"/>
          </p:cNvSpPr>
          <p:nvPr>
            <p:ph idx="1"/>
          </p:nvPr>
        </p:nvSpPr>
        <p:spPr>
          <a:xfrm>
            <a:off x="1005840" y="1696038"/>
            <a:ext cx="9002633" cy="5627416"/>
          </a:xfrm>
        </p:spPr>
        <p:txBody>
          <a:bodyPr>
            <a:normAutofit/>
          </a:bodyPr>
          <a:lstStyle/>
          <a:p>
            <a:pPr marL="0" indent="0" algn="ctr">
              <a:buNone/>
            </a:pPr>
            <a:r>
              <a:rPr lang="es-UY" sz="2500" b="1" dirty="0" smtClean="0">
                <a:solidFill>
                  <a:schemeClr val="bg1"/>
                </a:solidFill>
              </a:rPr>
              <a:t>	Presupuesto Alto</a:t>
            </a:r>
          </a:p>
          <a:p>
            <a:pPr marL="0" indent="0">
              <a:buNone/>
            </a:pPr>
            <a:endParaRPr lang="es-UY" dirty="0">
              <a:solidFill>
                <a:schemeClr val="bg1"/>
              </a:solidFill>
            </a:endParaRPr>
          </a:p>
          <a:p>
            <a:pPr marL="0" lvl="0" indent="0">
              <a:buNone/>
            </a:pPr>
            <a:r>
              <a:rPr lang="es-UY" sz="1900" dirty="0">
                <a:solidFill>
                  <a:schemeClr val="bg1"/>
                </a:solidFill>
                <a:effectLst/>
              </a:rPr>
              <a:t>Procesador Intel® Core™ i7 8700</a:t>
            </a:r>
          </a:p>
          <a:p>
            <a:pPr marL="0" lvl="0" indent="0">
              <a:buNone/>
            </a:pPr>
            <a:r>
              <a:rPr lang="es-UY" sz="1900" dirty="0">
                <a:solidFill>
                  <a:schemeClr val="bg1"/>
                </a:solidFill>
                <a:effectLst/>
              </a:rPr>
              <a:t>Memoria 8GB RAM DDR4 2666MHz</a:t>
            </a:r>
          </a:p>
          <a:p>
            <a:pPr marL="0" lvl="0" indent="0">
              <a:buNone/>
            </a:pPr>
            <a:r>
              <a:rPr lang="es-UY" sz="1900" dirty="0">
                <a:solidFill>
                  <a:schemeClr val="bg1"/>
                </a:solidFill>
                <a:effectLst/>
              </a:rPr>
              <a:t>Disco HDD 1TB 7200RPM</a:t>
            </a:r>
          </a:p>
          <a:p>
            <a:pPr marL="0" lvl="0" indent="0">
              <a:buNone/>
            </a:pPr>
            <a:r>
              <a:rPr lang="es-UY" sz="1900" dirty="0">
                <a:solidFill>
                  <a:schemeClr val="bg1"/>
                </a:solidFill>
                <a:effectLst/>
              </a:rPr>
              <a:t>GPU Intel® UHD </a:t>
            </a:r>
            <a:r>
              <a:rPr lang="es-UY" sz="1900" dirty="0" err="1">
                <a:solidFill>
                  <a:schemeClr val="bg1"/>
                </a:solidFill>
                <a:effectLst/>
              </a:rPr>
              <a:t>Graphics</a:t>
            </a:r>
            <a:r>
              <a:rPr lang="es-UY" sz="1900" dirty="0">
                <a:solidFill>
                  <a:schemeClr val="bg1"/>
                </a:solidFill>
                <a:effectLst/>
              </a:rPr>
              <a:t> 630</a:t>
            </a:r>
          </a:p>
          <a:p>
            <a:pPr marL="0" lvl="0" indent="0">
              <a:buNone/>
            </a:pPr>
            <a:r>
              <a:rPr lang="es-UY" sz="1900" dirty="0">
                <a:solidFill>
                  <a:schemeClr val="bg1"/>
                </a:solidFill>
                <a:effectLst/>
              </a:rPr>
              <a:t>Incluye licencia Windows 10 Pro 64 Bit</a:t>
            </a:r>
          </a:p>
          <a:p>
            <a:pPr marL="0" lvl="0" indent="0">
              <a:buNone/>
            </a:pPr>
            <a:r>
              <a:rPr lang="es-UY" sz="1900" dirty="0">
                <a:solidFill>
                  <a:schemeClr val="bg1"/>
                </a:solidFill>
                <a:effectLst/>
              </a:rPr>
              <a:t>Incluye garantía oficial 36 meses</a:t>
            </a:r>
          </a:p>
          <a:p>
            <a:endParaRPr lang="en-US" sz="19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820" y="2822256"/>
            <a:ext cx="3199721" cy="3199721"/>
          </a:xfrm>
          <a:prstGeom prst="rect">
            <a:avLst/>
          </a:prstGeom>
        </p:spPr>
      </p:pic>
    </p:spTree>
    <p:extLst>
      <p:ext uri="{BB962C8B-B14F-4D97-AF65-F5344CB8AC3E}">
        <p14:creationId xmlns:p14="http://schemas.microsoft.com/office/powerpoint/2010/main" val="3677672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Y" dirty="0" smtClean="0"/>
              <a:t>Periféricos elegidos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388" y="3049857"/>
            <a:ext cx="3843759" cy="330138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4" y="3339936"/>
            <a:ext cx="3700546" cy="2455817"/>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582" y="3339936"/>
            <a:ext cx="3401774" cy="2492539"/>
          </a:xfrm>
          <a:prstGeom prst="rect">
            <a:avLst/>
          </a:prstGeom>
        </p:spPr>
      </p:pic>
      <p:sp>
        <p:nvSpPr>
          <p:cNvPr id="7" name="CuadroTexto 6"/>
          <p:cNvSpPr txBox="1"/>
          <p:nvPr/>
        </p:nvSpPr>
        <p:spPr>
          <a:xfrm>
            <a:off x="4281582" y="2865191"/>
            <a:ext cx="3254545" cy="369332"/>
          </a:xfrm>
          <a:prstGeom prst="rect">
            <a:avLst/>
          </a:prstGeom>
          <a:noFill/>
        </p:spPr>
        <p:txBody>
          <a:bodyPr wrap="none" rtlCol="0">
            <a:spAutoFit/>
          </a:bodyPr>
          <a:lstStyle/>
          <a:p>
            <a:r>
              <a:rPr lang="es-UY" dirty="0" smtClean="0">
                <a:solidFill>
                  <a:schemeClr val="bg1"/>
                </a:solidFill>
              </a:rPr>
              <a:t>OP2: Viewsonic </a:t>
            </a:r>
            <a:r>
              <a:rPr lang="es-UY" dirty="0">
                <a:solidFill>
                  <a:schemeClr val="bg1"/>
                </a:solidFill>
              </a:rPr>
              <a:t>VA2261H-2 22” </a:t>
            </a:r>
            <a:endParaRPr lang="en-US" dirty="0">
              <a:solidFill>
                <a:schemeClr val="bg1"/>
              </a:solidFill>
            </a:endParaRPr>
          </a:p>
        </p:txBody>
      </p:sp>
      <p:sp>
        <p:nvSpPr>
          <p:cNvPr id="8" name="CuadroTexto 7"/>
          <p:cNvSpPr txBox="1"/>
          <p:nvPr/>
        </p:nvSpPr>
        <p:spPr>
          <a:xfrm>
            <a:off x="639776" y="2865191"/>
            <a:ext cx="2919582" cy="369332"/>
          </a:xfrm>
          <a:prstGeom prst="rect">
            <a:avLst/>
          </a:prstGeom>
          <a:noFill/>
        </p:spPr>
        <p:txBody>
          <a:bodyPr wrap="none" rtlCol="0">
            <a:spAutoFit/>
          </a:bodyPr>
          <a:lstStyle/>
          <a:p>
            <a:r>
              <a:rPr lang="es-UY" dirty="0" smtClean="0">
                <a:solidFill>
                  <a:schemeClr val="bg1"/>
                </a:solidFill>
              </a:rPr>
              <a:t>OP1: </a:t>
            </a:r>
            <a:r>
              <a:rPr lang="es-UY" dirty="0">
                <a:solidFill>
                  <a:schemeClr val="bg1"/>
                </a:solidFill>
              </a:rPr>
              <a:t>LG 24MK430H-B - 24" </a:t>
            </a:r>
            <a:endParaRPr lang="en-US" dirty="0">
              <a:solidFill>
                <a:schemeClr val="bg1"/>
              </a:solidFill>
            </a:endParaRPr>
          </a:p>
        </p:txBody>
      </p:sp>
      <p:sp>
        <p:nvSpPr>
          <p:cNvPr id="9" name="CuadroTexto 8"/>
          <p:cNvSpPr txBox="1"/>
          <p:nvPr/>
        </p:nvSpPr>
        <p:spPr>
          <a:xfrm>
            <a:off x="7923388" y="2843490"/>
            <a:ext cx="3554467" cy="646331"/>
          </a:xfrm>
          <a:prstGeom prst="rect">
            <a:avLst/>
          </a:prstGeom>
          <a:noFill/>
        </p:spPr>
        <p:txBody>
          <a:bodyPr wrap="square" rtlCol="0">
            <a:spAutoFit/>
          </a:bodyPr>
          <a:lstStyle/>
          <a:p>
            <a:r>
              <a:rPr lang="es-UY" dirty="0">
                <a:solidFill>
                  <a:schemeClr val="bg1"/>
                </a:solidFill>
              </a:rPr>
              <a:t>Teclado y Mouse Logitech MK235 Inalámbrico</a:t>
            </a:r>
            <a:endParaRPr lang="en-US" dirty="0">
              <a:solidFill>
                <a:schemeClr val="bg1"/>
              </a:solidFill>
            </a:endParaRPr>
          </a:p>
        </p:txBody>
      </p:sp>
    </p:spTree>
    <p:extLst>
      <p:ext uri="{BB962C8B-B14F-4D97-AF65-F5344CB8AC3E}">
        <p14:creationId xmlns:p14="http://schemas.microsoft.com/office/powerpoint/2010/main" val="2620598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100</TotalTime>
  <Words>1699</Words>
  <Application>Microsoft Office PowerPoint</Application>
  <PresentationFormat>Panorámica</PresentationFormat>
  <Paragraphs>363</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Times New Roman</vt:lpstr>
      <vt:lpstr>Trebuchet MS</vt:lpstr>
      <vt:lpstr>Tw Cen MT</vt:lpstr>
      <vt:lpstr>Circuito</vt:lpstr>
      <vt:lpstr>Taller de mantenimiento III  majime</vt:lpstr>
      <vt:lpstr>Introducción al proyecto</vt:lpstr>
      <vt:lpstr>EQUIPAMIENTO DE TERMINALES</vt:lpstr>
      <vt:lpstr>PC</vt:lpstr>
      <vt:lpstr>Elección de equipos terminales</vt:lpstr>
      <vt:lpstr>Dell Optiplex 3070 SFF</vt:lpstr>
      <vt:lpstr>HP ProOne 400 G5</vt:lpstr>
      <vt:lpstr>Lenovo ThinkCentre M720T Tower</vt:lpstr>
      <vt:lpstr>Periféricos elegidos</vt:lpstr>
      <vt:lpstr>EQUIPAMIENTO DE RED</vt:lpstr>
      <vt:lpstr>SERVIDOR elegido</vt:lpstr>
      <vt:lpstr>Comparación ENTRE OPCIONES DE SERVIDOR</vt:lpstr>
      <vt:lpstr>Router elegido</vt:lpstr>
      <vt:lpstr>SWITCH ELEGIDO</vt:lpstr>
      <vt:lpstr>IMPRESORA DE RED ELEGIDA</vt:lpstr>
      <vt:lpstr>Sistemas operativos elegidos: terminales</vt:lpstr>
      <vt:lpstr>Sistemas operativos elegidos: SERVIDOR</vt:lpstr>
      <vt:lpstr>Software extra </vt:lpstr>
      <vt:lpstr>REDES</vt:lpstr>
      <vt:lpstr>IP PRIVADA vs IP Pública</vt:lpstr>
      <vt:lpstr>Puerta de enlace o gateway</vt:lpstr>
      <vt:lpstr>MÁSCARA DE SUBRED O SUBNET MASK</vt:lpstr>
      <vt:lpstr>Implementación de la red del local</vt:lpstr>
      <vt:lpstr>Implementación de la red en el local</vt:lpstr>
      <vt:lpstr>DIAGRAMA EN CISCO PACKET TRACER</vt:lpstr>
      <vt:lpstr>PRESUPUESTO FIJO</vt:lpstr>
      <vt:lpstr>PRESUPUESTO VARIABLE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mantenimiento III  majime</dc:title>
  <dc:creator>Martina Karszensztejn</dc:creator>
  <cp:lastModifiedBy>Martina Karszensztejn</cp:lastModifiedBy>
  <cp:revision>12</cp:revision>
  <dcterms:created xsi:type="dcterms:W3CDTF">2020-10-31T00:50:37Z</dcterms:created>
  <dcterms:modified xsi:type="dcterms:W3CDTF">2020-10-31T02:31:37Z</dcterms:modified>
</cp:coreProperties>
</file>