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4" d="100"/>
          <a:sy n="64" d="100"/>
        </p:scale>
        <p:origin x="6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238F91B-A45F-4243-86D9-693E21E0792A}" type="datetimeFigureOut">
              <a:rPr lang="es-ES" smtClean="0"/>
              <a:t>11/01/2019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204857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238F91B-A45F-4243-86D9-693E21E0792A}" type="datetimeFigureOut">
              <a:rPr lang="es-ES" smtClean="0"/>
              <a:t>11/01/2019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132404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238F91B-A45F-4243-86D9-693E21E0792A}" type="datetimeFigureOut">
              <a:rPr lang="es-ES" smtClean="0"/>
              <a:t>11/01/2019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1721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238F91B-A45F-4243-86D9-693E21E0792A}" type="datetimeFigureOut">
              <a:rPr lang="es-ES" smtClean="0"/>
              <a:t>11/01/2019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1762894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238F91B-A45F-4243-86D9-693E21E0792A}" type="datetimeFigureOut">
              <a:rPr lang="es-ES" smtClean="0"/>
              <a:t>11/01/2019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2063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238F91B-A45F-4243-86D9-693E21E0792A}" type="datetimeFigureOut">
              <a:rPr lang="es-ES" smtClean="0"/>
              <a:t>11/01/2019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1263714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38F91B-A45F-4243-86D9-693E21E0792A}" type="datetimeFigureOut">
              <a:rPr lang="es-ES" smtClean="0"/>
              <a:t>11/01/2019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2142319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38F91B-A45F-4243-86D9-693E21E0792A}" type="datetimeFigureOut">
              <a:rPr lang="es-ES" smtClean="0"/>
              <a:t>11/01/2019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56034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38F91B-A45F-4243-86D9-693E21E0792A}" type="datetimeFigureOut">
              <a:rPr lang="es-ES" smtClean="0"/>
              <a:t>11/01/2019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53252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238F91B-A45F-4243-86D9-693E21E0792A}" type="datetimeFigureOut">
              <a:rPr lang="es-ES" smtClean="0"/>
              <a:t>11/01/2019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394865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238F91B-A45F-4243-86D9-693E21E0792A}" type="datetimeFigureOut">
              <a:rPr lang="es-ES" smtClean="0"/>
              <a:t>11/01/2019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151826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38F91B-A45F-4243-86D9-693E21E0792A}" type="datetimeFigureOut">
              <a:rPr lang="es-ES" smtClean="0"/>
              <a:t>11/01/2019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29407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238F91B-A45F-4243-86D9-693E21E0792A}" type="datetimeFigureOut">
              <a:rPr lang="es-ES" smtClean="0"/>
              <a:t>11/01/2019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379690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38F91B-A45F-4243-86D9-693E21E0792A}" type="datetimeFigureOut">
              <a:rPr lang="es-ES" smtClean="0"/>
              <a:t>11/01/2019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180049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238F91B-A45F-4243-86D9-693E21E0792A}" type="datetimeFigureOut">
              <a:rPr lang="es-ES" smtClean="0"/>
              <a:t>11/01/2019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289586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238F91B-A45F-4243-86D9-693E21E0792A}" type="datetimeFigureOut">
              <a:rPr lang="es-ES" smtClean="0"/>
              <a:t>11/01/2019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15B5B63-EDC5-4443-91CD-2613E483EF5E}" type="slidenum">
              <a:rPr lang="es-ES" smtClean="0"/>
              <a:t>‹Nº›</a:t>
            </a:fld>
            <a:endParaRPr lang="es-ES"/>
          </a:p>
        </p:txBody>
      </p:sp>
    </p:spTree>
    <p:extLst>
      <p:ext uri="{BB962C8B-B14F-4D97-AF65-F5344CB8AC3E}">
        <p14:creationId xmlns:p14="http://schemas.microsoft.com/office/powerpoint/2010/main" val="267619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38F91B-A45F-4243-86D9-693E21E0792A}" type="datetimeFigureOut">
              <a:rPr lang="es-ES" smtClean="0"/>
              <a:t>11/01/2019</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5B5B63-EDC5-4443-91CD-2613E483EF5E}" type="slidenum">
              <a:rPr lang="es-ES" smtClean="0"/>
              <a:t>‹Nº›</a:t>
            </a:fld>
            <a:endParaRPr lang="es-ES"/>
          </a:p>
        </p:txBody>
      </p:sp>
    </p:spTree>
    <p:extLst>
      <p:ext uri="{BB962C8B-B14F-4D97-AF65-F5344CB8AC3E}">
        <p14:creationId xmlns:p14="http://schemas.microsoft.com/office/powerpoint/2010/main" val="3184772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29343" y="195943"/>
            <a:ext cx="10624457" cy="1494745"/>
          </a:xfrm>
        </p:spPr>
        <p:txBody>
          <a:bodyPr>
            <a:normAutofit fontScale="90000"/>
          </a:bodyPr>
          <a:lstStyle/>
          <a:p>
            <a:r>
              <a:rPr lang="es-ES" b="1" i="1" dirty="0"/>
              <a:t>1.Consultas sobre las filas de una tabla. Sentencia SELECT.</a:t>
            </a:r>
            <a:br>
              <a:rPr lang="es-ES" b="1" i="1" dirty="0"/>
            </a:br>
            <a:endParaRPr lang="es-ES" dirty="0"/>
          </a:p>
        </p:txBody>
      </p:sp>
      <p:sp>
        <p:nvSpPr>
          <p:cNvPr id="6" name="Marcador de contenido 5"/>
          <p:cNvSpPr>
            <a:spLocks noGrp="1"/>
          </p:cNvSpPr>
          <p:nvPr>
            <p:ph idx="1"/>
          </p:nvPr>
        </p:nvSpPr>
        <p:spPr>
          <a:xfrm>
            <a:off x="514048" y="1333274"/>
            <a:ext cx="8596668" cy="3880773"/>
          </a:xfrm>
        </p:spPr>
        <p:txBody>
          <a:bodyPr/>
          <a:lstStyle/>
          <a:p>
            <a:pPr marL="2286000" lvl="5" indent="0">
              <a:buNone/>
            </a:pPr>
            <a: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&lt;</a:t>
            </a:r>
            <a:r>
              <a:rPr lang="es-ES" sz="28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lista_de_expresiones</a:t>
            </a:r>
            <a: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&gt;</a:t>
            </a:r>
          </a:p>
          <a:p>
            <a:pPr marL="2286000" lvl="5" indent="0">
              <a:buNone/>
            </a:pPr>
            <a: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FROM &lt;tabla&gt;</a:t>
            </a:r>
          </a:p>
          <a:p>
            <a:r>
              <a:rPr lang="es-ES" b="1" dirty="0"/>
              <a:t>Si queremos obtener todas las columnas de una tabla se puede utilizar cómo &lt;</a:t>
            </a:r>
            <a:r>
              <a:rPr lang="es-ES" b="1" dirty="0" err="1"/>
              <a:t>lista_de_expresiones</a:t>
            </a:r>
            <a:r>
              <a:rPr lang="es-ES" b="1" dirty="0"/>
              <a:t>&gt; el carácter “*”.</a:t>
            </a:r>
            <a:r>
              <a:rPr lang="es-ES" dirty="0"/>
              <a:t> </a:t>
            </a:r>
          </a:p>
          <a:p>
            <a:r>
              <a:rPr lang="es-ES" b="1" dirty="0"/>
              <a:t>Se pueden utilizar expresiones que realicen algún cálculo u operación. Ejemplo:</a:t>
            </a:r>
          </a:p>
          <a:p>
            <a:pPr marL="2286000" lvl="5" indent="0">
              <a:buNone/>
            </a:pPr>
            <a:r>
              <a:rPr lang="es-ES" sz="24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r>
              <a:rPr lang="es-ES" sz="24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cdemp</a:t>
            </a:r>
            <a:r>
              <a:rPr lang="es-ES" sz="24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24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nhoras</a:t>
            </a:r>
            <a:r>
              <a:rPr lang="es-ES" sz="24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*40</a:t>
            </a:r>
          </a:p>
          <a:p>
            <a:pPr marL="2286000" lvl="5" indent="0">
              <a:buNone/>
            </a:pPr>
            <a:r>
              <a:rPr lang="es-ES" sz="24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FROM trabaja</a:t>
            </a:r>
          </a:p>
          <a:p>
            <a:endParaRPr lang="es-ES" dirty="0"/>
          </a:p>
        </p:txBody>
      </p:sp>
    </p:spTree>
    <p:extLst>
      <p:ext uri="{BB962C8B-B14F-4D97-AF65-F5344CB8AC3E}">
        <p14:creationId xmlns:p14="http://schemas.microsoft.com/office/powerpoint/2010/main" val="42871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533400"/>
            <a:ext cx="10896600" cy="6204857"/>
          </a:xfrm>
        </p:spPr>
        <p:txBody>
          <a:bodyPr>
            <a:noAutofit/>
          </a:bodyPr>
          <a:lstStyle/>
          <a:p>
            <a:pPr lvl="0" algn="just">
              <a:spcAft>
                <a:spcPts val="0"/>
              </a:spcAft>
              <a:tabLst>
                <a:tab pos="228600" algn="l"/>
              </a:tabLst>
            </a:pPr>
            <a:r>
              <a:rPr lang="es-ES" sz="2800" b="1" dirty="0">
                <a:latin typeface="Times New Roman" panose="02020603050405020304" pitchFamily="18" charset="0"/>
                <a:ea typeface="Times New Roman" panose="02020603050405020304" pitchFamily="18" charset="0"/>
              </a:rPr>
              <a:t>Valor mínimo</a:t>
            </a:r>
            <a:r>
              <a:rPr lang="es-ES" sz="2800" dirty="0">
                <a:latin typeface="Times New Roman" panose="02020603050405020304" pitchFamily="18" charset="0"/>
                <a:ea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MIN(&lt;expresión&gt;)</a:t>
            </a:r>
            <a:r>
              <a:rPr lang="es-ES" sz="2800" dirty="0">
                <a:latin typeface="Times New Roman" panose="02020603050405020304" pitchFamily="18" charset="0"/>
                <a:ea typeface="Times New Roman" panose="02020603050405020304" pitchFamily="18" charset="0"/>
              </a:rPr>
              <a:t> : </a:t>
            </a:r>
            <a:r>
              <a:rPr lang="es-ES" sz="2800" b="1" dirty="0">
                <a:latin typeface="Times New Roman" panose="02020603050405020304" pitchFamily="18" charset="0"/>
                <a:ea typeface="Times New Roman" panose="02020603050405020304" pitchFamily="18" charset="0"/>
              </a:rPr>
              <a:t>Produce como resultado</a:t>
            </a:r>
            <a:r>
              <a:rPr lang="es-ES" sz="2800" dirty="0">
                <a:latin typeface="Times New Roman" panose="02020603050405020304" pitchFamily="18" charset="0"/>
                <a:ea typeface="Times New Roman" panose="02020603050405020304" pitchFamily="18" charset="0"/>
              </a:rPr>
              <a:t> </a:t>
            </a:r>
            <a:r>
              <a:rPr lang="es-ES" sz="2800" b="1" dirty="0">
                <a:latin typeface="Times New Roman" panose="02020603050405020304" pitchFamily="18" charset="0"/>
                <a:ea typeface="Times New Roman" panose="02020603050405020304" pitchFamily="18" charset="0"/>
              </a:rPr>
              <a:t>el mínimo </a:t>
            </a:r>
            <a:r>
              <a:rPr lang="es-ES" sz="2800" dirty="0">
                <a:latin typeface="Times New Roman" panose="02020603050405020304" pitchFamily="18" charset="0"/>
                <a:ea typeface="Times New Roman" panose="02020603050405020304" pitchFamily="18" charset="0"/>
              </a:rPr>
              <a:t>de los valores del conjunto de expresiones evaluadas. Por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el mínimo valor de “horas trabajadas” (correspondiente al trabajador que menos ha horas ha trabajado):</a:t>
            </a:r>
          </a:p>
          <a:p>
            <a:pPr marL="457200" lvl="1" indent="0">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MIN(</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marL="457200" lvl="1" indent="0">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trabaja</a:t>
            </a:r>
          </a:p>
          <a:p>
            <a:pPr lvl="0" algn="just">
              <a:spcAft>
                <a:spcPts val="0"/>
              </a:spcAft>
              <a:tabLst>
                <a:tab pos="228600" algn="l"/>
              </a:tabLst>
            </a:pPr>
            <a:r>
              <a:rPr lang="es-ES" sz="2800" b="1" dirty="0">
                <a:latin typeface="Times New Roman" panose="02020603050405020304" pitchFamily="18" charset="0"/>
                <a:ea typeface="Times New Roman" panose="02020603050405020304" pitchFamily="18" charset="0"/>
              </a:rPr>
              <a:t>Valor máximo</a:t>
            </a:r>
            <a:r>
              <a:rPr lang="es-ES" sz="2800" dirty="0">
                <a:latin typeface="Times New Roman" panose="02020603050405020304" pitchFamily="18" charset="0"/>
                <a:ea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MAX(&lt;expresión&gt;)</a:t>
            </a:r>
            <a:r>
              <a:rPr lang="es-ES" sz="2800" dirty="0">
                <a:latin typeface="Times New Roman" panose="02020603050405020304" pitchFamily="18" charset="0"/>
                <a:ea typeface="Times New Roman" panose="02020603050405020304" pitchFamily="18" charset="0"/>
              </a:rPr>
              <a:t> : </a:t>
            </a:r>
            <a:r>
              <a:rPr lang="es-ES" sz="2800" b="1" dirty="0">
                <a:latin typeface="Times New Roman" panose="02020603050405020304" pitchFamily="18" charset="0"/>
                <a:ea typeface="Times New Roman" panose="02020603050405020304" pitchFamily="18" charset="0"/>
              </a:rPr>
              <a:t>Obtiene el máximo</a:t>
            </a:r>
            <a:r>
              <a:rPr lang="es-ES" sz="2800" dirty="0">
                <a:latin typeface="Times New Roman" panose="02020603050405020304" pitchFamily="18" charset="0"/>
                <a:ea typeface="Times New Roman" panose="02020603050405020304" pitchFamily="18" charset="0"/>
              </a:rPr>
              <a:t> del conjunto de expresiones. Por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fecha de ingreso en la empresa más reciente, es decir, la fecha en la que ingresó el último trabajador contratado por la empresa. (Evidentemente se entiende que las fechas más recientes son mayores que las más antiguas):</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SELECT MAX(</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fecha_ingreso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empleado</a:t>
            </a:r>
            <a:endPar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5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6571" y="457200"/>
            <a:ext cx="11027229" cy="5719763"/>
          </a:xfrm>
        </p:spPr>
        <p:txBody>
          <a:bodyPr>
            <a:noAutofit/>
          </a:bodyPr>
          <a:lstStyle/>
          <a:p>
            <a:pPr lvl="0" algn="just">
              <a:spcAft>
                <a:spcPts val="0"/>
              </a:spcAft>
              <a:tabLst>
                <a:tab pos="228600" algn="l"/>
              </a:tabLst>
            </a:pPr>
            <a:r>
              <a:rPr lang="es-ES" sz="2800" b="1" dirty="0">
                <a:latin typeface="Times New Roman" panose="02020603050405020304" pitchFamily="18" charset="0"/>
                <a:ea typeface="Times New Roman" panose="02020603050405020304" pitchFamily="18" charset="0"/>
              </a:rPr>
              <a:t>Cuenta del número de filas de una consulta</a:t>
            </a:r>
            <a:r>
              <a:rPr lang="es-ES" sz="2800" dirty="0">
                <a:latin typeface="Times New Roman" panose="02020603050405020304" pitchFamily="18" charset="0"/>
                <a:ea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COUNT(*)</a:t>
            </a:r>
            <a:r>
              <a:rPr lang="es-ES" sz="2800" dirty="0">
                <a:latin typeface="Times New Roman" panose="02020603050405020304" pitchFamily="18" charset="0"/>
                <a:ea typeface="Times New Roman" panose="02020603050405020304" pitchFamily="18" charset="0"/>
              </a:rPr>
              <a:t> : Calcula el número de filas que se obtienen en una consulta. Por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para saber el número de empleados de la empresa:</a:t>
            </a:r>
          </a:p>
          <a:p>
            <a:pPr marL="914400" lvl="2" indent="0">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COUNT(*)</a:t>
            </a:r>
          </a:p>
          <a:p>
            <a:pPr marL="914400" lvl="2" indent="0">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empleado</a:t>
            </a:r>
          </a:p>
          <a:p>
            <a:pPr lvl="0">
              <a:spcAft>
                <a:spcPts val="0"/>
              </a:spcAft>
              <a:tabLst>
                <a:tab pos="228600" algn="l"/>
              </a:tabLst>
            </a:pPr>
            <a:r>
              <a:rPr lang="es-ES" sz="2800" b="1" dirty="0">
                <a:latin typeface="Times New Roman" panose="02020603050405020304" pitchFamily="18" charset="0"/>
                <a:ea typeface="Times New Roman" panose="02020603050405020304" pitchFamily="18" charset="0"/>
              </a:rPr>
              <a:t>Cuenta del número de filas que no producen el valor NULL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COUNT(&lt;expresión&gt;)</a:t>
            </a:r>
            <a:r>
              <a:rPr lang="es-ES" sz="2800" dirty="0">
                <a:latin typeface="Times New Roman" panose="02020603050405020304" pitchFamily="18" charset="0"/>
                <a:ea typeface="Times New Roman" panose="02020603050405020304" pitchFamily="18" charset="0"/>
              </a:rPr>
              <a:t>: Produce como resultado un número que indica cuántas filas de la consulta no producen NULL al evaluar la expresión. Por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para calcular el número de empleados que están asignados a un departamento:</a:t>
            </a:r>
          </a:p>
          <a:p>
            <a:pPr marL="457200" lvl="1" indent="0">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COUNT(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marL="457200" lvl="1" indent="0">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empleado</a:t>
            </a:r>
            <a:endPar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16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1000" y="348343"/>
            <a:ext cx="10972800" cy="5828620"/>
          </a:xfrm>
        </p:spPr>
        <p:txBody>
          <a:bodyPr>
            <a:normAutofit fontScale="92500" lnSpcReduction="10000"/>
          </a:bodyPr>
          <a:lstStyle/>
          <a:p>
            <a:pPr lvl="0">
              <a:spcAft>
                <a:spcPts val="0"/>
              </a:spcAft>
              <a:tabLst>
                <a:tab pos="228600" algn="l"/>
              </a:tabLst>
            </a:pPr>
            <a:r>
              <a:rPr lang="es-ES" sz="2800" b="1" dirty="0">
                <a:latin typeface="Times New Roman" panose="02020603050405020304" pitchFamily="18" charset="0"/>
                <a:ea typeface="Times New Roman" panose="02020603050405020304" pitchFamily="18" charset="0"/>
              </a:rPr>
              <a:t>Cuenta del número de filas distintas de una consulta</a:t>
            </a:r>
          </a:p>
          <a:p>
            <a:pPr marL="0" lvl="0" indent="0">
              <a:spcAft>
                <a:spcPts val="0"/>
              </a:spcAft>
              <a:buNone/>
              <a:tabLst>
                <a:tab pos="228600" algn="l"/>
              </a:tabLst>
            </a:pPr>
            <a:r>
              <a:rPr lang="es-ES" sz="2800" dirty="0">
                <a:latin typeface="Times New Roman" panose="02020603050405020304" pitchFamily="18" charset="0"/>
                <a:ea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COUNT(DISTINCT &lt;expresión&gt;) </a:t>
            </a:r>
            <a:r>
              <a:rPr lang="es-ES" sz="2800" dirty="0">
                <a:latin typeface="Times New Roman" panose="02020603050405020304" pitchFamily="18" charset="0"/>
                <a:ea typeface="Times New Roman" panose="02020603050405020304" pitchFamily="18" charset="0"/>
              </a:rPr>
              <a:t>: Análogo al anterior pero sin contar las filas repetidas. Por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si queremos saber en cuántas ciudades diferentes existen departamentos de la empresa:</a:t>
            </a:r>
          </a:p>
          <a:p>
            <a:pPr marL="0" indent="0">
              <a:spcAft>
                <a:spcPts val="0"/>
              </a:spcAft>
              <a:buNone/>
            </a:pP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COUNT(DISTINCT ciudad)</a:t>
            </a:r>
            <a:endParaRPr lang="es-ES" sz="2800" dirty="0">
              <a:latin typeface="Times New Roman" panose="02020603050405020304" pitchFamily="18" charset="0"/>
              <a:ea typeface="Times New Roman" panose="02020603050405020304" pitchFamily="18" charset="0"/>
            </a:endParaRPr>
          </a:p>
          <a:p>
            <a:pPr marL="0" indent="0">
              <a:spcAft>
                <a:spcPts val="0"/>
              </a:spcAft>
              <a:buNone/>
            </a:pP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departamento</a:t>
            </a:r>
            <a:endParaRPr lang="es-ES" sz="2800" dirty="0">
              <a:latin typeface="Times New Roman" panose="02020603050405020304" pitchFamily="18" charset="0"/>
              <a:ea typeface="Times New Roman" panose="02020603050405020304" pitchFamily="18" charset="0"/>
            </a:endParaRPr>
          </a:p>
          <a:p>
            <a:pPr>
              <a:spcAft>
                <a:spcPts val="0"/>
              </a:spcAft>
            </a:pPr>
            <a:r>
              <a:rPr lang="es-ES" sz="2800" b="1" dirty="0">
                <a:latin typeface="Times New Roman" panose="02020603050405020304" pitchFamily="18" charset="0"/>
                <a:ea typeface="Times New Roman" panose="02020603050405020304" pitchFamily="18" charset="0"/>
              </a:rPr>
              <a:t>Observaciones</a:t>
            </a:r>
            <a:r>
              <a:rPr lang="en-GB" sz="2800" b="1" dirty="0">
                <a:latin typeface="Times New Roman" panose="02020603050405020304" pitchFamily="18" charset="0"/>
                <a:ea typeface="Times New Roman" panose="02020603050405020304" pitchFamily="18" charset="0"/>
              </a:rPr>
              <a:t>:</a:t>
            </a:r>
            <a:endParaRPr lang="es-ES" sz="2800" dirty="0">
              <a:latin typeface="Times New Roman" panose="02020603050405020304" pitchFamily="18" charset="0"/>
              <a:ea typeface="Times New Roman" panose="02020603050405020304" pitchFamily="18" charset="0"/>
            </a:endParaRPr>
          </a:p>
          <a:p>
            <a:pPr marL="0" lvl="0" indent="0" algn="just">
              <a:spcAft>
                <a:spcPts val="0"/>
              </a:spcAft>
              <a:buNone/>
              <a:tabLst>
                <a:tab pos="678180" algn="l"/>
              </a:tabLst>
            </a:pPr>
            <a:r>
              <a:rPr lang="es-ES" sz="2800" b="1" dirty="0">
                <a:latin typeface="Times New Roman" panose="02020603050405020304" pitchFamily="18" charset="0"/>
                <a:ea typeface="Times New Roman" panose="02020603050405020304" pitchFamily="18" charset="0"/>
              </a:rPr>
              <a:t>No se pueden combinar funciones de agregación con otro tipo de expresiones</a:t>
            </a:r>
            <a:r>
              <a:rPr lang="es-ES" sz="2800" dirty="0">
                <a:latin typeface="Times New Roman" panose="02020603050405020304" pitchFamily="18" charset="0"/>
                <a:ea typeface="Times New Roman" panose="02020603050405020304" pitchFamily="18" charset="0"/>
              </a:rPr>
              <a:t>, esto provocaría un error de SQL. Aunque sí se puede combinar varias funciones de agrupamiento en la misma consulta. Si se quiere saber la fecha de ingreso más antigua y más reciente:</a:t>
            </a:r>
          </a:p>
          <a:p>
            <a:pPr marL="22098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MIN(</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feha_ingreso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MAX(</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fecha_ingreso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marL="22098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empleado</a:t>
            </a:r>
          </a:p>
          <a:p>
            <a:endParaRPr lang="es-ES" dirty="0"/>
          </a:p>
        </p:txBody>
      </p:sp>
    </p:spTree>
    <p:extLst>
      <p:ext uri="{BB962C8B-B14F-4D97-AF65-F5344CB8AC3E}">
        <p14:creationId xmlns:p14="http://schemas.microsoft.com/office/powerpoint/2010/main" val="4099062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49263" y="555171"/>
            <a:ext cx="10904537" cy="5621792"/>
          </a:xfrm>
        </p:spPr>
        <p:txBody>
          <a:bodyPr>
            <a:normAutofit/>
          </a:bodyPr>
          <a:lstStyle/>
          <a:p>
            <a:pPr marL="342900" lvl="0" indent="-342900">
              <a:spcAft>
                <a:spcPts val="0"/>
              </a:spcAft>
              <a:buFont typeface="Symbol" panose="05050102010706020507" pitchFamily="18" charset="2"/>
              <a:buChar char=""/>
              <a:tabLst>
                <a:tab pos="678180" algn="l"/>
              </a:tabLst>
            </a:pPr>
            <a:r>
              <a:rPr lang="es-ES" sz="2800" b="1" dirty="0">
                <a:latin typeface="Times New Roman" panose="02020603050405020304" pitchFamily="18" charset="0"/>
                <a:ea typeface="Times New Roman" panose="02020603050405020304" pitchFamily="18" charset="0"/>
              </a:rPr>
              <a:t>Es muy útil combinar estas funciones de agregación con la cláusula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GROUP BY</a:t>
            </a:r>
            <a:r>
              <a:rPr lang="es-ES" sz="2800" dirty="0">
                <a:latin typeface="Times New Roman" panose="02020603050405020304" pitchFamily="18" charset="0"/>
                <a:ea typeface="Times New Roman" panose="02020603050405020304" pitchFamily="18" charset="0"/>
              </a:rPr>
              <a:t>, de esta forma se pueden calcular subtotales de grupos de filas con alguna característica en común. Por ejemplo, si quisiéramos saber cuál es el número de horas trabajadas en cada proyecto se podría emplear:</a:t>
            </a:r>
          </a:p>
          <a:p>
            <a:pPr marL="0" lvl="0" indent="0" eaLnBrk="0" fontAlgn="base" hangingPunct="0">
              <a:lnSpc>
                <a:spcPct val="100000"/>
              </a:lnSpc>
              <a:spcBef>
                <a:spcPct val="0"/>
              </a:spcBef>
              <a:spcAft>
                <a:spcPct val="0"/>
              </a:spcAft>
              <a:buNone/>
            </a:pP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p>
          <a:p>
            <a:pPr marL="0" lvl="0" indent="0" eaLnBrk="0" fontAlgn="base" hangingPunct="0">
              <a:lnSpc>
                <a:spcPct val="100000"/>
              </a:lnSpc>
              <a:spcBef>
                <a:spcPct val="0"/>
              </a:spcBef>
              <a:spcAft>
                <a:spcPct val="0"/>
              </a:spcAft>
              <a:buNone/>
            </a:pP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SELECT </a:t>
            </a:r>
            <a:r>
              <a:rPr lang="es-ES" sz="2800"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cdpro</a:t>
            </a: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SUM(</a:t>
            </a:r>
            <a:r>
              <a:rPr lang="es-ES" sz="2800"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nhoras</a:t>
            </a: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endParaRPr lang="es-ES" sz="2800" dirty="0"/>
          </a:p>
          <a:p>
            <a:pPr marL="0" lvl="0" indent="0" eaLnBrk="0" fontAlgn="base" hangingPunct="0">
              <a:lnSpc>
                <a:spcPct val="100000"/>
              </a:lnSpc>
              <a:spcBef>
                <a:spcPct val="0"/>
              </a:spcBef>
              <a:spcAft>
                <a:spcPct val="0"/>
              </a:spcAft>
              <a:buNone/>
            </a:pP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FROM trabaja</a:t>
            </a:r>
            <a:endParaRPr lang="es-ES" sz="2800" dirty="0"/>
          </a:p>
          <a:p>
            <a:pPr marL="0" lvl="0" indent="0" eaLnBrk="0" fontAlgn="base" hangingPunct="0">
              <a:lnSpc>
                <a:spcPct val="100000"/>
              </a:lnSpc>
              <a:spcBef>
                <a:spcPct val="0"/>
              </a:spcBef>
              <a:spcAft>
                <a:spcPct val="0"/>
              </a:spcAft>
              <a:buNone/>
            </a:pP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GROUP BY </a:t>
            </a:r>
            <a:r>
              <a:rPr lang="es-ES" sz="2800"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cdpro</a:t>
            </a:r>
            <a:endPar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endParaRPr>
          </a:p>
          <a:p>
            <a:pPr marL="342900" lvl="0" indent="-342900">
              <a:spcAft>
                <a:spcPts val="0"/>
              </a:spcAft>
              <a:buFont typeface="Symbol" panose="05050102010706020507" pitchFamily="18" charset="2"/>
              <a:buChar char=""/>
              <a:tabLst>
                <a:tab pos="678180" algn="l"/>
              </a:tabLst>
            </a:pPr>
            <a:r>
              <a:rPr lang="es-ES" sz="2800" b="1" dirty="0">
                <a:latin typeface="Times New Roman" panose="02020603050405020304" pitchFamily="18" charset="0"/>
                <a:ea typeface="Times New Roman" panose="02020603050405020304" pitchFamily="18" charset="0"/>
              </a:rPr>
              <a:t>En caso de utilizar GROUP BY sí es posible mezclar expresiones simples con funciones de agregación</a:t>
            </a:r>
            <a:r>
              <a:rPr lang="es-ES" sz="2800" dirty="0">
                <a:latin typeface="Times New Roman" panose="02020603050405020304" pitchFamily="18" charset="0"/>
                <a:ea typeface="Times New Roman" panose="02020603050405020304" pitchFamily="18" charset="0"/>
              </a:rPr>
              <a:t>, siempre que las expresiones simples formen parte de la cláusula ORDER BY.</a:t>
            </a:r>
          </a:p>
          <a:p>
            <a:pPr marL="0" lvl="0" indent="0" eaLnBrk="0" fontAlgn="base" hangingPunct="0">
              <a:lnSpc>
                <a:spcPct val="100000"/>
              </a:lnSpc>
              <a:spcBef>
                <a:spcPct val="0"/>
              </a:spcBef>
              <a:spcAft>
                <a:spcPct val="0"/>
              </a:spcAft>
              <a:buNone/>
            </a:pPr>
            <a:endParaRPr lang="es-ES" sz="5400" dirty="0">
              <a:latin typeface="Arial" panose="020B0604020202020204" pitchFamily="34" charset="0"/>
            </a:endParaRPr>
          </a:p>
          <a:p>
            <a:endParaRPr lang="es-ES" dirty="0"/>
          </a:p>
        </p:txBody>
      </p:sp>
      <p:sp>
        <p:nvSpPr>
          <p:cNvPr id="4" name="Rectangle 2"/>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Rectangle 3"/>
          <p:cNvSpPr>
            <a:spLocks noChangeArrowheads="1"/>
          </p:cNvSpPr>
          <p:nvPr/>
        </p:nvSpPr>
        <p:spPr bwMode="auto">
          <a:xfrm>
            <a:off x="449263" y="2725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111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9619" y="647474"/>
            <a:ext cx="8596668" cy="3880773"/>
          </a:xfrm>
        </p:spPr>
        <p:txBody>
          <a:bodyPr/>
          <a:lstStyle/>
          <a:p>
            <a:pPr marL="342900" lvl="0" indent="-342900">
              <a:spcAft>
                <a:spcPts val="0"/>
              </a:spcAft>
              <a:buFont typeface="Symbol" panose="05050102010706020507" pitchFamily="18" charset="2"/>
              <a:buChar char=""/>
              <a:tabLst>
                <a:tab pos="678180" algn="l"/>
              </a:tabLst>
            </a:pPr>
            <a:r>
              <a:rPr lang="es-ES" sz="2800" b="1" dirty="0">
                <a:latin typeface="Times New Roman" panose="02020603050405020304" pitchFamily="18" charset="0"/>
                <a:ea typeface="Times New Roman" panose="02020603050405020304" pitchFamily="18" charset="0"/>
              </a:rPr>
              <a:t>También es posible establecer varios niveles de agrupamiento</a:t>
            </a:r>
            <a:r>
              <a:rPr lang="es-ES" sz="2800" dirty="0">
                <a:latin typeface="Times New Roman" panose="02020603050405020304" pitchFamily="18" charset="0"/>
                <a:ea typeface="Times New Roman" panose="02020603050405020304" pitchFamily="18" charset="0"/>
              </a:rPr>
              <a:t>. Por ejemplo, lista del número de empleados por cada departamento y jefe:</a:t>
            </a:r>
          </a:p>
          <a:p>
            <a:pPr marL="22098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cdjefe</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COUNT(nombre)</a:t>
            </a:r>
          </a:p>
          <a:p>
            <a:pPr marL="22098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empleado</a:t>
            </a:r>
          </a:p>
          <a:p>
            <a:pPr marL="22098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GROUP BY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cddep,cdjefe</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56708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0229" y="234497"/>
            <a:ext cx="10003972" cy="930274"/>
          </a:xfrm>
        </p:spPr>
        <p:txBody>
          <a:bodyPr/>
          <a:lstStyle/>
          <a:p>
            <a:r>
              <a:rPr lang="es-ES" b="1" dirty="0"/>
              <a:t>Cláusula HAVING.</a:t>
            </a:r>
          </a:p>
        </p:txBody>
      </p:sp>
      <p:sp>
        <p:nvSpPr>
          <p:cNvPr id="3" name="Marcador de contenido 2"/>
          <p:cNvSpPr>
            <a:spLocks noGrp="1"/>
          </p:cNvSpPr>
          <p:nvPr>
            <p:ph idx="1"/>
          </p:nvPr>
        </p:nvSpPr>
        <p:spPr>
          <a:xfrm>
            <a:off x="381000" y="1295400"/>
            <a:ext cx="10363201" cy="5431971"/>
          </a:xfrm>
        </p:spPr>
        <p:txBody>
          <a:bodyPr>
            <a:normAutofit fontScale="85000" lnSpcReduction="20000"/>
          </a:bodyPr>
          <a:lstStyle/>
          <a:p>
            <a:r>
              <a:rPr lang="es-ES" sz="2800" dirty="0">
                <a:latin typeface="Times New Roman" panose="02020603050405020304" pitchFamily="18" charset="0"/>
                <a:ea typeface="Times New Roman" panose="02020603050405020304" pitchFamily="18" charset="0"/>
              </a:rPr>
              <a:t>Al igual que la cláusula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a:t>
            </a:r>
            <a:r>
              <a:rPr lang="es-ES" sz="2800" dirty="0">
                <a:latin typeface="Times New Roman" panose="02020603050405020304" pitchFamily="18" charset="0"/>
                <a:ea typeface="Times New Roman" panose="02020603050405020304" pitchFamily="18" charset="0"/>
              </a:rPr>
              <a:t> se utiliza para seleccionar filas individuales del resultado de una consulta, </a:t>
            </a:r>
            <a:r>
              <a:rPr lang="es-ES" sz="2800" b="1" dirty="0">
                <a:latin typeface="Times New Roman" panose="02020603050405020304" pitchFamily="18" charset="0"/>
                <a:ea typeface="Times New Roman" panose="02020603050405020304" pitchFamily="18" charset="0"/>
              </a:rPr>
              <a:t>la cláusula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HAVING</a:t>
            </a:r>
            <a:r>
              <a:rPr lang="es-ES" sz="2800" b="1" dirty="0">
                <a:latin typeface="Times New Roman" panose="02020603050405020304" pitchFamily="18" charset="0"/>
                <a:ea typeface="Times New Roman" panose="02020603050405020304" pitchFamily="18" charset="0"/>
              </a:rPr>
              <a:t> puede ser utilizada para seleccionar grupos de filas</a:t>
            </a:r>
            <a:r>
              <a:rPr lang="es-ES" sz="2800" dirty="0">
                <a:latin typeface="Times New Roman" panose="02020603050405020304" pitchFamily="18" charset="0"/>
                <a:ea typeface="Times New Roman" panose="02020603050405020304" pitchFamily="18" charset="0"/>
              </a:rPr>
              <a:t>. El formato de la cláusula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HAVING</a:t>
            </a:r>
            <a:r>
              <a:rPr lang="es-ES" sz="2800" dirty="0">
                <a:latin typeface="Times New Roman" panose="02020603050405020304" pitchFamily="18" charset="0"/>
                <a:ea typeface="Times New Roman" panose="02020603050405020304" pitchFamily="18" charset="0"/>
              </a:rPr>
              <a:t> es análogo al de la cláusula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a:t>
            </a:r>
            <a:r>
              <a:rPr lang="es-ES" sz="2800" dirty="0">
                <a:latin typeface="Times New Roman" panose="02020603050405020304" pitchFamily="18" charset="0"/>
                <a:ea typeface="Times New Roman" panose="02020603050405020304" pitchFamily="18" charset="0"/>
              </a:rPr>
              <a:t>, consistiendo en la palabra clave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HAVING</a:t>
            </a:r>
            <a:r>
              <a:rPr lang="es-ES" sz="2800" dirty="0">
                <a:latin typeface="Times New Roman" panose="02020603050405020304" pitchFamily="18" charset="0"/>
                <a:ea typeface="Times New Roman" panose="02020603050405020304" pitchFamily="18" charset="0"/>
              </a:rPr>
              <a:t> seguida del criterio lógico de selección.</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cdpro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SUM(</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trabaja</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GROUP BY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cdpro</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HAVING SUM(</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)&gt;0</a:t>
            </a:r>
          </a:p>
          <a:p>
            <a:pPr marL="0" indent="0">
              <a:buNone/>
            </a:pPr>
            <a:r>
              <a:rPr lang="es-ES" sz="2800" b="1" dirty="0"/>
              <a:t>Es fácil confundir </a:t>
            </a:r>
            <a:r>
              <a:rPr lang="es-ES" sz="2800" dirty="0"/>
              <a:t>WHERE</a:t>
            </a:r>
            <a:r>
              <a:rPr lang="es-ES" sz="2800" b="1" dirty="0"/>
              <a:t> y </a:t>
            </a:r>
            <a:r>
              <a:rPr lang="es-ES" sz="2800" dirty="0"/>
              <a:t>HAVING</a:t>
            </a:r>
            <a:r>
              <a:rPr lang="es-ES" sz="2800" b="1" dirty="0"/>
              <a:t>. ¿Cuándo utilizar uno y otro? Recuerda:</a:t>
            </a:r>
            <a:endParaRPr lang="es-ES" sz="2800" dirty="0"/>
          </a:p>
          <a:p>
            <a:pPr marL="0" lvl="0" indent="0">
              <a:buNone/>
            </a:pPr>
            <a:r>
              <a:rPr lang="es-ES" sz="2800" dirty="0"/>
              <a:t>WHERE</a:t>
            </a:r>
            <a:r>
              <a:rPr lang="es-ES" sz="2800" b="1" dirty="0"/>
              <a:t> para seleccionar filas individuales de la cláusula </a:t>
            </a:r>
            <a:r>
              <a:rPr lang="es-ES" sz="2800" dirty="0"/>
              <a:t>FROM</a:t>
            </a:r>
            <a:r>
              <a:rPr lang="es-ES" sz="2800" b="1" dirty="0"/>
              <a:t>, </a:t>
            </a:r>
            <a:endParaRPr lang="es-ES" sz="2800" dirty="0"/>
          </a:p>
          <a:p>
            <a:pPr marL="0" lvl="0" indent="0">
              <a:buNone/>
            </a:pPr>
            <a:r>
              <a:rPr lang="es-ES" sz="2800" dirty="0"/>
              <a:t>HAVING</a:t>
            </a:r>
            <a:r>
              <a:rPr lang="es-ES" sz="2800" b="1" dirty="0"/>
              <a:t> para seleccionar filas de agrupamiento de la cláusula </a:t>
            </a:r>
            <a:r>
              <a:rPr lang="es-ES" sz="2800" dirty="0"/>
              <a:t>GROUP BY</a:t>
            </a:r>
            <a:r>
              <a:rPr lang="es-ES" sz="2800" b="1" dirty="0"/>
              <a:t>.</a:t>
            </a:r>
            <a:endParaRPr lang="es-ES" sz="2800" dirty="0"/>
          </a:p>
          <a:p>
            <a:pPr marL="0" indent="0">
              <a:spcAft>
                <a:spcPts val="0"/>
              </a:spcAft>
              <a:buNone/>
            </a:pPr>
            <a:endParaRPr lang="en-GB"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endPar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buNone/>
            </a:pPr>
            <a:endParaRPr lang="es-ES" dirty="0"/>
          </a:p>
        </p:txBody>
      </p:sp>
    </p:spTree>
    <p:extLst>
      <p:ext uri="{BB962C8B-B14F-4D97-AF65-F5344CB8AC3E}">
        <p14:creationId xmlns:p14="http://schemas.microsoft.com/office/powerpoint/2010/main" val="3942563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17170" y="772885"/>
            <a:ext cx="8599715" cy="923330"/>
          </a:xfrm>
          <a:prstGeom prst="rect">
            <a:avLst/>
          </a:prstGeom>
        </p:spPr>
        <p:txBody>
          <a:bodyPr wrap="square">
            <a:spAutoFit/>
          </a:bodyPr>
          <a:lstStyle/>
          <a:p>
            <a:pPr algn="just">
              <a:spcAft>
                <a:spcPts val="0"/>
              </a:spcAft>
            </a:pPr>
            <a:r>
              <a:rPr lang="es-ES" dirty="0">
                <a:latin typeface="Times New Roman" panose="02020603050405020304" pitchFamily="18" charset="0"/>
                <a:ea typeface="Times New Roman" panose="02020603050405020304" pitchFamily="18" charset="0"/>
              </a:rPr>
              <a:t>Veamos un </a:t>
            </a:r>
            <a:r>
              <a:rPr lang="es-ES" b="1" dirty="0">
                <a:latin typeface="Times New Roman" panose="02020603050405020304" pitchFamily="18" charset="0"/>
                <a:ea typeface="Times New Roman" panose="02020603050405020304" pitchFamily="18" charset="0"/>
              </a:rPr>
              <a:t>ejemplo</a:t>
            </a:r>
            <a:r>
              <a:rPr lang="es-ES" dirty="0">
                <a:latin typeface="Times New Roman" panose="02020603050405020304" pitchFamily="18" charset="0"/>
                <a:ea typeface="Times New Roman" panose="02020603050405020304" pitchFamily="18" charset="0"/>
              </a:rPr>
              <a:t> combinado. Si se desea seleccionar a los empleados cuyo jefe es el empleado “A11”, agruparlos por departamento, y obtener la lista de aquellos departamentos en los que haya más de un empleado, se puede escribir:</a:t>
            </a:r>
            <a:endParaRPr lang="es-ES" dirty="0">
              <a:effectLst/>
              <a:latin typeface="Times New Roman" panose="02020603050405020304" pitchFamily="18" charset="0"/>
              <a:ea typeface="Times New Roman" panose="02020603050405020304" pitchFamily="18" charset="0"/>
            </a:endParaRPr>
          </a:p>
        </p:txBody>
      </p:sp>
      <p:sp>
        <p:nvSpPr>
          <p:cNvPr id="5" name="Rectángulo 4"/>
          <p:cNvSpPr/>
          <p:nvPr/>
        </p:nvSpPr>
        <p:spPr>
          <a:xfrm>
            <a:off x="2046514" y="2111829"/>
            <a:ext cx="8207829" cy="2923877"/>
          </a:xfrm>
          <a:prstGeom prst="rect">
            <a:avLst/>
          </a:prstGeom>
        </p:spPr>
        <p:txBody>
          <a:bodyPr wrap="square">
            <a:spAutoFit/>
          </a:bodyPr>
          <a:lstStyle/>
          <a:p>
            <a:pPr>
              <a:spcAft>
                <a:spcPts val="0"/>
              </a:spcAft>
            </a:pP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a:t>
            </a:r>
            <a:r>
              <a:rPr lang="es-ES" sz="3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36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3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COUNT(nombre)</a:t>
            </a:r>
          </a:p>
          <a:p>
            <a:pPr>
              <a:spcAft>
                <a:spcPts val="0"/>
              </a:spcAft>
            </a:pPr>
            <a:r>
              <a:rPr lang="es-ES" sz="3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empleado</a:t>
            </a:r>
          </a:p>
          <a:p>
            <a:pPr>
              <a:spcAft>
                <a:spcPts val="0"/>
              </a:spcAft>
            </a:pPr>
            <a:r>
              <a:rPr lang="es-ES" sz="3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a:t>
            </a:r>
            <a:r>
              <a:rPr lang="es-ES" sz="36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cdjefe</a:t>
            </a:r>
            <a:r>
              <a:rPr lang="es-ES" sz="3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='A11'</a:t>
            </a:r>
          </a:p>
          <a:p>
            <a:pPr>
              <a:spcAft>
                <a:spcPts val="0"/>
              </a:spcAft>
            </a:pPr>
            <a:r>
              <a:rPr lang="es-ES" sz="3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GROUP BY </a:t>
            </a:r>
            <a:r>
              <a:rPr lang="es-ES" sz="36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endParaRPr lang="es-ES" sz="3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a:spcAft>
                <a:spcPts val="0"/>
              </a:spcAft>
            </a:pPr>
            <a:r>
              <a:rPr lang="es-ES" sz="3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HAVING COUNT(nombre)&gt;1</a:t>
            </a:r>
            <a:endParaRPr lang="es-ES" sz="36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46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3913" y="297321"/>
            <a:ext cx="8588829" cy="954107"/>
          </a:xfrm>
          <a:prstGeom prst="rect">
            <a:avLst/>
          </a:prstGeom>
        </p:spPr>
        <p:txBody>
          <a:bodyPr wrap="square">
            <a:spAutoFit/>
          </a:bodyPr>
          <a:lstStyle/>
          <a:p>
            <a:r>
              <a:rPr lang="es-ES" sz="2800" dirty="0">
                <a:latin typeface="Times New Roman" panose="02020603050405020304" pitchFamily="18" charset="0"/>
                <a:ea typeface="Times New Roman" panose="02020603050405020304" pitchFamily="18" charset="0"/>
              </a:rPr>
              <a:t>Por supuesto se puede combinar lo anterior con la ordenación por medio de la cláusula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ORDER BY</a:t>
            </a:r>
            <a:endParaRPr lang="es-ES" sz="2800" dirty="0"/>
          </a:p>
        </p:txBody>
      </p:sp>
      <p:sp>
        <p:nvSpPr>
          <p:cNvPr id="3" name="Rectángulo 2"/>
          <p:cNvSpPr/>
          <p:nvPr/>
        </p:nvSpPr>
        <p:spPr>
          <a:xfrm>
            <a:off x="2405742" y="1647540"/>
            <a:ext cx="6128657" cy="5016758"/>
          </a:xfrm>
          <a:prstGeom prst="rect">
            <a:avLst/>
          </a:prstGeom>
        </p:spPr>
        <p:txBody>
          <a:bodyPr wrap="square">
            <a:spAutoFit/>
          </a:bodyPr>
          <a:lstStyle/>
          <a:p>
            <a:pPr>
              <a:spcAft>
                <a:spcPts val="0"/>
              </a:spcAft>
            </a:pP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40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COUNT(nombre)</a:t>
            </a:r>
          </a:p>
          <a:p>
            <a:pPr>
              <a:spcAft>
                <a:spcPts val="0"/>
              </a:spcAft>
            </a:pP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empleado</a:t>
            </a:r>
          </a:p>
          <a:p>
            <a:pPr>
              <a:spcAft>
                <a:spcPts val="0"/>
              </a:spcAft>
            </a:pP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a:t>
            </a:r>
            <a:r>
              <a:rPr lang="es-ES" sz="40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cdjefe</a:t>
            </a: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='A11'</a:t>
            </a:r>
          </a:p>
          <a:p>
            <a:pPr>
              <a:spcAft>
                <a:spcPts val="0"/>
              </a:spcAft>
            </a:pP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GROUP BY </a:t>
            </a:r>
            <a:r>
              <a:rPr lang="es-ES" sz="40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endPar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a:spcAft>
                <a:spcPts val="0"/>
              </a:spcAft>
            </a:pP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HAVING COUNT(nombre)&gt;1</a:t>
            </a:r>
          </a:p>
          <a:p>
            <a:pPr>
              <a:spcAft>
                <a:spcPts val="0"/>
              </a:spcAft>
            </a:pPr>
            <a:r>
              <a:rPr lang="es-ES" sz="4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ORDER BY </a:t>
            </a:r>
            <a:r>
              <a:rPr lang="es-ES" sz="40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endParaRPr lang="es-ES" sz="4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75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a:latin typeface="Times New Roman" panose="02020603050405020304" pitchFamily="18" charset="0"/>
                <a:ea typeface="Times New Roman" panose="02020603050405020304" pitchFamily="18" charset="0"/>
              </a:rPr>
              <a:t>Subconsultas</a:t>
            </a:r>
            <a:r>
              <a:rPr lang="es-ES" dirty="0">
                <a:latin typeface="Times New Roman" panose="02020603050405020304" pitchFamily="18" charset="0"/>
                <a:ea typeface="Times New Roman" panose="02020603050405020304" pitchFamily="18" charset="0"/>
              </a:rPr>
              <a:t>.</a:t>
            </a:r>
            <a:endParaRPr lang="es-ES" dirty="0"/>
          </a:p>
        </p:txBody>
      </p:sp>
      <p:sp>
        <p:nvSpPr>
          <p:cNvPr id="3" name="Marcador de contenido 2"/>
          <p:cNvSpPr>
            <a:spLocks noGrp="1"/>
          </p:cNvSpPr>
          <p:nvPr>
            <p:ph idx="1"/>
          </p:nvPr>
        </p:nvSpPr>
        <p:spPr/>
        <p:txBody>
          <a:bodyPr/>
          <a:lstStyle/>
          <a:p>
            <a:r>
              <a:rPr lang="es-ES" sz="2800" b="1" dirty="0"/>
              <a:t>Una </a:t>
            </a:r>
            <a:r>
              <a:rPr lang="es-ES" sz="2800" b="1" dirty="0" err="1"/>
              <a:t>subconsulta</a:t>
            </a:r>
            <a:r>
              <a:rPr lang="es-ES" sz="2800" b="1" dirty="0"/>
              <a:t> es una consulta que aparece dentro de la cláusula </a:t>
            </a:r>
            <a:r>
              <a:rPr lang="es-ES" sz="2800" dirty="0"/>
              <a:t>WHERE</a:t>
            </a:r>
            <a:r>
              <a:rPr lang="es-ES" sz="2800" b="1" dirty="0"/>
              <a:t> o </a:t>
            </a:r>
            <a:r>
              <a:rPr lang="es-ES" sz="2800" dirty="0"/>
              <a:t>HAVING</a:t>
            </a:r>
            <a:r>
              <a:rPr lang="es-ES" sz="2800" b="1" dirty="0"/>
              <a:t> de otra sentencia SQL.</a:t>
            </a:r>
            <a:r>
              <a:rPr lang="es-ES" sz="2800" dirty="0"/>
              <a:t> </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cdemp,nhoras</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trabaja</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&gt; (SELECT AVG(</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trabaja)</a:t>
            </a:r>
          </a:p>
          <a:p>
            <a:endParaRPr lang="es-ES" dirty="0"/>
          </a:p>
        </p:txBody>
      </p:sp>
    </p:spTree>
    <p:extLst>
      <p:ext uri="{BB962C8B-B14F-4D97-AF65-F5344CB8AC3E}">
        <p14:creationId xmlns:p14="http://schemas.microsoft.com/office/powerpoint/2010/main" val="2602646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26093" y="538619"/>
            <a:ext cx="10697227" cy="5016758"/>
          </a:xfrm>
          <a:prstGeom prst="rect">
            <a:avLst/>
          </a:prstGeom>
        </p:spPr>
        <p:txBody>
          <a:bodyPr wrap="square">
            <a:spAutoFit/>
          </a:bodyPr>
          <a:lstStyle/>
          <a:p>
            <a:pPr algn="just">
              <a:spcAft>
                <a:spcPts val="0"/>
              </a:spcAft>
            </a:pPr>
            <a:r>
              <a:rPr lang="es-ES" sz="3200" b="1" dirty="0">
                <a:latin typeface="Times New Roman" panose="02020603050405020304" pitchFamily="18" charset="0"/>
                <a:ea typeface="Times New Roman" panose="02020603050405020304" pitchFamily="18" charset="0"/>
              </a:rPr>
              <a:t>En la cláusula </a:t>
            </a: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HAVING</a:t>
            </a:r>
            <a:r>
              <a:rPr lang="es-ES" sz="3200" b="1" dirty="0">
                <a:latin typeface="Times New Roman" panose="02020603050405020304" pitchFamily="18" charset="0"/>
                <a:ea typeface="Times New Roman" panose="02020603050405020304" pitchFamily="18" charset="0"/>
              </a:rPr>
              <a:t> las </a:t>
            </a:r>
            <a:r>
              <a:rPr lang="es-ES" sz="3200" b="1" dirty="0" err="1">
                <a:latin typeface="Times New Roman" panose="02020603050405020304" pitchFamily="18" charset="0"/>
                <a:ea typeface="Times New Roman" panose="02020603050405020304" pitchFamily="18" charset="0"/>
              </a:rPr>
              <a:t>subconsultas</a:t>
            </a:r>
            <a:r>
              <a:rPr lang="es-ES" sz="3200" b="1" dirty="0">
                <a:latin typeface="Times New Roman" panose="02020603050405020304" pitchFamily="18" charset="0"/>
                <a:ea typeface="Times New Roman" panose="02020603050405020304" pitchFamily="18" charset="0"/>
              </a:rPr>
              <a:t> sirven para seleccionar los grupos de filas del resultado</a:t>
            </a:r>
            <a:r>
              <a:rPr lang="es-ES" sz="3200" dirty="0">
                <a:latin typeface="Times New Roman" panose="02020603050405020304" pitchFamily="18" charset="0"/>
                <a:ea typeface="Times New Roman" panose="02020603050405020304" pitchFamily="18" charset="0"/>
              </a:rPr>
              <a:t>. Por ejemplo, lista de empleados que han trabajado más horas en proyectos que las horas dedicadas al proyecto “AEE”:</a:t>
            </a:r>
          </a:p>
          <a:p>
            <a:pPr>
              <a:spcAft>
                <a:spcPts val="0"/>
              </a:spcAft>
            </a:pP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p>
          <a:p>
            <a:pPr>
              <a:spcAft>
                <a:spcPts val="0"/>
              </a:spcAft>
            </a:pP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32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cdemp</a:t>
            </a: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SUM(</a:t>
            </a:r>
            <a:r>
              <a:rPr lang="es-ES" sz="32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a:spcAft>
                <a:spcPts val="0"/>
              </a:spcAft>
            </a:pP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trabaja</a:t>
            </a:r>
          </a:p>
          <a:p>
            <a:pPr>
              <a:spcAft>
                <a:spcPts val="0"/>
              </a:spcAft>
            </a:pP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GROUP BY </a:t>
            </a:r>
            <a:r>
              <a:rPr lang="es-ES" sz="32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cdemp</a:t>
            </a:r>
            <a:endPar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a:spcAft>
                <a:spcPts val="0"/>
              </a:spcAft>
            </a:pP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HAVING SUM(</a:t>
            </a:r>
            <a:r>
              <a:rPr lang="es-ES" sz="32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&gt; (SELECT SUM(</a:t>
            </a:r>
            <a:r>
              <a:rPr lang="es-ES" sz="32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trabaja WHERE </a:t>
            </a:r>
            <a:r>
              <a:rPr lang="es-ES" sz="32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cdpro</a:t>
            </a:r>
            <a:r>
              <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='AEE')</a:t>
            </a:r>
            <a:endParaRPr lang="es-ES" sz="32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6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56212" y="625109"/>
            <a:ext cx="9753600" cy="5016758"/>
          </a:xfrm>
          <a:prstGeom prst="rect">
            <a:avLst/>
          </a:prstGeom>
        </p:spPr>
        <p:txBody>
          <a:bodyPr wrap="square">
            <a:spAutoFit/>
          </a:bodyPr>
          <a:lstStyle/>
          <a:p>
            <a:pPr>
              <a:spcAft>
                <a:spcPts val="0"/>
              </a:spcAft>
            </a:pPr>
            <a:r>
              <a:rPr lang="es-ES" sz="4000" dirty="0">
                <a:effectLst/>
                <a:latin typeface="Times New Roman" panose="02020603050405020304" pitchFamily="18" charset="0"/>
                <a:ea typeface="Times New Roman" panose="02020603050405020304" pitchFamily="18" charset="0"/>
              </a:rPr>
              <a:t>La sentencia </a:t>
            </a:r>
            <a:r>
              <a:rPr lang="es-ES" sz="4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a:t>
            </a:r>
            <a:r>
              <a:rPr lang="es-ES" sz="4000" dirty="0">
                <a:effectLst/>
                <a:latin typeface="Times New Roman" panose="02020603050405020304" pitchFamily="18" charset="0"/>
                <a:ea typeface="Times New Roman" panose="02020603050405020304" pitchFamily="18" charset="0"/>
              </a:rPr>
              <a:t> admite otras cláusulas que la hacen más potente y versátil. Estas son las siguientes:</a:t>
            </a:r>
          </a:p>
          <a:p>
            <a:pPr>
              <a:spcAft>
                <a:spcPts val="0"/>
              </a:spcAft>
            </a:pPr>
            <a:r>
              <a:rPr lang="es-ES" sz="4000" dirty="0">
                <a:effectLst/>
                <a:latin typeface="Times New Roman" panose="02020603050405020304" pitchFamily="18" charset="0"/>
                <a:ea typeface="Times New Roman" panose="02020603050405020304" pitchFamily="18" charset="0"/>
              </a:rPr>
              <a:t> </a:t>
            </a:r>
          </a:p>
          <a:p>
            <a:pPr marL="342900" lvl="0" indent="-342900">
              <a:spcAft>
                <a:spcPts val="0"/>
              </a:spcAft>
              <a:buFont typeface="Symbol" panose="05050102010706020507" pitchFamily="18" charset="2"/>
              <a:buChar char=""/>
              <a:tabLst>
                <a:tab pos="457200" algn="l"/>
              </a:tabLst>
            </a:pPr>
            <a:r>
              <a:rPr lang="es-ES" sz="4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WHERE</a:t>
            </a:r>
          </a:p>
          <a:p>
            <a:pPr marL="342900" lvl="0" indent="-342900">
              <a:spcAft>
                <a:spcPts val="0"/>
              </a:spcAft>
              <a:buFont typeface="Symbol" panose="05050102010706020507" pitchFamily="18" charset="2"/>
              <a:buChar char=""/>
              <a:tabLst>
                <a:tab pos="457200" algn="l"/>
              </a:tabLst>
            </a:pPr>
            <a:r>
              <a:rPr lang="es-ES" sz="4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ORDER BY</a:t>
            </a:r>
          </a:p>
          <a:p>
            <a:pPr marL="342900" lvl="0" indent="-342900">
              <a:spcAft>
                <a:spcPts val="0"/>
              </a:spcAft>
              <a:buFont typeface="Symbol" panose="05050102010706020507" pitchFamily="18" charset="2"/>
              <a:buChar char=""/>
              <a:tabLst>
                <a:tab pos="457200" algn="l"/>
              </a:tabLst>
            </a:pPr>
            <a:r>
              <a:rPr lang="es-ES" sz="4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GROUP BY</a:t>
            </a:r>
          </a:p>
          <a:p>
            <a:pPr marL="342900" lvl="0" indent="-342900">
              <a:spcAft>
                <a:spcPts val="0"/>
              </a:spcAft>
              <a:buFont typeface="Symbol" panose="05050102010706020507" pitchFamily="18" charset="2"/>
              <a:buChar char=""/>
              <a:tabLst>
                <a:tab pos="457200" algn="l"/>
              </a:tabLst>
            </a:pPr>
            <a:r>
              <a:rPr lang="es-ES" sz="4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HAVING</a:t>
            </a:r>
          </a:p>
        </p:txBody>
      </p:sp>
    </p:spTree>
    <p:extLst>
      <p:ext uri="{BB962C8B-B14F-4D97-AF65-F5344CB8AC3E}">
        <p14:creationId xmlns:p14="http://schemas.microsoft.com/office/powerpoint/2010/main" val="3820770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3400" y="293914"/>
            <a:ext cx="8882742" cy="1763486"/>
          </a:xfrm>
        </p:spPr>
        <p:txBody>
          <a:bodyPr>
            <a:normAutofit fontScale="90000"/>
          </a:bodyPr>
          <a:lstStyle/>
          <a:p>
            <a:r>
              <a:rPr lang="es-ES" b="1" dirty="0"/>
              <a:t>Existe una gama muy rica de operadores para relacionar la consulta principal y la </a:t>
            </a:r>
            <a:r>
              <a:rPr lang="es-ES" b="1" dirty="0" err="1"/>
              <a:t>subconsulta</a:t>
            </a:r>
            <a:r>
              <a:rPr lang="es-ES" b="1" dirty="0"/>
              <a:t>. Vamos a verlos a continuación.</a:t>
            </a:r>
          </a:p>
        </p:txBody>
      </p:sp>
      <p:sp>
        <p:nvSpPr>
          <p:cNvPr id="3" name="Marcador de contenido 2"/>
          <p:cNvSpPr>
            <a:spLocks noGrp="1"/>
          </p:cNvSpPr>
          <p:nvPr>
            <p:ph idx="1"/>
          </p:nvPr>
        </p:nvSpPr>
        <p:spPr/>
        <p:txBody>
          <a:bodyPr/>
          <a:lstStyle/>
          <a:p>
            <a:r>
              <a:rPr lang="es-ES" sz="2800" b="1" dirty="0"/>
              <a:t>Operadores de comparación:</a:t>
            </a:r>
            <a:r>
              <a:rPr lang="es-ES" sz="2800" dirty="0"/>
              <a:t> &lt;, &lt;=, =, &gt;=, &gt;, &lt;&gt;:</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departamento</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ciudad = (SELECT ciudad FROM 						departamento WHERE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='01')</a:t>
            </a:r>
          </a:p>
          <a:p>
            <a:endParaRPr lang="es-ES" dirty="0"/>
          </a:p>
        </p:txBody>
      </p:sp>
    </p:spTree>
    <p:extLst>
      <p:ext uri="{BB962C8B-B14F-4D97-AF65-F5344CB8AC3E}">
        <p14:creationId xmlns:p14="http://schemas.microsoft.com/office/powerpoint/2010/main" val="533207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76197" y="839244"/>
            <a:ext cx="10777603" cy="5337719"/>
          </a:xfrm>
        </p:spPr>
        <p:txBody>
          <a:bodyPr>
            <a:normAutofit/>
          </a:bodyPr>
          <a:lstStyle/>
          <a:p>
            <a:r>
              <a:rPr lang="es-ES" sz="2400" b="1" dirty="0"/>
              <a:t>Operador de pertenencia a un conjunto</a:t>
            </a:r>
            <a:r>
              <a:rPr lang="es-ES" sz="2400" dirty="0"/>
              <a:t> &lt;expresión&gt; IN (&lt;</a:t>
            </a:r>
            <a:r>
              <a:rPr lang="es-ES" sz="2400" dirty="0" err="1"/>
              <a:t>subconsulta</a:t>
            </a:r>
            <a:r>
              <a:rPr lang="es-ES" sz="2400" dirty="0"/>
              <a:t>)</a:t>
            </a:r>
          </a:p>
          <a:p>
            <a:endParaRPr lang="es-ES" sz="2400" dirty="0"/>
          </a:p>
          <a:p>
            <a:pPr marL="0" lvl="0" indent="0" algn="just">
              <a:spcAft>
                <a:spcPts val="0"/>
              </a:spcAft>
              <a:buNone/>
              <a:tabLst>
                <a:tab pos="228600" algn="l"/>
              </a:tabLst>
            </a:pPr>
            <a:r>
              <a:rPr lang="es-ES" sz="2400" dirty="0">
                <a:latin typeface="Times New Roman" panose="02020603050405020304" pitchFamily="18" charset="0"/>
                <a:ea typeface="Times New Roman" panose="02020603050405020304" pitchFamily="18" charset="0"/>
              </a:rPr>
              <a:t>Por </a:t>
            </a:r>
            <a:r>
              <a:rPr lang="es-ES" sz="2400" b="1" dirty="0">
                <a:latin typeface="Times New Roman" panose="02020603050405020304" pitchFamily="18" charset="0"/>
                <a:ea typeface="Times New Roman" panose="02020603050405020304" pitchFamily="18" charset="0"/>
              </a:rPr>
              <a:t>ejemplo</a:t>
            </a:r>
            <a:r>
              <a:rPr lang="es-ES" sz="2400" dirty="0">
                <a:latin typeface="Times New Roman" panose="02020603050405020304" pitchFamily="18" charset="0"/>
                <a:ea typeface="Times New Roman" panose="02020603050405020304" pitchFamily="18" charset="0"/>
              </a:rPr>
              <a:t>, lista de empleados que tienen como jefe un empleado del departamento “04”:</a:t>
            </a:r>
          </a:p>
          <a:p>
            <a:pPr marL="0" indent="0">
              <a:spcAft>
                <a:spcPts val="0"/>
              </a:spcAft>
              <a:buNone/>
            </a:pPr>
            <a:r>
              <a:rPr lang="es-ES" sz="2400" dirty="0">
                <a:latin typeface="Times New Roman" panose="02020603050405020304" pitchFamily="18" charset="0"/>
                <a:ea typeface="Times New Roman" panose="02020603050405020304" pitchFamily="18" charset="0"/>
              </a:rPr>
              <a:t> </a:t>
            </a:r>
          </a:p>
          <a:p>
            <a:pPr marL="0" indent="0">
              <a:spcAft>
                <a:spcPts val="0"/>
              </a:spcAft>
              <a:buNone/>
            </a:pPr>
            <a:r>
              <a:rPr lang="es-E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nombre, </a:t>
            </a:r>
            <a:r>
              <a:rPr lang="es-ES" sz="24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4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cdjefe</a:t>
            </a:r>
            <a:endParaRPr lang="es-E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r>
              <a:rPr lang="es-E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empleado</a:t>
            </a:r>
          </a:p>
          <a:p>
            <a:pPr marL="0" indent="0">
              <a:spcAft>
                <a:spcPts val="0"/>
              </a:spcAft>
              <a:buNone/>
            </a:pPr>
            <a:r>
              <a:rPr lang="es-E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a:t>
            </a:r>
            <a:r>
              <a:rPr lang="es-ES" sz="24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cdjefe</a:t>
            </a:r>
            <a:r>
              <a:rPr lang="es-E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IN ( SELECT </a:t>
            </a:r>
            <a:r>
              <a:rPr lang="es-ES" sz="24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cdemp</a:t>
            </a:r>
            <a:r>
              <a:rPr lang="es-E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empleado 					WHERE </a:t>
            </a:r>
            <a:r>
              <a:rPr lang="es-ES" sz="24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4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='04')</a:t>
            </a:r>
          </a:p>
          <a:p>
            <a:endParaRPr lang="es-ES" sz="2400" dirty="0"/>
          </a:p>
        </p:txBody>
      </p:sp>
    </p:spTree>
    <p:extLst>
      <p:ext uri="{BB962C8B-B14F-4D97-AF65-F5344CB8AC3E}">
        <p14:creationId xmlns:p14="http://schemas.microsoft.com/office/powerpoint/2010/main" val="1704334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5885" y="388307"/>
            <a:ext cx="10927915" cy="5788656"/>
          </a:xfrm>
        </p:spPr>
        <p:txBody>
          <a:bodyPr>
            <a:normAutofit/>
          </a:bodyPr>
          <a:lstStyle/>
          <a:p>
            <a:r>
              <a:rPr lang="es-ES" sz="2800" b="1" dirty="0"/>
              <a:t>Operador de existencia</a:t>
            </a:r>
            <a:r>
              <a:rPr lang="es-ES" sz="2800" dirty="0"/>
              <a:t> EXIST(&lt;</a:t>
            </a:r>
            <a:r>
              <a:rPr lang="es-ES" sz="2800" dirty="0" err="1"/>
              <a:t>subconsulta</a:t>
            </a:r>
            <a:r>
              <a:rPr lang="es-ES" sz="2800" dirty="0"/>
              <a:t>&gt;) : Este operador comprueba si la </a:t>
            </a:r>
            <a:r>
              <a:rPr lang="es-ES" sz="2800" dirty="0" err="1"/>
              <a:t>subconsulta</a:t>
            </a:r>
            <a:r>
              <a:rPr lang="es-ES" sz="2800" dirty="0"/>
              <a:t> siguiente devuelve alguna fila o no, evaluándose a </a:t>
            </a:r>
            <a:r>
              <a:rPr lang="es-ES" sz="2800" b="1" dirty="0"/>
              <a:t>VERDADERO o FALSO</a:t>
            </a:r>
            <a:r>
              <a:rPr lang="es-ES" sz="2800" dirty="0"/>
              <a:t> respectivamente.</a:t>
            </a:r>
          </a:p>
          <a:p>
            <a:pPr marL="0" lvl="0" indent="0" algn="just">
              <a:spcAft>
                <a:spcPts val="0"/>
              </a:spcAft>
              <a:buNone/>
              <a:tabLst>
                <a:tab pos="228600" algn="l"/>
              </a:tabLst>
            </a:pPr>
            <a:r>
              <a:rPr lang="es-ES" sz="2800" dirty="0">
                <a:latin typeface="Times New Roman" panose="02020603050405020304" pitchFamily="18" charset="0"/>
                <a:ea typeface="Times New Roman" panose="02020603050405020304" pitchFamily="18" charset="0"/>
              </a:rPr>
              <a:t>Por ejemplo, si quisiéramos obtener los nombres de los empleados que trabajan en departamentos situados en Almería, podríamos escribir:</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nombre</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empleado</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EXISTS (SELECT * FROM departamento WHERE 					ciudad='Almería' AND   </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empleado.cddep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departamento.cddep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endParaRPr lang="es-ES" sz="2800" dirty="0"/>
          </a:p>
        </p:txBody>
      </p:sp>
    </p:spTree>
    <p:extLst>
      <p:ext uri="{BB962C8B-B14F-4D97-AF65-F5344CB8AC3E}">
        <p14:creationId xmlns:p14="http://schemas.microsoft.com/office/powerpoint/2010/main" val="3011800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8307" y="338203"/>
            <a:ext cx="10965493" cy="5838760"/>
          </a:xfrm>
        </p:spPr>
        <p:txBody>
          <a:bodyPr>
            <a:normAutofit lnSpcReduction="10000"/>
          </a:bodyPr>
          <a:lstStyle/>
          <a:p>
            <a:r>
              <a:rPr lang="es-ES" sz="2800" b="1" dirty="0"/>
              <a:t>También es posible utilizar alias para los nombres de tabla en el caso de que la tabla de la consulta principal y de la </a:t>
            </a:r>
            <a:r>
              <a:rPr lang="es-ES" sz="2800" b="1" dirty="0" err="1"/>
              <a:t>subconsulta</a:t>
            </a:r>
            <a:r>
              <a:rPr lang="es-ES" sz="2800" b="1" dirty="0"/>
              <a:t> sean la misma, un alias es como un sobrenombre dado a una tabla</a:t>
            </a:r>
            <a:r>
              <a:rPr lang="es-ES" sz="2800" dirty="0"/>
              <a:t>. </a:t>
            </a:r>
          </a:p>
          <a:p>
            <a:pPr marL="0" lvl="0" indent="0" algn="just">
              <a:spcAft>
                <a:spcPts val="0"/>
              </a:spcAft>
              <a:buNone/>
              <a:tabLst>
                <a:tab pos="228600" algn="l"/>
              </a:tabLst>
            </a:pPr>
            <a:r>
              <a:rPr lang="es-ES" sz="2800" dirty="0">
                <a:latin typeface="Times New Roman" panose="02020603050405020304" pitchFamily="18" charset="0"/>
                <a:ea typeface="Times New Roman" panose="02020603050405020304" pitchFamily="18" charset="0"/>
              </a:rPr>
              <a:t>Por ejemplo, si quisiéramos obtener la lista de los empleados que son jefes de algún empleado, deberíamos comprobar para cada empleado de la tabla empleado “sí existe”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EXISTS</a:t>
            </a:r>
            <a:r>
              <a:rPr lang="es-ES" sz="2800" dirty="0">
                <a:latin typeface="Times New Roman" panose="02020603050405020304" pitchFamily="18" charset="0"/>
                <a:ea typeface="Times New Roman" panose="02020603050405020304" pitchFamily="18" charset="0"/>
              </a:rPr>
              <a:t>) algún otro empleado de la tabla empleado que tiene como </a:t>
            </a:r>
            <a:r>
              <a:rPr lang="es-ES" sz="2800" dirty="0" err="1">
                <a:latin typeface="Times New Roman" panose="02020603050405020304" pitchFamily="18" charset="0"/>
                <a:ea typeface="Times New Roman" panose="02020603050405020304" pitchFamily="18" charset="0"/>
              </a:rPr>
              <a:t>cdjefe</a:t>
            </a:r>
            <a:r>
              <a:rPr lang="es-ES" sz="2800" dirty="0">
                <a:latin typeface="Times New Roman" panose="02020603050405020304" pitchFamily="18" charset="0"/>
                <a:ea typeface="Times New Roman" panose="02020603050405020304" pitchFamily="18" charset="0"/>
              </a:rPr>
              <a:t> el </a:t>
            </a:r>
            <a:r>
              <a:rPr lang="es-ES" sz="2800" dirty="0" err="1">
                <a:latin typeface="Times New Roman" panose="02020603050405020304" pitchFamily="18" charset="0"/>
                <a:ea typeface="Times New Roman" panose="02020603050405020304" pitchFamily="18" charset="0"/>
              </a:rPr>
              <a:t>cdemp</a:t>
            </a:r>
            <a:r>
              <a:rPr lang="es-ES" sz="2800" dirty="0">
                <a:latin typeface="Times New Roman" panose="02020603050405020304" pitchFamily="18" charset="0"/>
                <a:ea typeface="Times New Roman" panose="02020603050405020304" pitchFamily="18" charset="0"/>
              </a:rPr>
              <a:t> del empleado que estamos comprobando. Quedaría así:</a:t>
            </a:r>
          </a:p>
          <a:p>
            <a:pPr marL="0" indent="0">
              <a:spcAft>
                <a:spcPts val="0"/>
              </a:spcAft>
              <a:buNone/>
            </a:pPr>
            <a:r>
              <a:rPr lang="es-ES" sz="2800" dirty="0">
                <a:latin typeface="Times New Roman" panose="02020603050405020304" pitchFamily="18" charset="0"/>
                <a:ea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nombre</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empleado a</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WHERE EXISTS (SELECT * FROM empleado b WHERE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a.cdemp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b.cdjefe</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buNone/>
            </a:pPr>
            <a:endParaRPr lang="es-ES" dirty="0"/>
          </a:p>
        </p:txBody>
      </p:sp>
    </p:spTree>
    <p:extLst>
      <p:ext uri="{BB962C8B-B14F-4D97-AF65-F5344CB8AC3E}">
        <p14:creationId xmlns:p14="http://schemas.microsoft.com/office/powerpoint/2010/main" val="464283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0833" y="450937"/>
            <a:ext cx="10952967" cy="5726026"/>
          </a:xfrm>
        </p:spPr>
        <p:txBody>
          <a:bodyPr>
            <a:noAutofit/>
          </a:bodyPr>
          <a:lstStyle/>
          <a:p>
            <a:pPr lvl="0"/>
            <a:r>
              <a:rPr lang="es-ES" sz="2800" b="1" dirty="0"/>
              <a:t>Operadores de comparación cuantificada</a:t>
            </a:r>
            <a:r>
              <a:rPr lang="es-ES" sz="2800" dirty="0"/>
              <a:t> &lt;operador de comparación&gt;[SOME|ALL] : Combinan el uso de los operadores de comparación (&lt;,&gt;,&lt;=,&gt;=,=,&lt;&gt;) con la cuantificación “alguno” (SOME) o “todos” (ALL). </a:t>
            </a:r>
          </a:p>
          <a:p>
            <a:pPr marL="0" lvl="0" indent="0">
              <a:buNone/>
            </a:pPr>
            <a:r>
              <a:rPr lang="es-ES" sz="2800" dirty="0"/>
              <a:t>	Veamos un ejemplo de cada caso.</a:t>
            </a:r>
          </a:p>
          <a:p>
            <a:pPr marL="0" lvl="0" indent="0">
              <a:buNone/>
            </a:pPr>
            <a:r>
              <a:rPr lang="es-ES" sz="2800" dirty="0">
                <a:latin typeface="Times New Roman" panose="02020603050405020304" pitchFamily="18" charset="0"/>
                <a:ea typeface="Times New Roman" panose="02020603050405020304" pitchFamily="18" charset="0"/>
              </a:rPr>
              <a:t>Lista de los empleados que tienen una antigüedad superior a alguno del departamento “03”: </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nombre,fecha_ingreso,cdemp</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empleado</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fecha_ingreso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&gt;SOME(SELECT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fecha_ingreso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empleado WHERE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='03')</a:t>
            </a:r>
          </a:p>
          <a:p>
            <a:pPr lvl="0"/>
            <a:endParaRPr lang="es-ES" sz="2800" dirty="0"/>
          </a:p>
          <a:p>
            <a:endParaRPr lang="es-ES" sz="2800" dirty="0"/>
          </a:p>
        </p:txBody>
      </p:sp>
    </p:spTree>
    <p:extLst>
      <p:ext uri="{BB962C8B-B14F-4D97-AF65-F5344CB8AC3E}">
        <p14:creationId xmlns:p14="http://schemas.microsoft.com/office/powerpoint/2010/main" val="1904529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402915" y="977031"/>
            <a:ext cx="8592855" cy="3539430"/>
          </a:xfrm>
          <a:prstGeom prst="rect">
            <a:avLst/>
          </a:prstGeom>
        </p:spPr>
        <p:txBody>
          <a:bodyPr wrap="square">
            <a:spAutoFit/>
          </a:bodyPr>
          <a:lstStyle/>
          <a:p>
            <a:pPr algn="just">
              <a:spcAft>
                <a:spcPts val="0"/>
              </a:spcAft>
            </a:pPr>
            <a:r>
              <a:rPr lang="es-ES" sz="2800" dirty="0">
                <a:latin typeface="Times New Roman" panose="02020603050405020304" pitchFamily="18" charset="0"/>
                <a:ea typeface="Times New Roman" panose="02020603050405020304" pitchFamily="18" charset="0"/>
                <a:cs typeface="Times New Roman" panose="02020603050405020304" pitchFamily="18" charset="0"/>
              </a:rPr>
              <a:t>Lista de empleados y horas trabajadas de los empleados que han trabajado más horas que todos los empleados del proyecto “GRE”:</a:t>
            </a:r>
          </a:p>
          <a:p>
            <a:pPr>
              <a:spcAft>
                <a:spcPts val="0"/>
              </a:spcAft>
            </a:pPr>
            <a:r>
              <a:rPr lang="es-ES" sz="2800" dirty="0">
                <a:latin typeface="Times New Roman" panose="02020603050405020304" pitchFamily="18" charset="0"/>
                <a:ea typeface="Times New Roman" panose="02020603050405020304" pitchFamily="18" charset="0"/>
                <a:cs typeface="Times New Roman" panose="02020603050405020304" pitchFamily="18" charset="0"/>
              </a:rPr>
              <a:t> </a:t>
            </a:r>
          </a:p>
          <a:p>
            <a:pPr>
              <a:spcAft>
                <a:spcPts val="0"/>
              </a:spcAft>
            </a:pPr>
            <a:r>
              <a:rPr lang="es-ES" sz="2800" dirty="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SELECT </a:t>
            </a:r>
            <a:r>
              <a:rPr lang="es-ES" sz="2800" dirty="0" err="1">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cdemp,nhoras</a:t>
            </a:r>
            <a:endParaRPr lang="es-ES" sz="2800" dirty="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es-ES" sz="2800" dirty="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 FROM trabaja</a:t>
            </a:r>
          </a:p>
          <a:p>
            <a:pPr>
              <a:spcAft>
                <a:spcPts val="0"/>
              </a:spcAft>
            </a:pPr>
            <a:r>
              <a:rPr lang="es-ES" sz="2800" dirty="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 WHERE </a:t>
            </a:r>
            <a:r>
              <a:rPr lang="es-ES" sz="2800" dirty="0" err="1">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nhoras</a:t>
            </a:r>
            <a:r>
              <a:rPr lang="es-ES" sz="2800" dirty="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 &gt; ALL (SELECT </a:t>
            </a:r>
            <a:r>
              <a:rPr lang="es-ES" sz="2800" dirty="0" err="1">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nhoras</a:t>
            </a:r>
            <a:r>
              <a:rPr lang="es-ES" sz="2800" dirty="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 FROM trabaja WHERE </a:t>
            </a:r>
            <a:r>
              <a:rPr lang="es-ES" sz="2800" dirty="0" err="1">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cdpro</a:t>
            </a:r>
            <a:r>
              <a:rPr lang="es-ES" sz="2800" dirty="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='GRE')</a:t>
            </a:r>
            <a:endParaRPr lang="es-ES" sz="2800" dirty="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93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2.Consultas combinadas a varias tablas.</a:t>
            </a:r>
          </a:p>
        </p:txBody>
      </p:sp>
      <p:sp>
        <p:nvSpPr>
          <p:cNvPr id="3" name="Marcador de contenido 2"/>
          <p:cNvSpPr>
            <a:spLocks noGrp="1"/>
          </p:cNvSpPr>
          <p:nvPr>
            <p:ph idx="1"/>
          </p:nvPr>
        </p:nvSpPr>
        <p:spPr>
          <a:xfrm>
            <a:off x="494070" y="1930400"/>
            <a:ext cx="9401044" cy="4697411"/>
          </a:xfrm>
        </p:spPr>
        <p:txBody>
          <a:bodyPr>
            <a:normAutofit fontScale="92500" lnSpcReduction="10000"/>
          </a:bodyPr>
          <a:lstStyle/>
          <a:p>
            <a:pPr lvl="0"/>
            <a:r>
              <a:rPr lang="es-ES" sz="2800" b="1" dirty="0"/>
              <a:t>Unión de tablas. La unión de tablas en una consulta produce como resultado la unión, en el sentido algebraico de la teoría de conjuntos, de las filas de ambas tablas.</a:t>
            </a:r>
          </a:p>
          <a:p>
            <a:pPr marL="0" indent="0">
              <a:spcAft>
                <a:spcPts val="0"/>
              </a:spcAft>
              <a:buNone/>
            </a:pPr>
            <a:r>
              <a:rPr lang="es-ES" sz="2800" dirty="0">
                <a:latin typeface="Times New Roman" panose="02020603050405020304" pitchFamily="18" charset="0"/>
                <a:ea typeface="Times New Roman" panose="02020603050405020304" pitchFamily="18" charset="0"/>
              </a:rPr>
              <a:t>Por ejemplo, si queremos tener una lista de los empleados que pertenecen al departamento “04”, unidos a aquellos cuyo jefe el </a:t>
            </a:r>
            <a:r>
              <a:rPr lang="es-ES" sz="2800" dirty="0" err="1">
                <a:latin typeface="Times New Roman" panose="02020603050405020304" pitchFamily="18" charset="0"/>
                <a:ea typeface="Times New Roman" panose="02020603050405020304" pitchFamily="18" charset="0"/>
              </a:rPr>
              <a:t>el</a:t>
            </a:r>
            <a:r>
              <a:rPr lang="es-ES" sz="2800" dirty="0">
                <a:latin typeface="Times New Roman" panose="02020603050405020304" pitchFamily="18" charset="0"/>
                <a:ea typeface="Times New Roman" panose="02020603050405020304" pitchFamily="18" charset="0"/>
              </a:rPr>
              <a:t> empleado “A11”:</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 FROM empleado WHERE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='04')</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UNION</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 FROM empleado WHERE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cdjefe</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='A11')</a:t>
            </a:r>
          </a:p>
          <a:p>
            <a:pPr lvl="0"/>
            <a:endParaRPr lang="es-ES" dirty="0"/>
          </a:p>
        </p:txBody>
      </p:sp>
    </p:spTree>
    <p:extLst>
      <p:ext uri="{BB962C8B-B14F-4D97-AF65-F5344CB8AC3E}">
        <p14:creationId xmlns:p14="http://schemas.microsoft.com/office/powerpoint/2010/main" val="3434135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6301" y="551145"/>
            <a:ext cx="10727499" cy="5625818"/>
          </a:xfrm>
        </p:spPr>
        <p:txBody>
          <a:bodyPr/>
          <a:lstStyle/>
          <a:p>
            <a:r>
              <a:rPr lang="es-ES" sz="2800" b="1" dirty="0"/>
              <a:t>Composición de tablas. En este tipo de combinación de tablas las filas de una tabla se concatenan a las filas de la otra tabla</a:t>
            </a:r>
            <a:r>
              <a:rPr lang="es-ES" sz="2800" dirty="0"/>
              <a:t>. </a:t>
            </a:r>
            <a:r>
              <a:rPr lang="es-ES" sz="2800" b="1" dirty="0"/>
              <a:t>A esto se le llama JOIN de tablas</a:t>
            </a:r>
            <a:r>
              <a:rPr lang="es-ES" sz="2800" dirty="0"/>
              <a:t>. </a:t>
            </a:r>
          </a:p>
          <a:p>
            <a:pPr marL="0" indent="0" algn="just">
              <a:spcAft>
                <a:spcPts val="0"/>
              </a:spcAft>
              <a:buNone/>
            </a:pPr>
            <a:r>
              <a:rPr lang="es-ES" sz="2800" dirty="0">
                <a:latin typeface="Times New Roman" panose="02020603050405020304" pitchFamily="18" charset="0"/>
                <a:ea typeface="Times New Roman" panose="02020603050405020304" pitchFamily="18" charset="0"/>
              </a:rPr>
              <a:t>Si quisiéramos listar los nombres de los empleados, junto con el nombre del departamento donde trabajan, deberíamos obtener datos de la tabla empleado (nombre del empleado) y de la tabla departamento (nombre de departamento). En SQL quedaría así:</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empleado.nombre,departamento.nombre</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empleado, departamento</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WHERE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empleado.cddep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departamento.cddep</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2152761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88307" y="112734"/>
            <a:ext cx="11135639" cy="6555641"/>
          </a:xfrm>
          <a:prstGeom prst="rect">
            <a:avLst/>
          </a:prstGeom>
        </p:spPr>
        <p:txBody>
          <a:bodyPr wrap="square">
            <a:spAutoFit/>
          </a:bodyPr>
          <a:lstStyle/>
          <a:p>
            <a:pPr algn="just">
              <a:spcAft>
                <a:spcPts val="0"/>
              </a:spcAft>
            </a:pPr>
            <a:r>
              <a:rPr lang="es-ES" sz="2800" dirty="0">
                <a:latin typeface="Times New Roman" panose="02020603050405020304" pitchFamily="18" charset="0"/>
                <a:ea typeface="Times New Roman" panose="02020603050405020304" pitchFamily="18" charset="0"/>
              </a:rPr>
              <a:t>Veamos algunas consideraciones sobre la </a:t>
            </a:r>
            <a:r>
              <a:rPr lang="es-ES" sz="2800" b="1" dirty="0">
                <a:latin typeface="Times New Roman" panose="02020603050405020304" pitchFamily="18" charset="0"/>
                <a:ea typeface="Times New Roman" panose="02020603050405020304" pitchFamily="18" charset="0"/>
              </a:rPr>
              <a:t>composición (JOIN)</a:t>
            </a:r>
            <a:r>
              <a:rPr lang="es-ES" sz="2800" dirty="0">
                <a:latin typeface="Times New Roman" panose="02020603050405020304" pitchFamily="18" charset="0"/>
                <a:ea typeface="Times New Roman" panose="02020603050405020304" pitchFamily="18" charset="0"/>
              </a:rPr>
              <a:t> de tablas apoyándonos en el ejemplo anterior:</a:t>
            </a:r>
          </a:p>
          <a:p>
            <a:pPr>
              <a:spcAft>
                <a:spcPts val="0"/>
              </a:spcAft>
            </a:pPr>
            <a:r>
              <a:rPr lang="es-ES" sz="2800" dirty="0">
                <a:latin typeface="Times New Roman" panose="02020603050405020304" pitchFamily="18" charset="0"/>
                <a:ea typeface="Times New Roman" panose="02020603050405020304" pitchFamily="18" charset="0"/>
              </a:rPr>
              <a:t> </a:t>
            </a:r>
          </a:p>
          <a:p>
            <a:pPr marL="342900" lvl="0" indent="-342900" algn="just">
              <a:spcAft>
                <a:spcPts val="0"/>
              </a:spcAft>
              <a:buFont typeface="Courier New" panose="02070309020205020404" pitchFamily="49" charset="0"/>
              <a:buChar char="o"/>
              <a:tabLst>
                <a:tab pos="228600" algn="l"/>
              </a:tabLst>
            </a:pPr>
            <a:r>
              <a:rPr lang="es-ES" sz="2800" b="1" dirty="0">
                <a:latin typeface="Times New Roman" panose="02020603050405020304" pitchFamily="18" charset="0"/>
                <a:ea typeface="Times New Roman" panose="02020603050405020304" pitchFamily="18" charset="0"/>
              </a:rPr>
              <a:t>Las consultas combinadas suelen relacionar tablas por medio de una columna común que es clave primaria en una tabla y externa en la otra.</a:t>
            </a:r>
            <a:r>
              <a:rPr lang="es-ES" sz="2800" dirty="0">
                <a:latin typeface="Times New Roman" panose="02020603050405020304" pitchFamily="18" charset="0"/>
                <a:ea typeface="Times New Roman" panose="02020603050405020304" pitchFamily="18" charset="0"/>
              </a:rPr>
              <a:t>  En el ejemplo, la columna </a:t>
            </a:r>
            <a:r>
              <a:rPr lang="es-ES" sz="2800" dirty="0" err="1">
                <a:latin typeface="Times New Roman" panose="02020603050405020304" pitchFamily="18" charset="0"/>
                <a:ea typeface="Times New Roman" panose="02020603050405020304" pitchFamily="18" charset="0"/>
              </a:rPr>
              <a:t>cddep</a:t>
            </a:r>
            <a:r>
              <a:rPr lang="es-ES" sz="2800" dirty="0">
                <a:latin typeface="Times New Roman" panose="02020603050405020304" pitchFamily="18" charset="0"/>
                <a:ea typeface="Times New Roman" panose="02020603050405020304" pitchFamily="18" charset="0"/>
              </a:rPr>
              <a:t> es clave primaria en la tabla  departamento y es clave externa en la tabla empleado.</a:t>
            </a:r>
          </a:p>
          <a:p>
            <a:pPr marL="342900" lvl="0" indent="-342900" algn="just">
              <a:spcAft>
                <a:spcPts val="0"/>
              </a:spcAft>
              <a:buFont typeface="Courier New" panose="02070309020205020404" pitchFamily="49" charset="0"/>
              <a:buChar char="o"/>
              <a:tabLst>
                <a:tab pos="228600" algn="l"/>
              </a:tabLst>
            </a:pPr>
            <a:r>
              <a:rPr lang="es-ES" sz="2800" b="1" dirty="0">
                <a:latin typeface="Times New Roman" panose="02020603050405020304" pitchFamily="18" charset="0"/>
                <a:ea typeface="Times New Roman" panose="02020603050405020304" pitchFamily="18" charset="0"/>
              </a:rPr>
              <a:t>Siempre que exista ambigüedad será necesario utilizar la notación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&lt;tabla&gt;.&lt;columna&gt;</a:t>
            </a:r>
            <a:r>
              <a:rPr lang="es-ES" sz="2800" b="1" dirty="0">
                <a:latin typeface="Times New Roman" panose="02020603050405020304" pitchFamily="18" charset="0"/>
                <a:ea typeface="Times New Roman" panose="02020603050405020304" pitchFamily="18" charset="0"/>
              </a:rPr>
              <a:t> , y en general es una buena costumbre utilizarla en cualquier caso.</a:t>
            </a:r>
            <a:r>
              <a:rPr lang="es-ES" sz="2800" dirty="0">
                <a:latin typeface="Times New Roman" panose="02020603050405020304" pitchFamily="18" charset="0"/>
                <a:ea typeface="Times New Roman" panose="02020603050405020304" pitchFamily="18" charset="0"/>
              </a:rPr>
              <a:t> En el ejemplo anterior existen las columnas nombre y </a:t>
            </a:r>
            <a:r>
              <a:rPr lang="es-ES" sz="2800" dirty="0" err="1">
                <a:latin typeface="Times New Roman" panose="02020603050405020304" pitchFamily="18" charset="0"/>
                <a:ea typeface="Times New Roman" panose="02020603050405020304" pitchFamily="18" charset="0"/>
              </a:rPr>
              <a:t>cddep</a:t>
            </a:r>
            <a:r>
              <a:rPr lang="es-ES" sz="2800" dirty="0">
                <a:latin typeface="Times New Roman" panose="02020603050405020304" pitchFamily="18" charset="0"/>
                <a:ea typeface="Times New Roman" panose="02020603050405020304" pitchFamily="18" charset="0"/>
              </a:rPr>
              <a:t> en ambas tablas de combinación, por lo que es necesario indicar a cuál nos referimos exactamente.</a:t>
            </a:r>
          </a:p>
          <a:p>
            <a:pPr marL="342900" lvl="0" indent="-342900" algn="just">
              <a:spcAft>
                <a:spcPts val="0"/>
              </a:spcAft>
              <a:buFont typeface="Courier New" panose="02070309020205020404" pitchFamily="49" charset="0"/>
              <a:buChar char="o"/>
              <a:tabLst>
                <a:tab pos="228600" algn="l"/>
              </a:tabLst>
            </a:pPr>
            <a:r>
              <a:rPr lang="es-ES" sz="2800" b="1" dirty="0">
                <a:latin typeface="Times New Roman" panose="02020603050405020304" pitchFamily="18" charset="0"/>
                <a:ea typeface="Times New Roman" panose="02020603050405020304" pitchFamily="18" charset="0"/>
              </a:rPr>
              <a:t>Se pueden componer filas de una tabla con filas de esa misma tabla. En este caso deberemos emplear alias de tabla</a:t>
            </a:r>
            <a:r>
              <a:rPr lang="es-ES" sz="2800" dirty="0">
                <a:latin typeface="Times New Roman" panose="02020603050405020304" pitchFamily="18" charset="0"/>
                <a:ea typeface="Times New Roman" panose="02020603050405020304" pitchFamily="18" charset="0"/>
              </a:rPr>
              <a:t> para no cometer ambigüedades.</a:t>
            </a:r>
            <a:endParaRPr lang="es-E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3128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260" y="187890"/>
            <a:ext cx="11937303" cy="6670110"/>
          </a:xfrm>
        </p:spPr>
        <p:txBody>
          <a:bodyPr>
            <a:normAutofit fontScale="92500" lnSpcReduction="10000"/>
          </a:bodyPr>
          <a:lstStyle/>
          <a:p>
            <a:pPr lvl="0"/>
            <a:r>
              <a:rPr lang="es-ES" sz="2800" b="1" dirty="0"/>
              <a:t>Composición interna </a:t>
            </a:r>
            <a:r>
              <a:rPr lang="es-ES" sz="2800" dirty="0"/>
              <a:t>INNER JOIN</a:t>
            </a:r>
            <a:r>
              <a:rPr lang="es-ES" sz="2800" b="1" dirty="0"/>
              <a:t>:</a:t>
            </a:r>
            <a:r>
              <a:rPr lang="es-ES" sz="2800" dirty="0"/>
              <a:t> Básicamente funciona </a:t>
            </a:r>
            <a:r>
              <a:rPr lang="es-ES" sz="2800" b="1" dirty="0"/>
              <a:t>igual que el producto cartesiano sólo que utiliza índices para agilizar el tiempo en obtener el resultado</a:t>
            </a:r>
            <a:r>
              <a:rPr lang="es-ES" sz="2800" dirty="0"/>
              <a:t>. Empareja las filas de una tabla buscando directamente en las filas de la otra tabla las filas que cumplen la condición, esto lo consigue usando el índice. La sintaxis es la siguiente:</a:t>
            </a:r>
          </a:p>
          <a:p>
            <a:pPr marL="0" indent="0">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lista_de_expresiones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a:t>
            </a:r>
          </a:p>
          <a:p>
            <a:pPr marL="0" indent="0">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&lt;tabla1&gt; INNER JOIN &lt;tabla2&gt; ON    </a:t>
            </a:r>
          </a:p>
          <a:p>
            <a:pPr marL="0" indent="0">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expresión_composición</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a:t>
            </a:r>
          </a:p>
          <a:p>
            <a:pPr lvl="0"/>
            <a:endParaRPr lang="es-ES" sz="2800" dirty="0"/>
          </a:p>
          <a:p>
            <a:pPr marL="0" indent="0" algn="just">
              <a:buNone/>
            </a:pPr>
            <a:r>
              <a:rPr lang="es-ES" sz="2800" dirty="0">
                <a:latin typeface="Times New Roman" panose="02020603050405020304" pitchFamily="18" charset="0"/>
                <a:ea typeface="Times New Roman" panose="02020603050405020304" pitchFamily="18" charset="0"/>
              </a:rPr>
              <a:t>Por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si queremos resolver de forma más eficiente el ejemplo propuesto cuando tratamos la composición por producto cartesiano, listado de nombres de los empleados junto con el nombre del departamento donde trabajan. Podemos escribir:</a:t>
            </a:r>
          </a:p>
          <a:p>
            <a:pPr marL="0" indent="0">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a.nombre</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b.nombre</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empleado a INNER JOIN departamento b ON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b.cddep</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lvl="0"/>
            <a:endParaRPr lang="es-ES" dirty="0"/>
          </a:p>
          <a:p>
            <a:endParaRPr lang="es-ES" dirty="0"/>
          </a:p>
        </p:txBody>
      </p:sp>
    </p:spTree>
    <p:extLst>
      <p:ext uri="{BB962C8B-B14F-4D97-AF65-F5344CB8AC3E}">
        <p14:creationId xmlns:p14="http://schemas.microsoft.com/office/powerpoint/2010/main" val="348993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4914" y="201839"/>
            <a:ext cx="10515600" cy="1325563"/>
          </a:xfrm>
        </p:spPr>
        <p:txBody>
          <a:bodyPr/>
          <a:lstStyle/>
          <a:p>
            <a:r>
              <a:rPr lang="es-ES" b="1" dirty="0"/>
              <a:t>Cláusula WHERE</a:t>
            </a:r>
            <a:r>
              <a:rPr lang="es-ES" dirty="0"/>
              <a:t>.</a:t>
            </a:r>
          </a:p>
        </p:txBody>
      </p:sp>
      <p:sp>
        <p:nvSpPr>
          <p:cNvPr id="3" name="Marcador de contenido 2"/>
          <p:cNvSpPr>
            <a:spLocks noGrp="1"/>
          </p:cNvSpPr>
          <p:nvPr>
            <p:ph idx="1"/>
          </p:nvPr>
        </p:nvSpPr>
        <p:spPr>
          <a:xfrm>
            <a:off x="511628" y="864620"/>
            <a:ext cx="10678886" cy="5993380"/>
          </a:xfrm>
        </p:spPr>
        <p:txBody>
          <a:bodyPr>
            <a:noAutofit/>
          </a:bodyPr>
          <a:lstStyle/>
          <a:p>
            <a:pPr marL="1371600" lvl="3" indent="0">
              <a:buNone/>
            </a:pPr>
            <a:r>
              <a:rPr lang="es-ES" sz="32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&lt;</a:t>
            </a:r>
            <a:r>
              <a:rPr lang="es-ES" sz="32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lista_de_expresiones</a:t>
            </a:r>
            <a:r>
              <a:rPr lang="es-ES" sz="32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&gt;</a:t>
            </a:r>
          </a:p>
          <a:p>
            <a:pPr marL="1371600" lvl="3" indent="0">
              <a:buNone/>
            </a:pPr>
            <a:r>
              <a:rPr lang="es-ES" sz="32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&lt;tabla&gt;</a:t>
            </a:r>
          </a:p>
          <a:p>
            <a:pPr marL="1371600" lvl="3" indent="0">
              <a:buNone/>
            </a:pPr>
            <a:r>
              <a:rPr lang="es-ES" sz="32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&lt;criterio&gt;</a:t>
            </a:r>
          </a:p>
          <a:p>
            <a:r>
              <a:rPr lang="es-ES" b="1" dirty="0"/>
              <a:t>Operadores de comparación</a:t>
            </a:r>
            <a:r>
              <a:rPr lang="es-ES" dirty="0"/>
              <a:t>: &lt;, &lt;=, =, &gt;=, &gt;, &lt;&gt;. Con el significado habitual. </a:t>
            </a:r>
          </a:p>
          <a:p>
            <a:pPr marL="1371600" lvl="3" indent="0">
              <a:buNone/>
            </a:pPr>
            <a: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cdemp</a:t>
            </a:r>
            <a:b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trabaja</a:t>
            </a:r>
            <a:b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a:t>
            </a:r>
            <a:r>
              <a:rPr lang="es-ES" sz="28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nhoras</a:t>
            </a:r>
            <a: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&gt;=30</a:t>
            </a:r>
            <a:endParaRPr lang="es-ES" sz="2800" dirty="0"/>
          </a:p>
          <a:p>
            <a:r>
              <a:rPr lang="es-ES" b="1" dirty="0"/>
              <a:t>Operador de rango</a:t>
            </a:r>
            <a:r>
              <a:rPr lang="es-ES" dirty="0"/>
              <a:t>: BETWEEN … AND.</a:t>
            </a:r>
          </a:p>
          <a:p>
            <a:pPr marL="1371600" lvl="3" indent="0">
              <a:buNone/>
              <a:tabLst>
                <a:tab pos="228600" algn="l"/>
              </a:tabLst>
            </a:pPr>
            <a: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b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empleado</a:t>
            </a:r>
            <a:b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a:t>
            </a:r>
            <a:r>
              <a:rPr lang="es-ES" sz="28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fecha_ingreso</a:t>
            </a:r>
            <a: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BETWEEN '1998-01-01' 	AND '1998-12-31'</a:t>
            </a:r>
            <a:b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endParaRPr lang="es-ES" sz="2800" dirty="0">
              <a:effectLst/>
              <a:latin typeface="Times New Roman" panose="02020603050405020304" pitchFamily="18" charset="0"/>
              <a:ea typeface="Times New Roman" panose="02020603050405020304" pitchFamily="18" charset="0"/>
            </a:endParaRPr>
          </a:p>
          <a:p>
            <a:pPr marL="0" indent="0">
              <a:buNone/>
            </a:pPr>
            <a:br>
              <a:rPr lang="es-ES" sz="3200" dirty="0"/>
            </a:br>
            <a:br>
              <a:rPr lang="es-ES" sz="3200" dirty="0"/>
            </a:br>
            <a:endParaRPr lang="es-ES" sz="32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endParaRPr lang="es-ES" sz="32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s-ES" sz="3200" dirty="0"/>
          </a:p>
        </p:txBody>
      </p:sp>
    </p:spTree>
    <p:extLst>
      <p:ext uri="{BB962C8B-B14F-4D97-AF65-F5344CB8AC3E}">
        <p14:creationId xmlns:p14="http://schemas.microsoft.com/office/powerpoint/2010/main" val="11220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13567" y="87682"/>
            <a:ext cx="10840233" cy="6089281"/>
          </a:xfrm>
        </p:spPr>
        <p:txBody>
          <a:bodyPr>
            <a:normAutofit lnSpcReduction="10000"/>
          </a:bodyPr>
          <a:lstStyle/>
          <a:p>
            <a:pPr lvl="0"/>
            <a:r>
              <a:rPr lang="es-ES" sz="2800" b="1" dirty="0"/>
              <a:t>Composiciones  externas </a:t>
            </a:r>
            <a:r>
              <a:rPr lang="es-ES" sz="2800" dirty="0"/>
              <a:t>LEFT JOIN</a:t>
            </a:r>
            <a:r>
              <a:rPr lang="es-ES" sz="2800" b="1" dirty="0"/>
              <a:t> y </a:t>
            </a:r>
            <a:r>
              <a:rPr lang="es-ES" sz="2800" dirty="0"/>
              <a:t>RIGHT JOIN</a:t>
            </a:r>
            <a:r>
              <a:rPr lang="es-ES" sz="2800" b="1" dirty="0"/>
              <a:t>:</a:t>
            </a:r>
            <a:r>
              <a:rPr lang="es-ES" sz="2800" dirty="0"/>
              <a:t> </a:t>
            </a:r>
            <a:r>
              <a:rPr lang="es-ES" sz="2800" b="1" dirty="0"/>
              <a:t>En el caso de las composiciones producto cartesiano e </a:t>
            </a:r>
            <a:r>
              <a:rPr lang="es-ES" sz="2800" dirty="0"/>
              <a:t>INNER JOIN</a:t>
            </a:r>
            <a:r>
              <a:rPr lang="es-ES" sz="2800" b="1" dirty="0"/>
              <a:t> se concatenan filas de dos tablas que constan de una columna y valores comunes.</a:t>
            </a:r>
            <a:r>
              <a:rPr lang="es-ES" sz="2800" dirty="0"/>
              <a:t> </a:t>
            </a:r>
            <a:r>
              <a:rPr lang="es-ES" sz="2800" b="1" dirty="0"/>
              <a:t>Pero si alguna de las filas de las tablas a componer tienen valores nulos (NULL) </a:t>
            </a:r>
            <a:r>
              <a:rPr lang="es-ES" sz="2800" dirty="0"/>
              <a:t>en alguna de sus filas, o el valor que contienen no coincide con ninguno de los de la otra tabla, se pierden esas filas en la composición resultado, </a:t>
            </a:r>
            <a:r>
              <a:rPr lang="es-ES" sz="2800" b="1" dirty="0"/>
              <a:t>lo cual puede hacer aparecer resultados erróneos. </a:t>
            </a:r>
          </a:p>
          <a:p>
            <a:pPr algn="just"/>
            <a:r>
              <a:rPr lang="es-ES" sz="2800" b="1" dirty="0">
                <a:latin typeface="Times New Roman" panose="02020603050405020304" pitchFamily="18" charset="0"/>
                <a:ea typeface="Times New Roman" panose="02020603050405020304" pitchFamily="18" charset="0"/>
              </a:rPr>
              <a:t>Para corregir este comportamiento se utilizan las composiciones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LEFT JOIN</a:t>
            </a:r>
            <a:r>
              <a:rPr lang="es-ES" sz="2800" b="1" dirty="0">
                <a:latin typeface="Times New Roman" panose="02020603050405020304" pitchFamily="18" charset="0"/>
                <a:ea typeface="Times New Roman" panose="02020603050405020304" pitchFamily="18" charset="0"/>
              </a:rPr>
              <a:t> y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RIGHT JOIN</a:t>
            </a:r>
            <a:r>
              <a:rPr lang="es-ES" sz="2800" dirty="0">
                <a:latin typeface="Times New Roman" panose="02020603050405020304" pitchFamily="18" charset="0"/>
                <a:ea typeface="Times New Roman" panose="02020603050405020304" pitchFamily="18" charset="0"/>
              </a:rPr>
              <a:t>. </a:t>
            </a:r>
            <a:r>
              <a:rPr lang="es-ES" sz="2800" b="1" dirty="0">
                <a:latin typeface="Times New Roman" panose="02020603050405020304" pitchFamily="18" charset="0"/>
                <a:ea typeface="Times New Roman" panose="02020603050405020304" pitchFamily="18" charset="0"/>
              </a:rPr>
              <a:t>En ambos casos las filas con valores nulos en las columnas de composición, o con valores no coincidentes en ambas tablas de composición son tenidos en cuenta.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LEFT JOIN</a:t>
            </a:r>
            <a:r>
              <a:rPr lang="es-ES" sz="2800" dirty="0">
                <a:latin typeface="Times New Roman" panose="02020603050405020304" pitchFamily="18" charset="0"/>
                <a:ea typeface="Times New Roman" panose="02020603050405020304" pitchFamily="18" charset="0"/>
              </a:rPr>
              <a:t> añade al resultado del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INNER JOIN</a:t>
            </a:r>
            <a:r>
              <a:rPr lang="es-ES" sz="2800" dirty="0">
                <a:latin typeface="Times New Roman" panose="02020603050405020304" pitchFamily="18" charset="0"/>
                <a:ea typeface="Times New Roman" panose="02020603050405020304" pitchFamily="18" charset="0"/>
              </a:rPr>
              <a:t> las filas de la tabla izquierda que no tienen correspondencia en la tabla de la derecha,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RIGHT</a:t>
            </a:r>
            <a:r>
              <a:rPr lang="es-ES" sz="2800" dirty="0">
                <a:latin typeface="Times New Roman" panose="02020603050405020304" pitchFamily="18" charset="0"/>
                <a:ea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JOIN</a:t>
            </a:r>
            <a:r>
              <a:rPr lang="es-ES" sz="2800" dirty="0">
                <a:latin typeface="Times New Roman" panose="02020603050405020304" pitchFamily="18" charset="0"/>
                <a:ea typeface="Times New Roman" panose="02020603050405020304" pitchFamily="18" charset="0"/>
              </a:rPr>
              <a:t> hace lo propio con las filas de la tabla derecha. </a:t>
            </a:r>
            <a:r>
              <a:rPr lang="es-ES" sz="2800" b="1" dirty="0">
                <a:latin typeface="Times New Roman" panose="02020603050405020304" pitchFamily="18" charset="0"/>
                <a:ea typeface="Times New Roman" panose="02020603050405020304" pitchFamily="18" charset="0"/>
              </a:rPr>
              <a:t>Veamos un par de ejemplos</a:t>
            </a:r>
            <a:r>
              <a:rPr lang="es-ES" sz="2800" dirty="0">
                <a:latin typeface="Times New Roman" panose="02020603050405020304" pitchFamily="18" charset="0"/>
                <a:ea typeface="Times New Roman" panose="02020603050405020304" pitchFamily="18" charset="0"/>
              </a:rPr>
              <a:t>:</a:t>
            </a:r>
          </a:p>
          <a:p>
            <a:pPr lvl="0"/>
            <a:endParaRPr lang="es-ES" dirty="0"/>
          </a:p>
          <a:p>
            <a:endParaRPr lang="es-ES" dirty="0"/>
          </a:p>
        </p:txBody>
      </p:sp>
    </p:spTree>
    <p:extLst>
      <p:ext uri="{BB962C8B-B14F-4D97-AF65-F5344CB8AC3E}">
        <p14:creationId xmlns:p14="http://schemas.microsoft.com/office/powerpoint/2010/main" val="2179555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77447" y="363255"/>
            <a:ext cx="9569885" cy="5693866"/>
          </a:xfrm>
          <a:prstGeom prst="rect">
            <a:avLst/>
          </a:prstGeom>
        </p:spPr>
        <p:txBody>
          <a:bodyPr wrap="square">
            <a:spAutoFit/>
          </a:bodyPr>
          <a:lstStyle/>
          <a:p>
            <a:pPr marL="228600" algn="just">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a.nombre</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b.nombre</a:t>
            </a:r>
            <a:endParaRPr lang="es-ES" sz="2800" dirty="0">
              <a:latin typeface="Times New Roman" panose="02020603050405020304" pitchFamily="18" charset="0"/>
              <a:ea typeface="Times New Roman" panose="02020603050405020304" pitchFamily="18" charset="0"/>
            </a:endParaRPr>
          </a:p>
          <a:p>
            <a:pPr marL="228600" algn="just">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empleado a LEFT JOIN departamento b ON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b.cddep</a:t>
            </a:r>
            <a:endParaRPr lang="es-ES" sz="2800" dirty="0">
              <a:latin typeface="Times New Roman" panose="02020603050405020304" pitchFamily="18" charset="0"/>
              <a:ea typeface="Times New Roman" panose="02020603050405020304" pitchFamily="18" charset="0"/>
            </a:endParaRPr>
          </a:p>
          <a:p>
            <a:pPr marL="449580">
              <a:spcAft>
                <a:spcPts val="0"/>
              </a:spcAft>
            </a:pPr>
            <a:r>
              <a:rPr lang="es-ES" sz="2800" dirty="0">
                <a:latin typeface="Times New Roman" panose="02020603050405020304" pitchFamily="18" charset="0"/>
                <a:ea typeface="Times New Roman" panose="02020603050405020304" pitchFamily="18" charset="0"/>
              </a:rPr>
              <a:t> </a:t>
            </a:r>
          </a:p>
          <a:p>
            <a:pPr marL="228600" algn="just">
              <a:spcAft>
                <a:spcPts val="0"/>
              </a:spcAft>
            </a:pPr>
            <a:r>
              <a:rPr lang="es-ES" sz="2800" dirty="0">
                <a:latin typeface="Times New Roman" panose="02020603050405020304" pitchFamily="18" charset="0"/>
                <a:ea typeface="Times New Roman" panose="02020603050405020304" pitchFamily="18" charset="0"/>
              </a:rPr>
              <a:t>El resultado es el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INNER JOIN</a:t>
            </a:r>
            <a:r>
              <a:rPr lang="es-ES" sz="2800" dirty="0">
                <a:latin typeface="Times New Roman" panose="02020603050405020304" pitchFamily="18" charset="0"/>
                <a:ea typeface="Times New Roman" panose="02020603050405020304" pitchFamily="18" charset="0"/>
              </a:rPr>
              <a:t> de ambas tablas, más los empleados que no están asignados a ningún departamento.</a:t>
            </a:r>
          </a:p>
          <a:p>
            <a:pPr marL="449580">
              <a:spcAft>
                <a:spcPts val="0"/>
              </a:spcAft>
            </a:pPr>
            <a:r>
              <a:rPr lang="es-ES" sz="2800" dirty="0">
                <a:latin typeface="Times New Roman" panose="02020603050405020304" pitchFamily="18" charset="0"/>
                <a:ea typeface="Times New Roman" panose="02020603050405020304" pitchFamily="18" charset="0"/>
              </a:rPr>
              <a:t> </a:t>
            </a:r>
          </a:p>
          <a:p>
            <a:pPr marL="228600">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a.nombre</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b.nombre</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228600">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empleado a RIGHT JOIN departamento b ON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b.cddep</a:t>
            </a:r>
            <a:endPar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678180">
              <a:spcAft>
                <a:spcPts val="0"/>
              </a:spcAft>
            </a:pPr>
            <a:r>
              <a:rPr lang="en-GB" sz="2800" dirty="0">
                <a:latin typeface="Times New Roman" panose="02020603050405020304" pitchFamily="18" charset="0"/>
                <a:ea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pPr marL="228600" algn="just">
              <a:spcAft>
                <a:spcPts val="0"/>
              </a:spcAft>
            </a:pPr>
            <a:r>
              <a:rPr lang="es-ES" sz="2800" dirty="0">
                <a:latin typeface="Times New Roman" panose="02020603050405020304" pitchFamily="18" charset="0"/>
                <a:ea typeface="Times New Roman" panose="02020603050405020304" pitchFamily="18" charset="0"/>
              </a:rPr>
              <a:t>El resultado es el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INNER JOIN</a:t>
            </a:r>
            <a:r>
              <a:rPr lang="es-ES" sz="2800" dirty="0">
                <a:latin typeface="Times New Roman" panose="02020603050405020304" pitchFamily="18" charset="0"/>
                <a:ea typeface="Times New Roman" panose="02020603050405020304" pitchFamily="18" charset="0"/>
              </a:rPr>
              <a:t> de ambas tablas más los departamentos donde no hay empleados en este momento.</a:t>
            </a:r>
            <a:endParaRPr lang="es-E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5575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6428" y="609600"/>
            <a:ext cx="8457573" cy="936171"/>
          </a:xfrm>
        </p:spPr>
        <p:txBody>
          <a:bodyPr/>
          <a:lstStyle/>
          <a:p>
            <a:r>
              <a:rPr lang="es-ES" b="1" dirty="0"/>
              <a:t>3. Vistas.</a:t>
            </a:r>
          </a:p>
        </p:txBody>
      </p:sp>
      <p:sp>
        <p:nvSpPr>
          <p:cNvPr id="3" name="Marcador de contenido 2"/>
          <p:cNvSpPr>
            <a:spLocks noGrp="1"/>
          </p:cNvSpPr>
          <p:nvPr>
            <p:ph idx="1"/>
          </p:nvPr>
        </p:nvSpPr>
        <p:spPr>
          <a:xfrm>
            <a:off x="514048" y="1627189"/>
            <a:ext cx="9609665" cy="4795382"/>
          </a:xfrm>
        </p:spPr>
        <p:txBody>
          <a:bodyPr>
            <a:normAutofit/>
          </a:bodyPr>
          <a:lstStyle/>
          <a:p>
            <a:pPr algn="just">
              <a:spcAft>
                <a:spcPts val="0"/>
              </a:spcAft>
            </a:pPr>
            <a:r>
              <a:rPr lang="es-ES" sz="2800" b="1" dirty="0">
                <a:latin typeface="Times New Roman" panose="02020603050405020304" pitchFamily="18" charset="0"/>
                <a:ea typeface="Times New Roman" panose="02020603050405020304" pitchFamily="18" charset="0"/>
              </a:rPr>
              <a:t>Una vista no es más que una sentencia SQL almacenada que puede ser lanzada (ejecutada) sin tener que volver a escribirla, y que funcionalmente actúa cómo si fuera una tabla más.</a:t>
            </a:r>
            <a:endParaRPr lang="es-ES" sz="2800" dirty="0">
              <a:latin typeface="Times New Roman" panose="02020603050405020304" pitchFamily="18" charset="0"/>
              <a:ea typeface="Times New Roman" panose="02020603050405020304" pitchFamily="18" charset="0"/>
            </a:endParaRPr>
          </a:p>
          <a:p>
            <a:pPr marL="0" indent="0">
              <a:spcAft>
                <a:spcPts val="0"/>
              </a:spcAft>
              <a:buNone/>
            </a:pPr>
            <a:endParaRPr lang="es-ES" sz="2800" dirty="0">
              <a:latin typeface="Times New Roman" panose="02020603050405020304" pitchFamily="18" charset="0"/>
              <a:ea typeface="Times New Roman" panose="02020603050405020304" pitchFamily="18" charset="0"/>
            </a:endParaRPr>
          </a:p>
          <a:p>
            <a:pPr marL="0" indent="0">
              <a:spcAft>
                <a:spcPts val="0"/>
              </a:spcAft>
              <a:buNone/>
            </a:pPr>
            <a:r>
              <a:rPr lang="es-ES" sz="2800" dirty="0">
                <a:latin typeface="Times New Roman" panose="02020603050405020304" pitchFamily="18" charset="0"/>
                <a:ea typeface="Times New Roman" panose="02020603050405020304" pitchFamily="18" charset="0"/>
              </a:rPr>
              <a:t>Se puede crear una vista con la sintaxis básica:</a:t>
            </a:r>
            <a:br>
              <a:rPr lang="es-ES" dirty="0">
                <a:latin typeface="Times New Roman" panose="02020603050405020304" pitchFamily="18" charset="0"/>
                <a:ea typeface="Times New Roman" panose="02020603050405020304" pitchFamily="18" charset="0"/>
              </a:rPr>
            </a:br>
            <a:endParaRPr lang="es-ES" dirty="0">
              <a:latin typeface="Times New Roman" panose="02020603050405020304" pitchFamily="18" charset="0"/>
              <a:ea typeface="Times New Roman" panose="02020603050405020304" pitchFamily="18" charset="0"/>
            </a:endParaRPr>
          </a:p>
          <a:p>
            <a:pPr marL="0" indent="0">
              <a:spcAft>
                <a:spcPts val="0"/>
              </a:spcAft>
              <a:buNone/>
            </a:pP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CREATE VIEW &lt;</a:t>
            </a:r>
            <a:r>
              <a:rPr lang="es-ES" sz="4800"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nombre_vista</a:t>
            </a:r>
            <a:r>
              <a:rPr lang="es-ES" sz="4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&gt;</a:t>
            </a: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(&lt;columnas&gt;) AS &lt;</a:t>
            </a:r>
            <a:r>
              <a:rPr lang="es-ES" sz="4800"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sentencia_select</a:t>
            </a:r>
            <a:r>
              <a:rPr lang="es-ES" sz="4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&gt;</a:t>
            </a:r>
            <a:endParaRPr lang="es-ES" dirty="0">
              <a:latin typeface="Times New Roman" panose="02020603050405020304" pitchFamily="18" charset="0"/>
              <a:ea typeface="Times New Roman" panose="02020603050405020304" pitchFamily="18" charset="0"/>
            </a:endParaRPr>
          </a:p>
          <a:p>
            <a:endParaRPr lang="es-ES" dirty="0"/>
          </a:p>
        </p:txBody>
      </p:sp>
    </p:spTree>
    <p:extLst>
      <p:ext uri="{BB962C8B-B14F-4D97-AF65-F5344CB8AC3E}">
        <p14:creationId xmlns:p14="http://schemas.microsoft.com/office/powerpoint/2010/main" val="1959195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0626" y="0"/>
            <a:ext cx="11548996" cy="6986528"/>
          </a:xfrm>
          <a:prstGeom prst="rect">
            <a:avLst/>
          </a:prstGeom>
        </p:spPr>
        <p:txBody>
          <a:bodyPr wrap="square">
            <a:spAutoFit/>
          </a:bodyPr>
          <a:lstStyle/>
          <a:p>
            <a:pPr algn="just">
              <a:spcAft>
                <a:spcPts val="0"/>
              </a:spcAft>
            </a:pPr>
            <a:r>
              <a:rPr lang="es-ES" sz="2800" dirty="0">
                <a:latin typeface="Times New Roman" panose="02020603050405020304" pitchFamily="18" charset="0"/>
                <a:ea typeface="Times New Roman" panose="02020603050405020304" pitchFamily="18" charset="0"/>
              </a:rPr>
              <a:t>Veamos un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En la empresa de nuestras prácticas se requiere a menudo una lista de nombres de proyecto y la suma de horas trabajadas en cada uno de ellos. Se podría crear una vista que resumiese esa consulta con un nombre descriptivo como “</a:t>
            </a:r>
            <a:r>
              <a:rPr lang="es-ES" sz="2800" dirty="0" err="1">
                <a:latin typeface="Times New Roman" panose="02020603050405020304" pitchFamily="18" charset="0"/>
                <a:ea typeface="Times New Roman" panose="02020603050405020304" pitchFamily="18" charset="0"/>
              </a:rPr>
              <a:t>horas_trabajadas_por_proyecto</a:t>
            </a:r>
            <a:r>
              <a:rPr lang="es-ES" sz="2800" dirty="0">
                <a:latin typeface="Times New Roman" panose="02020603050405020304" pitchFamily="18" charset="0"/>
                <a:ea typeface="Times New Roman" panose="02020603050405020304" pitchFamily="18" charset="0"/>
              </a:rPr>
              <a:t>”.</a:t>
            </a:r>
          </a:p>
          <a:p>
            <a:pPr>
              <a:spcAft>
                <a:spcPts val="0"/>
              </a:spcAft>
            </a:pPr>
            <a:r>
              <a:rPr lang="es-ES" sz="2800" dirty="0">
                <a:latin typeface="Times New Roman" panose="02020603050405020304" pitchFamily="18" charset="0"/>
                <a:ea typeface="Times New Roman" panose="02020603050405020304" pitchFamily="18" charset="0"/>
              </a:rPr>
              <a:t> </a:t>
            </a:r>
          </a:p>
          <a:p>
            <a:pPr>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CREATE VIEW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horas_trabajadas_por_proyecto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proyecto,horas_trabajadas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AS </a:t>
            </a:r>
            <a:endParaRPr lang="es-ES" sz="2800" dirty="0">
              <a:latin typeface="Times New Roman" panose="02020603050405020304" pitchFamily="18" charset="0"/>
              <a:ea typeface="Times New Roman" panose="02020603050405020304" pitchFamily="18" charset="0"/>
            </a:endParaRPr>
          </a:p>
          <a:p>
            <a:pPr>
              <a:spcAft>
                <a:spcPts val="0"/>
              </a:spcAft>
            </a:pP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SELECT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p.nombre,SUM</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t.nhoras</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pPr>
              <a:spcAft>
                <a:spcPts val="0"/>
              </a:spcAft>
            </a:pP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proyecto</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p LEFT JOIN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trabaja</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t </a:t>
            </a:r>
            <a:endParaRPr lang="es-ES" sz="2800" dirty="0">
              <a:latin typeface="Times New Roman" panose="02020603050405020304" pitchFamily="18" charset="0"/>
              <a:ea typeface="Times New Roman" panose="02020603050405020304" pitchFamily="18" charset="0"/>
            </a:endParaRPr>
          </a:p>
          <a:p>
            <a:pPr>
              <a:spcAft>
                <a:spcPts val="0"/>
              </a:spcAft>
            </a:pP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ON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p.cdpro</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t.cdpro</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pPr>
              <a:spcAft>
                <a:spcPts val="0"/>
              </a:spcAft>
            </a:pP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GROUP BY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p.nombre</a:t>
            </a:r>
            <a:endParaRPr lang="es-ES" sz="2800" dirty="0">
              <a:latin typeface="Times New Roman" panose="02020603050405020304" pitchFamily="18" charset="0"/>
              <a:ea typeface="Times New Roman" panose="02020603050405020304" pitchFamily="18" charset="0"/>
            </a:endParaRPr>
          </a:p>
          <a:p>
            <a:pPr>
              <a:spcAft>
                <a:spcPts val="0"/>
              </a:spcAft>
            </a:pPr>
            <a:r>
              <a:rPr lang="en-GB" sz="2800" dirty="0">
                <a:latin typeface="Times New Roman" panose="02020603050405020304" pitchFamily="18" charset="0"/>
                <a:ea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pPr>
              <a:spcAft>
                <a:spcPts val="0"/>
              </a:spcAft>
            </a:pPr>
            <a:r>
              <a:rPr lang="es-ES" sz="2800" dirty="0">
                <a:latin typeface="Times New Roman" panose="02020603050405020304" pitchFamily="18" charset="0"/>
                <a:ea typeface="Times New Roman" panose="02020603050405020304" pitchFamily="18" charset="0"/>
              </a:rPr>
              <a:t>A partir de ese momento podríamos obtener el listado requerido con sólo escribir: </a:t>
            </a:r>
            <a:br>
              <a:rPr lang="es-ES" sz="2800" dirty="0">
                <a:latin typeface="Times New Roman" panose="02020603050405020304" pitchFamily="18" charset="0"/>
                <a:ea typeface="Times New Roman" panose="02020603050405020304" pitchFamily="18" charset="0"/>
              </a:rPr>
            </a:br>
            <a:endParaRPr lang="es-ES" sz="2800" dirty="0">
              <a:latin typeface="Times New Roman" panose="02020603050405020304" pitchFamily="18" charset="0"/>
              <a:ea typeface="Times New Roman" panose="02020603050405020304" pitchFamily="18" charset="0"/>
            </a:endParaRPr>
          </a:p>
          <a:p>
            <a:pPr>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 FROM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horas_trabajadas_por_proyecto</a:t>
            </a:r>
            <a:endParaRPr lang="es-E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50894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4. Funciones SQL.</a:t>
            </a:r>
          </a:p>
        </p:txBody>
      </p:sp>
      <p:sp>
        <p:nvSpPr>
          <p:cNvPr id="3" name="Marcador de contenido 2"/>
          <p:cNvSpPr>
            <a:spLocks noGrp="1"/>
          </p:cNvSpPr>
          <p:nvPr>
            <p:ph idx="1"/>
          </p:nvPr>
        </p:nvSpPr>
        <p:spPr/>
        <p:txBody>
          <a:bodyPr>
            <a:normAutofit lnSpcReduction="10000"/>
          </a:bodyPr>
          <a:lstStyle/>
          <a:p>
            <a:pPr lvl="0"/>
            <a:r>
              <a:rPr lang="es-ES" sz="2800" b="1" dirty="0"/>
              <a:t>Funciones de control de flujo.</a:t>
            </a:r>
          </a:p>
          <a:p>
            <a:pPr lvl="1" algn="just">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IF(&lt;expresión1&gt;,&lt;expresión2&gt;,&lt;expresión3</a:t>
            </a:r>
            <a:r>
              <a:rPr lang="es-ES" sz="2800" dirty="0">
                <a:latin typeface="Times New Roman" panose="02020603050405020304" pitchFamily="18" charset="0"/>
                <a:ea typeface="Times New Roman" panose="02020603050405020304" pitchFamily="18" charset="0"/>
              </a:rPr>
              <a:t>&gt;) :</a:t>
            </a:r>
          </a:p>
          <a:p>
            <a:pPr marL="457200" lvl="1" indent="0" algn="just">
              <a:buNone/>
              <a:tabLst>
                <a:tab pos="457200" algn="l"/>
              </a:tabLst>
            </a:pPr>
            <a:r>
              <a:rPr lang="es-ES" sz="2800" dirty="0">
                <a:latin typeface="Times New Roman" panose="02020603050405020304" pitchFamily="18" charset="0"/>
                <a:ea typeface="Times New Roman" panose="02020603050405020304" pitchFamily="18" charset="0"/>
              </a:rPr>
              <a:t> Devuelve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&lt;expresión2&gt;</a:t>
            </a:r>
            <a:r>
              <a:rPr lang="es-ES" sz="2800" dirty="0">
                <a:latin typeface="Times New Roman" panose="02020603050405020304" pitchFamily="18" charset="0"/>
                <a:ea typeface="Times New Roman" panose="02020603050405020304" pitchFamily="18" charset="0"/>
              </a:rPr>
              <a:t> 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&lt;expresión3&gt;</a:t>
            </a:r>
            <a:r>
              <a:rPr lang="es-ES" sz="2800" dirty="0">
                <a:latin typeface="Times New Roman" panose="02020603050405020304" pitchFamily="18" charset="0"/>
                <a:ea typeface="Times New Roman" panose="02020603050405020304" pitchFamily="18" charset="0"/>
              </a:rPr>
              <a:t> en función de si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&lt;expresión1&gt;</a:t>
            </a:r>
            <a:r>
              <a:rPr lang="es-ES" sz="2800" dirty="0">
                <a:latin typeface="Times New Roman" panose="02020603050405020304" pitchFamily="18" charset="0"/>
                <a:ea typeface="Times New Roman" panose="02020603050405020304" pitchFamily="18" charset="0"/>
              </a:rPr>
              <a:t> es VERDAD o FALSO respectivamente. </a:t>
            </a:r>
          </a:p>
          <a:p>
            <a:pPr marL="220980" indent="0" algn="just">
              <a:spcAft>
                <a:spcPts val="0"/>
              </a:spcAft>
              <a:buNone/>
            </a:pP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IF(3&gt;5,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verdad','falso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a:latin typeface="Times New Roman" panose="02020603050405020304" pitchFamily="18" charset="0"/>
                <a:ea typeface="Times New Roman" panose="02020603050405020304" pitchFamily="18" charset="0"/>
              </a:rPr>
              <a:t>Devuelve ‘falso’.</a:t>
            </a:r>
          </a:p>
          <a:p>
            <a:pPr marL="220980" indent="0" algn="just">
              <a:buNone/>
            </a:pPr>
            <a:endParaRPr lang="es-ES" dirty="0">
              <a:latin typeface="Times New Roman" panose="02020603050405020304" pitchFamily="18" charset="0"/>
              <a:ea typeface="Times New Roman" panose="02020603050405020304" pitchFamily="18" charset="0"/>
            </a:endParaRPr>
          </a:p>
          <a:p>
            <a:pPr marL="0" indent="0">
              <a:spcAft>
                <a:spcPts val="0"/>
              </a:spcAft>
              <a:buNone/>
            </a:pPr>
            <a:endParaRPr lang="es-ES" dirty="0">
              <a:latin typeface="Times New Roman" panose="02020603050405020304" pitchFamily="18" charset="0"/>
              <a:ea typeface="Times New Roman" panose="02020603050405020304" pitchFamily="18" charset="0"/>
            </a:endParaRPr>
          </a:p>
          <a:p>
            <a:pPr lvl="1"/>
            <a:endParaRPr lang="es-ES" dirty="0"/>
          </a:p>
        </p:txBody>
      </p:sp>
    </p:spTree>
    <p:extLst>
      <p:ext uri="{BB962C8B-B14F-4D97-AF65-F5344CB8AC3E}">
        <p14:creationId xmlns:p14="http://schemas.microsoft.com/office/powerpoint/2010/main" val="313132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75153" y="836069"/>
            <a:ext cx="10515600" cy="4351338"/>
          </a:xfrm>
        </p:spPr>
        <p:txBody>
          <a:bodyPr>
            <a:normAutofit/>
          </a:bodyPr>
          <a:lstStyle/>
          <a:p>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IFNULL(&lt;expresión1&gt;,&lt;expresión2&gt;)</a:t>
            </a:r>
            <a:r>
              <a:rPr lang="es-ES" sz="2800" dirty="0">
                <a:latin typeface="Times New Roman" panose="02020603050405020304" pitchFamily="18" charset="0"/>
                <a:ea typeface="Times New Roman" panose="02020603050405020304" pitchFamily="18" charset="0"/>
              </a:rPr>
              <a:t> : Devuelve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&lt;expresión1&gt;</a:t>
            </a:r>
            <a:r>
              <a:rPr lang="es-ES" sz="2800" dirty="0">
                <a:latin typeface="Times New Roman" panose="02020603050405020304" pitchFamily="18" charset="0"/>
                <a:ea typeface="Times New Roman" panose="02020603050405020304" pitchFamily="18" charset="0"/>
              </a:rPr>
              <a:t> si</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&lt;expresión1&gt;</a:t>
            </a:r>
            <a:r>
              <a:rPr lang="es-ES" sz="2800" dirty="0">
                <a:latin typeface="Times New Roman" panose="02020603050405020304" pitchFamily="18" charset="0"/>
                <a:ea typeface="Times New Roman" panose="02020603050405020304" pitchFamily="18" charset="0"/>
              </a:rPr>
              <a:t> es distinto de NULL, en otro caso devuelve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&lt;expresión2&gt;.</a:t>
            </a:r>
            <a:r>
              <a:rPr lang="es-ES" sz="2800" dirty="0">
                <a:latin typeface="Times New Roman" panose="02020603050405020304" pitchFamily="18" charset="0"/>
                <a:ea typeface="Times New Roman" panose="02020603050405020304" pitchFamily="18" charset="0"/>
              </a:rPr>
              <a:t> </a:t>
            </a:r>
            <a:endParaRPr lang="es-ES" sz="2800" dirty="0"/>
          </a:p>
        </p:txBody>
      </p:sp>
      <p:sp>
        <p:nvSpPr>
          <p:cNvPr id="4" name="Rectángulo 3"/>
          <p:cNvSpPr/>
          <p:nvPr/>
        </p:nvSpPr>
        <p:spPr>
          <a:xfrm>
            <a:off x="1753644" y="2630464"/>
            <a:ext cx="8342334" cy="2780779"/>
          </a:xfrm>
          <a:prstGeom prst="rect">
            <a:avLst/>
          </a:prstGeom>
        </p:spPr>
        <p:txBody>
          <a:bodyPr wrap="square">
            <a:spAutoFit/>
          </a:bodyPr>
          <a:lstStyle/>
          <a:p>
            <a:pPr lvl="0">
              <a:spcAft>
                <a:spcPts val="0"/>
              </a:spcAft>
              <a:tabLst>
                <a:tab pos="457200" algn="l"/>
              </a:tabLst>
            </a:pPr>
            <a:r>
              <a:rPr lang="es-ES" sz="2800" dirty="0">
                <a:latin typeface="Times New Roman" panose="02020603050405020304" pitchFamily="18" charset="0"/>
                <a:ea typeface="Times New Roman" panose="02020603050405020304" pitchFamily="18" charset="0"/>
              </a:rPr>
              <a:t>Ejemplo: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p>
          <a:p>
            <a:pPr lvl="0">
              <a:spcAft>
                <a:spcPts val="0"/>
              </a:spcAft>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IFNULL(</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cddep</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,'Desconocido') </a:t>
            </a:r>
            <a:r>
              <a:rPr lang="es-ES" sz="2800" dirty="0">
                <a:latin typeface="Times New Roman" panose="02020603050405020304" pitchFamily="18" charset="0"/>
                <a:ea typeface="Times New Roman" panose="02020603050405020304" pitchFamily="18" charset="0"/>
              </a:rPr>
              <a:t>Devuelve 'Desconocido' para los </a:t>
            </a:r>
            <a:r>
              <a:rPr lang="es-ES" sz="2800" dirty="0" err="1">
                <a:latin typeface="Times New Roman" panose="02020603050405020304" pitchFamily="18" charset="0"/>
                <a:ea typeface="Times New Roman" panose="02020603050405020304" pitchFamily="18" charset="0"/>
              </a:rPr>
              <a:t>cddep</a:t>
            </a:r>
            <a:r>
              <a:rPr lang="es-ES" sz="2800" dirty="0">
                <a:latin typeface="Times New Roman" panose="02020603050405020304" pitchFamily="18" charset="0"/>
                <a:ea typeface="Times New Roman" panose="02020603050405020304" pitchFamily="18" charset="0"/>
              </a:rPr>
              <a:t> que sean NULL, en los demás quedan como están. Es muy útil en consultas que devuelven valores nulos para cambiarlos por un valor descriptivo.</a:t>
            </a:r>
            <a:endParaRPr lang="es-E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9953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05118" y="2001033"/>
            <a:ext cx="8160111" cy="1449738"/>
          </a:xfrm>
        </p:spPr>
        <p:txBody>
          <a:bodyPr>
            <a:normAutofit fontScale="92500" lnSpcReduction="20000"/>
          </a:bodyPr>
          <a:lstStyle/>
          <a:p>
            <a:pPr lvl="0"/>
            <a:endParaRPr lang="es-ES" b="1" dirty="0"/>
          </a:p>
          <a:p>
            <a:pPr marL="457200" lvl="1" indent="0">
              <a:buNone/>
            </a:pPr>
            <a:endParaRPr lang="es-ES" dirty="0"/>
          </a:p>
          <a:p>
            <a:endParaRPr lang="es-ES" dirty="0"/>
          </a:p>
          <a:p>
            <a:pPr lvl="0"/>
            <a:r>
              <a:rPr lang="es-ES" sz="2800" b="1" dirty="0"/>
              <a:t>Funciones de caracteres:</a:t>
            </a:r>
          </a:p>
        </p:txBody>
      </p:sp>
    </p:spTree>
    <p:extLst>
      <p:ext uri="{BB962C8B-B14F-4D97-AF65-F5344CB8AC3E}">
        <p14:creationId xmlns:p14="http://schemas.microsoft.com/office/powerpoint/2010/main" val="2890779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3934"/>
            <a:ext cx="26481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s-ES" sz="1800" b="0" i="0" u="none" strike="noStrike" cap="none" normalizeH="0" baseline="0" dirty="0">
              <a:ln>
                <a:noFill/>
              </a:ln>
              <a:solidFill>
                <a:schemeClr val="tx1"/>
              </a:solidFill>
              <a:effectLst/>
              <a:latin typeface="Arial" panose="020B0604020202020204" pitchFamily="34" charset="0"/>
            </a:endParaRPr>
          </a:p>
        </p:txBody>
      </p:sp>
      <p:sp>
        <p:nvSpPr>
          <p:cNvPr id="3" name="Rectángulo 2"/>
          <p:cNvSpPr/>
          <p:nvPr/>
        </p:nvSpPr>
        <p:spPr>
          <a:xfrm>
            <a:off x="488515" y="925594"/>
            <a:ext cx="11285951" cy="4832092"/>
          </a:xfrm>
          <a:prstGeom prst="rect">
            <a:avLst/>
          </a:prstGeom>
        </p:spPr>
        <p:txBody>
          <a:bodyPr wrap="square">
            <a:spAutoFit/>
          </a:bodyPr>
          <a:lstStyle/>
          <a:p>
            <a:pPr lvl="0" eaLnBrk="0" fontAlgn="base" hangingPunct="0">
              <a:spcBef>
                <a:spcPct val="0"/>
              </a:spcBef>
              <a:spcAft>
                <a:spcPct val="0"/>
              </a:spcAft>
              <a:buFontTx/>
              <a:buChar char="•"/>
              <a:tabLst>
                <a:tab pos="457200" algn="l"/>
              </a:tabLst>
            </a:pPr>
            <a:r>
              <a:rPr lang="es-ES" sz="2800" dirty="0">
                <a:solidFill>
                  <a:srgbClr val="008000"/>
                </a:solidFill>
                <a:latin typeface="Arial Unicode MS" panose="020B0604020202020204" pitchFamily="34" charset="-128"/>
                <a:ea typeface="Times New Roman" panose="02020603050405020304" pitchFamily="18" charset="0"/>
                <a:cs typeface="Courier New" panose="02070309020205020404" pitchFamily="49" charset="0"/>
              </a:rPr>
              <a:t>CHAR_LENGTH(</a:t>
            </a: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&lt;cadena&gt;</a:t>
            </a:r>
            <a:r>
              <a:rPr lang="es-ES" sz="2800" dirty="0">
                <a:solidFill>
                  <a:srgbClr val="008000"/>
                </a:solidFill>
                <a:latin typeface="Arial Unicode MS" panose="020B0604020202020204" pitchFamily="34" charset="-128"/>
                <a:ea typeface="Times New Roman" panose="02020603050405020304" pitchFamily="18" charset="0"/>
                <a:cs typeface="Courier New" panose="02070309020205020404" pitchFamily="49" charset="0"/>
              </a:rPr>
              <a:t>): </a:t>
            </a:r>
            <a:r>
              <a:rPr lang="es-ES" sz="2800" dirty="0">
                <a:ea typeface="Times New Roman" panose="02020603050405020304" pitchFamily="18" charset="0"/>
              </a:rPr>
              <a:t>Devuelve un entero que es la longitud de la cadena de caracteres. </a:t>
            </a:r>
            <a:br>
              <a:rPr lang="es-ES" sz="2800" dirty="0">
                <a:ea typeface="Times New Roman" panose="02020603050405020304" pitchFamily="18" charset="0"/>
              </a:rPr>
            </a:br>
            <a:r>
              <a:rPr lang="es-ES" sz="2800" dirty="0">
                <a:ea typeface="Times New Roman" panose="02020603050405020304" pitchFamily="18" charset="0"/>
              </a:rPr>
              <a:t>Ejemplo: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SELECT CHAR_LENGTH('Hola')</a:t>
            </a:r>
            <a:r>
              <a:rPr lang="es-ES" sz="2800" dirty="0">
                <a:ea typeface="Times New Roman" panose="02020603050405020304" pitchFamily="18" charset="0"/>
              </a:rPr>
              <a:t>Devuelve 4.</a:t>
            </a:r>
            <a:endParaRPr lang="es-ES" sz="2800" dirty="0">
              <a:latin typeface="Arial" panose="020B0604020202020204" pitchFamily="34" charset="0"/>
            </a:endParaRPr>
          </a:p>
          <a:p>
            <a:pPr lvl="0" eaLnBrk="0" fontAlgn="base" hangingPunct="0">
              <a:spcBef>
                <a:spcPct val="0"/>
              </a:spcBef>
              <a:spcAft>
                <a:spcPct val="0"/>
              </a:spcAft>
              <a:buFontTx/>
              <a:buChar char="•"/>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CONCAT(&lt;cadena1&gt;,&lt;cadena2&gt;,...)</a:t>
            </a:r>
            <a:r>
              <a:rPr lang="es-ES" sz="2800" dirty="0">
                <a:solidFill>
                  <a:srgbClr val="0E4075"/>
                </a:solidFill>
                <a:latin typeface="Arial Unicode MS" panose="020B0604020202020204" pitchFamily="34" charset="-128"/>
                <a:ea typeface="Times New Roman" panose="02020603050405020304" pitchFamily="18" charset="0"/>
                <a:cs typeface="Courier New" panose="02070309020205020404" pitchFamily="49" charset="0"/>
              </a:rPr>
              <a:t> : Concatena las cadenas de caracteres.</a:t>
            </a:r>
            <a:br>
              <a:rPr lang="es-ES" sz="2800" dirty="0">
                <a:solidFill>
                  <a:srgbClr val="0E4075"/>
                </a:solidFill>
                <a:latin typeface="Arial Unicode MS" panose="020B0604020202020204" pitchFamily="34" charset="-128"/>
                <a:ea typeface="Times New Roman" panose="02020603050405020304" pitchFamily="18" charset="0"/>
                <a:cs typeface="Courier New" panose="02070309020205020404" pitchFamily="49" charset="0"/>
              </a:rPr>
            </a:br>
            <a:r>
              <a:rPr lang="es-ES" sz="2800" dirty="0">
                <a:ea typeface="Times New Roman" panose="02020603050405020304" pitchFamily="18" charset="0"/>
              </a:rPr>
              <a:t>Ejemplo: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SELECT CONCAT('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H','o','l','a</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s-ES" sz="2800" dirty="0">
                <a:ea typeface="Times New Roman" panose="02020603050405020304" pitchFamily="18" charset="0"/>
              </a:rPr>
              <a:t> Devuelve ‘Hola’.</a:t>
            </a:r>
            <a:endParaRPr lang="es-ES" sz="2800" dirty="0">
              <a:latin typeface="Arial" panose="020B0604020202020204" pitchFamily="34" charset="0"/>
            </a:endParaRPr>
          </a:p>
          <a:p>
            <a:pPr lvl="0" eaLnBrk="0" fontAlgn="base" hangingPunct="0">
              <a:spcBef>
                <a:spcPct val="0"/>
              </a:spcBef>
              <a:spcAft>
                <a:spcPct val="0"/>
              </a:spcAft>
              <a:buFontTx/>
              <a:buChar char="•"/>
              <a:tabLst>
                <a:tab pos="457200" algn="l"/>
              </a:tabLst>
            </a:pPr>
            <a:r>
              <a:rPr lang="es-ES" sz="2800" dirty="0">
                <a:solidFill>
                  <a:srgbClr val="008000"/>
                </a:solidFill>
                <a:latin typeface="Arial Unicode MS" panose="020B0604020202020204" pitchFamily="34" charset="-128"/>
                <a:ea typeface="Times New Roman" panose="02020603050405020304" pitchFamily="18" charset="0"/>
                <a:cs typeface="Courier New" panose="02070309020205020404" pitchFamily="49" charset="0"/>
              </a:rPr>
              <a:t>INSTR(&lt;cadena&gt;,&lt;</a:t>
            </a:r>
            <a:r>
              <a:rPr lang="es-ES" sz="2800" dirty="0" err="1">
                <a:solidFill>
                  <a:srgbClr val="008000"/>
                </a:solidFill>
                <a:latin typeface="Arial Unicode MS" panose="020B0604020202020204" pitchFamily="34" charset="-128"/>
                <a:ea typeface="Times New Roman" panose="02020603050405020304" pitchFamily="18" charset="0"/>
                <a:cs typeface="Courier New" panose="02070309020205020404" pitchFamily="49" charset="0"/>
              </a:rPr>
              <a:t>subcadena</a:t>
            </a:r>
            <a:r>
              <a:rPr lang="es-ES" sz="2800" dirty="0">
                <a:solidFill>
                  <a:srgbClr val="008000"/>
                </a:solidFill>
                <a:latin typeface="Arial Unicode MS" panose="020B0604020202020204" pitchFamily="34" charset="-128"/>
                <a:ea typeface="Times New Roman" panose="02020603050405020304" pitchFamily="18" charset="0"/>
                <a:cs typeface="Courier New" panose="02070309020205020404" pitchFamily="49" charset="0"/>
              </a:rPr>
              <a:t>&gt;)</a:t>
            </a:r>
            <a:r>
              <a:rPr lang="es-ES" sz="2800" dirty="0">
                <a:ea typeface="Times New Roman" panose="02020603050405020304" pitchFamily="18" charset="0"/>
              </a:rPr>
              <a:t>: Devuelve la posición de la primera ocurrencia de la </a:t>
            </a:r>
            <a:r>
              <a:rPr lang="es-ES" sz="2800" dirty="0" err="1">
                <a:ea typeface="Times New Roman" panose="02020603050405020304" pitchFamily="18" charset="0"/>
              </a:rPr>
              <a:t>subcadena</a:t>
            </a:r>
            <a:r>
              <a:rPr lang="es-ES" sz="2800" dirty="0">
                <a:latin typeface="Arial" panose="020B0604020202020204" pitchFamily="34" charset="0"/>
                <a:ea typeface="Times New Roman" panose="02020603050405020304" pitchFamily="18" charset="0"/>
              </a:rPr>
              <a:t>  dentro de la cadena.</a:t>
            </a:r>
            <a:br>
              <a:rPr lang="es-ES" sz="2800" dirty="0">
                <a:latin typeface="Arial" panose="020B0604020202020204" pitchFamily="34" charset="0"/>
                <a:ea typeface="Times New Roman" panose="02020603050405020304" pitchFamily="18" charset="0"/>
              </a:rPr>
            </a:br>
            <a:r>
              <a:rPr lang="es-ES" sz="2800" dirty="0">
                <a:latin typeface="Arial" panose="020B0604020202020204" pitchFamily="34"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SELECT INSTR('Hola', '</a:t>
            </a:r>
            <a:r>
              <a:rPr lang="es-ES" sz="2800"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ol</a:t>
            </a:r>
            <a:r>
              <a:rPr lang="es-ES" sz="2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s-ES" sz="2800" dirty="0">
                <a:ea typeface="Times New Roman" panose="02020603050405020304" pitchFamily="18" charset="0"/>
              </a:rPr>
              <a:t>Devuelve 2.</a:t>
            </a:r>
            <a:endParaRPr lang="es-ES" sz="2800" dirty="0">
              <a:latin typeface="Arial" panose="020B0604020202020204" pitchFamily="34" charset="0"/>
            </a:endParaRPr>
          </a:p>
          <a:p>
            <a:pPr lvl="0" eaLnBrk="0" fontAlgn="base" hangingPunct="0">
              <a:spcBef>
                <a:spcPct val="0"/>
              </a:spcBef>
              <a:spcAft>
                <a:spcPct val="0"/>
              </a:spcAft>
              <a:buFontTx/>
              <a:buChar char="•"/>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LOWER(&lt;cadena&gt;)</a:t>
            </a:r>
            <a:r>
              <a:rPr lang="es-ES" sz="2800" dirty="0">
                <a:latin typeface="Times New Roman" panose="02020603050405020304" pitchFamily="18" charset="0"/>
                <a:ea typeface="Times New Roman" panose="02020603050405020304" pitchFamily="18" charset="0"/>
              </a:rPr>
              <a:t> : Pasa la cadena a minúsculas.</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LOWER('HOLA') </a:t>
            </a:r>
            <a:r>
              <a:rPr lang="es-ES" sz="2800" dirty="0">
                <a:latin typeface="Times New Roman" panose="02020603050405020304" pitchFamily="18" charset="0"/>
                <a:ea typeface="Times New Roman" panose="02020603050405020304" pitchFamily="18" charset="0"/>
              </a:rPr>
              <a:t>Devuelve “hola”</a:t>
            </a:r>
            <a:endParaRPr lang="es-ES" sz="2800" dirty="0">
              <a:latin typeface="Arial" panose="020B0604020202020204" pitchFamily="34" charset="0"/>
            </a:endParaRPr>
          </a:p>
        </p:txBody>
      </p:sp>
    </p:spTree>
    <p:extLst>
      <p:ext uri="{BB962C8B-B14F-4D97-AF65-F5344CB8AC3E}">
        <p14:creationId xmlns:p14="http://schemas.microsoft.com/office/powerpoint/2010/main" val="217896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43626" y="304372"/>
            <a:ext cx="9478028" cy="954107"/>
          </a:xfrm>
          <a:prstGeom prst="rect">
            <a:avLst/>
          </a:prstGeom>
        </p:spPr>
        <p:txBody>
          <a:bodyPr wrap="square">
            <a:spAutoFit/>
          </a:bodyPr>
          <a:lstStyle/>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UPPER(&lt;cadena&gt;)</a:t>
            </a:r>
            <a:r>
              <a:rPr lang="es-ES" sz="2800" dirty="0">
                <a:latin typeface="Times New Roman" panose="02020603050405020304" pitchFamily="18" charset="0"/>
                <a:ea typeface="Times New Roman" panose="02020603050405020304" pitchFamily="18" charset="0"/>
              </a:rPr>
              <a:t> : Pasa la cadena a mayúsculas.</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UPPER('hola') </a:t>
            </a:r>
            <a:r>
              <a:rPr lang="es-ES" sz="2800" dirty="0">
                <a:latin typeface="Times New Roman" panose="02020603050405020304" pitchFamily="18" charset="0"/>
                <a:ea typeface="Times New Roman" panose="02020603050405020304" pitchFamily="18" charset="0"/>
              </a:rPr>
              <a:t>Devuelve “HOLA”.</a:t>
            </a:r>
            <a:endParaRPr lang="es-ES" sz="2800" dirty="0">
              <a:effectLst/>
              <a:latin typeface="Times New Roman" panose="02020603050405020304" pitchFamily="18" charset="0"/>
              <a:ea typeface="Times New Roman" panose="02020603050405020304" pitchFamily="18" charset="0"/>
            </a:endParaRPr>
          </a:p>
        </p:txBody>
      </p:sp>
      <p:sp>
        <p:nvSpPr>
          <p:cNvPr id="3" name="Rectángulo 2"/>
          <p:cNvSpPr/>
          <p:nvPr/>
        </p:nvSpPr>
        <p:spPr>
          <a:xfrm>
            <a:off x="943625" y="4085138"/>
            <a:ext cx="9478029" cy="2246769"/>
          </a:xfrm>
          <a:prstGeom prst="rect">
            <a:avLst/>
          </a:prstGeom>
        </p:spPr>
        <p:txBody>
          <a:bodyPr wrap="square">
            <a:spAutoFit/>
          </a:bodyPr>
          <a:lstStyle/>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RTRIM(&lt;cadena&gt;) y LTRIM(&lt;cadena&gt;)</a:t>
            </a:r>
            <a:r>
              <a:rPr lang="es-ES" sz="2800" dirty="0">
                <a:latin typeface="Times New Roman" panose="02020603050405020304" pitchFamily="18" charset="0"/>
                <a:ea typeface="Times New Roman" panose="02020603050405020304" pitchFamily="18" charset="0"/>
              </a:rPr>
              <a:t> : Devuelve la cadena sin espacios en blanco a la derecha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RTRIM</a:t>
            </a:r>
            <a:r>
              <a:rPr lang="es-ES" sz="2800" dirty="0">
                <a:latin typeface="Times New Roman" panose="02020603050405020304" pitchFamily="18" charset="0"/>
                <a:ea typeface="Times New Roman" panose="02020603050405020304" pitchFamily="18" charset="0"/>
              </a:rPr>
              <a:t>) o izquierda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LTRIM</a:t>
            </a:r>
            <a:r>
              <a:rPr lang="es-ES" sz="2800" dirty="0">
                <a:latin typeface="Times New Roman" panose="02020603050405020304" pitchFamily="18" charset="0"/>
                <a:ea typeface="Times New Roman" panose="02020603050405020304" pitchFamily="18" charset="0"/>
              </a:rPr>
              <a:t>).</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LTRIM(RTRIM('   Hola   ')) </a:t>
            </a:r>
            <a:r>
              <a:rPr lang="es-ES" sz="2800" dirty="0">
                <a:latin typeface="Times New Roman" panose="02020603050405020304" pitchFamily="18" charset="0"/>
                <a:ea typeface="Times New Roman" panose="02020603050405020304" pitchFamily="18" charset="0"/>
              </a:rPr>
              <a:t>Devuelve 'Hola'.</a:t>
            </a:r>
            <a:endParaRPr lang="es-ES" sz="2800" dirty="0">
              <a:effectLst/>
              <a:latin typeface="Times New Roman" panose="02020603050405020304" pitchFamily="18" charset="0"/>
              <a:ea typeface="Times New Roman" panose="02020603050405020304" pitchFamily="18" charset="0"/>
            </a:endParaRPr>
          </a:p>
        </p:txBody>
      </p:sp>
      <p:sp>
        <p:nvSpPr>
          <p:cNvPr id="4" name="Rectangle 1"/>
          <p:cNvSpPr>
            <a:spLocks noChangeArrowheads="1"/>
          </p:cNvSpPr>
          <p:nvPr/>
        </p:nvSpPr>
        <p:spPr bwMode="auto">
          <a:xfrm>
            <a:off x="943626" y="2065341"/>
            <a:ext cx="959076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s-ES" sz="2800" b="0" i="0" u="none" strike="noStrike" cap="none" normalizeH="0" baseline="0" dirty="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SUBSTR(&lt;cadena&gt;,&lt;posición&gt;,&lt;longitud&gt;)</a:t>
            </a:r>
            <a:r>
              <a:rPr kumimoji="0" lang="es-ES" sz="2800" b="0" i="0" u="none" strike="noStrike" cap="none" normalizeH="0" baseline="0" dirty="0">
                <a:ln>
                  <a:noFill/>
                </a:ln>
                <a:solidFill>
                  <a:srgbClr val="0E4075"/>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s-ES" sz="2800" b="0" i="0" u="none" strike="noStrike" cap="none" normalizeH="0" baseline="0" dirty="0">
                <a:ln>
                  <a:noFill/>
                </a:ln>
                <a:solidFill>
                  <a:schemeClr val="tx1"/>
                </a:solidFill>
                <a:effectLst/>
                <a:ea typeface="Times New Roman" panose="02020603050405020304" pitchFamily="18" charset="0"/>
              </a:rPr>
              <a:t>: Devuelve la </a:t>
            </a:r>
            <a:r>
              <a:rPr kumimoji="0" lang="es-ES" sz="2800" b="0" i="0" u="none" strike="noStrike" cap="none" normalizeH="0" baseline="0" dirty="0" err="1">
                <a:ln>
                  <a:noFill/>
                </a:ln>
                <a:solidFill>
                  <a:schemeClr val="tx1"/>
                </a:solidFill>
                <a:effectLst/>
                <a:ea typeface="Times New Roman" panose="02020603050405020304" pitchFamily="18" charset="0"/>
              </a:rPr>
              <a:t>subacadena</a:t>
            </a:r>
            <a:r>
              <a:rPr kumimoji="0" lang="es-ES" sz="2800" b="0" i="0" u="none" strike="noStrike" cap="none" normalizeH="0" baseline="0" dirty="0">
                <a:ln>
                  <a:noFill/>
                </a:ln>
                <a:solidFill>
                  <a:schemeClr val="tx1"/>
                </a:solidFill>
                <a:effectLst/>
                <a:ea typeface="Times New Roman" panose="02020603050405020304" pitchFamily="18" charset="0"/>
              </a:rPr>
              <a:t> de longitud </a:t>
            </a:r>
            <a:r>
              <a:rPr kumimoji="0" lang="es-ES" sz="2800" b="0" i="0" u="none" strike="noStrike" cap="none" normalizeH="0" baseline="0" dirty="0">
                <a:ln>
                  <a:noFill/>
                </a:ln>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&lt;longitud&gt;</a:t>
            </a:r>
            <a:r>
              <a:rPr kumimoji="0" lang="es-ES" sz="2800" b="0" i="0" u="none" strike="noStrike" cap="none" normalizeH="0" baseline="0" dirty="0">
                <a:ln>
                  <a:noFill/>
                </a:ln>
                <a:solidFill>
                  <a:schemeClr val="tx1"/>
                </a:solidFill>
                <a:effectLst/>
                <a:ea typeface="Times New Roman" panose="02020603050405020304" pitchFamily="18" charset="0"/>
              </a:rPr>
              <a:t> a partir de la posición </a:t>
            </a:r>
            <a:r>
              <a:rPr kumimoji="0" lang="es-ES" sz="2800" b="0" i="0" u="none" strike="noStrike" cap="none" normalizeH="0" baseline="0" dirty="0">
                <a:ln>
                  <a:noFill/>
                </a:ln>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&lt;posición&gt;</a:t>
            </a:r>
            <a:r>
              <a:rPr kumimoji="0" lang="es-ES" sz="2800" b="0" i="0" u="none" strike="noStrike" cap="none" normalizeH="0" baseline="0" dirty="0">
                <a:ln>
                  <a:noFill/>
                </a:ln>
                <a:solidFill>
                  <a:schemeClr val="tx1"/>
                </a:solidFill>
                <a:effectLst/>
                <a:ea typeface="Times New Roman" panose="02020603050405020304" pitchFamily="18" charset="0"/>
              </a:rPr>
              <a:t> de la cadena </a:t>
            </a:r>
            <a:r>
              <a:rPr kumimoji="0" lang="es-ES" sz="2800" b="0" i="0" u="none" strike="noStrike" cap="none" normalizeH="0" baseline="0" dirty="0">
                <a:ln>
                  <a:noFill/>
                </a:ln>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&lt;cadena&gt;.</a:t>
            </a:r>
            <a:br>
              <a:rPr kumimoji="0" lang="es-ES" sz="2800" b="0" i="0" u="none" strike="noStrike" cap="none" normalizeH="0" baseline="0" dirty="0">
                <a:ln>
                  <a:noFill/>
                </a:ln>
                <a:solidFill>
                  <a:schemeClr val="tx1"/>
                </a:solidFill>
                <a:effectLst/>
                <a:ea typeface="Times New Roman" panose="02020603050405020304" pitchFamily="18" charset="0"/>
              </a:rPr>
            </a:br>
            <a:r>
              <a:rPr kumimoji="0" lang="es-ES" sz="2800" b="0" i="0" u="none" strike="noStrike" cap="none" normalizeH="0" baseline="0" dirty="0">
                <a:ln>
                  <a:noFill/>
                </a:ln>
                <a:solidFill>
                  <a:schemeClr val="tx1"/>
                </a:solidFill>
                <a:effectLst/>
                <a:ea typeface="Times New Roman" panose="02020603050405020304" pitchFamily="18" charset="0"/>
              </a:rPr>
              <a:t>Ejemplo: </a:t>
            </a:r>
            <a:r>
              <a:rPr kumimoji="0" lang="es-ES" sz="2800" b="0" i="0" u="none" strike="noStrike" cap="none" normalizeH="0" baseline="0" dirty="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SELECT SUBSTR('Hola',2,2) </a:t>
            </a:r>
            <a:r>
              <a:rPr kumimoji="0" lang="es-ES" sz="2800" b="0" i="0" u="none" strike="noStrike" cap="none" normalizeH="0" baseline="0" dirty="0">
                <a:ln>
                  <a:noFill/>
                </a:ln>
                <a:solidFill>
                  <a:schemeClr val="tx1"/>
                </a:solidFill>
                <a:effectLst/>
                <a:ea typeface="Times New Roman" panose="02020603050405020304" pitchFamily="18" charset="0"/>
              </a:rPr>
              <a:t>Devuelve “</a:t>
            </a:r>
            <a:r>
              <a:rPr kumimoji="0" lang="es-ES" sz="2800" b="0" i="0" u="none" strike="noStrike" cap="none" normalizeH="0" baseline="0" dirty="0" err="1">
                <a:ln>
                  <a:noFill/>
                </a:ln>
                <a:solidFill>
                  <a:schemeClr val="tx1"/>
                </a:solidFill>
                <a:effectLst/>
                <a:ea typeface="Times New Roman" panose="02020603050405020304" pitchFamily="18" charset="0"/>
              </a:rPr>
              <a:t>ol</a:t>
            </a:r>
            <a:r>
              <a:rPr kumimoji="0" lang="es-ES" sz="2800" b="0" i="0" u="none" strike="noStrike" cap="none" normalizeH="0" baseline="0" dirty="0">
                <a:ln>
                  <a:noFill/>
                </a:ln>
                <a:solidFill>
                  <a:schemeClr val="tx1"/>
                </a:solidFill>
                <a:effectLst/>
                <a:ea typeface="Times New Roman" panose="02020603050405020304" pitchFamily="18" charset="0"/>
              </a:rPr>
              <a:t>”. </a:t>
            </a:r>
            <a:endParaRPr kumimoji="0" lang="es-E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16065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76196" y="95668"/>
            <a:ext cx="11361107" cy="6124754"/>
          </a:xfrm>
          <a:prstGeom prst="rect">
            <a:avLst/>
          </a:prstGeom>
        </p:spPr>
        <p:txBody>
          <a:bodyPr wrap="square">
            <a:spAutoFit/>
          </a:bodyPr>
          <a:lstStyle/>
          <a:p>
            <a:pPr marL="342900" lvl="0" indent="-342900">
              <a:spcAft>
                <a:spcPts val="0"/>
              </a:spcAft>
              <a:buFont typeface="Symbol" panose="05050102010706020507" pitchFamily="18" charset="2"/>
              <a:buChar char=""/>
              <a:tabLst>
                <a:tab pos="228600" algn="l"/>
              </a:tabLst>
            </a:pPr>
            <a:r>
              <a:rPr lang="es-ES" sz="2800" b="1" dirty="0">
                <a:latin typeface="Times New Roman" panose="02020603050405020304" pitchFamily="18" charset="0"/>
                <a:ea typeface="Times New Roman" panose="02020603050405020304" pitchFamily="18" charset="0"/>
              </a:rPr>
              <a:t>Funciones numéricas</a:t>
            </a:r>
            <a:endParaRPr lang="es-ES" sz="2800" dirty="0">
              <a:latin typeface="Times New Roman" panose="02020603050405020304" pitchFamily="18" charset="0"/>
              <a:ea typeface="Times New Roman" panose="02020603050405020304" pitchFamily="18" charset="0"/>
            </a:endParaRPr>
          </a:p>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ABS(&lt;número&gt;)</a:t>
            </a:r>
            <a:r>
              <a:rPr lang="es-ES" sz="2800" dirty="0">
                <a:latin typeface="Times New Roman" panose="02020603050405020304" pitchFamily="18" charset="0"/>
                <a:ea typeface="Times New Roman" panose="02020603050405020304" pitchFamily="18" charset="0"/>
              </a:rPr>
              <a:t> : Devuelve el valor absoluto de un número. </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ABS(-21) </a:t>
            </a:r>
            <a:r>
              <a:rPr lang="es-ES" sz="2800" dirty="0">
                <a:latin typeface="Times New Roman" panose="02020603050405020304" pitchFamily="18" charset="0"/>
                <a:ea typeface="Times New Roman" panose="02020603050405020304" pitchFamily="18" charset="0"/>
              </a:rPr>
              <a:t>Devuelve 21. </a:t>
            </a:r>
          </a:p>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CEIL(&lt;número&gt;)</a:t>
            </a:r>
            <a:r>
              <a:rPr lang="es-ES" sz="2800" dirty="0">
                <a:latin typeface="Times New Roman" panose="02020603050405020304" pitchFamily="18" charset="0"/>
                <a:ea typeface="Times New Roman" panose="02020603050405020304" pitchFamily="18" charset="0"/>
              </a:rPr>
              <a:t>: Devuelve el entero más pequeño no menor que número.</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MOD(&lt;numero1&gt;,&lt;número2&gt;)</a:t>
            </a:r>
            <a:r>
              <a:rPr lang="es-ES" sz="2800" dirty="0">
                <a:latin typeface="Times New Roman" panose="02020603050405020304" pitchFamily="18" charset="0"/>
                <a:ea typeface="Times New Roman" panose="02020603050405020304" pitchFamily="18" charset="0"/>
              </a:rPr>
              <a:t> : Devuelve el resto de la división entera entre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&lt;numero1&gt;</a:t>
            </a:r>
            <a:r>
              <a:rPr lang="es-ES" sz="2800" dirty="0">
                <a:latin typeface="Times New Roman" panose="02020603050405020304" pitchFamily="18" charset="0"/>
                <a:ea typeface="Times New Roman" panose="02020603050405020304" pitchFamily="18" charset="0"/>
              </a:rPr>
              <a:t> y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&lt;numero2&gt;.</a:t>
            </a:r>
            <a:b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MOD(18,7) </a:t>
            </a:r>
            <a:r>
              <a:rPr lang="es-ES" sz="2800" dirty="0">
                <a:latin typeface="Times New Roman" panose="02020603050405020304" pitchFamily="18" charset="0"/>
                <a:ea typeface="Times New Roman" panose="02020603050405020304" pitchFamily="18" charset="0"/>
              </a:rPr>
              <a:t>Devuelve 4. </a:t>
            </a:r>
          </a:p>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ROUND(&lt;número&gt;) </a:t>
            </a:r>
            <a:r>
              <a:rPr lang="es-ES" sz="2800" dirty="0">
                <a:latin typeface="Times New Roman" panose="02020603050405020304" pitchFamily="18" charset="0"/>
                <a:ea typeface="Times New Roman" panose="02020603050405020304" pitchFamily="18" charset="0"/>
              </a:rPr>
              <a:t>: Devuelve el redondeo al entero más cercano.</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Ejemplos: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ROUND(20.7)</a:t>
            </a:r>
            <a:r>
              <a:rPr lang="es-ES" sz="2800" dirty="0">
                <a:latin typeface="Times New Roman" panose="02020603050405020304" pitchFamily="18" charset="0"/>
                <a:ea typeface="Times New Roman" panose="02020603050405020304" pitchFamily="18" charset="0"/>
              </a:rPr>
              <a:t> Devuelve 21.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ROUND(20.3)</a:t>
            </a:r>
            <a:r>
              <a:rPr lang="es-ES" sz="2800" dirty="0">
                <a:latin typeface="Times New Roman" panose="02020603050405020304" pitchFamily="18" charset="0"/>
                <a:ea typeface="Times New Roman" panose="02020603050405020304" pitchFamily="18" charset="0"/>
              </a:rPr>
              <a:t> Devuelve 20. </a:t>
            </a:r>
          </a:p>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TRUNCATE(&lt;número&gt;,&lt;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Posiciones_decimales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a:t>
            </a:r>
            <a:r>
              <a:rPr lang="es-ES" sz="2800" dirty="0">
                <a:latin typeface="Times New Roman" panose="02020603050405020304" pitchFamily="18" charset="0"/>
                <a:ea typeface="Times New Roman" panose="02020603050405020304" pitchFamily="18" charset="0"/>
              </a:rPr>
              <a:t>: Devuelve el número con las posiciones decimales dadas sin redondeo. </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TRUNCATE(68.99999,2) </a:t>
            </a:r>
            <a:r>
              <a:rPr lang="es-ES" sz="2800" dirty="0">
                <a:latin typeface="Times New Roman" panose="02020603050405020304" pitchFamily="18" charset="0"/>
                <a:ea typeface="Times New Roman" panose="02020603050405020304" pitchFamily="18" charset="0"/>
              </a:rPr>
              <a:t>Devuelve 68.99.</a:t>
            </a:r>
            <a:endParaRPr lang="es-E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1085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13657" y="141514"/>
            <a:ext cx="10940143" cy="6035449"/>
          </a:xfrm>
        </p:spPr>
        <p:txBody>
          <a:bodyPr>
            <a:normAutofit lnSpcReduction="10000"/>
          </a:bodyPr>
          <a:lstStyle/>
          <a:p>
            <a:endParaRPr lang="es-ES" b="1" dirty="0"/>
          </a:p>
          <a:p>
            <a:r>
              <a:rPr lang="es-ES" sz="3200" b="1" dirty="0"/>
              <a:t>Operador de correspondencia con un patrón</a:t>
            </a:r>
            <a:r>
              <a:rPr lang="es-ES" sz="3200" dirty="0"/>
              <a:t>: &lt;expresión&gt; LIKE &lt;patrón&gt;. </a:t>
            </a:r>
          </a:p>
          <a:p>
            <a:pPr marL="0" indent="0">
              <a:buNone/>
            </a:pPr>
            <a:r>
              <a:rPr lang="en-GB" sz="32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br>
              <a:rPr lang="en-GB" sz="32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32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a:t>
            </a:r>
            <a:r>
              <a:rPr lang="en-GB" sz="32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empleado</a:t>
            </a:r>
            <a:br>
              <a:rPr lang="en-GB" sz="32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32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a:t>
            </a:r>
            <a:r>
              <a:rPr lang="en-GB" sz="32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nombre</a:t>
            </a:r>
            <a:r>
              <a:rPr lang="en-GB" sz="32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LIKE '%Verde%'</a:t>
            </a:r>
            <a:endParaRPr lang="es-ES" sz="3200" dirty="0"/>
          </a:p>
          <a:p>
            <a:r>
              <a:rPr lang="es-ES" sz="3000" b="1" dirty="0"/>
              <a:t>Operador de pertenencia a un conjunto:</a:t>
            </a:r>
            <a:r>
              <a:rPr lang="es-ES" sz="3000" dirty="0"/>
              <a:t> &lt;expresión&gt; IN (&lt;conjunto&gt;).</a:t>
            </a:r>
          </a:p>
          <a:p>
            <a:pPr lvl="3"/>
            <a:endParaRPr lang="es-ES" sz="3000" dirty="0"/>
          </a:p>
          <a:p>
            <a:pPr marL="1371600" lvl="3" indent="0">
              <a:buNone/>
            </a:pPr>
            <a:r>
              <a:rPr lang="es-ES" sz="3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br>
              <a:rPr lang="es-ES" sz="3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3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departamento</a:t>
            </a:r>
            <a:br>
              <a:rPr lang="es-ES" sz="3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3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ciudad IN ('</a:t>
            </a:r>
            <a:r>
              <a:rPr lang="es-ES" sz="30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Almería','Málaga</a:t>
            </a:r>
            <a:r>
              <a:rPr lang="es-ES" sz="3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8487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93523" y="199797"/>
            <a:ext cx="6985348" cy="800219"/>
          </a:xfrm>
          <a:prstGeom prst="rect">
            <a:avLst/>
          </a:prstGeom>
        </p:spPr>
        <p:txBody>
          <a:bodyPr wrap="square">
            <a:spAutoFit/>
          </a:bodyPr>
          <a:lstStyle/>
          <a:p>
            <a:pPr>
              <a:spcAft>
                <a:spcPts val="0"/>
              </a:spcAft>
            </a:pPr>
            <a:r>
              <a:rPr lang="es-ES" b="1" dirty="0">
                <a:latin typeface="Times New Roman" panose="02020603050405020304" pitchFamily="18" charset="0"/>
                <a:ea typeface="Times New Roman" panose="02020603050405020304" pitchFamily="18" charset="0"/>
              </a:rPr>
              <a:t> </a:t>
            </a:r>
            <a:endParaRPr lang="es-ES" dirty="0">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tabLst>
                <a:tab pos="228600" algn="l"/>
              </a:tabLst>
            </a:pPr>
            <a:r>
              <a:rPr lang="es-ES" sz="2800" b="1" dirty="0">
                <a:latin typeface="Times New Roman" panose="02020603050405020304" pitchFamily="18" charset="0"/>
                <a:ea typeface="Times New Roman" panose="02020603050405020304" pitchFamily="18" charset="0"/>
              </a:rPr>
              <a:t>Funciones de fecha y hora</a:t>
            </a:r>
            <a:endParaRPr lang="es-ES" sz="2800" dirty="0">
              <a:effectLst/>
              <a:latin typeface="Times New Roman" panose="02020603050405020304" pitchFamily="18" charset="0"/>
              <a:ea typeface="Times New Roman" panose="02020603050405020304" pitchFamily="18" charset="0"/>
            </a:endParaRPr>
          </a:p>
        </p:txBody>
      </p:sp>
      <p:sp>
        <p:nvSpPr>
          <p:cNvPr id="3" name="Rectángulo 2"/>
          <p:cNvSpPr/>
          <p:nvPr/>
        </p:nvSpPr>
        <p:spPr>
          <a:xfrm>
            <a:off x="1081413" y="1049426"/>
            <a:ext cx="9390346" cy="923330"/>
          </a:xfrm>
          <a:prstGeom prst="rect">
            <a:avLst/>
          </a:prstGeom>
        </p:spPr>
        <p:txBody>
          <a:bodyPr wrap="square">
            <a:spAutoFit/>
          </a:bodyPr>
          <a:lstStyle/>
          <a:p>
            <a:pPr marL="342900" lvl="0" indent="-342900" algn="just">
              <a:spcAft>
                <a:spcPts val="0"/>
              </a:spcAft>
              <a:buFont typeface="Courier New" panose="02070309020205020404" pitchFamily="49" charset="0"/>
              <a:buChar char="o"/>
              <a:tabLst>
                <a:tab pos="457200" algn="l"/>
              </a:tabLst>
            </a:pP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ADDDATE(&lt;fecha&gt;,&lt;</a:t>
            </a:r>
            <a:r>
              <a:rPr lang="es-ES"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numero_dias</a:t>
            </a: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a:t>
            </a:r>
            <a:r>
              <a:rPr lang="es-ES" dirty="0">
                <a:latin typeface="Times New Roman" panose="02020603050405020304" pitchFamily="18" charset="0"/>
                <a:ea typeface="Times New Roman" panose="02020603050405020304" pitchFamily="18" charset="0"/>
              </a:rPr>
              <a:t> : Devuelve la fecha proporcionada, incrementada en el número de días indicado.</a:t>
            </a:r>
          </a:p>
          <a:p>
            <a:pPr lvl="0" algn="just">
              <a:spcAft>
                <a:spcPts val="0"/>
              </a:spcAft>
              <a:tabLst>
                <a:tab pos="457200" algn="l"/>
              </a:tabLst>
            </a:pPr>
            <a:r>
              <a:rPr lang="es-ES" dirty="0">
                <a:latin typeface="Times New Roman" panose="02020603050405020304" pitchFamily="18" charset="0"/>
                <a:ea typeface="Times New Roman" panose="02020603050405020304" pitchFamily="18" charset="0"/>
              </a:rPr>
              <a:t>	Ejemplo: </a:t>
            </a: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ADDDATE('2005-04-19',15) 	</a:t>
            </a:r>
            <a:r>
              <a:rPr lang="es-ES" dirty="0">
                <a:latin typeface="Times New Roman" panose="02020603050405020304" pitchFamily="18" charset="0"/>
                <a:ea typeface="Times New Roman" panose="02020603050405020304" pitchFamily="18" charset="0"/>
              </a:rPr>
              <a:t>Devuelve '2005-05-04'.</a:t>
            </a:r>
            <a:endParaRPr lang="es-ES" dirty="0">
              <a:effectLst/>
              <a:latin typeface="Times New Roman" panose="02020603050405020304" pitchFamily="18" charset="0"/>
              <a:ea typeface="Times New Roman" panose="02020603050405020304" pitchFamily="18" charset="0"/>
            </a:endParaRPr>
          </a:p>
        </p:txBody>
      </p:sp>
      <p:sp>
        <p:nvSpPr>
          <p:cNvPr id="4" name="Rectángulo 3"/>
          <p:cNvSpPr/>
          <p:nvPr/>
        </p:nvSpPr>
        <p:spPr>
          <a:xfrm>
            <a:off x="1081413" y="2176054"/>
            <a:ext cx="5375189" cy="369332"/>
          </a:xfrm>
          <a:prstGeom prst="rect">
            <a:avLst/>
          </a:prstGeom>
        </p:spPr>
        <p:txBody>
          <a:bodyPr wrap="none">
            <a:spAutoFit/>
          </a:bodyPr>
          <a:lstStyle/>
          <a:p>
            <a:pPr marL="342900" lvl="0" indent="-342900">
              <a:spcAft>
                <a:spcPts val="0"/>
              </a:spcAft>
              <a:buFont typeface="Courier New" panose="02070309020205020404" pitchFamily="49" charset="0"/>
              <a:buChar char="o"/>
              <a:tabLst>
                <a:tab pos="457200" algn="l"/>
              </a:tabLst>
            </a:pP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CURDATE()</a:t>
            </a:r>
            <a:r>
              <a:rPr lang="es-ES" dirty="0">
                <a:latin typeface="Times New Roman" panose="02020603050405020304" pitchFamily="18" charset="0"/>
                <a:ea typeface="Times New Roman" panose="02020603050405020304" pitchFamily="18" charset="0"/>
              </a:rPr>
              <a:t> : Devuelve la fecha actual del sistema.</a:t>
            </a:r>
            <a:endParaRPr lang="es-ES" dirty="0">
              <a:effectLst/>
              <a:latin typeface="Times New Roman" panose="02020603050405020304" pitchFamily="18" charset="0"/>
              <a:ea typeface="Times New Roman" panose="02020603050405020304" pitchFamily="18" charset="0"/>
            </a:endParaRPr>
          </a:p>
        </p:txBody>
      </p:sp>
      <p:sp>
        <p:nvSpPr>
          <p:cNvPr id="7" name="Rectángulo 6"/>
          <p:cNvSpPr/>
          <p:nvPr/>
        </p:nvSpPr>
        <p:spPr>
          <a:xfrm>
            <a:off x="1126296" y="3031392"/>
            <a:ext cx="5285421" cy="369332"/>
          </a:xfrm>
          <a:prstGeom prst="rect">
            <a:avLst/>
          </a:prstGeom>
        </p:spPr>
        <p:txBody>
          <a:bodyPr wrap="none">
            <a:spAutoFit/>
          </a:bodyPr>
          <a:lstStyle/>
          <a:p>
            <a:pPr marL="342900" lvl="0" indent="-342900">
              <a:spcAft>
                <a:spcPts val="0"/>
              </a:spcAft>
              <a:buFont typeface="Courier New" panose="02070309020205020404" pitchFamily="49" charset="0"/>
              <a:buChar char="o"/>
              <a:tabLst>
                <a:tab pos="457200" algn="l"/>
              </a:tabLst>
            </a:pP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CURTIME()</a:t>
            </a:r>
            <a:r>
              <a:rPr lang="es-ES" dirty="0">
                <a:latin typeface="Times New Roman" panose="02020603050405020304" pitchFamily="18" charset="0"/>
                <a:ea typeface="Times New Roman" panose="02020603050405020304" pitchFamily="18" charset="0"/>
              </a:rPr>
              <a:t> : Devuelve la hora actual del sistema.</a:t>
            </a:r>
            <a:endParaRPr lang="es-ES" dirty="0">
              <a:effectLst/>
              <a:latin typeface="Times New Roman" panose="02020603050405020304" pitchFamily="18" charset="0"/>
              <a:ea typeface="Times New Roman" panose="02020603050405020304" pitchFamily="18" charset="0"/>
            </a:endParaRPr>
          </a:p>
        </p:txBody>
      </p:sp>
      <p:sp>
        <p:nvSpPr>
          <p:cNvPr id="8" name="Rectángulo 7"/>
          <p:cNvSpPr/>
          <p:nvPr/>
        </p:nvSpPr>
        <p:spPr>
          <a:xfrm>
            <a:off x="1126296" y="3718184"/>
            <a:ext cx="8957156" cy="646331"/>
          </a:xfrm>
          <a:prstGeom prst="rect">
            <a:avLst/>
          </a:prstGeom>
        </p:spPr>
        <p:txBody>
          <a:bodyPr wrap="square">
            <a:spAutoFit/>
          </a:bodyPr>
          <a:lstStyle/>
          <a:p>
            <a:pPr marL="342900" lvl="0" indent="-342900">
              <a:spcAft>
                <a:spcPts val="0"/>
              </a:spcAft>
              <a:buFont typeface="Courier New" panose="02070309020205020404" pitchFamily="49" charset="0"/>
              <a:buChar char="o"/>
              <a:tabLst>
                <a:tab pos="457200" algn="l"/>
              </a:tabLst>
            </a:pP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DATEDIFF(&lt;fecha1&gt;,&lt;fecha2&gt;)</a:t>
            </a:r>
            <a:r>
              <a:rPr lang="es-ES" dirty="0">
                <a:latin typeface="Times New Roman" panose="02020603050405020304" pitchFamily="18" charset="0"/>
                <a:ea typeface="Times New Roman" panose="02020603050405020304" pitchFamily="18" charset="0"/>
              </a:rPr>
              <a:t>: Devuelve el número de días entre las dos fechas. </a:t>
            </a:r>
          </a:p>
          <a:p>
            <a:pPr marL="449580">
              <a:spcAft>
                <a:spcPts val="0"/>
              </a:spcAft>
            </a:pPr>
            <a:r>
              <a:rPr lang="es-ES" dirty="0">
                <a:latin typeface="Times New Roman" panose="02020603050405020304" pitchFamily="18" charset="0"/>
                <a:ea typeface="Times New Roman" panose="02020603050405020304" pitchFamily="18" charset="0"/>
              </a:rPr>
              <a:t>Ejemplo: </a:t>
            </a: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DATEDIFF('2005-04-19','2005-04-2') </a:t>
            </a:r>
            <a:r>
              <a:rPr lang="es-ES" dirty="0">
                <a:latin typeface="Times New Roman" panose="02020603050405020304" pitchFamily="18" charset="0"/>
                <a:ea typeface="Times New Roman" panose="02020603050405020304" pitchFamily="18" charset="0"/>
              </a:rPr>
              <a:t>Devuelve 17.</a:t>
            </a:r>
            <a:endParaRPr lang="es-ES" dirty="0">
              <a:effectLst/>
              <a:latin typeface="Times New Roman" panose="02020603050405020304" pitchFamily="18" charset="0"/>
              <a:ea typeface="Times New Roman" panose="02020603050405020304" pitchFamily="18" charset="0"/>
            </a:endParaRPr>
          </a:p>
        </p:txBody>
      </p:sp>
      <p:sp>
        <p:nvSpPr>
          <p:cNvPr id="10" name="Rectángulo 9"/>
          <p:cNvSpPr/>
          <p:nvPr/>
        </p:nvSpPr>
        <p:spPr>
          <a:xfrm>
            <a:off x="1081412" y="4573522"/>
            <a:ext cx="9002039" cy="1200329"/>
          </a:xfrm>
          <a:prstGeom prst="rect">
            <a:avLst/>
          </a:prstGeom>
        </p:spPr>
        <p:txBody>
          <a:bodyPr wrap="square">
            <a:spAutoFit/>
          </a:bodyPr>
          <a:lstStyle/>
          <a:p>
            <a:pPr marL="285750" indent="-285750">
              <a:buFont typeface="Courier New" panose="02070309020205020404" pitchFamily="49" charset="0"/>
              <a:buChar char="o"/>
            </a:pP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DATE_FORMAT(&lt;fecha&gt;,&lt;formato&gt;)</a:t>
            </a:r>
            <a:r>
              <a:rPr lang="es-ES" dirty="0">
                <a:latin typeface="Times New Roman" panose="02020603050405020304" pitchFamily="18" charset="0"/>
                <a:ea typeface="Times New Roman" panose="02020603050405020304" pitchFamily="18" charset="0"/>
              </a:rPr>
              <a:t> : Devuelve la fecha formateada según el formato especificado. </a:t>
            </a:r>
            <a:br>
              <a:rPr lang="es-ES" dirty="0">
                <a:latin typeface="Times New Roman" panose="02020603050405020304" pitchFamily="18" charset="0"/>
                <a:ea typeface="Times New Roman" panose="02020603050405020304" pitchFamily="18" charset="0"/>
              </a:rPr>
            </a:br>
            <a:r>
              <a:rPr lang="es-ES" dirty="0">
                <a:latin typeface="Times New Roman" panose="02020603050405020304" pitchFamily="18" charset="0"/>
                <a:ea typeface="Times New Roman" panose="02020603050405020304" pitchFamily="18" charset="0"/>
              </a:rPr>
              <a:t>Ejemplo: </a:t>
            </a:r>
            <a:r>
              <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DATE_FORMAT('2005-04-19', '%d %m %Y')</a:t>
            </a:r>
            <a:r>
              <a:rPr lang="es-ES" dirty="0">
                <a:latin typeface="Times New Roman" panose="02020603050405020304" pitchFamily="18" charset="0"/>
                <a:ea typeface="Times New Roman" panose="02020603050405020304" pitchFamily="18" charset="0"/>
              </a:rPr>
              <a:t> Devuelve '19 04 2005' (Consultar la documentación de </a:t>
            </a:r>
            <a:r>
              <a:rPr lang="es-ES" dirty="0" err="1">
                <a:latin typeface="Times New Roman" panose="02020603050405020304" pitchFamily="18" charset="0"/>
                <a:ea typeface="Times New Roman" panose="02020603050405020304" pitchFamily="18" charset="0"/>
              </a:rPr>
              <a:t>MySQL</a:t>
            </a:r>
            <a:r>
              <a:rPr lang="es-ES" dirty="0">
                <a:latin typeface="Times New Roman" panose="02020603050405020304" pitchFamily="18" charset="0"/>
                <a:ea typeface="Times New Roman" panose="02020603050405020304" pitchFamily="18" charset="0"/>
              </a:rPr>
              <a:t> para ver los formatos posibles</a:t>
            </a:r>
            <a:endParaRPr lang="es-ES" dirty="0"/>
          </a:p>
        </p:txBody>
      </p:sp>
    </p:spTree>
    <p:extLst>
      <p:ext uri="{BB962C8B-B14F-4D97-AF65-F5344CB8AC3E}">
        <p14:creationId xmlns:p14="http://schemas.microsoft.com/office/powerpoint/2010/main" val="1405162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88723" y="713985"/>
            <a:ext cx="11123113" cy="4678204"/>
          </a:xfrm>
          <a:prstGeom prst="rect">
            <a:avLst/>
          </a:prstGeom>
        </p:spPr>
        <p:txBody>
          <a:bodyPr wrap="square">
            <a:spAutoFit/>
          </a:bodyPr>
          <a:lstStyle/>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DAY(&lt;fecha&gt;)</a:t>
            </a:r>
            <a:r>
              <a:rPr lang="es-ES" sz="2800" dirty="0">
                <a:latin typeface="Times New Roman" panose="02020603050405020304" pitchFamily="18" charset="0"/>
                <a:ea typeface="Times New Roman" panose="02020603050405020304" pitchFamily="18" charset="0"/>
              </a:rPr>
              <a:t> : Devuelve el día del mes de una fecha.</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DAY('2005-04-19'). </a:t>
            </a:r>
            <a:r>
              <a:rPr lang="es-ES" sz="2800" dirty="0">
                <a:latin typeface="Times New Roman" panose="02020603050405020304" pitchFamily="18" charset="0"/>
                <a:ea typeface="Times New Roman" panose="02020603050405020304" pitchFamily="18" charset="0"/>
              </a:rPr>
              <a:t>Devuelve 19.</a:t>
            </a:r>
          </a:p>
          <a:p>
            <a:pPr>
              <a:spcAft>
                <a:spcPts val="0"/>
              </a:spcAft>
            </a:pPr>
            <a:r>
              <a:rPr lang="es-ES" sz="2800" dirty="0">
                <a:latin typeface="Times New Roman" panose="02020603050405020304" pitchFamily="18" charset="0"/>
                <a:ea typeface="Times New Roman" panose="02020603050405020304" pitchFamily="18" charset="0"/>
              </a:rPr>
              <a:t> </a:t>
            </a:r>
          </a:p>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MONTH(&lt;fecha&gt;) </a:t>
            </a:r>
            <a:r>
              <a:rPr lang="es-ES" sz="2800" dirty="0">
                <a:latin typeface="Times New Roman" panose="02020603050405020304" pitchFamily="18" charset="0"/>
                <a:ea typeface="Times New Roman" panose="02020603050405020304" pitchFamily="18" charset="0"/>
              </a:rPr>
              <a:t>: Devuelve el mes de un fecha. </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MONTH('2005-04-19'). </a:t>
            </a:r>
            <a:r>
              <a:rPr lang="es-ES" sz="2800" dirty="0">
                <a:latin typeface="Times New Roman" panose="02020603050405020304" pitchFamily="18" charset="0"/>
                <a:ea typeface="Times New Roman" panose="02020603050405020304" pitchFamily="18" charset="0"/>
              </a:rPr>
              <a:t>Devuelve 4.</a:t>
            </a:r>
          </a:p>
          <a:p>
            <a:pPr>
              <a:spcAft>
                <a:spcPts val="0"/>
              </a:spcAft>
            </a:pPr>
            <a:r>
              <a:rPr lang="es-ES" sz="2800" dirty="0">
                <a:latin typeface="Times New Roman" panose="02020603050405020304" pitchFamily="18" charset="0"/>
                <a:ea typeface="Times New Roman" panose="02020603050405020304" pitchFamily="18" charset="0"/>
              </a:rPr>
              <a:t> </a:t>
            </a:r>
          </a:p>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NOW() </a:t>
            </a:r>
            <a:r>
              <a:rPr lang="es-ES" sz="2800" dirty="0">
                <a:latin typeface="Times New Roman" panose="02020603050405020304" pitchFamily="18" charset="0"/>
                <a:ea typeface="Times New Roman" panose="02020603050405020304" pitchFamily="18" charset="0"/>
              </a:rPr>
              <a:t>: Devuelve la fecha y hora del sistema.</a:t>
            </a:r>
          </a:p>
          <a:p>
            <a:pPr>
              <a:spcAft>
                <a:spcPts val="0"/>
              </a:spcAft>
            </a:pPr>
            <a:r>
              <a:rPr lang="es-ES" sz="2800" dirty="0">
                <a:latin typeface="Times New Roman" panose="02020603050405020304" pitchFamily="18" charset="0"/>
                <a:ea typeface="Times New Roman" panose="02020603050405020304" pitchFamily="18" charset="0"/>
              </a:rPr>
              <a:t> </a:t>
            </a:r>
          </a:p>
          <a:p>
            <a:pPr marL="342900" lvl="0" indent="-342900">
              <a:spcAft>
                <a:spcPts val="0"/>
              </a:spcAft>
              <a:buFont typeface="Courier New" panose="02070309020205020404" pitchFamily="49" charset="0"/>
              <a:buChar char="o"/>
              <a:tabLst>
                <a:tab pos="457200" algn="l"/>
              </a:tabLs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YEAR(&lt;fecha&gt;)</a:t>
            </a:r>
            <a:r>
              <a:rPr lang="es-ES" sz="2800" dirty="0">
                <a:latin typeface="Times New Roman" panose="02020603050405020304" pitchFamily="18" charset="0"/>
                <a:ea typeface="Times New Roman" panose="02020603050405020304" pitchFamily="18" charset="0"/>
              </a:rPr>
              <a:t>: Devuelve el año de un fecha. </a:t>
            </a:r>
            <a:br>
              <a:rPr lang="es-ES" sz="2800" dirty="0">
                <a:latin typeface="Times New Roman" panose="02020603050405020304" pitchFamily="18" charset="0"/>
                <a:ea typeface="Times New Roman" panose="02020603050405020304" pitchFamily="18" charset="0"/>
              </a:rPr>
            </a:br>
            <a:r>
              <a:rPr lang="es-ES" sz="2800" dirty="0">
                <a:latin typeface="Times New Roman" panose="02020603050405020304" pitchFamily="18" charset="0"/>
                <a:ea typeface="Times New Roman" panose="02020603050405020304" pitchFamily="18" charset="0"/>
              </a:rPr>
              <a:t>Ejemplo: :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YEAR('2005-04-19'). </a:t>
            </a:r>
            <a:r>
              <a:rPr lang="es-ES" sz="2800" dirty="0">
                <a:latin typeface="Times New Roman" panose="02020603050405020304" pitchFamily="18" charset="0"/>
                <a:ea typeface="Times New Roman" panose="02020603050405020304" pitchFamily="18" charset="0"/>
              </a:rPr>
              <a:t>Devuelve 2005.</a:t>
            </a:r>
          </a:p>
          <a:p>
            <a:pPr marL="228600">
              <a:spcAft>
                <a:spcPts val="0"/>
              </a:spcAft>
            </a:pPr>
            <a:r>
              <a:rPr lang="es-ES" dirty="0">
                <a:latin typeface="Times New Roman" panose="02020603050405020304" pitchFamily="18" charset="0"/>
                <a:ea typeface="Times New Roman" panose="02020603050405020304" pitchFamily="18" charset="0"/>
              </a:rPr>
              <a:t> </a:t>
            </a:r>
            <a:endParaRPr lang="es-E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411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5.Sentencias SQL de control. DCL.</a:t>
            </a:r>
            <a:br>
              <a:rPr lang="es-ES" b="1" dirty="0"/>
            </a:br>
            <a:endParaRPr lang="es-ES" dirty="0"/>
          </a:p>
        </p:txBody>
      </p:sp>
      <p:sp>
        <p:nvSpPr>
          <p:cNvPr id="3" name="Marcador de contenido 2"/>
          <p:cNvSpPr>
            <a:spLocks noGrp="1"/>
          </p:cNvSpPr>
          <p:nvPr>
            <p:ph idx="1"/>
          </p:nvPr>
        </p:nvSpPr>
        <p:spPr>
          <a:xfrm>
            <a:off x="388306" y="1202498"/>
            <a:ext cx="11436263" cy="5235879"/>
          </a:xfrm>
        </p:spPr>
        <p:txBody>
          <a:bodyPr>
            <a:normAutofit fontScale="70000" lnSpcReduction="20000"/>
          </a:bodyPr>
          <a:lstStyle/>
          <a:p>
            <a:pPr marL="0" indent="0">
              <a:buNone/>
            </a:pPr>
            <a:r>
              <a:rPr lang="es-ES" sz="2800" b="1" dirty="0"/>
              <a:t>El administrador del SGBD dispone para llevar a cabo su tarea de un conjunto de sentencias SQL muy específicas que gestionan todo lo relativo a usuarios y permisos.</a:t>
            </a:r>
            <a:r>
              <a:rPr lang="es-ES" sz="2800" dirty="0"/>
              <a:t> Las dos sentencias más importantes son GRANT para conceder permisos y REVOKE para quitarlos.</a:t>
            </a:r>
          </a:p>
          <a:p>
            <a:endParaRPr lang="es-ES" sz="2800" dirty="0"/>
          </a:p>
          <a:p>
            <a:pPr marL="0" indent="0">
              <a:spcAft>
                <a:spcPts val="0"/>
              </a:spcAft>
              <a:buNone/>
            </a:pPr>
            <a:r>
              <a:rPr lang="es-ES" sz="2800" dirty="0">
                <a:latin typeface="Times New Roman" panose="02020603050405020304" pitchFamily="18" charset="0"/>
                <a:ea typeface="Times New Roman" panose="02020603050405020304" pitchFamily="18" charset="0"/>
              </a:rPr>
              <a:t>La sintaxis de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GRANT</a:t>
            </a:r>
            <a:r>
              <a:rPr lang="es-ES" sz="2800" dirty="0">
                <a:latin typeface="Times New Roman" panose="02020603050405020304" pitchFamily="18" charset="0"/>
                <a:ea typeface="Times New Roman" panose="02020603050405020304" pitchFamily="18" charset="0"/>
              </a:rPr>
              <a:t> en la siguiente:</a:t>
            </a:r>
          </a:p>
          <a:p>
            <a:pPr marL="0" indent="0">
              <a:spcAft>
                <a:spcPts val="0"/>
              </a:spcAft>
              <a:buNone/>
            </a:pPr>
            <a:r>
              <a:rPr lang="es-ES" sz="2800" dirty="0">
                <a:latin typeface="Times New Roman" panose="02020603050405020304" pitchFamily="18" charset="0"/>
                <a:ea typeface="Times New Roman" panose="02020603050405020304" pitchFamily="18" charset="0"/>
              </a:rPr>
              <a:t> </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GRANT &lt;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tipo_privilegio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 ON &lt;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base_de_datos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&gt;.&lt;tabla&gt; TO &lt;usuario&gt; [IDENTIFIED BY '&lt;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password</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 </a:t>
            </a:r>
            <a:endParaRPr lang="es-ES" sz="2800" dirty="0">
              <a:latin typeface="Times New Roman" panose="02020603050405020304" pitchFamily="18" charset="0"/>
              <a:ea typeface="Times New Roman" panose="02020603050405020304" pitchFamily="18" charset="0"/>
            </a:endParaRP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pPr marL="0" indent="0" algn="just">
              <a:spcAft>
                <a:spcPts val="0"/>
              </a:spcAft>
              <a:buNone/>
            </a:pPr>
            <a:r>
              <a:rPr lang="es-ES" sz="2800" dirty="0">
                <a:latin typeface="Times New Roman" panose="02020603050405020304" pitchFamily="18" charset="0"/>
                <a:ea typeface="Times New Roman" panose="02020603050405020304" pitchFamily="18" charset="0"/>
              </a:rPr>
              <a:t>Por ejemplo para crear y autorizar al usuario '</a:t>
            </a:r>
            <a:r>
              <a:rPr lang="es-ES" sz="2800" dirty="0" err="1">
                <a:latin typeface="Times New Roman" panose="02020603050405020304" pitchFamily="18" charset="0"/>
                <a:ea typeface="Times New Roman" panose="02020603050405020304" pitchFamily="18" charset="0"/>
              </a:rPr>
              <a:t>espeamarillo</a:t>
            </a:r>
            <a:r>
              <a:rPr lang="es-ES" sz="2800" dirty="0">
                <a:latin typeface="Times New Roman" panose="02020603050405020304" pitchFamily="18" charset="0"/>
                <a:ea typeface="Times New Roman" panose="02020603050405020304" pitchFamily="18" charset="0"/>
              </a:rPr>
              <a:t>' con el privilegio de poder hacer consultas sobre la tabla empleado de la base de datos </a:t>
            </a:r>
            <a:r>
              <a:rPr lang="es-ES" sz="2800" dirty="0" err="1">
                <a:latin typeface="Times New Roman" panose="02020603050405020304" pitchFamily="18" charset="0"/>
                <a:ea typeface="Times New Roman" panose="02020603050405020304" pitchFamily="18" charset="0"/>
              </a:rPr>
              <a:t>gestionproyectos</a:t>
            </a:r>
            <a:r>
              <a:rPr lang="es-ES" sz="2800" dirty="0">
                <a:latin typeface="Times New Roman" panose="02020603050405020304" pitchFamily="18" charset="0"/>
                <a:ea typeface="Times New Roman" panose="02020603050405020304" pitchFamily="18" charset="0"/>
              </a:rPr>
              <a:t>, identificándose con el </a:t>
            </a:r>
            <a:r>
              <a:rPr lang="es-ES" sz="2800" dirty="0" err="1">
                <a:latin typeface="Times New Roman" panose="02020603050405020304" pitchFamily="18" charset="0"/>
                <a:ea typeface="Times New Roman" panose="02020603050405020304" pitchFamily="18" charset="0"/>
              </a:rPr>
              <a:t>password</a:t>
            </a:r>
            <a:r>
              <a:rPr lang="es-ES" sz="2800" dirty="0">
                <a:latin typeface="Times New Roman" panose="02020603050405020304" pitchFamily="18" charset="0"/>
                <a:ea typeface="Times New Roman" panose="02020603050405020304" pitchFamily="18" charset="0"/>
              </a:rPr>
              <a:t> 'x3y4z5' escribiríamos:</a:t>
            </a:r>
          </a:p>
          <a:p>
            <a:pPr marL="0" indent="0" algn="just">
              <a:spcAft>
                <a:spcPts val="0"/>
              </a:spcAft>
              <a:buNone/>
            </a:pPr>
            <a:endParaRPr lang="es-ES" sz="2800" dirty="0">
              <a:latin typeface="Times New Roman" panose="02020603050405020304" pitchFamily="18" charset="0"/>
              <a:ea typeface="Times New Roman" panose="02020603050405020304" pitchFamily="18" charset="0"/>
            </a:endParaRPr>
          </a:p>
          <a:p>
            <a:pPr marL="0" indent="0">
              <a:spcAft>
                <a:spcPts val="0"/>
              </a:spcAft>
              <a:buNone/>
            </a:pP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GRANT select ON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gestionproyectos.empleado</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TO </a:t>
            </a:r>
            <a:r>
              <a:rPr lang="en-GB"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espeamarillo</a:t>
            </a:r>
            <a:r>
              <a:rPr lang="en-GB"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IDENTIFIED BY 'x3y4z5</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endParaRPr lang="es-ES" sz="2800" dirty="0">
              <a:latin typeface="Times New Roman" panose="02020603050405020304" pitchFamily="18" charset="0"/>
              <a:ea typeface="Times New Roman" panose="02020603050405020304" pitchFamily="18" charset="0"/>
            </a:endParaRP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endParaRPr lang="es-ES" dirty="0"/>
          </a:p>
        </p:txBody>
      </p:sp>
    </p:spTree>
    <p:extLst>
      <p:ext uri="{BB962C8B-B14F-4D97-AF65-F5344CB8AC3E}">
        <p14:creationId xmlns:p14="http://schemas.microsoft.com/office/powerpoint/2010/main" val="4561149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1041" y="638827"/>
            <a:ext cx="10852759" cy="5538136"/>
          </a:xfrm>
        </p:spPr>
        <p:txBody>
          <a:bodyPr>
            <a:normAutofit lnSpcReduction="10000"/>
          </a:bodyPr>
          <a:lstStyle/>
          <a:p>
            <a:pPr lvl="0"/>
            <a:r>
              <a:rPr lang="es-ES" sz="2800" b="1" dirty="0"/>
              <a:t>Si el usuario no existe se crea en ese momento</a:t>
            </a:r>
            <a:r>
              <a:rPr lang="es-ES" sz="2800" dirty="0"/>
              <a:t> y se le asigna el </a:t>
            </a:r>
            <a:r>
              <a:rPr lang="es-ES" sz="2800" dirty="0" err="1"/>
              <a:t>password</a:t>
            </a:r>
            <a:r>
              <a:rPr lang="es-ES" sz="2800" dirty="0"/>
              <a:t> dado.</a:t>
            </a:r>
          </a:p>
          <a:p>
            <a:r>
              <a:rPr lang="es-ES" sz="2800" b="1" dirty="0"/>
              <a:t>Para poder conceder (GRANT) permisos hay que ser el propietario de la tabla o tener el permiso adecuado sobre ella.</a:t>
            </a:r>
            <a:endParaRPr lang="es-ES" sz="2800" dirty="0"/>
          </a:p>
          <a:p>
            <a:r>
              <a:rPr lang="es-ES" sz="2800" b="1" dirty="0"/>
              <a:t>Se pueden utilizar comodines para indicar las bases de datos y las tablas</a:t>
            </a:r>
            <a:r>
              <a:rPr lang="es-ES" sz="2800" dirty="0"/>
              <a:t>. Por ejemplo para referirnos a todas las tablas de la base de datos </a:t>
            </a:r>
            <a:r>
              <a:rPr lang="es-ES" sz="2800" dirty="0" err="1"/>
              <a:t>gestionproyectos</a:t>
            </a:r>
            <a:r>
              <a:rPr lang="es-ES" sz="2800" dirty="0"/>
              <a:t> podemos  abreviar como “</a:t>
            </a:r>
            <a:r>
              <a:rPr lang="es-ES" sz="2800" dirty="0" err="1"/>
              <a:t>gestionproyectos</a:t>
            </a:r>
            <a:r>
              <a:rPr lang="es-ES" sz="2800" dirty="0"/>
              <a:t>.*”. Para referirnos a todas las tablas de todas las bases de datos se puede escribir “*.*”.</a:t>
            </a:r>
          </a:p>
          <a:p>
            <a:pPr lvl="0"/>
            <a:r>
              <a:rPr lang="es-ES" sz="2800" b="1" dirty="0"/>
              <a:t>Si queremos conceder todos los permisos posibles podemos utilizar ALL como tipo de privilegio.</a:t>
            </a:r>
            <a:endParaRPr lang="es-ES" sz="2800" dirty="0"/>
          </a:p>
          <a:p>
            <a:pPr marL="0" indent="0">
              <a:buNone/>
            </a:pPr>
            <a:endParaRPr lang="es-ES" dirty="0"/>
          </a:p>
          <a:p>
            <a:pPr lvl="0"/>
            <a:endParaRPr lang="es-ES" dirty="0"/>
          </a:p>
          <a:p>
            <a:endParaRPr lang="es-ES" dirty="0"/>
          </a:p>
        </p:txBody>
      </p:sp>
    </p:spTree>
    <p:extLst>
      <p:ext uri="{BB962C8B-B14F-4D97-AF65-F5344CB8AC3E}">
        <p14:creationId xmlns:p14="http://schemas.microsoft.com/office/powerpoint/2010/main" val="61462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01249" y="505815"/>
            <a:ext cx="10359024" cy="5262979"/>
          </a:xfrm>
          <a:prstGeom prst="rect">
            <a:avLst/>
          </a:prstGeom>
        </p:spPr>
        <p:txBody>
          <a:bodyPr wrap="square">
            <a:spAutoFit/>
          </a:bodyPr>
          <a:lstStyle/>
          <a:p>
            <a:pPr>
              <a:spcAft>
                <a:spcPts val="0"/>
              </a:spcAft>
            </a:pPr>
            <a:r>
              <a:rPr lang="es-ES" sz="2800" dirty="0">
                <a:latin typeface="Times New Roman" panose="02020603050405020304" pitchFamily="18" charset="0"/>
                <a:ea typeface="Times New Roman" panose="02020603050405020304" pitchFamily="18" charset="0"/>
              </a:rPr>
              <a:t>Para </a:t>
            </a:r>
            <a:r>
              <a:rPr lang="es-ES" sz="2800" b="1" dirty="0">
                <a:latin typeface="Times New Roman" panose="02020603050405020304" pitchFamily="18" charset="0"/>
                <a:ea typeface="Times New Roman" panose="02020603050405020304" pitchFamily="18" charset="0"/>
              </a:rPr>
              <a:t>quitar permisos</a:t>
            </a:r>
            <a:r>
              <a:rPr lang="es-ES" sz="2800" dirty="0">
                <a:latin typeface="Times New Roman" panose="02020603050405020304" pitchFamily="18" charset="0"/>
                <a:ea typeface="Times New Roman" panose="02020603050405020304" pitchFamily="18" charset="0"/>
              </a:rPr>
              <a:t> concedidos a un usuario utilizaremos la sentencia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REVOKE</a:t>
            </a:r>
            <a:r>
              <a:rPr lang="es-ES" sz="2800" dirty="0">
                <a:latin typeface="Times New Roman" panose="02020603050405020304" pitchFamily="18" charset="0"/>
                <a:ea typeface="Times New Roman" panose="02020603050405020304" pitchFamily="18" charset="0"/>
              </a:rPr>
              <a:t>.</a:t>
            </a:r>
          </a:p>
          <a:p>
            <a:pPr>
              <a:spcAft>
                <a:spcPts val="0"/>
              </a:spcAft>
            </a:pPr>
            <a:r>
              <a:rPr lang="es-ES" sz="2800" dirty="0">
                <a:latin typeface="Times New Roman" panose="02020603050405020304" pitchFamily="18" charset="0"/>
                <a:ea typeface="Times New Roman" panose="02020603050405020304" pitchFamily="18" charset="0"/>
              </a:rPr>
              <a:t> </a:t>
            </a:r>
          </a:p>
          <a:p>
            <a:pPr>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REVOKE &lt;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tipo_privilegio</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 ON &lt;</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base_de_datos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&gt;.&lt;tabla&gt; FROM &lt;usuario&gt;</a:t>
            </a:r>
            <a:endParaRPr lang="es-ES" sz="2800" dirty="0">
              <a:latin typeface="Times New Roman" panose="02020603050405020304" pitchFamily="18" charset="0"/>
              <a:ea typeface="Times New Roman" panose="02020603050405020304" pitchFamily="18" charset="0"/>
            </a:endParaRPr>
          </a:p>
          <a:p>
            <a:pPr>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pPr>
              <a:spcAft>
                <a:spcPts val="0"/>
              </a:spcAft>
            </a:pPr>
            <a:r>
              <a:rPr lang="es-ES" sz="2800" dirty="0">
                <a:latin typeface="Times New Roman" panose="02020603050405020304" pitchFamily="18" charset="0"/>
                <a:ea typeface="Times New Roman" panose="02020603050405020304" pitchFamily="18" charset="0"/>
              </a:rPr>
              <a:t>Por ejemplo, si queremos quitar el permiso de inserción de filas a todas las tablas de la base de datos </a:t>
            </a:r>
            <a:r>
              <a:rPr lang="es-ES" sz="2800" dirty="0" err="1">
                <a:latin typeface="Times New Roman" panose="02020603050405020304" pitchFamily="18" charset="0"/>
                <a:ea typeface="Times New Roman" panose="02020603050405020304" pitchFamily="18" charset="0"/>
              </a:rPr>
              <a:t>gestionproyectos</a:t>
            </a:r>
            <a:r>
              <a:rPr lang="es-ES" sz="2800" dirty="0">
                <a:latin typeface="Times New Roman" panose="02020603050405020304" pitchFamily="18" charset="0"/>
                <a:ea typeface="Times New Roman" panose="02020603050405020304" pitchFamily="18" charset="0"/>
              </a:rPr>
              <a:t>, al usuario '</a:t>
            </a:r>
            <a:r>
              <a:rPr lang="es-ES" sz="2800" dirty="0" err="1">
                <a:latin typeface="Times New Roman" panose="02020603050405020304" pitchFamily="18" charset="0"/>
                <a:ea typeface="Times New Roman" panose="02020603050405020304" pitchFamily="18" charset="0"/>
              </a:rPr>
              <a:t>espeamarillo</a:t>
            </a:r>
            <a:r>
              <a:rPr lang="es-ES" sz="2800" dirty="0">
                <a:latin typeface="Times New Roman" panose="02020603050405020304" pitchFamily="18" charset="0"/>
                <a:ea typeface="Times New Roman" panose="02020603050405020304" pitchFamily="18" charset="0"/>
              </a:rPr>
              <a:t>', escribiremos:</a:t>
            </a:r>
          </a:p>
          <a:p>
            <a:pPr>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endParaRPr lang="es-ES" sz="2800" dirty="0">
              <a:latin typeface="Times New Roman" panose="02020603050405020304" pitchFamily="18" charset="0"/>
              <a:ea typeface="Times New Roman" panose="02020603050405020304" pitchFamily="18" charset="0"/>
            </a:endParaRPr>
          </a:p>
          <a:p>
            <a:pPr>
              <a:spcAft>
                <a:spcPts val="0"/>
              </a:spcAft>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REVOKE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insert</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ON gestionproyectos.* TO </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espeamarillo</a:t>
            </a:r>
            <a:endParaRPr lang="es-E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7989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idx="1"/>
          </p:nvPr>
        </p:nvSpPr>
        <p:spPr>
          <a:xfrm>
            <a:off x="609600" y="522514"/>
            <a:ext cx="10744200" cy="5654449"/>
          </a:xfrm>
        </p:spPr>
        <p:txBody>
          <a:bodyPr>
            <a:noAutofit/>
          </a:bodyPr>
          <a:lstStyle/>
          <a:p>
            <a:r>
              <a:rPr lang="es-ES" sz="2000" b="1" dirty="0"/>
              <a:t>Condición de valor nulo o no nulo:</a:t>
            </a:r>
            <a:r>
              <a:rPr lang="es-ES" sz="2000" dirty="0"/>
              <a:t> &lt;expresión&gt; IS NULL y &lt;expresión&gt; IS NOT NULL .</a:t>
            </a:r>
          </a:p>
          <a:p>
            <a:pPr marL="0" indent="0">
              <a:buNone/>
            </a:pPr>
            <a:r>
              <a:rPr lang="en-GB"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br>
              <a:rPr lang="en-GB"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a:t>
            </a:r>
            <a:r>
              <a:rPr lang="en-GB" sz="20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empleado</a:t>
            </a:r>
            <a:br>
              <a:rPr lang="en-GB"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a:t>
            </a:r>
            <a:r>
              <a:rPr lang="en-GB" sz="20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cdjefe</a:t>
            </a:r>
            <a:r>
              <a:rPr lang="en-GB"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IS NULL</a:t>
            </a:r>
            <a:endParaRPr lang="es-ES" sz="2000" dirty="0"/>
          </a:p>
          <a:p>
            <a:r>
              <a:rPr lang="es-ES" sz="2000" b="1" dirty="0"/>
              <a:t>Operadores lógicos para enlazar más de un criterio</a:t>
            </a:r>
            <a:r>
              <a:rPr lang="es-ES" sz="2000" dirty="0"/>
              <a:t>: AND y OR.</a:t>
            </a:r>
          </a:p>
          <a:p>
            <a:pPr marL="0" indent="0">
              <a:buNone/>
            </a:pPr>
            <a:r>
              <a:rPr lang="es-ES" sz="2000" dirty="0"/>
              <a:t> </a:t>
            </a:r>
            <a:r>
              <a:rPr lang="es-ES"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br>
              <a:rPr lang="es-ES"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empleado</a:t>
            </a:r>
            <a:br>
              <a:rPr lang="es-ES"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s-ES"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a:t>
            </a:r>
            <a:r>
              <a:rPr lang="es-ES" sz="20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cddep</a:t>
            </a:r>
            <a:r>
              <a:rPr lang="es-ES"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='02' OR </a:t>
            </a:r>
            <a:r>
              <a:rPr lang="es-ES" sz="20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cddep</a:t>
            </a:r>
            <a:r>
              <a:rPr lang="es-ES"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='04'</a:t>
            </a:r>
            <a:endParaRPr lang="es-ES" sz="2000" dirty="0"/>
          </a:p>
          <a:p>
            <a:r>
              <a:rPr lang="es-ES" sz="2000" b="1" dirty="0"/>
              <a:t>Operador de negación lógico:</a:t>
            </a:r>
            <a:r>
              <a:rPr lang="es-ES" sz="2000" dirty="0"/>
              <a:t> NOT.</a:t>
            </a:r>
          </a:p>
          <a:p>
            <a:pPr marL="0" indent="0">
              <a:buNone/>
            </a:pPr>
            <a:r>
              <a:rPr lang="en-GB"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br>
              <a:rPr lang="en-GB"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a:t>
            </a:r>
            <a:r>
              <a:rPr lang="en-GB" sz="20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empleado</a:t>
            </a:r>
            <a:br>
              <a:rPr lang="en-GB"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br>
            <a:r>
              <a:rPr lang="en-GB"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WHERE NOT </a:t>
            </a:r>
            <a:r>
              <a:rPr lang="en-GB" sz="20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cddep</a:t>
            </a:r>
            <a:r>
              <a:rPr lang="en-GB"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='02‘</a:t>
            </a:r>
          </a:p>
          <a:p>
            <a:pPr marL="0" indent="0">
              <a:buNone/>
            </a:pPr>
            <a:r>
              <a:rPr lang="es-ES" sz="2000" b="1" dirty="0"/>
              <a:t>Las expresiones lógicas pueden agruparse con paréntesis para indicar el orden de evaluación o aclarar las expresiones complicadas.</a:t>
            </a:r>
            <a:r>
              <a:rPr lang="es-ES" sz="2000" dirty="0"/>
              <a:t> Por ejemplo, las expresiones </a:t>
            </a:r>
            <a:r>
              <a:rPr lang="es-ES" sz="2000" dirty="0" err="1"/>
              <a:t>cdpro</a:t>
            </a:r>
            <a:r>
              <a:rPr lang="es-ES" sz="2000" dirty="0"/>
              <a:t>='DAG' OR (</a:t>
            </a:r>
            <a:r>
              <a:rPr lang="es-ES" sz="2000" dirty="0" err="1"/>
              <a:t>cdpro</a:t>
            </a:r>
            <a:r>
              <a:rPr lang="es-ES" sz="2000" dirty="0"/>
              <a:t>='GRE' AND </a:t>
            </a:r>
            <a:r>
              <a:rPr lang="es-ES" sz="2000" dirty="0" err="1"/>
              <a:t>nhoras</a:t>
            </a:r>
            <a:r>
              <a:rPr lang="es-ES" sz="2000" dirty="0"/>
              <a:t>&gt;=15) y (</a:t>
            </a:r>
            <a:r>
              <a:rPr lang="es-ES" sz="2000" dirty="0" err="1"/>
              <a:t>cdpro</a:t>
            </a:r>
            <a:r>
              <a:rPr lang="es-ES" sz="2000" dirty="0"/>
              <a:t>='DAG' OR </a:t>
            </a:r>
            <a:r>
              <a:rPr lang="es-ES" sz="2000" dirty="0" err="1"/>
              <a:t>cdpro</a:t>
            </a:r>
            <a:r>
              <a:rPr lang="es-ES" sz="2000" dirty="0"/>
              <a:t>='GRE') AND </a:t>
            </a:r>
            <a:r>
              <a:rPr lang="es-ES" sz="2000" dirty="0" err="1"/>
              <a:t>nhoras</a:t>
            </a:r>
            <a:r>
              <a:rPr lang="es-ES" sz="2000" dirty="0"/>
              <a:t>&gt;=15 , no producen el mismo resultado.</a:t>
            </a:r>
          </a:p>
        </p:txBody>
      </p:sp>
    </p:spTree>
    <p:extLst>
      <p:ext uri="{BB962C8B-B14F-4D97-AF65-F5344CB8AC3E}">
        <p14:creationId xmlns:p14="http://schemas.microsoft.com/office/powerpoint/2010/main" val="382486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2" algn="l" rtl="0">
              <a:lnSpc>
                <a:spcPct val="90000"/>
              </a:lnSpc>
              <a:spcBef>
                <a:spcPct val="0"/>
              </a:spcBef>
            </a:pPr>
            <a:r>
              <a:rPr lang="es-ES" sz="4400" b="1" dirty="0"/>
              <a:t>Cláusula DISTINCT.</a:t>
            </a:r>
            <a:br>
              <a:rPr lang="es-ES" b="1" dirty="0"/>
            </a:br>
            <a:endParaRPr lang="es-ES" dirty="0"/>
          </a:p>
        </p:txBody>
      </p:sp>
      <p:sp>
        <p:nvSpPr>
          <p:cNvPr id="3" name="Marcador de contenido 2"/>
          <p:cNvSpPr>
            <a:spLocks noGrp="1"/>
          </p:cNvSpPr>
          <p:nvPr>
            <p:ph idx="1"/>
          </p:nvPr>
        </p:nvSpPr>
        <p:spPr>
          <a:xfrm>
            <a:off x="391885" y="1643743"/>
            <a:ext cx="9416143" cy="4223657"/>
          </a:xfrm>
        </p:spPr>
        <p:txBody>
          <a:bodyPr/>
          <a:lstStyle/>
          <a:p>
            <a:r>
              <a:rPr lang="es-ES" sz="2800" b="1" dirty="0"/>
              <a:t>La cláusula DISTINCT suprime los resultados repetidos de la consulta</a:t>
            </a:r>
            <a:r>
              <a:rPr lang="es-ES" sz="2800" dirty="0"/>
              <a:t>, de forma que se muestren sólo  los resultados distintos, es decir,  cada resultado aparecerá en la consulta  una sola vez. </a:t>
            </a:r>
          </a:p>
          <a:p>
            <a:pPr marL="0" indent="0">
              <a:spcAft>
                <a:spcPts val="0"/>
              </a:spcAft>
              <a:buNone/>
            </a:pPr>
            <a:endPar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800100" lvl="2" indent="0">
              <a:buNone/>
            </a:pPr>
            <a: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DISTINCT </a:t>
            </a:r>
            <a:r>
              <a:rPr lang="es-ES" sz="28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cddep</a:t>
            </a:r>
            <a:endPar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800100" lvl="2" indent="0">
              <a:buNone/>
            </a:pPr>
            <a:r>
              <a:rPr lang="es-ES" sz="2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FROM empleado</a:t>
            </a:r>
          </a:p>
          <a:p>
            <a:pPr marL="0" indent="0">
              <a:buNone/>
            </a:pPr>
            <a:endParaRPr lang="es-ES" dirty="0"/>
          </a:p>
          <a:p>
            <a:endParaRPr lang="es-ES" dirty="0"/>
          </a:p>
        </p:txBody>
      </p:sp>
    </p:spTree>
    <p:extLst>
      <p:ext uri="{BB962C8B-B14F-4D97-AF65-F5344CB8AC3E}">
        <p14:creationId xmlns:p14="http://schemas.microsoft.com/office/powerpoint/2010/main" val="73222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Cláusula ORDER BY.</a:t>
            </a:r>
          </a:p>
        </p:txBody>
      </p:sp>
      <p:sp>
        <p:nvSpPr>
          <p:cNvPr id="3" name="Marcador de contenido 2"/>
          <p:cNvSpPr>
            <a:spLocks noGrp="1"/>
          </p:cNvSpPr>
          <p:nvPr>
            <p:ph idx="1"/>
          </p:nvPr>
        </p:nvSpPr>
        <p:spPr>
          <a:xfrm>
            <a:off x="435429" y="1251857"/>
            <a:ext cx="11234057" cy="5192486"/>
          </a:xfrm>
        </p:spPr>
        <p:txBody>
          <a:bodyPr>
            <a:normAutofit lnSpcReduction="10000"/>
          </a:bodyPr>
          <a:lstStyle/>
          <a:p>
            <a:r>
              <a:rPr lang="es-ES" sz="2000" b="1" dirty="0"/>
              <a:t>Para conseguir un orden de filas dado en función del criterio que deseemos imponer se utiliza la cláusula </a:t>
            </a:r>
            <a:r>
              <a:rPr lang="es-ES" sz="2000" dirty="0"/>
              <a:t>ORDER BY. </a:t>
            </a:r>
          </a:p>
          <a:p>
            <a:r>
              <a:rPr lang="es-ES" sz="2000" b="1" dirty="0"/>
              <a:t>Se puede decidir si el orden será ascendente (ASC) o descendente (DESC).</a:t>
            </a:r>
            <a:r>
              <a:rPr lang="es-ES" sz="2000" dirty="0"/>
              <a:t> Si queremos la lista de departamentos ordenada por orden alfabético descendente de la ciudad de localización podemos usar:</a:t>
            </a:r>
          </a:p>
          <a:p>
            <a:pPr algn="just">
              <a:spcAft>
                <a:spcPts val="0"/>
              </a:spcAft>
            </a:pPr>
            <a:r>
              <a:rPr lang="es-ES" sz="2000" dirty="0">
                <a:effectLst/>
                <a:latin typeface="Times New Roman" panose="02020603050405020304" pitchFamily="18" charset="0"/>
                <a:ea typeface="Times New Roman" panose="02020603050405020304" pitchFamily="18" charset="0"/>
              </a:rPr>
              <a:t>Por supuesto </a:t>
            </a:r>
            <a:r>
              <a:rPr lang="es-ES" sz="2000" b="1" dirty="0">
                <a:effectLst/>
                <a:latin typeface="Times New Roman" panose="02020603050405020304" pitchFamily="18" charset="0"/>
                <a:ea typeface="Times New Roman" panose="02020603050405020304" pitchFamily="18" charset="0"/>
              </a:rPr>
              <a:t>se puede combinar la cláusula </a:t>
            </a:r>
            <a:r>
              <a:rPr lang="es-ES" sz="20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ORDER BY</a:t>
            </a:r>
            <a:r>
              <a:rPr lang="es-ES" sz="2000" b="1" dirty="0">
                <a:effectLst/>
                <a:latin typeface="Times New Roman" panose="02020603050405020304" pitchFamily="18" charset="0"/>
                <a:ea typeface="Times New Roman" panose="02020603050405020304" pitchFamily="18" charset="0"/>
              </a:rPr>
              <a:t> con la cláusula </a:t>
            </a:r>
            <a:r>
              <a:rPr lang="es-ES" sz="20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WHERE</a:t>
            </a:r>
            <a:r>
              <a:rPr lang="es-ES" sz="2000" dirty="0">
                <a:effectLst/>
                <a:latin typeface="Times New Roman" panose="02020603050405020304" pitchFamily="18" charset="0"/>
                <a:ea typeface="Times New Roman" panose="02020603050405020304" pitchFamily="18" charset="0"/>
              </a:rPr>
              <a:t>. En este caso </a:t>
            </a:r>
            <a:r>
              <a:rPr lang="es-ES"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ORDER BY</a:t>
            </a:r>
            <a:r>
              <a:rPr lang="es-ES" sz="2000" dirty="0">
                <a:effectLst/>
                <a:latin typeface="Times New Roman" panose="02020603050405020304" pitchFamily="18" charset="0"/>
                <a:ea typeface="Times New Roman" panose="02020603050405020304" pitchFamily="18" charset="0"/>
              </a:rPr>
              <a:t> debe aparecer después de </a:t>
            </a:r>
            <a:r>
              <a:rPr lang="es-ES"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WHERE</a:t>
            </a:r>
            <a:r>
              <a:rPr lang="es-ES" sz="2000" dirty="0">
                <a:effectLst/>
                <a:latin typeface="Times New Roman" panose="02020603050405020304" pitchFamily="18" charset="0"/>
                <a:ea typeface="Times New Roman" panose="02020603050405020304" pitchFamily="18" charset="0"/>
              </a:rPr>
              <a:t>. Por ejemplo, la lista de empleados por orden alfabético del departamento “02” se obtendría con:</a:t>
            </a:r>
          </a:p>
          <a:p>
            <a:pPr marL="0" indent="0">
              <a:spcAft>
                <a:spcPts val="0"/>
              </a:spcAft>
              <a:buNone/>
            </a:pPr>
            <a:r>
              <a:rPr lang="es-ES" dirty="0">
                <a:effectLst/>
                <a:latin typeface="Times New Roman" panose="02020603050405020304" pitchFamily="18" charset="0"/>
                <a:ea typeface="Times New Roman" panose="02020603050405020304" pitchFamily="18" charset="0"/>
              </a:rPr>
              <a:t> </a:t>
            </a:r>
          </a:p>
          <a:p>
            <a:pPr marL="1371600" lvl="3" indent="0">
              <a:buNone/>
            </a:pPr>
            <a:r>
              <a:rPr lang="es-ES" sz="3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SELECT *</a:t>
            </a:r>
          </a:p>
          <a:p>
            <a:pPr marL="1371600" lvl="3" indent="0">
              <a:buNone/>
            </a:pPr>
            <a:r>
              <a:rPr lang="es-ES" sz="3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FROM empleado</a:t>
            </a:r>
          </a:p>
          <a:p>
            <a:pPr marL="1371600" lvl="3" indent="0">
              <a:buNone/>
            </a:pPr>
            <a:r>
              <a:rPr lang="es-ES" sz="3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WHERE </a:t>
            </a:r>
            <a:r>
              <a:rPr lang="es-ES" sz="30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cddep</a:t>
            </a:r>
            <a:r>
              <a:rPr lang="es-ES" sz="3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='02'</a:t>
            </a:r>
          </a:p>
          <a:p>
            <a:pPr marL="1371600" lvl="3" indent="0">
              <a:buNone/>
            </a:pPr>
            <a:r>
              <a:rPr lang="en-GB" sz="3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ORDER BY </a:t>
            </a:r>
            <a:r>
              <a:rPr lang="en-GB" sz="30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nombre</a:t>
            </a:r>
            <a:endParaRPr lang="es-ES" sz="3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indent="0">
              <a:spcAft>
                <a:spcPts val="0"/>
              </a:spcAft>
              <a:buNone/>
            </a:pPr>
            <a:endParaRPr lang="es-ES"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99670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Cláusula GROUP BY y funciones de agregación.</a:t>
            </a:r>
          </a:p>
        </p:txBody>
      </p:sp>
      <p:sp>
        <p:nvSpPr>
          <p:cNvPr id="3" name="Marcador de contenido 2"/>
          <p:cNvSpPr>
            <a:spLocks noGrp="1"/>
          </p:cNvSpPr>
          <p:nvPr>
            <p:ph idx="1"/>
          </p:nvPr>
        </p:nvSpPr>
        <p:spPr>
          <a:xfrm>
            <a:off x="677333" y="2160589"/>
            <a:ext cx="9032723" cy="4523240"/>
          </a:xfrm>
        </p:spPr>
        <p:txBody>
          <a:bodyPr>
            <a:normAutofit fontScale="92500" lnSpcReduction="10000"/>
          </a:bodyPr>
          <a:lstStyle/>
          <a:p>
            <a:r>
              <a:rPr lang="es-ES" sz="2800" dirty="0"/>
              <a:t>En muchos casos se necesita </a:t>
            </a:r>
            <a:r>
              <a:rPr lang="es-ES" sz="2800" b="1" dirty="0"/>
              <a:t>obtener resultados resumen de los datos contenidos en las filas de una tabla</a:t>
            </a:r>
            <a:r>
              <a:rPr lang="es-ES" sz="2800" dirty="0"/>
              <a:t>. Por </a:t>
            </a:r>
            <a:r>
              <a:rPr lang="es-ES" sz="2800" b="1" dirty="0"/>
              <a:t>ejemplo</a:t>
            </a:r>
            <a:r>
              <a:rPr lang="es-ES" sz="2800" dirty="0"/>
              <a:t> calcular la suma de las horas trabajadas por todos los empleados de la empresa, u obtener  el número de departamentos de los que consta la empresa.</a:t>
            </a:r>
          </a:p>
          <a:p>
            <a:r>
              <a:rPr lang="es-ES" sz="2800" b="1" dirty="0"/>
              <a:t>En estos casos se utilizan las funciones de agregación</a:t>
            </a:r>
            <a:r>
              <a:rPr lang="es-ES" sz="2800" dirty="0"/>
              <a:t>. Son funciones que realizan cálculos sobre expresiones basadas en los datos de la tabla y resumen en un solo dato (numérico) el resultado. Las funciones de agregación son:</a:t>
            </a:r>
          </a:p>
          <a:p>
            <a:endParaRPr lang="es-ES" dirty="0"/>
          </a:p>
        </p:txBody>
      </p:sp>
    </p:spTree>
    <p:extLst>
      <p:ext uri="{BB962C8B-B14F-4D97-AF65-F5344CB8AC3E}">
        <p14:creationId xmlns:p14="http://schemas.microsoft.com/office/powerpoint/2010/main" val="78050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59229" y="152400"/>
            <a:ext cx="10994571" cy="6024563"/>
          </a:xfrm>
        </p:spPr>
        <p:txBody>
          <a:bodyPr>
            <a:normAutofit/>
          </a:bodyPr>
          <a:lstStyle/>
          <a:p>
            <a:pPr>
              <a:spcAft>
                <a:spcPts val="0"/>
              </a:spcAft>
            </a:pPr>
            <a:r>
              <a:rPr lang="es-ES" sz="2800" b="1" dirty="0">
                <a:latin typeface="Times New Roman" panose="02020603050405020304" pitchFamily="18" charset="0"/>
                <a:ea typeface="Times New Roman" panose="02020603050405020304" pitchFamily="18" charset="0"/>
              </a:rPr>
              <a:t>Suma</a:t>
            </a:r>
            <a:r>
              <a:rPr lang="es-ES" sz="2800" dirty="0">
                <a:latin typeface="Times New Roman" panose="02020603050405020304" pitchFamily="18" charset="0"/>
                <a:ea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SUM(&lt;expresión&gt;)</a:t>
            </a:r>
            <a:r>
              <a:rPr lang="es-ES" sz="2800" dirty="0">
                <a:latin typeface="Times New Roman" panose="02020603050405020304" pitchFamily="18" charset="0"/>
                <a:ea typeface="Times New Roman" panose="02020603050405020304" pitchFamily="18" charset="0"/>
              </a:rPr>
              <a:t> : </a:t>
            </a:r>
            <a:r>
              <a:rPr lang="es-ES" sz="2800" b="1" dirty="0">
                <a:latin typeface="Times New Roman" panose="02020603050405020304" pitchFamily="18" charset="0"/>
                <a:ea typeface="Times New Roman" panose="02020603050405020304" pitchFamily="18" charset="0"/>
              </a:rPr>
              <a:t>Calcula la suma</a:t>
            </a:r>
            <a:r>
              <a:rPr lang="es-ES" sz="2800" dirty="0">
                <a:latin typeface="Times New Roman" panose="02020603050405020304" pitchFamily="18" charset="0"/>
                <a:ea typeface="Times New Roman" panose="02020603050405020304" pitchFamily="18" charset="0"/>
              </a:rPr>
              <a:t> de los valores de expresión de cada fila. Por </a:t>
            </a:r>
            <a:r>
              <a:rPr lang="es-ES" sz="2800" b="1" dirty="0">
                <a:latin typeface="Times New Roman" panose="02020603050405020304" pitchFamily="18" charset="0"/>
                <a:ea typeface="Times New Roman" panose="02020603050405020304" pitchFamily="18" charset="0"/>
              </a:rPr>
              <a:t>ejemplo</a:t>
            </a:r>
            <a:r>
              <a:rPr lang="es-ES" sz="2800" dirty="0">
                <a:latin typeface="Times New Roman" panose="02020603050405020304" pitchFamily="18" charset="0"/>
                <a:ea typeface="Times New Roman" panose="02020603050405020304" pitchFamily="18" charset="0"/>
              </a:rPr>
              <a:t>, para calcular la suma de horas trabajadas por todos los empleados se utilizaría:</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SUM(</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FROM trabaja</a:t>
            </a:r>
          </a:p>
          <a:p>
            <a:r>
              <a:rPr lang="es-ES" sz="2800" b="1" dirty="0">
                <a:latin typeface="Times New Roman" panose="02020603050405020304" pitchFamily="18" charset="0"/>
                <a:ea typeface="Times New Roman" panose="02020603050405020304" pitchFamily="18" charset="0"/>
              </a:rPr>
              <a:t>Media aritmética</a:t>
            </a:r>
            <a:r>
              <a:rPr lang="es-ES" sz="2800" dirty="0">
                <a:latin typeface="Times New Roman" panose="02020603050405020304" pitchFamily="18" charset="0"/>
                <a:ea typeface="Times New Roman" panose="02020603050405020304" pitchFamily="18" charset="0"/>
              </a:rPr>
              <a:t> </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AVG(&lt;expresión&gt;)</a:t>
            </a:r>
            <a:r>
              <a:rPr lang="es-ES" sz="2800" dirty="0">
                <a:latin typeface="Times New Roman" panose="02020603050405020304" pitchFamily="18" charset="0"/>
                <a:ea typeface="Times New Roman" panose="02020603050405020304" pitchFamily="18" charset="0"/>
              </a:rPr>
              <a:t> :  AVG  es la abreviatura de “</a:t>
            </a:r>
            <a:r>
              <a:rPr lang="es-ES" sz="2800" dirty="0" err="1">
                <a:latin typeface="Times New Roman" panose="02020603050405020304" pitchFamily="18" charset="0"/>
                <a:ea typeface="Times New Roman" panose="02020603050405020304" pitchFamily="18" charset="0"/>
              </a:rPr>
              <a:t>Average</a:t>
            </a:r>
            <a:r>
              <a:rPr lang="es-ES" sz="2800" dirty="0">
                <a:latin typeface="Times New Roman" panose="02020603050405020304" pitchFamily="18" charset="0"/>
                <a:ea typeface="Times New Roman" panose="02020603050405020304" pitchFamily="18" charset="0"/>
              </a:rPr>
              <a:t>”, que significa media. Como te imaginarás, </a:t>
            </a:r>
            <a:r>
              <a:rPr lang="es-ES" sz="2800" b="1" dirty="0">
                <a:latin typeface="Times New Roman" panose="02020603050405020304" pitchFamily="18" charset="0"/>
                <a:ea typeface="Times New Roman" panose="02020603050405020304" pitchFamily="18" charset="0"/>
              </a:rPr>
              <a:t>calcula la media aritmética</a:t>
            </a:r>
            <a:r>
              <a:rPr lang="es-ES" sz="2800" dirty="0">
                <a:latin typeface="Times New Roman" panose="02020603050405020304" pitchFamily="18" charset="0"/>
                <a:ea typeface="Times New Roman" panose="02020603050405020304" pitchFamily="18" charset="0"/>
              </a:rPr>
              <a:t> de los valores de expresión. Por ejemplo, la media de horas trabajadas por cada empleado se calcula como:</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SELECT AVG(</a:t>
            </a:r>
            <a:r>
              <a:rPr lang="es-ES" sz="28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nhoras</a:t>
            </a: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spcAft>
                <a:spcPts val="0"/>
              </a:spcAft>
              <a:buNone/>
            </a:pPr>
            <a:r>
              <a:rPr lang="es-ES" sz="2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FROM trabaja</a:t>
            </a:r>
          </a:p>
          <a:p>
            <a:pPr marL="0" indent="0">
              <a:buNone/>
            </a:pPr>
            <a:endParaRPr lang="es-E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endParaRPr>
          </a:p>
          <a:p>
            <a:pPr marL="342900" lvl="0" indent="-342900" algn="just">
              <a:spcAft>
                <a:spcPts val="0"/>
              </a:spcAft>
              <a:buFont typeface="Courier New" panose="02070309020205020404" pitchFamily="49" charset="0"/>
              <a:buChar char="o"/>
              <a:tabLst>
                <a:tab pos="228600" algn="l"/>
              </a:tabLst>
            </a:pPr>
            <a:endParaRPr lang="es-ES" dirty="0">
              <a:latin typeface="Times New Roman" panose="02020603050405020304" pitchFamily="18" charset="0"/>
              <a:ea typeface="Times New Roman" panose="02020603050405020304" pitchFamily="18" charset="0"/>
            </a:endParaRPr>
          </a:p>
          <a:p>
            <a:endParaRPr lang="es-ES" dirty="0"/>
          </a:p>
        </p:txBody>
      </p:sp>
    </p:spTree>
    <p:extLst>
      <p:ext uri="{BB962C8B-B14F-4D97-AF65-F5344CB8AC3E}">
        <p14:creationId xmlns:p14="http://schemas.microsoft.com/office/powerpoint/2010/main" val="26146468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149</TotalTime>
  <Words>2682</Words>
  <Application>Microsoft Office PowerPoint</Application>
  <PresentationFormat>Panorámica</PresentationFormat>
  <Paragraphs>273</Paragraphs>
  <Slides>44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44</vt:i4>
      </vt:variant>
    </vt:vector>
  </HeadingPairs>
  <TitlesOfParts>
    <vt:vector size="52" baseType="lpstr">
      <vt:lpstr>Arial Unicode MS</vt:lpstr>
      <vt:lpstr>Arial</vt:lpstr>
      <vt:lpstr>Courier New</vt:lpstr>
      <vt:lpstr>Symbol</vt:lpstr>
      <vt:lpstr>Times New Roman</vt:lpstr>
      <vt:lpstr>Trebuchet MS</vt:lpstr>
      <vt:lpstr>Wingdings 3</vt:lpstr>
      <vt:lpstr>Faceta</vt:lpstr>
      <vt:lpstr>1.Consultas sobre las filas de una tabla. Sentencia SELECT. </vt:lpstr>
      <vt:lpstr>Presentación de PowerPoint</vt:lpstr>
      <vt:lpstr>Cláusula WHERE.</vt:lpstr>
      <vt:lpstr>Presentación de PowerPoint</vt:lpstr>
      <vt:lpstr>Presentación de PowerPoint</vt:lpstr>
      <vt:lpstr>Cláusula DISTINCT. </vt:lpstr>
      <vt:lpstr>Cláusula ORDER BY.</vt:lpstr>
      <vt:lpstr>Cláusula GROUP BY y funciones de agregación.</vt:lpstr>
      <vt:lpstr>Presentación de PowerPoint</vt:lpstr>
      <vt:lpstr>Presentación de PowerPoint</vt:lpstr>
      <vt:lpstr>Presentación de PowerPoint</vt:lpstr>
      <vt:lpstr>Presentación de PowerPoint</vt:lpstr>
      <vt:lpstr>Presentación de PowerPoint</vt:lpstr>
      <vt:lpstr>Presentación de PowerPoint</vt:lpstr>
      <vt:lpstr>Cláusula HAVING.</vt:lpstr>
      <vt:lpstr>Presentación de PowerPoint</vt:lpstr>
      <vt:lpstr>Presentación de PowerPoint</vt:lpstr>
      <vt:lpstr>Subconsultas.</vt:lpstr>
      <vt:lpstr>Presentación de PowerPoint</vt:lpstr>
      <vt:lpstr>Existe una gama muy rica de operadores para relacionar la consulta principal y la subconsulta. Vamos a verlos a continuación.</vt:lpstr>
      <vt:lpstr>Presentación de PowerPoint</vt:lpstr>
      <vt:lpstr>Presentación de PowerPoint</vt:lpstr>
      <vt:lpstr>Presentación de PowerPoint</vt:lpstr>
      <vt:lpstr>Presentación de PowerPoint</vt:lpstr>
      <vt:lpstr>Presentación de PowerPoint</vt:lpstr>
      <vt:lpstr>2.Consultas combinadas a varias tablas.</vt:lpstr>
      <vt:lpstr>Presentación de PowerPoint</vt:lpstr>
      <vt:lpstr>Presentación de PowerPoint</vt:lpstr>
      <vt:lpstr>Presentación de PowerPoint</vt:lpstr>
      <vt:lpstr>Presentación de PowerPoint</vt:lpstr>
      <vt:lpstr>Presentación de PowerPoint</vt:lpstr>
      <vt:lpstr>3. Vistas.</vt:lpstr>
      <vt:lpstr>Presentación de PowerPoint</vt:lpstr>
      <vt:lpstr>4. Funciones SQL.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5.Sentencias SQL de control. DCL. </vt:lpstr>
      <vt:lpstr>Presentación de PowerPoint</vt:lpstr>
      <vt:lpstr>Presentación de PowerPoint</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Consultas sobre las filas de una tabla. Sentencia SELECT.</dc:title>
  <dc:creator>usuario</dc:creator>
  <cp:lastModifiedBy>Gemma</cp:lastModifiedBy>
  <cp:revision>60</cp:revision>
  <dcterms:created xsi:type="dcterms:W3CDTF">2017-03-23T09:36:51Z</dcterms:created>
  <dcterms:modified xsi:type="dcterms:W3CDTF">2019-01-11T20:26:44Z</dcterms:modified>
</cp:coreProperties>
</file>