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0" r:id="rId5"/>
    <p:sldId id="261" r:id="rId6"/>
    <p:sldId id="262" r:id="rId7"/>
    <p:sldId id="264" r:id="rId8"/>
    <p:sldId id="265" r:id="rId9"/>
    <p:sldId id="292" r:id="rId10"/>
    <p:sldId id="268"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93" r:id="rId25"/>
    <p:sldId id="283" r:id="rId26"/>
    <p:sldId id="284" r:id="rId27"/>
    <p:sldId id="285" r:id="rId28"/>
    <p:sldId id="286" r:id="rId29"/>
    <p:sldId id="290"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1/21/2019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1/21/2019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1/21/2019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1/21/2019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0.png"/><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1.png"/><Relationship Id="rId5" Type="http://schemas.microsoft.com/office/2007/relationships/hdphoto" Target="../media/hdphoto1.wdp"/><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hdphoto" Target="../media/hdphoto1.wdp"/><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FB57ED5-941D-44E2-9320-56A0A026F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7A1BE9A9-6FBF-4CF1-8F0C-BFCFF1FD9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AE8163-578C-46A4-BF65-BD3AEEF2A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5"/>
            <a:ext cx="5149596" cy="4846228"/>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6790464-5768-4C8B-A8E3-763DFCE275C7}"/>
              </a:ext>
            </a:extLst>
          </p:cNvPr>
          <p:cNvSpPr>
            <a:spLocks noGrp="1"/>
          </p:cNvSpPr>
          <p:nvPr>
            <p:ph type="ctrTitle"/>
          </p:nvPr>
        </p:nvSpPr>
        <p:spPr>
          <a:xfrm>
            <a:off x="6713220" y="1054100"/>
            <a:ext cx="4615180" cy="3736099"/>
          </a:xfrm>
        </p:spPr>
        <p:txBody>
          <a:bodyPr anchor="ctr">
            <a:normAutofit/>
          </a:bodyPr>
          <a:lstStyle/>
          <a:p>
            <a:r>
              <a:rPr lang="es-ES" sz="7400"/>
              <a:t>Introdución a sql</a:t>
            </a:r>
          </a:p>
        </p:txBody>
      </p:sp>
      <p:sp>
        <p:nvSpPr>
          <p:cNvPr id="3" name="Subtítulo 2">
            <a:extLst>
              <a:ext uri="{FF2B5EF4-FFF2-40B4-BE49-F238E27FC236}">
                <a16:creationId xmlns:a16="http://schemas.microsoft.com/office/drawing/2014/main" id="{F1C4FBF8-DB5F-4419-AB8A-C54B8AC97E07}"/>
              </a:ext>
            </a:extLst>
          </p:cNvPr>
          <p:cNvSpPr>
            <a:spLocks noGrp="1"/>
          </p:cNvSpPr>
          <p:nvPr>
            <p:ph type="subTitle" idx="1"/>
          </p:nvPr>
        </p:nvSpPr>
        <p:spPr>
          <a:xfrm>
            <a:off x="6713220" y="4790199"/>
            <a:ext cx="4615180" cy="668769"/>
          </a:xfrm>
        </p:spPr>
        <p:txBody>
          <a:bodyPr>
            <a:normAutofit/>
          </a:bodyPr>
          <a:lstStyle/>
          <a:p>
            <a:r>
              <a:rPr lang="es-ES" sz="2000"/>
              <a:t>Creación base de datos y tablas</a:t>
            </a:r>
          </a:p>
        </p:txBody>
      </p:sp>
      <p:pic>
        <p:nvPicPr>
          <p:cNvPr id="4" name="Imagen 3">
            <a:extLst>
              <a:ext uri="{FF2B5EF4-FFF2-40B4-BE49-F238E27FC236}">
                <a16:creationId xmlns:a16="http://schemas.microsoft.com/office/drawing/2014/main" id="{70A49E8D-8A9A-4E0F-B830-2482A0D15FAE}"/>
              </a:ext>
            </a:extLst>
          </p:cNvPr>
          <p:cNvPicPr>
            <a:picLocks noChangeAspect="1"/>
          </p:cNvPicPr>
          <p:nvPr/>
        </p:nvPicPr>
        <p:blipFill rotWithShape="1">
          <a:blip r:embed="rId3"/>
          <a:srcRect l="4485" r="10543" b="1"/>
          <a:stretch/>
        </p:blipFill>
        <p:spPr>
          <a:xfrm>
            <a:off x="633999" y="1054100"/>
            <a:ext cx="5462001" cy="4382677"/>
          </a:xfrm>
          <a:prstGeom prst="rect">
            <a:avLst/>
          </a:prstGeom>
        </p:spPr>
      </p:pic>
      <p:sp>
        <p:nvSpPr>
          <p:cNvPr id="15" name="Rectangle 14">
            <a:extLst>
              <a:ext uri="{FF2B5EF4-FFF2-40B4-BE49-F238E27FC236}">
                <a16:creationId xmlns:a16="http://schemas.microsoft.com/office/drawing/2014/main" id="{346F56CC-F97A-40DF-9A88-6D8BF7A6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5756954"/>
            <a:ext cx="10908792"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94818F1-2ACF-4181-B8B6-7637EB92B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8" name="Oval 17">
              <a:extLst>
                <a:ext uri="{FF2B5EF4-FFF2-40B4-BE49-F238E27FC236}">
                  <a16:creationId xmlns:a16="http://schemas.microsoft.com/office/drawing/2014/main" id="{31BF4AB6-91C5-40DA-AFC8-BBDA46BB2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CA6D6306-ED75-4DC2-9BEF-160516C2F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13472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582210-2CC8-4CC2-905F-84BE2259D045}"/>
              </a:ext>
            </a:extLst>
          </p:cNvPr>
          <p:cNvSpPr>
            <a:spLocks noGrp="1"/>
          </p:cNvSpPr>
          <p:nvPr>
            <p:ph type="title"/>
          </p:nvPr>
        </p:nvSpPr>
        <p:spPr/>
        <p:txBody>
          <a:bodyPr/>
          <a:lstStyle/>
          <a:p>
            <a:r>
              <a:rPr lang="es-ES" dirty="0"/>
              <a:t>TIPOS DE DATOS MÁS SOPORTADOS EN ORACLE</a:t>
            </a:r>
          </a:p>
        </p:txBody>
      </p:sp>
      <p:pic>
        <p:nvPicPr>
          <p:cNvPr id="4" name="Imagen 3">
            <a:extLst>
              <a:ext uri="{FF2B5EF4-FFF2-40B4-BE49-F238E27FC236}">
                <a16:creationId xmlns:a16="http://schemas.microsoft.com/office/drawing/2014/main" id="{81E13563-F4E2-48EB-BC60-F1E51F42A753}"/>
              </a:ext>
            </a:extLst>
          </p:cNvPr>
          <p:cNvPicPr>
            <a:picLocks noChangeAspect="1"/>
          </p:cNvPicPr>
          <p:nvPr/>
        </p:nvPicPr>
        <p:blipFill>
          <a:blip r:embed="rId2"/>
          <a:stretch>
            <a:fillRect/>
          </a:stretch>
        </p:blipFill>
        <p:spPr>
          <a:xfrm>
            <a:off x="1826822" y="2044488"/>
            <a:ext cx="7531487" cy="4127712"/>
          </a:xfrm>
          <a:prstGeom prst="rect">
            <a:avLst/>
          </a:prstGeom>
        </p:spPr>
      </p:pic>
    </p:spTree>
    <p:extLst>
      <p:ext uri="{BB962C8B-B14F-4D97-AF65-F5344CB8AC3E}">
        <p14:creationId xmlns:p14="http://schemas.microsoft.com/office/powerpoint/2010/main" val="172748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582210-2CC8-4CC2-905F-84BE2259D045}"/>
              </a:ext>
            </a:extLst>
          </p:cNvPr>
          <p:cNvSpPr>
            <a:spLocks noGrp="1"/>
          </p:cNvSpPr>
          <p:nvPr>
            <p:ph type="title"/>
          </p:nvPr>
        </p:nvSpPr>
        <p:spPr/>
        <p:txBody>
          <a:bodyPr/>
          <a:lstStyle/>
          <a:p>
            <a:r>
              <a:rPr lang="es-ES" dirty="0"/>
              <a:t>TIPOS DE DATOS MÁS SOPORTADOS EN ORACLE</a:t>
            </a:r>
          </a:p>
        </p:txBody>
      </p:sp>
      <p:pic>
        <p:nvPicPr>
          <p:cNvPr id="3" name="Imagen 2">
            <a:extLst>
              <a:ext uri="{FF2B5EF4-FFF2-40B4-BE49-F238E27FC236}">
                <a16:creationId xmlns:a16="http://schemas.microsoft.com/office/drawing/2014/main" id="{09229C32-BEA8-469E-AEAE-41038968C94E}"/>
              </a:ext>
            </a:extLst>
          </p:cNvPr>
          <p:cNvPicPr>
            <a:picLocks noChangeAspect="1"/>
          </p:cNvPicPr>
          <p:nvPr/>
        </p:nvPicPr>
        <p:blipFill>
          <a:blip r:embed="rId2"/>
          <a:stretch>
            <a:fillRect/>
          </a:stretch>
        </p:blipFill>
        <p:spPr>
          <a:xfrm>
            <a:off x="1501720" y="2093976"/>
            <a:ext cx="7518786" cy="488975"/>
          </a:xfrm>
          <a:prstGeom prst="rect">
            <a:avLst/>
          </a:prstGeom>
        </p:spPr>
      </p:pic>
      <p:pic>
        <p:nvPicPr>
          <p:cNvPr id="5" name="Imagen 4">
            <a:extLst>
              <a:ext uri="{FF2B5EF4-FFF2-40B4-BE49-F238E27FC236}">
                <a16:creationId xmlns:a16="http://schemas.microsoft.com/office/drawing/2014/main" id="{A08B14DE-D2D1-436F-84C7-A0AD34FB2F86}"/>
              </a:ext>
            </a:extLst>
          </p:cNvPr>
          <p:cNvPicPr>
            <a:picLocks noChangeAspect="1"/>
          </p:cNvPicPr>
          <p:nvPr/>
        </p:nvPicPr>
        <p:blipFill>
          <a:blip r:embed="rId3"/>
          <a:stretch>
            <a:fillRect/>
          </a:stretch>
        </p:blipFill>
        <p:spPr>
          <a:xfrm>
            <a:off x="1501720" y="2488975"/>
            <a:ext cx="7518786" cy="4369025"/>
          </a:xfrm>
          <a:prstGeom prst="rect">
            <a:avLst/>
          </a:prstGeom>
        </p:spPr>
      </p:pic>
    </p:spTree>
    <p:extLst>
      <p:ext uri="{BB962C8B-B14F-4D97-AF65-F5344CB8AC3E}">
        <p14:creationId xmlns:p14="http://schemas.microsoft.com/office/powerpoint/2010/main" val="1312774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582210-2CC8-4CC2-905F-84BE2259D045}"/>
              </a:ext>
            </a:extLst>
          </p:cNvPr>
          <p:cNvSpPr>
            <a:spLocks noGrp="1"/>
          </p:cNvSpPr>
          <p:nvPr>
            <p:ph type="title"/>
          </p:nvPr>
        </p:nvSpPr>
        <p:spPr>
          <a:xfrm>
            <a:off x="1066800" y="0"/>
            <a:ext cx="10058400" cy="1609344"/>
          </a:xfrm>
        </p:spPr>
        <p:txBody>
          <a:bodyPr>
            <a:normAutofit/>
          </a:bodyPr>
          <a:lstStyle/>
          <a:p>
            <a:r>
              <a:rPr lang="es-ES" sz="4000" dirty="0"/>
              <a:t>TIPOS DE DATOS MÁS SOPORTADOS EN ORACLE</a:t>
            </a:r>
          </a:p>
        </p:txBody>
      </p:sp>
      <p:pic>
        <p:nvPicPr>
          <p:cNvPr id="3" name="Imagen 2">
            <a:extLst>
              <a:ext uri="{FF2B5EF4-FFF2-40B4-BE49-F238E27FC236}">
                <a16:creationId xmlns:a16="http://schemas.microsoft.com/office/drawing/2014/main" id="{09229C32-BEA8-469E-AEAE-41038968C94E}"/>
              </a:ext>
            </a:extLst>
          </p:cNvPr>
          <p:cNvPicPr>
            <a:picLocks noChangeAspect="1"/>
          </p:cNvPicPr>
          <p:nvPr/>
        </p:nvPicPr>
        <p:blipFill>
          <a:blip r:embed="rId2"/>
          <a:stretch>
            <a:fillRect/>
          </a:stretch>
        </p:blipFill>
        <p:spPr>
          <a:xfrm>
            <a:off x="1292998" y="1364856"/>
            <a:ext cx="7518786" cy="488975"/>
          </a:xfrm>
          <a:prstGeom prst="rect">
            <a:avLst/>
          </a:prstGeom>
        </p:spPr>
      </p:pic>
      <p:pic>
        <p:nvPicPr>
          <p:cNvPr id="4" name="Imagen 3">
            <a:extLst>
              <a:ext uri="{FF2B5EF4-FFF2-40B4-BE49-F238E27FC236}">
                <a16:creationId xmlns:a16="http://schemas.microsoft.com/office/drawing/2014/main" id="{B4154C6E-7389-46AC-95E1-F5BCADF78E97}"/>
              </a:ext>
            </a:extLst>
          </p:cNvPr>
          <p:cNvPicPr>
            <a:picLocks noChangeAspect="1"/>
          </p:cNvPicPr>
          <p:nvPr/>
        </p:nvPicPr>
        <p:blipFill>
          <a:blip r:embed="rId3"/>
          <a:stretch>
            <a:fillRect/>
          </a:stretch>
        </p:blipFill>
        <p:spPr>
          <a:xfrm>
            <a:off x="1283472" y="1853831"/>
            <a:ext cx="7537837" cy="5023108"/>
          </a:xfrm>
          <a:prstGeom prst="rect">
            <a:avLst/>
          </a:prstGeom>
        </p:spPr>
      </p:pic>
    </p:spTree>
    <p:extLst>
      <p:ext uri="{BB962C8B-B14F-4D97-AF65-F5344CB8AC3E}">
        <p14:creationId xmlns:p14="http://schemas.microsoft.com/office/powerpoint/2010/main" val="429318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582210-2CC8-4CC2-905F-84BE2259D045}"/>
              </a:ext>
            </a:extLst>
          </p:cNvPr>
          <p:cNvSpPr>
            <a:spLocks noGrp="1"/>
          </p:cNvSpPr>
          <p:nvPr>
            <p:ph type="title"/>
          </p:nvPr>
        </p:nvSpPr>
        <p:spPr>
          <a:xfrm>
            <a:off x="1066800" y="97006"/>
            <a:ext cx="10058400" cy="1609344"/>
          </a:xfrm>
        </p:spPr>
        <p:txBody>
          <a:bodyPr>
            <a:normAutofit/>
          </a:bodyPr>
          <a:lstStyle/>
          <a:p>
            <a:r>
              <a:rPr lang="es-ES" sz="4000" dirty="0"/>
              <a:t>TIPOS DE DATOS MÁS SOPORTADOS EN ORACLE</a:t>
            </a:r>
          </a:p>
        </p:txBody>
      </p:sp>
      <p:pic>
        <p:nvPicPr>
          <p:cNvPr id="3" name="Imagen 2">
            <a:extLst>
              <a:ext uri="{FF2B5EF4-FFF2-40B4-BE49-F238E27FC236}">
                <a16:creationId xmlns:a16="http://schemas.microsoft.com/office/drawing/2014/main" id="{09229C32-BEA8-469E-AEAE-41038968C94E}"/>
              </a:ext>
            </a:extLst>
          </p:cNvPr>
          <p:cNvPicPr>
            <a:picLocks noChangeAspect="1"/>
          </p:cNvPicPr>
          <p:nvPr/>
        </p:nvPicPr>
        <p:blipFill>
          <a:blip r:embed="rId2"/>
          <a:stretch>
            <a:fillRect/>
          </a:stretch>
        </p:blipFill>
        <p:spPr>
          <a:xfrm>
            <a:off x="1253242" y="1461862"/>
            <a:ext cx="7518786" cy="488975"/>
          </a:xfrm>
          <a:prstGeom prst="rect">
            <a:avLst/>
          </a:prstGeom>
        </p:spPr>
      </p:pic>
      <p:pic>
        <p:nvPicPr>
          <p:cNvPr id="4" name="Imagen 3">
            <a:extLst>
              <a:ext uri="{FF2B5EF4-FFF2-40B4-BE49-F238E27FC236}">
                <a16:creationId xmlns:a16="http://schemas.microsoft.com/office/drawing/2014/main" id="{A44898B0-91B6-41C3-9804-44E4C3EFAF17}"/>
              </a:ext>
            </a:extLst>
          </p:cNvPr>
          <p:cNvPicPr>
            <a:picLocks noChangeAspect="1"/>
          </p:cNvPicPr>
          <p:nvPr/>
        </p:nvPicPr>
        <p:blipFill>
          <a:blip r:embed="rId3"/>
          <a:stretch>
            <a:fillRect/>
          </a:stretch>
        </p:blipFill>
        <p:spPr>
          <a:xfrm>
            <a:off x="1253242" y="1950837"/>
            <a:ext cx="7493385" cy="4476980"/>
          </a:xfrm>
          <a:prstGeom prst="rect">
            <a:avLst/>
          </a:prstGeom>
        </p:spPr>
      </p:pic>
    </p:spTree>
    <p:extLst>
      <p:ext uri="{BB962C8B-B14F-4D97-AF65-F5344CB8AC3E}">
        <p14:creationId xmlns:p14="http://schemas.microsoft.com/office/powerpoint/2010/main" val="2350225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414F48-EB5F-4D11-9779-DB23477D5B87}"/>
              </a:ext>
            </a:extLst>
          </p:cNvPr>
          <p:cNvSpPr>
            <a:spLocks noGrp="1"/>
          </p:cNvSpPr>
          <p:nvPr>
            <p:ph type="title"/>
          </p:nvPr>
        </p:nvSpPr>
        <p:spPr/>
        <p:txBody>
          <a:bodyPr/>
          <a:lstStyle/>
          <a:p>
            <a:r>
              <a:rPr lang="es-ES" dirty="0"/>
              <a:t>Crear una tabla</a:t>
            </a:r>
          </a:p>
        </p:txBody>
      </p:sp>
      <p:sp>
        <p:nvSpPr>
          <p:cNvPr id="3" name="Marcador de contenido 2">
            <a:extLst>
              <a:ext uri="{FF2B5EF4-FFF2-40B4-BE49-F238E27FC236}">
                <a16:creationId xmlns:a16="http://schemas.microsoft.com/office/drawing/2014/main" id="{11EB0FB4-B27F-4E15-B84E-658104BE7F00}"/>
              </a:ext>
            </a:extLst>
          </p:cNvPr>
          <p:cNvSpPr>
            <a:spLocks noGrp="1"/>
          </p:cNvSpPr>
          <p:nvPr>
            <p:ph idx="1"/>
          </p:nvPr>
        </p:nvSpPr>
        <p:spPr/>
        <p:txBody>
          <a:bodyPr/>
          <a:lstStyle/>
          <a:p>
            <a:r>
              <a:rPr lang="es-ES" dirty="0"/>
              <a:t>Una vez </a:t>
            </a:r>
            <a:r>
              <a:rPr lang="es-ES" b="1" dirty="0"/>
              <a:t>creada la base de datos, </a:t>
            </a:r>
            <a:r>
              <a:rPr lang="es-ES" dirty="0"/>
              <a:t>el </a:t>
            </a:r>
            <a:r>
              <a:rPr lang="es-ES" b="1" dirty="0">
                <a:solidFill>
                  <a:srgbClr val="FF0000"/>
                </a:solidFill>
              </a:rPr>
              <a:t>siguiente paso es la creación de las tablas</a:t>
            </a:r>
            <a:r>
              <a:rPr lang="es-ES" dirty="0"/>
              <a:t>. </a:t>
            </a:r>
          </a:p>
          <a:p>
            <a:pPr marL="0" indent="0">
              <a:buNone/>
            </a:pPr>
            <a:r>
              <a:rPr lang="es-ES" dirty="0"/>
              <a:t>En este caso el estándar SQL si define claramente una sentencia para la creación de tablas. </a:t>
            </a:r>
          </a:p>
          <a:p>
            <a:pPr marL="0" indent="0">
              <a:buNone/>
            </a:pPr>
            <a:r>
              <a:rPr lang="es-ES" dirty="0"/>
              <a:t>Hay que tener en cuenta que las restricciones que podamos aplicar a una tabla las podemos hacer a nivel de columna o de tabla.</a:t>
            </a:r>
          </a:p>
          <a:p>
            <a:r>
              <a:rPr lang="es-ES" dirty="0"/>
              <a:t>Para crear una tabla la sentencia en SQL es </a:t>
            </a:r>
            <a:r>
              <a:rPr lang="es-ES" b="1" dirty="0"/>
              <a:t>CREATE TABLE </a:t>
            </a:r>
            <a:r>
              <a:rPr lang="es-ES" dirty="0"/>
              <a:t>cuya sintaxis es:</a:t>
            </a:r>
          </a:p>
        </p:txBody>
      </p:sp>
    </p:spTree>
    <p:extLst>
      <p:ext uri="{BB962C8B-B14F-4D97-AF65-F5344CB8AC3E}">
        <p14:creationId xmlns:p14="http://schemas.microsoft.com/office/powerpoint/2010/main" val="2384230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FC10B2-BCD5-46E2-A2E0-F714BE70C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C2962D-5AA6-4EB0-9A2C-F385BF76A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196A65C-A88E-4E6C-9882-A77D52FC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D656BC9-D198-47EB-BF65-7B922CED41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9C92DB27-596D-48D1-BB72-94081C9C1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9AF33BFF-A87A-4022-BFF0-6C6E10173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9" name="Rectangle 18">
            <a:extLst>
              <a:ext uri="{FF2B5EF4-FFF2-40B4-BE49-F238E27FC236}">
                <a16:creationId xmlns:a16="http://schemas.microsoft.com/office/drawing/2014/main" id="{CFB57ED5-941D-44E2-9320-56A0A026F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7A1BE9A9-6FBF-4CF1-8F0C-BFCFF1FD9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4AE8163-578C-46A4-BF65-BD3AEEF2A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5"/>
            <a:ext cx="5149596" cy="4846228"/>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5469BA9-ED4E-4987-ACAE-FFCC39FED0F0}"/>
              </a:ext>
            </a:extLst>
          </p:cNvPr>
          <p:cNvSpPr>
            <a:spLocks noGrp="1"/>
          </p:cNvSpPr>
          <p:nvPr>
            <p:ph type="title"/>
          </p:nvPr>
        </p:nvSpPr>
        <p:spPr>
          <a:xfrm>
            <a:off x="6713220" y="1054100"/>
            <a:ext cx="4615180" cy="3736099"/>
          </a:xfrm>
        </p:spPr>
        <p:txBody>
          <a:bodyPr vert="horz" lIns="91440" tIns="45720" rIns="91440" bIns="45720" rtlCol="0" anchor="ctr">
            <a:normAutofit/>
          </a:bodyPr>
          <a:lstStyle/>
          <a:p>
            <a:pPr>
              <a:lnSpc>
                <a:spcPct val="80000"/>
              </a:lnSpc>
            </a:pPr>
            <a:r>
              <a:rPr lang="en-US" sz="8000" kern="1200" cap="all" baseline="0">
                <a:blipFill dpi="0" rotWithShape="1">
                  <a:blip r:embed="rId4">
                    <a:extLst/>
                  </a:blip>
                  <a:srcRect/>
                  <a:tile tx="6350" ty="-127000" sx="65000" sy="64000" flip="none" algn="tl"/>
                </a:blipFill>
                <a:latin typeface="+mj-lt"/>
                <a:ea typeface="+mj-ea"/>
                <a:cs typeface="+mj-cs"/>
              </a:rPr>
              <a:t>Sintaxis crear una tabla</a:t>
            </a:r>
          </a:p>
        </p:txBody>
      </p:sp>
      <p:sp>
        <p:nvSpPr>
          <p:cNvPr id="25" name="Rectangle 24">
            <a:extLst>
              <a:ext uri="{FF2B5EF4-FFF2-40B4-BE49-F238E27FC236}">
                <a16:creationId xmlns:a16="http://schemas.microsoft.com/office/drawing/2014/main" id="{346F56CC-F97A-40DF-9A88-6D8BF7A6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5756954"/>
            <a:ext cx="10908792"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94818F1-2ACF-4181-B8B6-7637EB92B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31BF4AB6-91C5-40DA-AFC8-BBDA46BB2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CA6D6306-ED75-4DC2-9BEF-160516C2F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Imagen 4">
            <a:extLst>
              <a:ext uri="{FF2B5EF4-FFF2-40B4-BE49-F238E27FC236}">
                <a16:creationId xmlns:a16="http://schemas.microsoft.com/office/drawing/2014/main" id="{823599E6-F988-40B5-BFFD-6232E71E87A5}"/>
              </a:ext>
            </a:extLst>
          </p:cNvPr>
          <p:cNvPicPr>
            <a:picLocks noChangeAspect="1"/>
          </p:cNvPicPr>
          <p:nvPr/>
        </p:nvPicPr>
        <p:blipFill>
          <a:blip r:embed="rId6"/>
          <a:stretch>
            <a:fillRect/>
          </a:stretch>
        </p:blipFill>
        <p:spPr>
          <a:xfrm>
            <a:off x="499099" y="395068"/>
            <a:ext cx="6214121" cy="5442569"/>
          </a:xfrm>
          <a:prstGeom prst="rect">
            <a:avLst/>
          </a:prstGeom>
        </p:spPr>
      </p:pic>
    </p:spTree>
    <p:extLst>
      <p:ext uri="{BB962C8B-B14F-4D97-AF65-F5344CB8AC3E}">
        <p14:creationId xmlns:p14="http://schemas.microsoft.com/office/powerpoint/2010/main" val="632375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6A311-23FD-4770-B029-65EEB0DF7E2B}"/>
              </a:ext>
            </a:extLst>
          </p:cNvPr>
          <p:cNvSpPr>
            <a:spLocks noGrp="1"/>
          </p:cNvSpPr>
          <p:nvPr>
            <p:ph type="title"/>
          </p:nvPr>
        </p:nvSpPr>
        <p:spPr/>
        <p:txBody>
          <a:bodyPr/>
          <a:lstStyle/>
          <a:p>
            <a:r>
              <a:rPr lang="es-ES" dirty="0"/>
              <a:t>ejemplo</a:t>
            </a:r>
          </a:p>
        </p:txBody>
      </p:sp>
      <p:pic>
        <p:nvPicPr>
          <p:cNvPr id="4" name="Marcador de contenido 3">
            <a:extLst>
              <a:ext uri="{FF2B5EF4-FFF2-40B4-BE49-F238E27FC236}">
                <a16:creationId xmlns:a16="http://schemas.microsoft.com/office/drawing/2014/main" id="{1603678C-4356-4AC4-8EDC-2B5AF5F8247A}"/>
              </a:ext>
            </a:extLst>
          </p:cNvPr>
          <p:cNvPicPr>
            <a:picLocks noGrp="1" noChangeAspect="1"/>
          </p:cNvPicPr>
          <p:nvPr>
            <p:ph idx="1"/>
          </p:nvPr>
        </p:nvPicPr>
        <p:blipFill>
          <a:blip r:embed="rId2"/>
          <a:stretch>
            <a:fillRect/>
          </a:stretch>
        </p:blipFill>
        <p:spPr>
          <a:xfrm>
            <a:off x="2146126" y="1600815"/>
            <a:ext cx="7178676" cy="4888927"/>
          </a:xfrm>
          <a:prstGeom prst="rect">
            <a:avLst/>
          </a:prstGeom>
        </p:spPr>
      </p:pic>
    </p:spTree>
    <p:extLst>
      <p:ext uri="{BB962C8B-B14F-4D97-AF65-F5344CB8AC3E}">
        <p14:creationId xmlns:p14="http://schemas.microsoft.com/office/powerpoint/2010/main" val="2948786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548D01-86BC-4A04-9A19-23363A0A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53C06F-02C4-42B7-AAB4-056E8ECC6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4D536A-9508-4A97-BDA4-69F371DEFC39}"/>
              </a:ext>
            </a:extLst>
          </p:cNvPr>
          <p:cNvSpPr>
            <a:spLocks noGrp="1"/>
          </p:cNvSpPr>
          <p:nvPr>
            <p:ph type="title"/>
          </p:nvPr>
        </p:nvSpPr>
        <p:spPr>
          <a:xfrm>
            <a:off x="1069848" y="4846002"/>
            <a:ext cx="10058400" cy="1522993"/>
          </a:xfrm>
        </p:spPr>
        <p:txBody>
          <a:bodyPr>
            <a:normAutofit/>
          </a:bodyPr>
          <a:lstStyle/>
          <a:p>
            <a:r>
              <a:rPr lang="es-ES" sz="6000"/>
              <a:t>CREACIÓN DE TABLAS</a:t>
            </a:r>
          </a:p>
        </p:txBody>
      </p:sp>
      <p:sp>
        <p:nvSpPr>
          <p:cNvPr id="3" name="Marcador de contenido 2">
            <a:extLst>
              <a:ext uri="{FF2B5EF4-FFF2-40B4-BE49-F238E27FC236}">
                <a16:creationId xmlns:a16="http://schemas.microsoft.com/office/drawing/2014/main" id="{8D67E795-78BF-488A-860D-BA47F87C8BAE}"/>
              </a:ext>
            </a:extLst>
          </p:cNvPr>
          <p:cNvSpPr>
            <a:spLocks noGrp="1"/>
          </p:cNvSpPr>
          <p:nvPr>
            <p:ph idx="1"/>
          </p:nvPr>
        </p:nvSpPr>
        <p:spPr>
          <a:xfrm>
            <a:off x="1069848" y="965199"/>
            <a:ext cx="4704419" cy="3488445"/>
          </a:xfrm>
        </p:spPr>
        <p:txBody>
          <a:bodyPr>
            <a:normAutofit/>
          </a:bodyPr>
          <a:lstStyle/>
          <a:p>
            <a:pPr marL="0" indent="0">
              <a:buNone/>
            </a:pPr>
            <a:endParaRPr lang="es-ES" sz="1800" b="1" dirty="0"/>
          </a:p>
          <a:p>
            <a:pPr marL="0" indent="0">
              <a:buNone/>
            </a:pPr>
            <a:r>
              <a:rPr lang="es-ES" sz="1800" b="1" dirty="0"/>
              <a:t>Valores nulos</a:t>
            </a:r>
          </a:p>
          <a:p>
            <a:pPr marL="0" indent="0" algn="just">
              <a:buNone/>
            </a:pPr>
            <a:r>
              <a:rPr lang="es-ES" sz="1800" dirty="0"/>
              <a:t>Al definir cada columna podemos decidir si podrá o no contener valores nulos.</a:t>
            </a:r>
          </a:p>
          <a:p>
            <a:pPr marL="0" indent="0" algn="just">
              <a:buNone/>
            </a:pPr>
            <a:r>
              <a:rPr lang="es-ES" sz="1800" dirty="0"/>
              <a:t>La opción por defecto es que se permitan valores nulos, </a:t>
            </a:r>
            <a:r>
              <a:rPr lang="es-ES" sz="1800" i="1" dirty="0"/>
              <a:t>NULL</a:t>
            </a:r>
            <a:r>
              <a:rPr lang="es-ES" sz="1800" dirty="0"/>
              <a:t>, y para que no se permitan, se usa </a:t>
            </a:r>
            <a:r>
              <a:rPr lang="es-ES" sz="1800" i="1" dirty="0"/>
              <a:t>NOT NULL</a:t>
            </a:r>
            <a:r>
              <a:rPr lang="es-ES" sz="1800" dirty="0"/>
              <a:t>.</a:t>
            </a:r>
          </a:p>
          <a:p>
            <a:pPr marL="0" indent="0">
              <a:buNone/>
            </a:pPr>
            <a:endParaRPr lang="es-ES" sz="1800" dirty="0"/>
          </a:p>
          <a:p>
            <a:pPr marL="0" indent="0">
              <a:buNone/>
            </a:pPr>
            <a:endParaRPr lang="es-ES" sz="1800" dirty="0"/>
          </a:p>
          <a:p>
            <a:pPr marL="0" indent="0">
              <a:buNone/>
            </a:pPr>
            <a:endParaRPr lang="es-ES" sz="1800" b="1" dirty="0"/>
          </a:p>
          <a:p>
            <a:pPr marL="0" indent="0">
              <a:buNone/>
            </a:pPr>
            <a:endParaRPr lang="es-ES" sz="1800" b="1" dirty="0"/>
          </a:p>
          <a:p>
            <a:pPr marL="0" indent="0">
              <a:buNone/>
            </a:pPr>
            <a:endParaRPr lang="es-ES" sz="1800" b="1" dirty="0"/>
          </a:p>
          <a:p>
            <a:pPr marL="0" indent="0">
              <a:buNone/>
            </a:pPr>
            <a:endParaRPr lang="es-ES" sz="1800" dirty="0"/>
          </a:p>
        </p:txBody>
      </p:sp>
      <p:pic>
        <p:nvPicPr>
          <p:cNvPr id="6" name="Imagen 5">
            <a:extLst>
              <a:ext uri="{FF2B5EF4-FFF2-40B4-BE49-F238E27FC236}">
                <a16:creationId xmlns:a16="http://schemas.microsoft.com/office/drawing/2014/main" id="{4F223148-5953-4DA1-BE1D-02F83ADB63F9}"/>
              </a:ext>
            </a:extLst>
          </p:cNvPr>
          <p:cNvPicPr>
            <a:picLocks noChangeAspect="1"/>
          </p:cNvPicPr>
          <p:nvPr/>
        </p:nvPicPr>
        <p:blipFill>
          <a:blip r:embed="rId4"/>
          <a:stretch>
            <a:fillRect/>
          </a:stretch>
        </p:blipFill>
        <p:spPr>
          <a:xfrm>
            <a:off x="6417735" y="1730308"/>
            <a:ext cx="5068683" cy="1698692"/>
          </a:xfrm>
          <a:prstGeom prst="rect">
            <a:avLst/>
          </a:prstGeom>
        </p:spPr>
      </p:pic>
      <p:grpSp>
        <p:nvGrpSpPr>
          <p:cNvPr id="15" name="Group 14">
            <a:extLst>
              <a:ext uri="{FF2B5EF4-FFF2-40B4-BE49-F238E27FC236}">
                <a16:creationId xmlns:a16="http://schemas.microsoft.com/office/drawing/2014/main" id="{F0B2D325-F52B-42D3-B95B-0B567E1B21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564412BC-E554-4709-B783-CCD157054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7" name="Oval 16">
              <a:extLst>
                <a:ext uri="{FF2B5EF4-FFF2-40B4-BE49-F238E27FC236}">
                  <a16:creationId xmlns:a16="http://schemas.microsoft.com/office/drawing/2014/main" id="{4111AF4E-4C22-4675-8450-1A2447ECB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3414754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55FFF5-B9B6-4F57-9BF7-CE22ACEC0953}"/>
              </a:ext>
            </a:extLst>
          </p:cNvPr>
          <p:cNvSpPr>
            <a:spLocks noGrp="1"/>
          </p:cNvSpPr>
          <p:nvPr>
            <p:ph type="title"/>
          </p:nvPr>
        </p:nvSpPr>
        <p:spPr/>
        <p:txBody>
          <a:bodyPr/>
          <a:lstStyle/>
          <a:p>
            <a:r>
              <a:rPr lang="es-ES" dirty="0"/>
              <a:t>Creación de tablas</a:t>
            </a:r>
          </a:p>
        </p:txBody>
      </p:sp>
      <p:sp>
        <p:nvSpPr>
          <p:cNvPr id="3" name="Marcador de contenido 2">
            <a:extLst>
              <a:ext uri="{FF2B5EF4-FFF2-40B4-BE49-F238E27FC236}">
                <a16:creationId xmlns:a16="http://schemas.microsoft.com/office/drawing/2014/main" id="{C7F9E895-2AC9-4BA9-B990-C322576EEF5F}"/>
              </a:ext>
            </a:extLst>
          </p:cNvPr>
          <p:cNvSpPr>
            <a:spLocks noGrp="1"/>
          </p:cNvSpPr>
          <p:nvPr>
            <p:ph idx="1"/>
          </p:nvPr>
        </p:nvSpPr>
        <p:spPr/>
        <p:txBody>
          <a:bodyPr/>
          <a:lstStyle/>
          <a:p>
            <a:pPr marL="0" indent="0">
              <a:buNone/>
            </a:pPr>
            <a:r>
              <a:rPr lang="es-ES" b="1" dirty="0"/>
              <a:t>Valores por defecto</a:t>
            </a:r>
          </a:p>
          <a:p>
            <a:pPr algn="just"/>
            <a:r>
              <a:rPr lang="es-ES" dirty="0"/>
              <a:t>Para cada columna también se puede definir, opcionalmente, un valor por defecto. El valor por defecto se asignará de forma automática a una columna cuando no se especifique un valor determinado al añadir filas.</a:t>
            </a:r>
          </a:p>
          <a:p>
            <a:pPr marL="0" indent="0" algn="just">
              <a:buNone/>
            </a:pPr>
            <a:r>
              <a:rPr lang="es-ES" dirty="0"/>
              <a:t>Por ejemplo, si queremos que el valor por defecto para </a:t>
            </a:r>
            <a:r>
              <a:rPr lang="es-ES" i="1" dirty="0"/>
              <a:t>población </a:t>
            </a:r>
            <a:r>
              <a:rPr lang="es-ES" dirty="0"/>
              <a:t>sea 5000, podemos crear la tabla como:</a:t>
            </a:r>
            <a:endParaRPr lang="es-ES" b="1" dirty="0"/>
          </a:p>
          <a:p>
            <a:pPr marL="0" indent="0">
              <a:buNone/>
            </a:pPr>
            <a:endParaRPr lang="es-ES" dirty="0"/>
          </a:p>
        </p:txBody>
      </p:sp>
      <p:pic>
        <p:nvPicPr>
          <p:cNvPr id="4" name="Imagen 3">
            <a:extLst>
              <a:ext uri="{FF2B5EF4-FFF2-40B4-BE49-F238E27FC236}">
                <a16:creationId xmlns:a16="http://schemas.microsoft.com/office/drawing/2014/main" id="{0FB32126-C0A0-4C9F-9F98-71A3C8A2C8A4}"/>
              </a:ext>
            </a:extLst>
          </p:cNvPr>
          <p:cNvPicPr>
            <a:picLocks noChangeAspect="1"/>
          </p:cNvPicPr>
          <p:nvPr/>
        </p:nvPicPr>
        <p:blipFill>
          <a:blip r:embed="rId2"/>
          <a:stretch>
            <a:fillRect/>
          </a:stretch>
        </p:blipFill>
        <p:spPr>
          <a:xfrm>
            <a:off x="3172864" y="4532244"/>
            <a:ext cx="6153196" cy="1749287"/>
          </a:xfrm>
          <a:prstGeom prst="rect">
            <a:avLst/>
          </a:prstGeom>
        </p:spPr>
      </p:pic>
    </p:spTree>
    <p:extLst>
      <p:ext uri="{BB962C8B-B14F-4D97-AF65-F5344CB8AC3E}">
        <p14:creationId xmlns:p14="http://schemas.microsoft.com/office/powerpoint/2010/main" val="698063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7D4871-AF8E-42BA-8280-0B405C7F5102}"/>
              </a:ext>
            </a:extLst>
          </p:cNvPr>
          <p:cNvSpPr>
            <a:spLocks noGrp="1"/>
          </p:cNvSpPr>
          <p:nvPr>
            <p:ph type="title"/>
          </p:nvPr>
        </p:nvSpPr>
        <p:spPr/>
        <p:txBody>
          <a:bodyPr/>
          <a:lstStyle/>
          <a:p>
            <a:r>
              <a:rPr lang="es-ES" dirty="0"/>
              <a:t>Creación de tablas</a:t>
            </a:r>
          </a:p>
        </p:txBody>
      </p:sp>
      <p:sp>
        <p:nvSpPr>
          <p:cNvPr id="3" name="Marcador de contenido 2">
            <a:extLst>
              <a:ext uri="{FF2B5EF4-FFF2-40B4-BE49-F238E27FC236}">
                <a16:creationId xmlns:a16="http://schemas.microsoft.com/office/drawing/2014/main" id="{8FA4C0D4-F488-453B-AF91-323AFF029AFD}"/>
              </a:ext>
            </a:extLst>
          </p:cNvPr>
          <p:cNvSpPr>
            <a:spLocks noGrp="1"/>
          </p:cNvSpPr>
          <p:nvPr>
            <p:ph idx="1"/>
          </p:nvPr>
        </p:nvSpPr>
        <p:spPr/>
        <p:txBody>
          <a:bodyPr/>
          <a:lstStyle/>
          <a:p>
            <a:pPr marL="0" indent="0">
              <a:buNone/>
            </a:pPr>
            <a:r>
              <a:rPr lang="es-ES" b="1" dirty="0"/>
              <a:t>INSERTAR CLAVE PRIMARIA</a:t>
            </a:r>
          </a:p>
          <a:p>
            <a:pPr marL="0" indent="0">
              <a:buNone/>
            </a:pPr>
            <a:endParaRPr lang="es-ES" dirty="0"/>
          </a:p>
        </p:txBody>
      </p:sp>
      <p:pic>
        <p:nvPicPr>
          <p:cNvPr id="4" name="Imagen 3">
            <a:extLst>
              <a:ext uri="{FF2B5EF4-FFF2-40B4-BE49-F238E27FC236}">
                <a16:creationId xmlns:a16="http://schemas.microsoft.com/office/drawing/2014/main" id="{EB915D81-04F2-485A-BB86-D68C753A13FC}"/>
              </a:ext>
            </a:extLst>
          </p:cNvPr>
          <p:cNvPicPr>
            <a:picLocks noChangeAspect="1"/>
          </p:cNvPicPr>
          <p:nvPr/>
        </p:nvPicPr>
        <p:blipFill rotWithShape="1">
          <a:blip r:embed="rId2"/>
          <a:srcRect l="1115" r="-1"/>
          <a:stretch/>
        </p:blipFill>
        <p:spPr>
          <a:xfrm>
            <a:off x="3210339" y="2704538"/>
            <a:ext cx="6191605" cy="1448923"/>
          </a:xfrm>
          <a:prstGeom prst="rect">
            <a:avLst/>
          </a:prstGeom>
        </p:spPr>
      </p:pic>
      <p:sp>
        <p:nvSpPr>
          <p:cNvPr id="5" name="CuadroTexto 4">
            <a:extLst>
              <a:ext uri="{FF2B5EF4-FFF2-40B4-BE49-F238E27FC236}">
                <a16:creationId xmlns:a16="http://schemas.microsoft.com/office/drawing/2014/main" id="{2501C9AA-2296-43A3-BF78-176B2408170F}"/>
              </a:ext>
            </a:extLst>
          </p:cNvPr>
          <p:cNvSpPr txBox="1"/>
          <p:nvPr/>
        </p:nvSpPr>
        <p:spPr>
          <a:xfrm>
            <a:off x="1152939" y="4820478"/>
            <a:ext cx="7861852" cy="646331"/>
          </a:xfrm>
          <a:prstGeom prst="rect">
            <a:avLst/>
          </a:prstGeom>
          <a:noFill/>
        </p:spPr>
        <p:txBody>
          <a:bodyPr wrap="square" rtlCol="0">
            <a:spAutoFit/>
          </a:bodyPr>
          <a:lstStyle/>
          <a:p>
            <a:r>
              <a:rPr lang="es-ES" b="1" dirty="0"/>
              <a:t>Otra opción:</a:t>
            </a:r>
          </a:p>
          <a:p>
            <a:endParaRPr lang="es-ES" dirty="0"/>
          </a:p>
        </p:txBody>
      </p:sp>
      <p:pic>
        <p:nvPicPr>
          <p:cNvPr id="6" name="Imagen 5">
            <a:extLst>
              <a:ext uri="{FF2B5EF4-FFF2-40B4-BE49-F238E27FC236}">
                <a16:creationId xmlns:a16="http://schemas.microsoft.com/office/drawing/2014/main" id="{F949C064-7434-4BEF-9A84-032042D84892}"/>
              </a:ext>
            </a:extLst>
          </p:cNvPr>
          <p:cNvPicPr>
            <a:picLocks noChangeAspect="1"/>
          </p:cNvPicPr>
          <p:nvPr/>
        </p:nvPicPr>
        <p:blipFill>
          <a:blip r:embed="rId3"/>
          <a:stretch>
            <a:fillRect/>
          </a:stretch>
        </p:blipFill>
        <p:spPr>
          <a:xfrm>
            <a:off x="3478920" y="4384657"/>
            <a:ext cx="4114575" cy="2306258"/>
          </a:xfrm>
          <a:prstGeom prst="rect">
            <a:avLst/>
          </a:prstGeom>
        </p:spPr>
      </p:pic>
    </p:spTree>
    <p:extLst>
      <p:ext uri="{BB962C8B-B14F-4D97-AF65-F5344CB8AC3E}">
        <p14:creationId xmlns:p14="http://schemas.microsoft.com/office/powerpoint/2010/main" val="118612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ítulo 11">
            <a:extLst>
              <a:ext uri="{FF2B5EF4-FFF2-40B4-BE49-F238E27FC236}">
                <a16:creationId xmlns:a16="http://schemas.microsoft.com/office/drawing/2014/main" id="{167667BA-0523-4165-99B5-93A513972718}"/>
              </a:ext>
            </a:extLst>
          </p:cNvPr>
          <p:cNvSpPr>
            <a:spLocks noGrp="1"/>
          </p:cNvSpPr>
          <p:nvPr>
            <p:ph type="title"/>
          </p:nvPr>
        </p:nvSpPr>
        <p:spPr>
          <a:xfrm>
            <a:off x="1069848" y="484632"/>
            <a:ext cx="10058400" cy="1609344"/>
          </a:xfrm>
        </p:spPr>
        <p:txBody>
          <a:bodyPr>
            <a:normAutofit/>
          </a:bodyPr>
          <a:lstStyle/>
          <a:p>
            <a:r>
              <a:rPr lang="es-ES" dirty="0" err="1"/>
              <a:t>sql</a:t>
            </a:r>
            <a:endParaRPr lang="es-ES" dirty="0"/>
          </a:p>
        </p:txBody>
      </p:sp>
      <p:sp>
        <p:nvSpPr>
          <p:cNvPr id="13" name="Marcador de contenido 12">
            <a:extLst>
              <a:ext uri="{FF2B5EF4-FFF2-40B4-BE49-F238E27FC236}">
                <a16:creationId xmlns:a16="http://schemas.microsoft.com/office/drawing/2014/main" id="{BCE3B3CA-F1AD-42B6-A1E2-8A365F8F070C}"/>
              </a:ext>
            </a:extLst>
          </p:cNvPr>
          <p:cNvSpPr>
            <a:spLocks noGrp="1"/>
          </p:cNvSpPr>
          <p:nvPr>
            <p:ph idx="1"/>
          </p:nvPr>
        </p:nvSpPr>
        <p:spPr>
          <a:xfrm>
            <a:off x="1069848" y="2320412"/>
            <a:ext cx="10058400" cy="3851787"/>
          </a:xfrm>
        </p:spPr>
        <p:txBody>
          <a:bodyPr>
            <a:normAutofit fontScale="92500" lnSpcReduction="20000"/>
          </a:bodyPr>
          <a:lstStyle/>
          <a:p>
            <a:pPr algn="just"/>
            <a:r>
              <a:rPr lang="es-ES" dirty="0"/>
              <a:t>SQL aparece como el </a:t>
            </a:r>
            <a:r>
              <a:rPr lang="es-ES" b="1" dirty="0"/>
              <a:t>lenguaje más usado en los entornos de SGBD </a:t>
            </a:r>
            <a:r>
              <a:rPr lang="es-ES" dirty="0"/>
              <a:t>para la comunicación con bases de datos relacionales</a:t>
            </a:r>
          </a:p>
          <a:p>
            <a:pPr marL="0" indent="0" algn="just">
              <a:buNone/>
            </a:pPr>
            <a:r>
              <a:rPr lang="es-ES" dirty="0"/>
              <a:t>¿QUÉ VAMOS A APRENDER?</a:t>
            </a:r>
          </a:p>
          <a:p>
            <a:pPr algn="just"/>
            <a:r>
              <a:rPr lang="es-ES" dirty="0"/>
              <a:t>Conocer las </a:t>
            </a:r>
            <a:r>
              <a:rPr lang="es-ES" b="1" dirty="0"/>
              <a:t>características </a:t>
            </a:r>
            <a:r>
              <a:rPr lang="es-ES" dirty="0"/>
              <a:t>fundamentales y la </a:t>
            </a:r>
            <a:r>
              <a:rPr lang="es-ES" b="1" dirty="0"/>
              <a:t>estructura </a:t>
            </a:r>
            <a:r>
              <a:rPr lang="es-ES" dirty="0"/>
              <a:t>de SQL.</a:t>
            </a:r>
          </a:p>
          <a:p>
            <a:pPr algn="just"/>
            <a:r>
              <a:rPr lang="es-ES" dirty="0"/>
              <a:t>Manejar la </a:t>
            </a:r>
            <a:r>
              <a:rPr lang="es-ES" b="1" dirty="0"/>
              <a:t>creación de bases de datos </a:t>
            </a:r>
            <a:r>
              <a:rPr lang="es-ES" dirty="0"/>
              <a:t>y cuáles son los </a:t>
            </a:r>
            <a:r>
              <a:rPr lang="es-ES" b="1" dirty="0"/>
              <a:t>tipos de datos </a:t>
            </a:r>
            <a:r>
              <a:rPr lang="es-ES" dirty="0"/>
              <a:t>que se pueden almacenar en ellas.</a:t>
            </a:r>
          </a:p>
          <a:p>
            <a:pPr algn="just"/>
            <a:r>
              <a:rPr lang="es-ES" dirty="0"/>
              <a:t>Como crean las </a:t>
            </a:r>
            <a:r>
              <a:rPr lang="es-ES" b="1" dirty="0"/>
              <a:t>claves </a:t>
            </a:r>
            <a:r>
              <a:rPr lang="es-ES" dirty="0"/>
              <a:t>y se manejan las claves </a:t>
            </a:r>
            <a:r>
              <a:rPr lang="es-ES" b="1" dirty="0"/>
              <a:t>primarias </a:t>
            </a:r>
            <a:r>
              <a:rPr lang="es-ES" dirty="0"/>
              <a:t>y las </a:t>
            </a:r>
            <a:r>
              <a:rPr lang="es-ES" b="1" dirty="0"/>
              <a:t>foráneas </a:t>
            </a:r>
            <a:r>
              <a:rPr lang="es-ES" dirty="0"/>
              <a:t>o </a:t>
            </a:r>
            <a:r>
              <a:rPr lang="es-ES" b="1" dirty="0"/>
              <a:t>externas.</a:t>
            </a:r>
          </a:p>
          <a:p>
            <a:pPr algn="just"/>
            <a:r>
              <a:rPr lang="es-ES" dirty="0"/>
              <a:t>Como se realiza la </a:t>
            </a:r>
            <a:r>
              <a:rPr lang="es-ES" b="1" dirty="0"/>
              <a:t>gestión de registros en tablas.</a:t>
            </a:r>
          </a:p>
          <a:p>
            <a:pPr algn="just"/>
            <a:r>
              <a:rPr lang="es-ES" dirty="0"/>
              <a:t>Conocer los principios de </a:t>
            </a:r>
            <a:r>
              <a:rPr lang="es-ES" b="1" dirty="0"/>
              <a:t>realización de consultas </a:t>
            </a:r>
            <a:r>
              <a:rPr lang="es-ES" dirty="0"/>
              <a:t>de datos en SQL.</a:t>
            </a:r>
          </a:p>
          <a:p>
            <a:pPr algn="just"/>
            <a:r>
              <a:rPr lang="es-ES" dirty="0"/>
              <a:t>Manejar la </a:t>
            </a:r>
            <a:r>
              <a:rPr lang="es-ES" b="1" dirty="0"/>
              <a:t>selección de columnas.</a:t>
            </a:r>
          </a:p>
          <a:p>
            <a:pPr algn="just"/>
            <a:r>
              <a:rPr lang="es-ES" dirty="0"/>
              <a:t>Trabajar con la </a:t>
            </a:r>
            <a:r>
              <a:rPr lang="es-ES" b="1" dirty="0"/>
              <a:t>selección de filas y su ordenación.</a:t>
            </a:r>
            <a:endParaRPr lang="es-ES" dirty="0"/>
          </a:p>
        </p:txBody>
      </p:sp>
    </p:spTree>
    <p:extLst>
      <p:ext uri="{BB962C8B-B14F-4D97-AF65-F5344CB8AC3E}">
        <p14:creationId xmlns:p14="http://schemas.microsoft.com/office/powerpoint/2010/main" val="393308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65C1E9-5D25-4F3B-9EF0-8114816ADCEF}"/>
              </a:ext>
            </a:extLst>
          </p:cNvPr>
          <p:cNvSpPr>
            <a:spLocks noGrp="1"/>
          </p:cNvSpPr>
          <p:nvPr>
            <p:ph type="title"/>
          </p:nvPr>
        </p:nvSpPr>
        <p:spPr/>
        <p:txBody>
          <a:bodyPr/>
          <a:lstStyle/>
          <a:p>
            <a:r>
              <a:rPr lang="es-ES" dirty="0"/>
              <a:t>Creación de tablas</a:t>
            </a:r>
          </a:p>
        </p:txBody>
      </p:sp>
      <p:sp>
        <p:nvSpPr>
          <p:cNvPr id="3" name="Marcador de contenido 2">
            <a:extLst>
              <a:ext uri="{FF2B5EF4-FFF2-40B4-BE49-F238E27FC236}">
                <a16:creationId xmlns:a16="http://schemas.microsoft.com/office/drawing/2014/main" id="{818C4935-8DD0-4F86-BB08-A60236F6EDD9}"/>
              </a:ext>
            </a:extLst>
          </p:cNvPr>
          <p:cNvSpPr>
            <a:spLocks noGrp="1"/>
          </p:cNvSpPr>
          <p:nvPr>
            <p:ph idx="1"/>
          </p:nvPr>
        </p:nvSpPr>
        <p:spPr/>
        <p:txBody>
          <a:bodyPr/>
          <a:lstStyle/>
          <a:p>
            <a:r>
              <a:rPr lang="es-ES" b="1" dirty="0"/>
              <a:t>COLUMNAS AUTOINCREMENTADAS</a:t>
            </a:r>
          </a:p>
          <a:p>
            <a:pPr marL="0" indent="0">
              <a:buNone/>
            </a:pPr>
            <a:endParaRPr lang="es-ES" dirty="0"/>
          </a:p>
        </p:txBody>
      </p:sp>
      <p:pic>
        <p:nvPicPr>
          <p:cNvPr id="4" name="Imagen 3">
            <a:extLst>
              <a:ext uri="{FF2B5EF4-FFF2-40B4-BE49-F238E27FC236}">
                <a16:creationId xmlns:a16="http://schemas.microsoft.com/office/drawing/2014/main" id="{80E7E354-05E9-411A-ACC2-2EB6A2CD567A}"/>
              </a:ext>
            </a:extLst>
          </p:cNvPr>
          <p:cNvPicPr>
            <a:picLocks noChangeAspect="1"/>
          </p:cNvPicPr>
          <p:nvPr/>
        </p:nvPicPr>
        <p:blipFill>
          <a:blip r:embed="rId2"/>
          <a:stretch>
            <a:fillRect/>
          </a:stretch>
        </p:blipFill>
        <p:spPr>
          <a:xfrm>
            <a:off x="4006131" y="2517278"/>
            <a:ext cx="7229327" cy="2246747"/>
          </a:xfrm>
          <a:prstGeom prst="rect">
            <a:avLst/>
          </a:prstGeom>
        </p:spPr>
      </p:pic>
      <p:sp>
        <p:nvSpPr>
          <p:cNvPr id="5" name="CuadroTexto 4">
            <a:extLst>
              <a:ext uri="{FF2B5EF4-FFF2-40B4-BE49-F238E27FC236}">
                <a16:creationId xmlns:a16="http://schemas.microsoft.com/office/drawing/2014/main" id="{5724ED49-C9CB-4F45-97D8-9443C8D90D74}"/>
              </a:ext>
            </a:extLst>
          </p:cNvPr>
          <p:cNvSpPr txBox="1"/>
          <p:nvPr/>
        </p:nvSpPr>
        <p:spPr>
          <a:xfrm>
            <a:off x="407504" y="5097502"/>
            <a:ext cx="5396948" cy="1200329"/>
          </a:xfrm>
          <a:prstGeom prst="rect">
            <a:avLst/>
          </a:prstGeom>
          <a:noFill/>
        </p:spPr>
        <p:txBody>
          <a:bodyPr wrap="square" rtlCol="0">
            <a:spAutoFit/>
          </a:bodyPr>
          <a:lstStyle/>
          <a:p>
            <a:pPr algn="just"/>
            <a:r>
              <a:rPr lang="es-ES" dirty="0"/>
              <a:t>Adicionalmente, al crear la tabla, podemos añadir un comentario a cada columna. Este comentario se añade a la línea la palabra COMMENT  ‘comentario’</a:t>
            </a:r>
          </a:p>
        </p:txBody>
      </p:sp>
      <p:pic>
        <p:nvPicPr>
          <p:cNvPr id="6" name="Imagen 5">
            <a:extLst>
              <a:ext uri="{FF2B5EF4-FFF2-40B4-BE49-F238E27FC236}">
                <a16:creationId xmlns:a16="http://schemas.microsoft.com/office/drawing/2014/main" id="{27301A0B-4930-4FFF-8BDF-6B5AE690FB50}"/>
              </a:ext>
            </a:extLst>
          </p:cNvPr>
          <p:cNvPicPr>
            <a:picLocks noChangeAspect="1"/>
          </p:cNvPicPr>
          <p:nvPr/>
        </p:nvPicPr>
        <p:blipFill>
          <a:blip r:embed="rId3"/>
          <a:stretch>
            <a:fillRect/>
          </a:stretch>
        </p:blipFill>
        <p:spPr>
          <a:xfrm>
            <a:off x="6424026" y="4890053"/>
            <a:ext cx="4918643" cy="1528034"/>
          </a:xfrm>
          <a:prstGeom prst="rect">
            <a:avLst/>
          </a:prstGeom>
        </p:spPr>
      </p:pic>
    </p:spTree>
    <p:extLst>
      <p:ext uri="{BB962C8B-B14F-4D97-AF65-F5344CB8AC3E}">
        <p14:creationId xmlns:p14="http://schemas.microsoft.com/office/powerpoint/2010/main" val="1642491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C1F30-8842-4911-A5D9-660562C354BD}"/>
              </a:ext>
            </a:extLst>
          </p:cNvPr>
          <p:cNvSpPr>
            <a:spLocks noGrp="1"/>
          </p:cNvSpPr>
          <p:nvPr>
            <p:ph type="title"/>
          </p:nvPr>
        </p:nvSpPr>
        <p:spPr/>
        <p:txBody>
          <a:bodyPr/>
          <a:lstStyle/>
          <a:p>
            <a:r>
              <a:rPr lang="es-ES" dirty="0"/>
              <a:t>Creación de tablas</a:t>
            </a:r>
          </a:p>
        </p:txBody>
      </p:sp>
      <p:sp>
        <p:nvSpPr>
          <p:cNvPr id="3" name="Marcador de contenido 2">
            <a:extLst>
              <a:ext uri="{FF2B5EF4-FFF2-40B4-BE49-F238E27FC236}">
                <a16:creationId xmlns:a16="http://schemas.microsoft.com/office/drawing/2014/main" id="{306F28E8-5702-4456-8B64-B54DF102193C}"/>
              </a:ext>
            </a:extLst>
          </p:cNvPr>
          <p:cNvSpPr>
            <a:spLocks noGrp="1"/>
          </p:cNvSpPr>
          <p:nvPr>
            <p:ph idx="1"/>
          </p:nvPr>
        </p:nvSpPr>
        <p:spPr/>
        <p:txBody>
          <a:bodyPr/>
          <a:lstStyle/>
          <a:p>
            <a:pPr marL="0" indent="0">
              <a:buNone/>
            </a:pPr>
            <a:r>
              <a:rPr lang="es-ES" b="1" dirty="0"/>
              <a:t>Clave primaria compuesta</a:t>
            </a:r>
          </a:p>
          <a:p>
            <a:pPr marL="0" indent="0">
              <a:buNone/>
            </a:pPr>
            <a:endParaRPr lang="es-ES" dirty="0"/>
          </a:p>
        </p:txBody>
      </p:sp>
      <p:pic>
        <p:nvPicPr>
          <p:cNvPr id="4" name="Imagen 3">
            <a:extLst>
              <a:ext uri="{FF2B5EF4-FFF2-40B4-BE49-F238E27FC236}">
                <a16:creationId xmlns:a16="http://schemas.microsoft.com/office/drawing/2014/main" id="{8F8C15E7-A67E-4DB1-B691-EAB1BF611F31}"/>
              </a:ext>
            </a:extLst>
          </p:cNvPr>
          <p:cNvPicPr>
            <a:picLocks noChangeAspect="1"/>
          </p:cNvPicPr>
          <p:nvPr/>
        </p:nvPicPr>
        <p:blipFill>
          <a:blip r:embed="rId2"/>
          <a:stretch>
            <a:fillRect/>
          </a:stretch>
        </p:blipFill>
        <p:spPr>
          <a:xfrm>
            <a:off x="1420226" y="3014132"/>
            <a:ext cx="9135288" cy="1398841"/>
          </a:xfrm>
          <a:prstGeom prst="rect">
            <a:avLst/>
          </a:prstGeom>
        </p:spPr>
      </p:pic>
    </p:spTree>
    <p:extLst>
      <p:ext uri="{BB962C8B-B14F-4D97-AF65-F5344CB8AC3E}">
        <p14:creationId xmlns:p14="http://schemas.microsoft.com/office/powerpoint/2010/main" val="47717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E79BD3-1403-47EE-A15E-7B3E2F45958D}"/>
              </a:ext>
            </a:extLst>
          </p:cNvPr>
          <p:cNvSpPr>
            <a:spLocks noGrp="1"/>
          </p:cNvSpPr>
          <p:nvPr>
            <p:ph type="title"/>
          </p:nvPr>
        </p:nvSpPr>
        <p:spPr/>
        <p:txBody>
          <a:bodyPr/>
          <a:lstStyle/>
          <a:p>
            <a:r>
              <a:rPr lang="es-ES" dirty="0"/>
              <a:t>Creación de tablas</a:t>
            </a:r>
          </a:p>
        </p:txBody>
      </p:sp>
      <p:sp>
        <p:nvSpPr>
          <p:cNvPr id="3" name="Marcador de contenido 2">
            <a:extLst>
              <a:ext uri="{FF2B5EF4-FFF2-40B4-BE49-F238E27FC236}">
                <a16:creationId xmlns:a16="http://schemas.microsoft.com/office/drawing/2014/main" id="{04747C68-4DA1-42EA-BA46-A4A3B067DF05}"/>
              </a:ext>
            </a:extLst>
          </p:cNvPr>
          <p:cNvSpPr>
            <a:spLocks noGrp="1"/>
          </p:cNvSpPr>
          <p:nvPr>
            <p:ph idx="1"/>
          </p:nvPr>
        </p:nvSpPr>
        <p:spPr/>
        <p:txBody>
          <a:bodyPr/>
          <a:lstStyle/>
          <a:p>
            <a:pPr marL="0" indent="0">
              <a:buNone/>
            </a:pPr>
            <a:r>
              <a:rPr lang="es-ES" dirty="0"/>
              <a:t>Clave foránea</a:t>
            </a:r>
          </a:p>
          <a:p>
            <a:pPr marL="0" indent="0">
              <a:buNone/>
            </a:pPr>
            <a:r>
              <a:rPr lang="es-ES" dirty="0"/>
              <a:t>1						2</a:t>
            </a:r>
          </a:p>
          <a:p>
            <a:pPr marL="0" indent="0">
              <a:buNone/>
            </a:pPr>
            <a:endParaRPr lang="es-ES" dirty="0"/>
          </a:p>
        </p:txBody>
      </p:sp>
      <p:pic>
        <p:nvPicPr>
          <p:cNvPr id="4" name="Imagen 3">
            <a:extLst>
              <a:ext uri="{FF2B5EF4-FFF2-40B4-BE49-F238E27FC236}">
                <a16:creationId xmlns:a16="http://schemas.microsoft.com/office/drawing/2014/main" id="{085F9D6A-6F2C-41B2-AB66-B0A71891A8B8}"/>
              </a:ext>
            </a:extLst>
          </p:cNvPr>
          <p:cNvPicPr>
            <a:picLocks noChangeAspect="1"/>
          </p:cNvPicPr>
          <p:nvPr/>
        </p:nvPicPr>
        <p:blipFill>
          <a:blip r:embed="rId2"/>
          <a:stretch>
            <a:fillRect/>
          </a:stretch>
        </p:blipFill>
        <p:spPr>
          <a:xfrm>
            <a:off x="137490" y="2880100"/>
            <a:ext cx="6333518" cy="2533407"/>
          </a:xfrm>
          <a:prstGeom prst="rect">
            <a:avLst/>
          </a:prstGeom>
        </p:spPr>
      </p:pic>
      <p:pic>
        <p:nvPicPr>
          <p:cNvPr id="5" name="Imagen 4">
            <a:extLst>
              <a:ext uri="{FF2B5EF4-FFF2-40B4-BE49-F238E27FC236}">
                <a16:creationId xmlns:a16="http://schemas.microsoft.com/office/drawing/2014/main" id="{992C3F60-01D5-45FB-AE9D-381BA5215E5B}"/>
              </a:ext>
            </a:extLst>
          </p:cNvPr>
          <p:cNvPicPr>
            <a:picLocks noChangeAspect="1"/>
          </p:cNvPicPr>
          <p:nvPr/>
        </p:nvPicPr>
        <p:blipFill>
          <a:blip r:embed="rId3"/>
          <a:stretch>
            <a:fillRect/>
          </a:stretch>
        </p:blipFill>
        <p:spPr>
          <a:xfrm>
            <a:off x="6616418" y="2961861"/>
            <a:ext cx="5575582" cy="2134140"/>
          </a:xfrm>
          <a:prstGeom prst="rect">
            <a:avLst/>
          </a:prstGeom>
        </p:spPr>
      </p:pic>
    </p:spTree>
    <p:extLst>
      <p:ext uri="{BB962C8B-B14F-4D97-AF65-F5344CB8AC3E}">
        <p14:creationId xmlns:p14="http://schemas.microsoft.com/office/powerpoint/2010/main" val="2357805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9"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13F73D8-19F9-424B-8615-90463B524125}"/>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6000">
                <a:blipFill dpi="0" rotWithShape="1">
                  <a:blip r:embed="rId4">
                    <a:extLst/>
                  </a:blip>
                  <a:srcRect/>
                  <a:tile tx="6350" ty="-127000" sx="65000" sy="64000" flip="none" algn="tl"/>
                </a:blipFill>
              </a:rPr>
              <a:t>Creación de tablas</a:t>
            </a:r>
          </a:p>
        </p:txBody>
      </p:sp>
      <p:sp>
        <p:nvSpPr>
          <p:cNvPr id="3" name="Marcador de contenido 2">
            <a:extLst>
              <a:ext uri="{FF2B5EF4-FFF2-40B4-BE49-F238E27FC236}">
                <a16:creationId xmlns:a16="http://schemas.microsoft.com/office/drawing/2014/main" id="{78837E58-184A-4ADE-A141-436FD6BF4001}"/>
              </a:ext>
            </a:extLst>
          </p:cNvPr>
          <p:cNvSpPr>
            <a:spLocks noGrp="1"/>
          </p:cNvSpPr>
          <p:nvPr>
            <p:ph idx="1"/>
          </p:nvPr>
        </p:nvSpPr>
        <p:spPr>
          <a:xfrm>
            <a:off x="8200102" y="4790198"/>
            <a:ext cx="2818418" cy="687058"/>
          </a:xfrm>
        </p:spPr>
        <p:txBody>
          <a:bodyPr vert="horz" lIns="91440" tIns="45720" rIns="91440" bIns="45720" rtlCol="0">
            <a:normAutofit/>
          </a:bodyPr>
          <a:lstStyle/>
          <a:p>
            <a:pPr marL="0" indent="0">
              <a:buNone/>
            </a:pPr>
            <a:r>
              <a:rPr lang="en-US" sz="1600" b="1">
                <a:solidFill>
                  <a:srgbClr val="000000"/>
                </a:solidFill>
              </a:rPr>
              <a:t>Creación de claves ajenas</a:t>
            </a:r>
          </a:p>
        </p:txBody>
      </p:sp>
      <p:pic>
        <p:nvPicPr>
          <p:cNvPr id="4" name="Imagen 3">
            <a:extLst>
              <a:ext uri="{FF2B5EF4-FFF2-40B4-BE49-F238E27FC236}">
                <a16:creationId xmlns:a16="http://schemas.microsoft.com/office/drawing/2014/main" id="{7F1B08BB-958D-4896-9432-BB4A2EDFE1B4}"/>
              </a:ext>
            </a:extLst>
          </p:cNvPr>
          <p:cNvPicPr>
            <a:picLocks noChangeAspect="1"/>
          </p:cNvPicPr>
          <p:nvPr/>
        </p:nvPicPr>
        <p:blipFill>
          <a:blip r:embed="rId6"/>
          <a:stretch>
            <a:fillRect/>
          </a:stretch>
        </p:blipFill>
        <p:spPr>
          <a:xfrm>
            <a:off x="1197657" y="1388911"/>
            <a:ext cx="6078097" cy="4011543"/>
          </a:xfrm>
          <a:prstGeom prst="rect">
            <a:avLst/>
          </a:prstGeom>
        </p:spPr>
      </p:pic>
      <p:sp>
        <p:nvSpPr>
          <p:cNvPr id="25"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112573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0" name="Rectangle 19">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13F73D8-19F9-424B-8615-90463B524125}"/>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7400">
                <a:blipFill dpi="0" rotWithShape="1">
                  <a:blip r:embed="rId4">
                    <a:extLst/>
                  </a:blip>
                  <a:srcRect/>
                  <a:tile tx="6350" ty="-127000" sx="65000" sy="64000" flip="none" algn="tl"/>
                </a:blipFill>
              </a:rPr>
              <a:t>Creación de tablas</a:t>
            </a:r>
          </a:p>
        </p:txBody>
      </p:sp>
      <p:sp>
        <p:nvSpPr>
          <p:cNvPr id="3" name="Marcador de contenido 2">
            <a:extLst>
              <a:ext uri="{FF2B5EF4-FFF2-40B4-BE49-F238E27FC236}">
                <a16:creationId xmlns:a16="http://schemas.microsoft.com/office/drawing/2014/main" id="{78837E58-184A-4ADE-A141-436FD6BF4001}"/>
              </a:ext>
            </a:extLst>
          </p:cNvPr>
          <p:cNvSpPr>
            <a:spLocks noGrp="1"/>
          </p:cNvSpPr>
          <p:nvPr>
            <p:ph idx="1"/>
          </p:nvPr>
        </p:nvSpPr>
        <p:spPr>
          <a:xfrm>
            <a:off x="1069848" y="5827916"/>
            <a:ext cx="9052560" cy="444868"/>
          </a:xfrm>
        </p:spPr>
        <p:txBody>
          <a:bodyPr vert="horz" lIns="91440" tIns="45720" rIns="91440" bIns="45720" rtlCol="0">
            <a:normAutofit/>
          </a:bodyPr>
          <a:lstStyle/>
          <a:p>
            <a:pPr marL="0" indent="0">
              <a:buNone/>
            </a:pPr>
            <a:r>
              <a:rPr lang="en-US" sz="2200" b="1">
                <a:solidFill>
                  <a:srgbClr val="000000"/>
                </a:solidFill>
              </a:rPr>
              <a:t>Creación de claves ajenas</a:t>
            </a:r>
          </a:p>
        </p:txBody>
      </p:sp>
      <p:pic>
        <p:nvPicPr>
          <p:cNvPr id="5" name="Imagen 4">
            <a:extLst>
              <a:ext uri="{FF2B5EF4-FFF2-40B4-BE49-F238E27FC236}">
                <a16:creationId xmlns:a16="http://schemas.microsoft.com/office/drawing/2014/main" id="{85A29446-4124-4C58-B58E-1EDF8387D5AA}"/>
              </a:ext>
            </a:extLst>
          </p:cNvPr>
          <p:cNvPicPr>
            <a:picLocks noChangeAspect="1"/>
          </p:cNvPicPr>
          <p:nvPr/>
        </p:nvPicPr>
        <p:blipFill>
          <a:blip r:embed="rId6"/>
          <a:stretch>
            <a:fillRect/>
          </a:stretch>
        </p:blipFill>
        <p:spPr>
          <a:xfrm>
            <a:off x="635457" y="640080"/>
            <a:ext cx="8963488" cy="3316489"/>
          </a:xfrm>
          <a:prstGeom prst="rect">
            <a:avLst/>
          </a:prstGeom>
        </p:spPr>
      </p:pic>
      <p:grpSp>
        <p:nvGrpSpPr>
          <p:cNvPr id="24" name="Group 23">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25" name="Oval 24">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716672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7F461E-14B5-432C-BAC2-7132DAB607D0}"/>
              </a:ext>
            </a:extLst>
          </p:cNvPr>
          <p:cNvSpPr>
            <a:spLocks noGrp="1"/>
          </p:cNvSpPr>
          <p:nvPr>
            <p:ph type="title"/>
          </p:nvPr>
        </p:nvSpPr>
        <p:spPr/>
        <p:txBody>
          <a:bodyPr/>
          <a:lstStyle/>
          <a:p>
            <a:r>
              <a:rPr lang="es-ES" dirty="0"/>
              <a:t>Creación de tablas</a:t>
            </a:r>
          </a:p>
        </p:txBody>
      </p:sp>
      <p:pic>
        <p:nvPicPr>
          <p:cNvPr id="5" name="Imagen 4">
            <a:extLst>
              <a:ext uri="{FF2B5EF4-FFF2-40B4-BE49-F238E27FC236}">
                <a16:creationId xmlns:a16="http://schemas.microsoft.com/office/drawing/2014/main" id="{47210675-80AB-4C1E-915E-BE516142A808}"/>
              </a:ext>
            </a:extLst>
          </p:cNvPr>
          <p:cNvPicPr>
            <a:picLocks noChangeAspect="1"/>
          </p:cNvPicPr>
          <p:nvPr/>
        </p:nvPicPr>
        <p:blipFill rotWithShape="1">
          <a:blip r:embed="rId2"/>
          <a:srcRect b="75785"/>
          <a:stretch/>
        </p:blipFill>
        <p:spPr>
          <a:xfrm>
            <a:off x="815703" y="1627270"/>
            <a:ext cx="10560593" cy="933411"/>
          </a:xfrm>
          <a:prstGeom prst="rect">
            <a:avLst/>
          </a:prstGeom>
        </p:spPr>
      </p:pic>
      <p:pic>
        <p:nvPicPr>
          <p:cNvPr id="6" name="Imagen 5">
            <a:extLst>
              <a:ext uri="{FF2B5EF4-FFF2-40B4-BE49-F238E27FC236}">
                <a16:creationId xmlns:a16="http://schemas.microsoft.com/office/drawing/2014/main" id="{C0C6F5DF-E7A2-4CE7-93A0-8B6F04CD7BD9}"/>
              </a:ext>
            </a:extLst>
          </p:cNvPr>
          <p:cNvPicPr>
            <a:picLocks noChangeAspect="1"/>
          </p:cNvPicPr>
          <p:nvPr/>
        </p:nvPicPr>
        <p:blipFill>
          <a:blip r:embed="rId3"/>
          <a:stretch>
            <a:fillRect/>
          </a:stretch>
        </p:blipFill>
        <p:spPr>
          <a:xfrm>
            <a:off x="105751" y="2657679"/>
            <a:ext cx="4776617" cy="3405191"/>
          </a:xfrm>
          <a:prstGeom prst="rect">
            <a:avLst/>
          </a:prstGeom>
        </p:spPr>
      </p:pic>
      <p:sp>
        <p:nvSpPr>
          <p:cNvPr id="7" name="Rectángulo 6">
            <a:extLst>
              <a:ext uri="{FF2B5EF4-FFF2-40B4-BE49-F238E27FC236}">
                <a16:creationId xmlns:a16="http://schemas.microsoft.com/office/drawing/2014/main" id="{BCCE37A2-95AD-47BC-B8F0-D00256C65E78}"/>
              </a:ext>
            </a:extLst>
          </p:cNvPr>
          <p:cNvSpPr/>
          <p:nvPr/>
        </p:nvSpPr>
        <p:spPr>
          <a:xfrm>
            <a:off x="5184913" y="3206112"/>
            <a:ext cx="6284843" cy="2308324"/>
          </a:xfrm>
          <a:prstGeom prst="rect">
            <a:avLst/>
          </a:prstGeom>
        </p:spPr>
        <p:txBody>
          <a:bodyPr wrap="square">
            <a:spAutoFit/>
          </a:bodyPr>
          <a:lstStyle/>
          <a:p>
            <a:pPr algn="just"/>
            <a:r>
              <a:rPr lang="es-ES" dirty="0">
                <a:latin typeface="TimesNewRomanPSMT"/>
              </a:rPr>
              <a:t>Si se intenta borrar una fila de 'personas' con un determinado valor de 'id', se producirá un error si existen filas en la tabla 'telefonos3' con mismo valor en la columna 'id'. La fila de 'personas' no se</a:t>
            </a:r>
          </a:p>
          <a:p>
            <a:pPr algn="just"/>
            <a:r>
              <a:rPr lang="es-ES" dirty="0">
                <a:latin typeface="TimesNewRomanPSMT"/>
              </a:rPr>
              <a:t>eliminará, a no ser que previamente eliminemos las filas con el mismo valor de clave foránea en'teléfonos3'.</a:t>
            </a:r>
          </a:p>
          <a:p>
            <a:pPr algn="just"/>
            <a:r>
              <a:rPr lang="es-ES" dirty="0">
                <a:latin typeface="TimesNewRomanPSMT"/>
              </a:rPr>
              <a:t>Si se modifica el valor de la columna 'id' en la tabla 'personas', se modificarán los valores de la columna 'id' para mantener la relación.</a:t>
            </a:r>
            <a:endParaRPr lang="es-ES" dirty="0"/>
          </a:p>
        </p:txBody>
      </p:sp>
    </p:spTree>
    <p:extLst>
      <p:ext uri="{BB962C8B-B14F-4D97-AF65-F5344CB8AC3E}">
        <p14:creationId xmlns:p14="http://schemas.microsoft.com/office/powerpoint/2010/main" val="1546241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0B10BF2-EE5E-403E-9D25-CF98E22C9A0E}"/>
              </a:ext>
            </a:extLst>
          </p:cNvPr>
          <p:cNvPicPr>
            <a:picLocks noChangeAspect="1"/>
          </p:cNvPicPr>
          <p:nvPr/>
        </p:nvPicPr>
        <p:blipFill>
          <a:blip r:embed="rId2"/>
          <a:stretch>
            <a:fillRect/>
          </a:stretch>
        </p:blipFill>
        <p:spPr>
          <a:xfrm>
            <a:off x="371606" y="243664"/>
            <a:ext cx="11011466" cy="4661140"/>
          </a:xfrm>
          <a:prstGeom prst="rect">
            <a:avLst/>
          </a:prstGeom>
        </p:spPr>
      </p:pic>
      <p:sp>
        <p:nvSpPr>
          <p:cNvPr id="5" name="Rectángulo 4">
            <a:extLst>
              <a:ext uri="{FF2B5EF4-FFF2-40B4-BE49-F238E27FC236}">
                <a16:creationId xmlns:a16="http://schemas.microsoft.com/office/drawing/2014/main" id="{92D0432D-8FCB-42D1-8451-99CAE597A20D}"/>
              </a:ext>
            </a:extLst>
          </p:cNvPr>
          <p:cNvSpPr/>
          <p:nvPr/>
        </p:nvSpPr>
        <p:spPr>
          <a:xfrm>
            <a:off x="463825" y="4750978"/>
            <a:ext cx="10836965" cy="1754326"/>
          </a:xfrm>
          <a:prstGeom prst="rect">
            <a:avLst/>
          </a:prstGeom>
        </p:spPr>
        <p:txBody>
          <a:bodyPr wrap="square">
            <a:spAutoFit/>
          </a:bodyPr>
          <a:lstStyle/>
          <a:p>
            <a:pPr marL="285750" indent="-285750">
              <a:buFont typeface="Arial" panose="020B0604020202020204" pitchFamily="34" charset="0"/>
              <a:buChar char="•"/>
            </a:pPr>
            <a:r>
              <a:rPr lang="es-ES" dirty="0">
                <a:latin typeface="TimesNewRomanPSMT"/>
              </a:rPr>
              <a:t>Si intentamos borrar la fila correspondiente a "Fulanito" se producirá un error, ya que existen dos filas</a:t>
            </a:r>
          </a:p>
          <a:p>
            <a:pPr marL="285750" indent="-285750">
              <a:buFont typeface="Arial" panose="020B0604020202020204" pitchFamily="34" charset="0"/>
              <a:buChar char="•"/>
            </a:pPr>
            <a:r>
              <a:rPr lang="es-ES" dirty="0">
                <a:latin typeface="TimesNewRomanPSMT"/>
              </a:rPr>
              <a:t>en '</a:t>
            </a:r>
            <a:r>
              <a:rPr lang="es-ES" dirty="0" err="1">
                <a:latin typeface="TimesNewRomanPSMT"/>
              </a:rPr>
              <a:t>telefonos</a:t>
            </a:r>
            <a:r>
              <a:rPr lang="es-ES" dirty="0">
                <a:latin typeface="TimesNewRomanPSMT"/>
              </a:rPr>
              <a:t>' con el valor 1 en la columna 'id'.</a:t>
            </a:r>
          </a:p>
          <a:p>
            <a:pPr marL="285750" indent="-285750">
              <a:buFont typeface="Arial" panose="020B0604020202020204" pitchFamily="34" charset="0"/>
              <a:buChar char="•"/>
            </a:pPr>
            <a:r>
              <a:rPr lang="es-ES" dirty="0">
                <a:latin typeface="TimesNewRomanPSMT"/>
              </a:rPr>
              <a:t>Sí será posible borrar la fila correspondiente a "Menganito", ya que no existe ninguna fila en la tabla</a:t>
            </a:r>
          </a:p>
          <a:p>
            <a:pPr marL="285750" indent="-285750">
              <a:buFont typeface="Arial" panose="020B0604020202020204" pitchFamily="34" charset="0"/>
              <a:buChar char="•"/>
            </a:pPr>
            <a:r>
              <a:rPr lang="es-ES" dirty="0">
                <a:latin typeface="TimesNewRomanPSMT"/>
              </a:rPr>
              <a:t>'</a:t>
            </a:r>
            <a:r>
              <a:rPr lang="es-ES" dirty="0" err="1">
                <a:latin typeface="TimesNewRomanPSMT"/>
              </a:rPr>
              <a:t>telefonos</a:t>
            </a:r>
            <a:r>
              <a:rPr lang="es-ES" dirty="0">
                <a:latin typeface="TimesNewRomanPSMT"/>
              </a:rPr>
              <a:t>' con el valor 2 en la columna 'id'.</a:t>
            </a:r>
          </a:p>
          <a:p>
            <a:pPr marL="285750" indent="-285750">
              <a:buFont typeface="Arial" panose="020B0604020202020204" pitchFamily="34" charset="0"/>
              <a:buChar char="•"/>
            </a:pPr>
            <a:r>
              <a:rPr lang="es-ES" dirty="0">
                <a:latin typeface="TimesNewRomanPSMT"/>
              </a:rPr>
              <a:t>Si modificamos el valor de 'id' en la fila correspondiente a "</a:t>
            </a:r>
            <a:r>
              <a:rPr lang="es-ES" dirty="0" err="1">
                <a:latin typeface="TimesNewRomanPSMT"/>
              </a:rPr>
              <a:t>Tulanito</a:t>
            </a:r>
            <a:r>
              <a:rPr lang="es-ES" dirty="0">
                <a:latin typeface="TimesNewRomanPSMT"/>
              </a:rPr>
              <a:t>", por el valor 4, por ejemplo, se</a:t>
            </a:r>
          </a:p>
          <a:p>
            <a:pPr marL="285750" indent="-285750">
              <a:buFont typeface="Arial" panose="020B0604020202020204" pitchFamily="34" charset="0"/>
              <a:buChar char="•"/>
            </a:pPr>
            <a:r>
              <a:rPr lang="es-ES" dirty="0">
                <a:latin typeface="TimesNewRomanPSMT"/>
              </a:rPr>
              <a:t>asignará el valor 4 a la columna 'id' de las filas 3ª y 4ª de la tabla 'telefonos3'</a:t>
            </a:r>
            <a:endParaRPr lang="es-ES" dirty="0"/>
          </a:p>
        </p:txBody>
      </p:sp>
    </p:spTree>
    <p:extLst>
      <p:ext uri="{BB962C8B-B14F-4D97-AF65-F5344CB8AC3E}">
        <p14:creationId xmlns:p14="http://schemas.microsoft.com/office/powerpoint/2010/main" val="1027644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E6D519-B8CF-4166-87F8-3B3BBCF4D316}"/>
              </a:ext>
            </a:extLst>
          </p:cNvPr>
          <p:cNvSpPr>
            <a:spLocks noGrp="1"/>
          </p:cNvSpPr>
          <p:nvPr>
            <p:ph type="title"/>
          </p:nvPr>
        </p:nvSpPr>
        <p:spPr/>
        <p:txBody>
          <a:bodyPr/>
          <a:lstStyle/>
          <a:p>
            <a:r>
              <a:rPr lang="es-ES" dirty="0"/>
              <a:t>Eliminar una tabla</a:t>
            </a:r>
          </a:p>
        </p:txBody>
      </p:sp>
      <p:pic>
        <p:nvPicPr>
          <p:cNvPr id="5" name="Imagen 4">
            <a:extLst>
              <a:ext uri="{FF2B5EF4-FFF2-40B4-BE49-F238E27FC236}">
                <a16:creationId xmlns:a16="http://schemas.microsoft.com/office/drawing/2014/main" id="{24F1B6CE-BAE2-402E-94D4-E03F7EC5FC47}"/>
              </a:ext>
            </a:extLst>
          </p:cNvPr>
          <p:cNvPicPr>
            <a:picLocks noChangeAspect="1"/>
          </p:cNvPicPr>
          <p:nvPr/>
        </p:nvPicPr>
        <p:blipFill rotWithShape="1">
          <a:blip r:embed="rId2"/>
          <a:srcRect b="33831"/>
          <a:stretch/>
        </p:blipFill>
        <p:spPr>
          <a:xfrm>
            <a:off x="466581" y="1686576"/>
            <a:ext cx="10960663" cy="1016868"/>
          </a:xfrm>
          <a:prstGeom prst="rect">
            <a:avLst/>
          </a:prstGeom>
        </p:spPr>
      </p:pic>
      <p:pic>
        <p:nvPicPr>
          <p:cNvPr id="7" name="Marcador de contenido 3">
            <a:extLst>
              <a:ext uri="{FF2B5EF4-FFF2-40B4-BE49-F238E27FC236}">
                <a16:creationId xmlns:a16="http://schemas.microsoft.com/office/drawing/2014/main" id="{4E20CAE9-6FCD-45DD-BC43-98BB5337D5F6}"/>
              </a:ext>
            </a:extLst>
          </p:cNvPr>
          <p:cNvPicPr>
            <a:picLocks noGrp="1" noChangeAspect="1"/>
          </p:cNvPicPr>
          <p:nvPr>
            <p:ph idx="1"/>
          </p:nvPr>
        </p:nvPicPr>
        <p:blipFill>
          <a:blip r:embed="rId3"/>
          <a:stretch>
            <a:fillRect/>
          </a:stretch>
        </p:blipFill>
        <p:spPr>
          <a:xfrm>
            <a:off x="1069848" y="3235871"/>
            <a:ext cx="2926187" cy="386257"/>
          </a:xfrm>
          <a:prstGeom prst="rect">
            <a:avLst/>
          </a:prstGeom>
        </p:spPr>
      </p:pic>
      <p:sp>
        <p:nvSpPr>
          <p:cNvPr id="8" name="CuadroTexto 7">
            <a:extLst>
              <a:ext uri="{FF2B5EF4-FFF2-40B4-BE49-F238E27FC236}">
                <a16:creationId xmlns:a16="http://schemas.microsoft.com/office/drawing/2014/main" id="{7D11F586-FDFD-4028-819B-CD87C04A8FE9}"/>
              </a:ext>
            </a:extLst>
          </p:cNvPr>
          <p:cNvSpPr txBox="1"/>
          <p:nvPr/>
        </p:nvSpPr>
        <p:spPr>
          <a:xfrm>
            <a:off x="705678" y="2842591"/>
            <a:ext cx="1141659" cy="369332"/>
          </a:xfrm>
          <a:prstGeom prst="rect">
            <a:avLst/>
          </a:prstGeom>
          <a:noFill/>
        </p:spPr>
        <p:txBody>
          <a:bodyPr wrap="none" rtlCol="0">
            <a:spAutoFit/>
          </a:bodyPr>
          <a:lstStyle/>
          <a:p>
            <a:r>
              <a:rPr lang="es-ES" dirty="0"/>
              <a:t>Ejemplo:</a:t>
            </a:r>
          </a:p>
        </p:txBody>
      </p:sp>
      <p:sp>
        <p:nvSpPr>
          <p:cNvPr id="9" name="Rectángulo 8">
            <a:extLst>
              <a:ext uri="{FF2B5EF4-FFF2-40B4-BE49-F238E27FC236}">
                <a16:creationId xmlns:a16="http://schemas.microsoft.com/office/drawing/2014/main" id="{63FCE03E-D5D8-461B-82EF-77B33C7D63F1}"/>
              </a:ext>
            </a:extLst>
          </p:cNvPr>
          <p:cNvSpPr/>
          <p:nvPr/>
        </p:nvSpPr>
        <p:spPr>
          <a:xfrm>
            <a:off x="705677" y="3744350"/>
            <a:ext cx="9959009" cy="369332"/>
          </a:xfrm>
          <a:prstGeom prst="rect">
            <a:avLst/>
          </a:prstGeom>
        </p:spPr>
        <p:txBody>
          <a:bodyPr wrap="square">
            <a:spAutoFit/>
          </a:bodyPr>
          <a:lstStyle/>
          <a:p>
            <a:r>
              <a:rPr lang="es-ES" dirty="0">
                <a:latin typeface="TimesNewRomanPSMT"/>
              </a:rPr>
              <a:t>Se pueden añadir las palabras </a:t>
            </a:r>
            <a:r>
              <a:rPr lang="es-ES" i="1" dirty="0">
                <a:latin typeface="TimesNewRomanPS-ItalicMT"/>
              </a:rPr>
              <a:t>IF EXISTS </a:t>
            </a:r>
            <a:r>
              <a:rPr lang="es-ES" dirty="0">
                <a:latin typeface="TimesNewRomanPSMT"/>
              </a:rPr>
              <a:t>para evitar errores si la tabla a eliminar  no existe</a:t>
            </a:r>
            <a:endParaRPr lang="es-ES" dirty="0"/>
          </a:p>
        </p:txBody>
      </p:sp>
      <p:pic>
        <p:nvPicPr>
          <p:cNvPr id="10" name="Imagen 9">
            <a:extLst>
              <a:ext uri="{FF2B5EF4-FFF2-40B4-BE49-F238E27FC236}">
                <a16:creationId xmlns:a16="http://schemas.microsoft.com/office/drawing/2014/main" id="{2E5CFBF4-D415-4948-8561-BD7E853F37BD}"/>
              </a:ext>
            </a:extLst>
          </p:cNvPr>
          <p:cNvPicPr>
            <a:picLocks noChangeAspect="1"/>
          </p:cNvPicPr>
          <p:nvPr/>
        </p:nvPicPr>
        <p:blipFill>
          <a:blip r:embed="rId4"/>
          <a:stretch>
            <a:fillRect/>
          </a:stretch>
        </p:blipFill>
        <p:spPr>
          <a:xfrm>
            <a:off x="1069848" y="4663034"/>
            <a:ext cx="4825045" cy="604706"/>
          </a:xfrm>
          <a:prstGeom prst="rect">
            <a:avLst/>
          </a:prstGeom>
        </p:spPr>
      </p:pic>
    </p:spTree>
    <p:extLst>
      <p:ext uri="{BB962C8B-B14F-4D97-AF65-F5344CB8AC3E}">
        <p14:creationId xmlns:p14="http://schemas.microsoft.com/office/powerpoint/2010/main" val="2861497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1027EA-665C-486B-80A4-D392C66988E1}"/>
              </a:ext>
            </a:extLst>
          </p:cNvPr>
          <p:cNvSpPr>
            <a:spLocks noGrp="1"/>
          </p:cNvSpPr>
          <p:nvPr>
            <p:ph type="title"/>
          </p:nvPr>
        </p:nvSpPr>
        <p:spPr/>
        <p:txBody>
          <a:bodyPr/>
          <a:lstStyle/>
          <a:p>
            <a:r>
              <a:rPr lang="es-ES" dirty="0"/>
              <a:t>Eliminar una base de datos</a:t>
            </a:r>
          </a:p>
        </p:txBody>
      </p:sp>
      <p:pic>
        <p:nvPicPr>
          <p:cNvPr id="4" name="Marcador de contenido 3">
            <a:extLst>
              <a:ext uri="{FF2B5EF4-FFF2-40B4-BE49-F238E27FC236}">
                <a16:creationId xmlns:a16="http://schemas.microsoft.com/office/drawing/2014/main" id="{B40E36B1-B623-4BA2-864F-E19A89B4D44D}"/>
              </a:ext>
            </a:extLst>
          </p:cNvPr>
          <p:cNvPicPr>
            <a:picLocks noGrp="1" noChangeAspect="1"/>
          </p:cNvPicPr>
          <p:nvPr>
            <p:ph idx="1"/>
          </p:nvPr>
        </p:nvPicPr>
        <p:blipFill rotWithShape="1">
          <a:blip r:embed="rId2"/>
          <a:srcRect t="64115"/>
          <a:stretch/>
        </p:blipFill>
        <p:spPr>
          <a:xfrm>
            <a:off x="1204769" y="2093976"/>
            <a:ext cx="6218072" cy="357809"/>
          </a:xfrm>
          <a:prstGeom prst="rect">
            <a:avLst/>
          </a:prstGeom>
        </p:spPr>
      </p:pic>
      <p:sp>
        <p:nvSpPr>
          <p:cNvPr id="5" name="Rectángulo 4">
            <a:extLst>
              <a:ext uri="{FF2B5EF4-FFF2-40B4-BE49-F238E27FC236}">
                <a16:creationId xmlns:a16="http://schemas.microsoft.com/office/drawing/2014/main" id="{495DF438-B628-4F5F-9B0E-08D0E6626AD9}"/>
              </a:ext>
            </a:extLst>
          </p:cNvPr>
          <p:cNvSpPr/>
          <p:nvPr/>
        </p:nvSpPr>
        <p:spPr>
          <a:xfrm>
            <a:off x="974035" y="2967335"/>
            <a:ext cx="10465904" cy="707886"/>
          </a:xfrm>
          <a:prstGeom prst="rect">
            <a:avLst/>
          </a:prstGeom>
        </p:spPr>
        <p:txBody>
          <a:bodyPr wrap="square">
            <a:spAutoFit/>
          </a:bodyPr>
          <a:lstStyle/>
          <a:p>
            <a:r>
              <a:rPr lang="es-ES" sz="2000" dirty="0">
                <a:latin typeface="TimesNewRomanPSMT"/>
              </a:rPr>
              <a:t>Hay que tener cuidado, ya que al borrar cualquier base de datos se elimina también cualquier tabla que contenga</a:t>
            </a:r>
            <a:endParaRPr lang="es-ES" sz="2000" dirty="0"/>
          </a:p>
        </p:txBody>
      </p:sp>
    </p:spTree>
    <p:extLst>
      <p:ext uri="{BB962C8B-B14F-4D97-AF65-F5344CB8AC3E}">
        <p14:creationId xmlns:p14="http://schemas.microsoft.com/office/powerpoint/2010/main" val="3716095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9"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DF34660-AF5D-4338-AAB7-F80663207A5E}"/>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gn="ctr">
              <a:lnSpc>
                <a:spcPct val="80000"/>
              </a:lnSpc>
            </a:pPr>
            <a:r>
              <a:rPr lang="en-US" sz="6000" dirty="0" err="1">
                <a:blipFill dpi="0" rotWithShape="1">
                  <a:blip r:embed="rId4">
                    <a:extLst/>
                  </a:blip>
                  <a:srcRect/>
                  <a:tile tx="6350" ty="-127000" sx="65000" sy="64000" flip="none" algn="tl"/>
                </a:blipFill>
              </a:rPr>
              <a:t>Ejercicio</a:t>
            </a:r>
            <a:r>
              <a:rPr lang="en-US" sz="6000" dirty="0">
                <a:blipFill dpi="0" rotWithShape="1">
                  <a:blip r:embed="rId4">
                    <a:extLst/>
                  </a:blip>
                  <a:srcRect/>
                  <a:tile tx="6350" ty="-127000" sx="65000" sy="64000" flip="none" algn="tl"/>
                </a:blipFill>
              </a:rPr>
              <a:t> </a:t>
            </a:r>
            <a:r>
              <a:rPr lang="en-US" sz="6000" dirty="0" err="1">
                <a:blipFill dpi="0" rotWithShape="1">
                  <a:blip r:embed="rId4">
                    <a:extLst/>
                  </a:blip>
                  <a:srcRect/>
                  <a:tile tx="6350" ty="-127000" sx="65000" sy="64000" flip="none" algn="tl"/>
                </a:blipFill>
              </a:rPr>
              <a:t>práctico</a:t>
            </a:r>
            <a:r>
              <a:rPr lang="en-US" sz="6000" dirty="0">
                <a:blipFill dpi="0" rotWithShape="1">
                  <a:blip r:embed="rId4">
                    <a:extLst/>
                  </a:blip>
                  <a:srcRect/>
                  <a:tile tx="6350" ty="-127000" sx="65000" sy="64000" flip="none" algn="tl"/>
                </a:blipFill>
              </a:rPr>
              <a:t> 1</a:t>
            </a:r>
          </a:p>
        </p:txBody>
      </p:sp>
      <p:pic>
        <p:nvPicPr>
          <p:cNvPr id="4" name="Imagen 3">
            <a:extLst>
              <a:ext uri="{FF2B5EF4-FFF2-40B4-BE49-F238E27FC236}">
                <a16:creationId xmlns:a16="http://schemas.microsoft.com/office/drawing/2014/main" id="{BC2CDC7B-DFB6-4FF5-BA7F-2660B812BE04}"/>
              </a:ext>
            </a:extLst>
          </p:cNvPr>
          <p:cNvPicPr>
            <a:picLocks noChangeAspect="1"/>
          </p:cNvPicPr>
          <p:nvPr/>
        </p:nvPicPr>
        <p:blipFill>
          <a:blip r:embed="rId6"/>
          <a:stretch>
            <a:fillRect/>
          </a:stretch>
        </p:blipFill>
        <p:spPr>
          <a:xfrm>
            <a:off x="920834" y="1753326"/>
            <a:ext cx="6631744" cy="3282713"/>
          </a:xfrm>
          <a:prstGeom prst="rect">
            <a:avLst/>
          </a:prstGeom>
        </p:spPr>
      </p:pic>
      <p:sp>
        <p:nvSpPr>
          <p:cNvPr id="25"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CuadroTexto 4">
            <a:extLst>
              <a:ext uri="{FF2B5EF4-FFF2-40B4-BE49-F238E27FC236}">
                <a16:creationId xmlns:a16="http://schemas.microsoft.com/office/drawing/2014/main" id="{E90FB960-DD55-41D0-8593-3A0266976441}"/>
              </a:ext>
            </a:extLst>
          </p:cNvPr>
          <p:cNvSpPr txBox="1"/>
          <p:nvPr/>
        </p:nvSpPr>
        <p:spPr>
          <a:xfrm>
            <a:off x="920159" y="5609690"/>
            <a:ext cx="6048200" cy="1200329"/>
          </a:xfrm>
          <a:prstGeom prst="rect">
            <a:avLst/>
          </a:prstGeom>
          <a:noFill/>
        </p:spPr>
        <p:txBody>
          <a:bodyPr wrap="square" rtlCol="0">
            <a:spAutoFit/>
          </a:bodyPr>
          <a:lstStyle/>
          <a:p>
            <a:pPr algn="just"/>
            <a:r>
              <a:rPr lang="es-ES" dirty="0"/>
              <a:t>Determinar el modelo relacional normalizado y crear la base de datos tienda alumno y las correspondientes tablas. Los tipos de dato para cada atributo serán elegidos por el alumno. </a:t>
            </a:r>
          </a:p>
        </p:txBody>
      </p:sp>
    </p:spTree>
    <p:extLst>
      <p:ext uri="{BB962C8B-B14F-4D97-AF65-F5344CB8AC3E}">
        <p14:creationId xmlns:p14="http://schemas.microsoft.com/office/powerpoint/2010/main" val="2861458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7764C-8F0C-47FE-BB7E-2002B8C07837}"/>
              </a:ext>
            </a:extLst>
          </p:cNvPr>
          <p:cNvSpPr>
            <a:spLocks noGrp="1"/>
          </p:cNvSpPr>
          <p:nvPr>
            <p:ph type="title"/>
          </p:nvPr>
        </p:nvSpPr>
        <p:spPr>
          <a:xfrm>
            <a:off x="1069848" y="484632"/>
            <a:ext cx="10058400" cy="1609344"/>
          </a:xfrm>
        </p:spPr>
        <p:txBody>
          <a:bodyPr/>
          <a:lstStyle/>
          <a:p>
            <a:r>
              <a:rPr lang="es-ES"/>
              <a:t>LENGUAJE SQL</a:t>
            </a:r>
            <a:endParaRPr lang="es-ES" dirty="0"/>
          </a:p>
        </p:txBody>
      </p:sp>
      <p:sp>
        <p:nvSpPr>
          <p:cNvPr id="3" name="Marcador de contenido 2">
            <a:extLst>
              <a:ext uri="{FF2B5EF4-FFF2-40B4-BE49-F238E27FC236}">
                <a16:creationId xmlns:a16="http://schemas.microsoft.com/office/drawing/2014/main" id="{AF66BC5B-F685-4ECE-B5BB-800FD912BB7A}"/>
              </a:ext>
            </a:extLst>
          </p:cNvPr>
          <p:cNvSpPr>
            <a:spLocks noGrp="1"/>
          </p:cNvSpPr>
          <p:nvPr>
            <p:ph idx="1"/>
          </p:nvPr>
        </p:nvSpPr>
        <p:spPr>
          <a:xfrm>
            <a:off x="1069848" y="2121408"/>
            <a:ext cx="10058400" cy="4050792"/>
          </a:xfrm>
        </p:spPr>
        <p:txBody>
          <a:bodyPr>
            <a:normAutofit/>
          </a:bodyPr>
          <a:lstStyle/>
          <a:p>
            <a:pPr algn="just"/>
            <a:r>
              <a:rPr lang="es-ES"/>
              <a:t>Este lenguaje es fundamental para poder realizar las consultas sobre la base de datos. Dominar este lenguaje es muy importante para acceder a la información que nos interesa de una manera rápida y eficaz. Para ello es muy importante haber creado un buen diseño de la base de datos para que dichas consultas no se compliquen.</a:t>
            </a:r>
          </a:p>
          <a:p>
            <a:pPr algn="just"/>
            <a:r>
              <a:rPr lang="es-ES"/>
              <a:t>Dentro de todas las sentencias de las que disponemos en SQL, contamos con la sentencia SELECT que nos permite interrogar los datos que hemos introducido en una base de datos. Este comando es tan versátil, que nos permitirá elegir qué tablas consultar, qué campos o en qué orden deben de salir los datos que deben cumplir una serie de filtros que le hayamos indicado.</a:t>
            </a:r>
          </a:p>
          <a:p>
            <a:pPr algn="just"/>
            <a:r>
              <a:rPr lang="es-ES"/>
              <a:t>Dominar esta sentencia es </a:t>
            </a:r>
            <a:r>
              <a:rPr lang="es-ES" b="1"/>
              <a:t>dominar la base de datos </a:t>
            </a:r>
            <a:r>
              <a:rPr lang="es-ES"/>
              <a:t>y disponer de la información necesaria en unas pocas sentencias. A lo largo del tema se van a repasar las diferentes sentencias SQL, haciendo hincapié en la sentencia SELECT.</a:t>
            </a:r>
            <a:endParaRPr lang="es-ES" dirty="0"/>
          </a:p>
        </p:txBody>
      </p:sp>
      <p:pic>
        <p:nvPicPr>
          <p:cNvPr id="4" name="Imagen 3">
            <a:extLst>
              <a:ext uri="{FF2B5EF4-FFF2-40B4-BE49-F238E27FC236}">
                <a16:creationId xmlns:a16="http://schemas.microsoft.com/office/drawing/2014/main" id="{029905EE-CBEC-4110-9FC1-FC77E9F71DE5}"/>
              </a:ext>
            </a:extLst>
          </p:cNvPr>
          <p:cNvPicPr>
            <a:picLocks noChangeAspect="1"/>
          </p:cNvPicPr>
          <p:nvPr/>
        </p:nvPicPr>
        <p:blipFill>
          <a:blip r:embed="rId2"/>
          <a:stretch>
            <a:fillRect/>
          </a:stretch>
        </p:blipFill>
        <p:spPr>
          <a:xfrm>
            <a:off x="8734096" y="230925"/>
            <a:ext cx="2759217" cy="1632034"/>
          </a:xfrm>
          <a:prstGeom prst="rect">
            <a:avLst/>
          </a:prstGeom>
        </p:spPr>
      </p:pic>
    </p:spTree>
    <p:extLst>
      <p:ext uri="{BB962C8B-B14F-4D97-AF65-F5344CB8AC3E}">
        <p14:creationId xmlns:p14="http://schemas.microsoft.com/office/powerpoint/2010/main" val="3361797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A230C9-AC64-4024-9328-5210F4911A0A}"/>
              </a:ext>
            </a:extLst>
          </p:cNvPr>
          <p:cNvSpPr>
            <a:spLocks noGrp="1"/>
          </p:cNvSpPr>
          <p:nvPr>
            <p:ph type="title"/>
          </p:nvPr>
        </p:nvSpPr>
        <p:spPr/>
        <p:txBody>
          <a:bodyPr/>
          <a:lstStyle/>
          <a:p>
            <a:r>
              <a:rPr lang="es-ES" dirty="0"/>
              <a:t>Ejercicio práctico</a:t>
            </a:r>
          </a:p>
        </p:txBody>
      </p:sp>
      <p:sp>
        <p:nvSpPr>
          <p:cNvPr id="3" name="Marcador de contenido 2">
            <a:extLst>
              <a:ext uri="{FF2B5EF4-FFF2-40B4-BE49-F238E27FC236}">
                <a16:creationId xmlns:a16="http://schemas.microsoft.com/office/drawing/2014/main" id="{7BDDA66B-F48D-4DA8-9D63-A937F94BB8B5}"/>
              </a:ext>
            </a:extLst>
          </p:cNvPr>
          <p:cNvSpPr>
            <a:spLocks noGrp="1"/>
          </p:cNvSpPr>
          <p:nvPr>
            <p:ph idx="1"/>
          </p:nvPr>
        </p:nvSpPr>
        <p:spPr/>
        <p:txBody>
          <a:bodyPr/>
          <a:lstStyle/>
          <a:p>
            <a:pPr marL="0" indent="0">
              <a:buNone/>
            </a:pPr>
            <a:r>
              <a:rPr lang="es-ES" dirty="0"/>
              <a:t>Crear la base de datos  METEO y las siguientes tablas:</a:t>
            </a:r>
          </a:p>
          <a:p>
            <a:pPr marL="0" indent="0">
              <a:buNone/>
            </a:pPr>
            <a:endParaRPr lang="es-ES" dirty="0"/>
          </a:p>
        </p:txBody>
      </p:sp>
      <p:pic>
        <p:nvPicPr>
          <p:cNvPr id="4" name="Imagen 3">
            <a:extLst>
              <a:ext uri="{FF2B5EF4-FFF2-40B4-BE49-F238E27FC236}">
                <a16:creationId xmlns:a16="http://schemas.microsoft.com/office/drawing/2014/main" id="{59CEF985-7F21-45AF-B309-E68FC120BA90}"/>
              </a:ext>
            </a:extLst>
          </p:cNvPr>
          <p:cNvPicPr>
            <a:picLocks noChangeAspect="1"/>
          </p:cNvPicPr>
          <p:nvPr/>
        </p:nvPicPr>
        <p:blipFill>
          <a:blip r:embed="rId2"/>
          <a:stretch>
            <a:fillRect/>
          </a:stretch>
        </p:blipFill>
        <p:spPr>
          <a:xfrm>
            <a:off x="622018" y="2916801"/>
            <a:ext cx="10947963" cy="2197213"/>
          </a:xfrm>
          <a:prstGeom prst="rect">
            <a:avLst/>
          </a:prstGeom>
        </p:spPr>
      </p:pic>
    </p:spTree>
    <p:extLst>
      <p:ext uri="{BB962C8B-B14F-4D97-AF65-F5344CB8AC3E}">
        <p14:creationId xmlns:p14="http://schemas.microsoft.com/office/powerpoint/2010/main" val="3465751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5A1B5-D822-484B-B719-5656F6C5EB83}"/>
              </a:ext>
            </a:extLst>
          </p:cNvPr>
          <p:cNvSpPr>
            <a:spLocks noGrp="1"/>
          </p:cNvSpPr>
          <p:nvPr>
            <p:ph type="title"/>
          </p:nvPr>
        </p:nvSpPr>
        <p:spPr/>
        <p:txBody>
          <a:bodyPr/>
          <a:lstStyle/>
          <a:p>
            <a:r>
              <a:rPr lang="es-ES" dirty="0"/>
              <a:t>EJERCICIO PRÁCTICO</a:t>
            </a:r>
          </a:p>
        </p:txBody>
      </p:sp>
      <p:sp>
        <p:nvSpPr>
          <p:cNvPr id="3" name="Marcador de contenido 2">
            <a:extLst>
              <a:ext uri="{FF2B5EF4-FFF2-40B4-BE49-F238E27FC236}">
                <a16:creationId xmlns:a16="http://schemas.microsoft.com/office/drawing/2014/main" id="{70B1AC1F-78D2-49C8-9EBC-225878C7EEF5}"/>
              </a:ext>
            </a:extLst>
          </p:cNvPr>
          <p:cNvSpPr>
            <a:spLocks noGrp="1"/>
          </p:cNvSpPr>
          <p:nvPr>
            <p:ph idx="1"/>
          </p:nvPr>
        </p:nvSpPr>
        <p:spPr/>
        <p:txBody>
          <a:bodyPr/>
          <a:lstStyle/>
          <a:p>
            <a:pPr algn="just"/>
            <a:r>
              <a:rPr lang="es-ES" dirty="0"/>
              <a:t>TIPOS DE DATOS UTILIZAR EN EL EJERCICIO</a:t>
            </a:r>
          </a:p>
          <a:p>
            <a:pPr marL="0" indent="0" algn="just">
              <a:buNone/>
            </a:pPr>
            <a:r>
              <a:rPr lang="es-ES" dirty="0"/>
              <a:t>Todos los datos serán </a:t>
            </a:r>
            <a:r>
              <a:rPr lang="es-ES" dirty="0" err="1"/>
              <a:t>not</a:t>
            </a:r>
            <a:r>
              <a:rPr lang="es-ES" dirty="0"/>
              <a:t> </a:t>
            </a:r>
            <a:r>
              <a:rPr lang="es-ES" dirty="0" err="1"/>
              <a:t>null</a:t>
            </a:r>
            <a:r>
              <a:rPr lang="es-ES" dirty="0"/>
              <a:t> y se pedirá la</a:t>
            </a:r>
          </a:p>
          <a:p>
            <a:pPr marL="0" indent="0" algn="just">
              <a:buNone/>
            </a:pPr>
            <a:r>
              <a:rPr lang="es-ES" dirty="0"/>
              <a:t>Actualización en cascada </a:t>
            </a:r>
          </a:p>
          <a:p>
            <a:pPr marL="0" indent="0" algn="just">
              <a:buNone/>
            </a:pPr>
            <a:r>
              <a:rPr lang="es-ES" dirty="0"/>
              <a:t>y el borrado no </a:t>
            </a:r>
            <a:r>
              <a:rPr lang="es-ES" dirty="0" err="1"/>
              <a:t>action</a:t>
            </a:r>
            <a:r>
              <a:rPr lang="es-ES" dirty="0"/>
              <a:t> </a:t>
            </a:r>
          </a:p>
        </p:txBody>
      </p:sp>
      <p:pic>
        <p:nvPicPr>
          <p:cNvPr id="5" name="Imagen 4">
            <a:extLst>
              <a:ext uri="{FF2B5EF4-FFF2-40B4-BE49-F238E27FC236}">
                <a16:creationId xmlns:a16="http://schemas.microsoft.com/office/drawing/2014/main" id="{801F741B-6C79-4ABC-9B23-736DA6D579D0}"/>
              </a:ext>
            </a:extLst>
          </p:cNvPr>
          <p:cNvPicPr>
            <a:picLocks noChangeAspect="1"/>
          </p:cNvPicPr>
          <p:nvPr/>
        </p:nvPicPr>
        <p:blipFill>
          <a:blip r:embed="rId2"/>
          <a:stretch>
            <a:fillRect/>
          </a:stretch>
        </p:blipFill>
        <p:spPr>
          <a:xfrm>
            <a:off x="6643796" y="1252330"/>
            <a:ext cx="5453074" cy="4810231"/>
          </a:xfrm>
          <a:prstGeom prst="rect">
            <a:avLst/>
          </a:prstGeom>
        </p:spPr>
      </p:pic>
    </p:spTree>
    <p:extLst>
      <p:ext uri="{BB962C8B-B14F-4D97-AF65-F5344CB8AC3E}">
        <p14:creationId xmlns:p14="http://schemas.microsoft.com/office/powerpoint/2010/main" val="175410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631D93-894A-4684-9B53-2088C2B5E029}"/>
              </a:ext>
            </a:extLst>
          </p:cNvPr>
          <p:cNvSpPr>
            <a:spLocks noGrp="1"/>
          </p:cNvSpPr>
          <p:nvPr>
            <p:ph type="title"/>
          </p:nvPr>
        </p:nvSpPr>
        <p:spPr/>
        <p:txBody>
          <a:bodyPr/>
          <a:lstStyle/>
          <a:p>
            <a:r>
              <a:rPr lang="es-ES" dirty="0"/>
              <a:t>Definición de </a:t>
            </a:r>
            <a:r>
              <a:rPr lang="es-ES" dirty="0" err="1"/>
              <a:t>sql</a:t>
            </a:r>
            <a:endParaRPr lang="es-ES" dirty="0"/>
          </a:p>
        </p:txBody>
      </p:sp>
      <p:sp>
        <p:nvSpPr>
          <p:cNvPr id="3" name="Marcador de contenido 2">
            <a:extLst>
              <a:ext uri="{FF2B5EF4-FFF2-40B4-BE49-F238E27FC236}">
                <a16:creationId xmlns:a16="http://schemas.microsoft.com/office/drawing/2014/main" id="{D07B349A-C431-4F4A-81C8-9FCAD4C5A8C9}"/>
              </a:ext>
            </a:extLst>
          </p:cNvPr>
          <p:cNvSpPr>
            <a:spLocks noGrp="1"/>
          </p:cNvSpPr>
          <p:nvPr>
            <p:ph idx="1"/>
          </p:nvPr>
        </p:nvSpPr>
        <p:spPr/>
        <p:txBody>
          <a:bodyPr>
            <a:normAutofit/>
          </a:bodyPr>
          <a:lstStyle/>
          <a:p>
            <a:pPr algn="just"/>
            <a:r>
              <a:rPr lang="es-ES" b="1" dirty="0"/>
              <a:t>SQL </a:t>
            </a:r>
            <a:r>
              <a:rPr lang="es-ES" dirty="0"/>
              <a:t>(</a:t>
            </a:r>
            <a:r>
              <a:rPr lang="es-ES" dirty="0" err="1"/>
              <a:t>Structured</a:t>
            </a:r>
            <a:r>
              <a:rPr lang="es-ES" dirty="0"/>
              <a:t> </a:t>
            </a:r>
            <a:r>
              <a:rPr lang="es-ES" dirty="0" err="1"/>
              <a:t>Query</a:t>
            </a:r>
            <a:r>
              <a:rPr lang="es-ES" dirty="0"/>
              <a:t> </a:t>
            </a:r>
            <a:r>
              <a:rPr lang="es-ES" dirty="0" err="1"/>
              <a:t>Language</a:t>
            </a:r>
            <a:r>
              <a:rPr lang="es-ES" dirty="0"/>
              <a:t>) es un </a:t>
            </a:r>
            <a:r>
              <a:rPr lang="es-ES" b="1" dirty="0"/>
              <a:t>lenguaje de consulta, </a:t>
            </a:r>
            <a:r>
              <a:rPr lang="es-ES" dirty="0"/>
              <a:t>estructurado para la </a:t>
            </a:r>
            <a:r>
              <a:rPr lang="es-ES" b="1" dirty="0"/>
              <a:t>definición, manipulación y control </a:t>
            </a:r>
            <a:r>
              <a:rPr lang="es-ES" dirty="0"/>
              <a:t>de bases de datos relacionales.</a:t>
            </a:r>
          </a:p>
          <a:p>
            <a:pPr marL="0" indent="0" algn="just">
              <a:buNone/>
            </a:pPr>
            <a:r>
              <a:rPr lang="es-ES" b="1" u="sng" dirty="0"/>
              <a:t>Tipos de órdenes SQL</a:t>
            </a:r>
          </a:p>
          <a:p>
            <a:pPr algn="just"/>
            <a:r>
              <a:rPr lang="es-ES" dirty="0"/>
              <a:t>Un lenguaje para manejar bases de datos se compone de un </a:t>
            </a:r>
            <a:r>
              <a:rPr lang="es-ES" b="1" dirty="0"/>
              <a:t>conjunto o repertorio de instrucciones, </a:t>
            </a:r>
            <a:r>
              <a:rPr lang="es-ES" dirty="0"/>
              <a:t>al igual que en un lenguaje de programación habitual. En particular, en los lenguajes sobre bases de datos relacionales se distinguen estos </a:t>
            </a:r>
            <a:r>
              <a:rPr lang="es-ES" dirty="0" err="1"/>
              <a:t>sublenguajes</a:t>
            </a:r>
            <a:r>
              <a:rPr lang="es-ES" dirty="0"/>
              <a:t> principales:</a:t>
            </a:r>
          </a:p>
          <a:p>
            <a:pPr marL="0" indent="0" algn="just">
              <a:buNone/>
            </a:pPr>
            <a:r>
              <a:rPr lang="es-ES" dirty="0">
                <a:solidFill>
                  <a:srgbClr val="FF0000"/>
                </a:solidFill>
              </a:rPr>
              <a:t>    • Lenguaje de Definición de Datos </a:t>
            </a:r>
            <a:r>
              <a:rPr lang="es-ES" b="1" dirty="0">
                <a:solidFill>
                  <a:srgbClr val="FF0000"/>
                </a:solidFill>
              </a:rPr>
              <a:t>(DDL)</a:t>
            </a:r>
          </a:p>
          <a:p>
            <a:pPr marL="0" indent="0" algn="just">
              <a:buNone/>
            </a:pPr>
            <a:r>
              <a:rPr lang="es-ES" dirty="0">
                <a:solidFill>
                  <a:srgbClr val="FF0000"/>
                </a:solidFill>
              </a:rPr>
              <a:t>    • Lenguaje de Manipulación de Datos </a:t>
            </a:r>
            <a:r>
              <a:rPr lang="es-ES" b="1" dirty="0">
                <a:solidFill>
                  <a:srgbClr val="FF0000"/>
                </a:solidFill>
              </a:rPr>
              <a:t>(DML)</a:t>
            </a:r>
          </a:p>
          <a:p>
            <a:pPr marL="0" indent="0" algn="just">
              <a:buNone/>
            </a:pPr>
            <a:r>
              <a:rPr lang="es-ES" dirty="0"/>
              <a:t>    • Lenguaje de Control de Datos </a:t>
            </a:r>
            <a:r>
              <a:rPr lang="es-ES" b="1" dirty="0"/>
              <a:t>(DCL)</a:t>
            </a:r>
          </a:p>
          <a:p>
            <a:pPr marL="0" indent="0" algn="just">
              <a:buNone/>
            </a:pPr>
            <a:r>
              <a:rPr lang="es-ES" dirty="0"/>
              <a:t>    • Control de Transacciones </a:t>
            </a:r>
            <a:r>
              <a:rPr lang="es-ES" b="1" dirty="0"/>
              <a:t>(TCL)</a:t>
            </a:r>
            <a:endParaRPr lang="es-ES" dirty="0"/>
          </a:p>
        </p:txBody>
      </p:sp>
      <p:pic>
        <p:nvPicPr>
          <p:cNvPr id="4" name="Imagen 3">
            <a:extLst>
              <a:ext uri="{FF2B5EF4-FFF2-40B4-BE49-F238E27FC236}">
                <a16:creationId xmlns:a16="http://schemas.microsoft.com/office/drawing/2014/main" id="{A196EEEF-9AC1-4231-AFC2-5BC342DFDD02}"/>
              </a:ext>
            </a:extLst>
          </p:cNvPr>
          <p:cNvPicPr>
            <a:picLocks noChangeAspect="1"/>
          </p:cNvPicPr>
          <p:nvPr/>
        </p:nvPicPr>
        <p:blipFill>
          <a:blip r:embed="rId2"/>
          <a:stretch>
            <a:fillRect/>
          </a:stretch>
        </p:blipFill>
        <p:spPr>
          <a:xfrm>
            <a:off x="7367142" y="4375022"/>
            <a:ext cx="3918151" cy="2482978"/>
          </a:xfrm>
          <a:prstGeom prst="rect">
            <a:avLst/>
          </a:prstGeom>
        </p:spPr>
      </p:pic>
    </p:spTree>
    <p:extLst>
      <p:ext uri="{BB962C8B-B14F-4D97-AF65-F5344CB8AC3E}">
        <p14:creationId xmlns:p14="http://schemas.microsoft.com/office/powerpoint/2010/main" val="3278753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8CC5B-2D99-4C5A-8DED-05C131AC4406}"/>
              </a:ext>
            </a:extLst>
          </p:cNvPr>
          <p:cNvSpPr>
            <a:spLocks noGrp="1"/>
          </p:cNvSpPr>
          <p:nvPr>
            <p:ph type="title"/>
          </p:nvPr>
        </p:nvSpPr>
        <p:spPr>
          <a:xfrm>
            <a:off x="1069848" y="484632"/>
            <a:ext cx="10058400" cy="1609344"/>
          </a:xfrm>
        </p:spPr>
        <p:txBody>
          <a:bodyPr>
            <a:normAutofit/>
          </a:bodyPr>
          <a:lstStyle/>
          <a:p>
            <a:r>
              <a:rPr lang="es-ES" dirty="0" err="1"/>
              <a:t>Ddl</a:t>
            </a:r>
            <a:r>
              <a:rPr lang="es-ES" dirty="0"/>
              <a:t> (lenguaje de definición de datos)</a:t>
            </a:r>
          </a:p>
        </p:txBody>
      </p:sp>
      <p:pic>
        <p:nvPicPr>
          <p:cNvPr id="4" name="Imagen 3">
            <a:extLst>
              <a:ext uri="{FF2B5EF4-FFF2-40B4-BE49-F238E27FC236}">
                <a16:creationId xmlns:a16="http://schemas.microsoft.com/office/drawing/2014/main" id="{0B31856F-121D-4491-A128-E99B03075BF0}"/>
              </a:ext>
            </a:extLst>
          </p:cNvPr>
          <p:cNvPicPr>
            <a:picLocks noChangeAspect="1"/>
          </p:cNvPicPr>
          <p:nvPr/>
        </p:nvPicPr>
        <p:blipFill rotWithShape="1">
          <a:blip r:embed="rId2"/>
          <a:srcRect t="1432" b="1"/>
          <a:stretch/>
        </p:blipFill>
        <p:spPr>
          <a:xfrm>
            <a:off x="1063942" y="2534478"/>
            <a:ext cx="4773168" cy="3313543"/>
          </a:xfrm>
          <a:prstGeom prst="rect">
            <a:avLst/>
          </a:prstGeom>
        </p:spPr>
      </p:pic>
      <p:sp>
        <p:nvSpPr>
          <p:cNvPr id="3" name="Marcador de contenido 2">
            <a:extLst>
              <a:ext uri="{FF2B5EF4-FFF2-40B4-BE49-F238E27FC236}">
                <a16:creationId xmlns:a16="http://schemas.microsoft.com/office/drawing/2014/main" id="{B7EE34F6-8F2F-4116-927D-9EC718C75A66}"/>
              </a:ext>
            </a:extLst>
          </p:cNvPr>
          <p:cNvSpPr>
            <a:spLocks noGrp="1"/>
          </p:cNvSpPr>
          <p:nvPr>
            <p:ph idx="1"/>
          </p:nvPr>
        </p:nvSpPr>
        <p:spPr>
          <a:xfrm>
            <a:off x="6355080" y="2121408"/>
            <a:ext cx="4773168" cy="4050792"/>
          </a:xfrm>
        </p:spPr>
        <p:txBody>
          <a:bodyPr>
            <a:normAutofit/>
          </a:bodyPr>
          <a:lstStyle/>
          <a:p>
            <a:r>
              <a:rPr lang="es-ES" b="1" dirty="0"/>
              <a:t>Lenguaje de Definición de Datos (DDL)</a:t>
            </a:r>
          </a:p>
          <a:p>
            <a:r>
              <a:rPr lang="es-ES" dirty="0"/>
              <a:t>El DDL es la parte del lenguaje SQL que realiza la función de definición de datos del SGBD.</a:t>
            </a:r>
          </a:p>
          <a:p>
            <a:r>
              <a:rPr lang="es-ES" dirty="0"/>
              <a:t>Fundamentalmente se encarga de la creación, modificación y eliminación de los objetos de la base de datos. Por supuesto es el encargado de la creación de las tablas.</a:t>
            </a:r>
          </a:p>
        </p:txBody>
      </p:sp>
    </p:spTree>
    <p:extLst>
      <p:ext uri="{BB962C8B-B14F-4D97-AF65-F5344CB8AC3E}">
        <p14:creationId xmlns:p14="http://schemas.microsoft.com/office/powerpoint/2010/main" val="3147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08BA3-1C15-4484-82CD-45A5D2EFF589}"/>
              </a:ext>
            </a:extLst>
          </p:cNvPr>
          <p:cNvSpPr>
            <a:spLocks noGrp="1"/>
          </p:cNvSpPr>
          <p:nvPr>
            <p:ph type="title"/>
          </p:nvPr>
        </p:nvSpPr>
        <p:spPr>
          <a:xfrm>
            <a:off x="1069848" y="484632"/>
            <a:ext cx="10058400" cy="1609344"/>
          </a:xfrm>
        </p:spPr>
        <p:txBody>
          <a:bodyPr>
            <a:normAutofit/>
          </a:bodyPr>
          <a:lstStyle/>
          <a:p>
            <a:r>
              <a:rPr lang="es-ES" dirty="0" err="1"/>
              <a:t>Dml</a:t>
            </a:r>
            <a:r>
              <a:rPr lang="es-ES" dirty="0"/>
              <a:t> (lenguaje de manipulación de datos)</a:t>
            </a:r>
          </a:p>
        </p:txBody>
      </p:sp>
      <p:sp>
        <p:nvSpPr>
          <p:cNvPr id="3" name="Marcador de contenido 2">
            <a:extLst>
              <a:ext uri="{FF2B5EF4-FFF2-40B4-BE49-F238E27FC236}">
                <a16:creationId xmlns:a16="http://schemas.microsoft.com/office/drawing/2014/main" id="{655467CF-B1B3-47F2-8077-71A870D67EC6}"/>
              </a:ext>
            </a:extLst>
          </p:cNvPr>
          <p:cNvSpPr>
            <a:spLocks noGrp="1"/>
          </p:cNvSpPr>
          <p:nvPr>
            <p:ph idx="1"/>
          </p:nvPr>
        </p:nvSpPr>
        <p:spPr>
          <a:xfrm>
            <a:off x="557048" y="2573352"/>
            <a:ext cx="6579477" cy="2471614"/>
          </a:xfrm>
        </p:spPr>
        <p:txBody>
          <a:bodyPr>
            <a:normAutofit/>
          </a:bodyPr>
          <a:lstStyle/>
          <a:p>
            <a:pPr marL="0" indent="0" algn="just">
              <a:buNone/>
            </a:pPr>
            <a:r>
              <a:rPr lang="es-ES" dirty="0"/>
              <a:t>Es el lenguaje de manipulación de datos, que </a:t>
            </a:r>
            <a:r>
              <a:rPr lang="es-ES" b="1" dirty="0"/>
              <a:t>incluye las instrucciones para consultar la base de datos, así como para insertar o eliminar tuplas y modificar valores de datos.</a:t>
            </a:r>
            <a:r>
              <a:rPr lang="es-ES" dirty="0"/>
              <a:t> Este lenguaje es el utilizado para la fase de explotación o de trabajo útil de la base de datos, y es empleado por los programadores y usuarios finales.</a:t>
            </a:r>
          </a:p>
          <a:p>
            <a:pPr marL="0" indent="0">
              <a:buNone/>
            </a:pPr>
            <a:endParaRPr lang="es-ES" dirty="0"/>
          </a:p>
        </p:txBody>
      </p:sp>
      <p:pic>
        <p:nvPicPr>
          <p:cNvPr id="4" name="Imagen 3">
            <a:extLst>
              <a:ext uri="{FF2B5EF4-FFF2-40B4-BE49-F238E27FC236}">
                <a16:creationId xmlns:a16="http://schemas.microsoft.com/office/drawing/2014/main" id="{27DCF553-34DC-4B89-AA7A-B4960ADE0E26}"/>
              </a:ext>
            </a:extLst>
          </p:cNvPr>
          <p:cNvPicPr>
            <a:picLocks noChangeAspect="1"/>
          </p:cNvPicPr>
          <p:nvPr/>
        </p:nvPicPr>
        <p:blipFill rotWithShape="1">
          <a:blip r:embed="rId2"/>
          <a:srcRect t="5000" r="1" b="7902"/>
          <a:stretch/>
        </p:blipFill>
        <p:spPr>
          <a:xfrm>
            <a:off x="7619999" y="2193036"/>
            <a:ext cx="3514281" cy="2930812"/>
          </a:xfrm>
          <a:prstGeom prst="rect">
            <a:avLst/>
          </a:prstGeom>
        </p:spPr>
      </p:pic>
    </p:spTree>
    <p:extLst>
      <p:ext uri="{BB962C8B-B14F-4D97-AF65-F5344CB8AC3E}">
        <p14:creationId xmlns:p14="http://schemas.microsoft.com/office/powerpoint/2010/main" val="2823297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317CFBF-8AB7-45BD-9E93-D544304501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8B3A8ECB-5AA7-4CCB-89F6-29E203FA0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a:extLst>
                <a:ext uri="{FF2B5EF4-FFF2-40B4-BE49-F238E27FC236}">
                  <a16:creationId xmlns:a16="http://schemas.microsoft.com/office/drawing/2014/main" id="{74C44A3B-9DEA-41D8-A5B4-1D45E8997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3" name="Rectangle 12">
            <a:extLst>
              <a:ext uri="{FF2B5EF4-FFF2-40B4-BE49-F238E27FC236}">
                <a16:creationId xmlns:a16="http://schemas.microsoft.com/office/drawing/2014/main" id="{7045633D-7FA7-4D93-8E45-D385B582A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82532B9D-ADFC-4AEF-97D4-9FC87BB61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3CB4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3782CFB6-ADF8-4DF2-A18F-AD219DA35523}"/>
              </a:ext>
            </a:extLst>
          </p:cNvPr>
          <p:cNvPicPr>
            <a:picLocks noChangeAspect="1"/>
          </p:cNvPicPr>
          <p:nvPr/>
        </p:nvPicPr>
        <p:blipFill>
          <a:blip r:embed="rId4"/>
          <a:stretch>
            <a:fillRect/>
          </a:stretch>
        </p:blipFill>
        <p:spPr>
          <a:xfrm>
            <a:off x="2396491" y="801792"/>
            <a:ext cx="7393425" cy="5249332"/>
          </a:xfrm>
          <a:prstGeom prst="rect">
            <a:avLst/>
          </a:prstGeom>
        </p:spPr>
      </p:pic>
    </p:spTree>
    <p:extLst>
      <p:ext uri="{BB962C8B-B14F-4D97-AF65-F5344CB8AC3E}">
        <p14:creationId xmlns:p14="http://schemas.microsoft.com/office/powerpoint/2010/main" val="1606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ítulo 1">
            <a:extLst>
              <a:ext uri="{FF2B5EF4-FFF2-40B4-BE49-F238E27FC236}">
                <a16:creationId xmlns:a16="http://schemas.microsoft.com/office/drawing/2014/main" id="{E57FC49E-AEC7-417C-8DBD-562857780B3F}"/>
              </a:ext>
            </a:extLst>
          </p:cNvPr>
          <p:cNvSpPr>
            <a:spLocks noGrp="1"/>
          </p:cNvSpPr>
          <p:nvPr>
            <p:ph type="title"/>
          </p:nvPr>
        </p:nvSpPr>
        <p:spPr>
          <a:xfrm>
            <a:off x="643468" y="643466"/>
            <a:ext cx="3686312" cy="5528734"/>
          </a:xfrm>
        </p:spPr>
        <p:txBody>
          <a:bodyPr>
            <a:normAutofit/>
          </a:bodyPr>
          <a:lstStyle/>
          <a:p>
            <a:pPr algn="r"/>
            <a:r>
              <a:rPr lang="es-ES" sz="4800">
                <a:solidFill>
                  <a:srgbClr val="FFFFFF"/>
                </a:solidFill>
              </a:rPr>
              <a:t>Entorno de trabajo</a:t>
            </a:r>
          </a:p>
        </p:txBody>
      </p:sp>
      <p:sp>
        <p:nvSpPr>
          <p:cNvPr id="3" name="Marcador de contenido 2">
            <a:extLst>
              <a:ext uri="{FF2B5EF4-FFF2-40B4-BE49-F238E27FC236}">
                <a16:creationId xmlns:a16="http://schemas.microsoft.com/office/drawing/2014/main" id="{93EB4CCA-EFFA-4ACE-82A7-521F11D8F875}"/>
              </a:ext>
            </a:extLst>
          </p:cNvPr>
          <p:cNvSpPr>
            <a:spLocks noGrp="1"/>
          </p:cNvSpPr>
          <p:nvPr>
            <p:ph idx="1"/>
          </p:nvPr>
        </p:nvSpPr>
        <p:spPr>
          <a:xfrm>
            <a:off x="5053780" y="599768"/>
            <a:ext cx="6074467" cy="5572432"/>
          </a:xfrm>
        </p:spPr>
        <p:txBody>
          <a:bodyPr anchor="ctr">
            <a:normAutofit/>
          </a:bodyPr>
          <a:lstStyle/>
          <a:p>
            <a:pPr marL="0" indent="0" algn="just">
              <a:buNone/>
            </a:pPr>
            <a:r>
              <a:rPr lang="es-ES" dirty="0"/>
              <a:t>Para el uso del lenguaje SQL, al igual que para otros lenguajes es necesario disponer de un entorno de trabajo. Un usuario de una base de datos bajo SQL debe disponer de:</a:t>
            </a:r>
          </a:p>
          <a:p>
            <a:pPr algn="just"/>
            <a:r>
              <a:rPr lang="es-ES" b="1" dirty="0"/>
              <a:t>Conexión con la base de datos.</a:t>
            </a:r>
          </a:p>
          <a:p>
            <a:pPr algn="just"/>
            <a:r>
              <a:rPr lang="es-ES" b="1" dirty="0"/>
              <a:t>Acceso a la base de datos. </a:t>
            </a:r>
            <a:r>
              <a:rPr lang="es-ES" dirty="0"/>
              <a:t>Debes de estar como usuario autorizado en la base de datos.</a:t>
            </a:r>
          </a:p>
          <a:p>
            <a:pPr algn="just"/>
            <a:r>
              <a:rPr lang="es-ES" b="1" dirty="0"/>
              <a:t>Entornos. </a:t>
            </a:r>
            <a:r>
              <a:rPr lang="es-ES" dirty="0"/>
              <a:t>Se tratan de programas diseñados para realizar operaciones sobre la base de datos. La utilidad más básica es un terminal de texto en el que introducir órdenes SQL, pero existen entornos como:</a:t>
            </a:r>
          </a:p>
          <a:p>
            <a:pPr algn="just"/>
            <a:r>
              <a:rPr lang="es-ES" dirty="0"/>
              <a:t>o </a:t>
            </a:r>
            <a:r>
              <a:rPr lang="es-ES" b="1" dirty="0"/>
              <a:t>MySQL </a:t>
            </a:r>
            <a:r>
              <a:rPr lang="es-ES" b="1" dirty="0" err="1"/>
              <a:t>Workbench</a:t>
            </a:r>
            <a:r>
              <a:rPr lang="es-ES" b="1" dirty="0"/>
              <a:t> </a:t>
            </a:r>
            <a:r>
              <a:rPr lang="es-ES" dirty="0"/>
              <a:t>para </a:t>
            </a:r>
            <a:r>
              <a:rPr lang="es-ES" dirty="0" err="1"/>
              <a:t>MySql</a:t>
            </a:r>
            <a:r>
              <a:rPr lang="es-ES" dirty="0"/>
              <a:t>.</a:t>
            </a:r>
          </a:p>
          <a:p>
            <a:pPr algn="just"/>
            <a:r>
              <a:rPr lang="pt-BR" dirty="0"/>
              <a:t>o </a:t>
            </a:r>
            <a:r>
              <a:rPr lang="pt-BR" b="1" dirty="0"/>
              <a:t>SQL </a:t>
            </a:r>
            <a:r>
              <a:rPr lang="pt-BR" b="1" dirty="0" err="1"/>
              <a:t>Developer</a:t>
            </a:r>
            <a:r>
              <a:rPr lang="pt-BR" b="1" dirty="0"/>
              <a:t> </a:t>
            </a:r>
            <a:r>
              <a:rPr lang="pt-BR" dirty="0"/>
              <a:t>para Oracle.</a:t>
            </a:r>
          </a:p>
        </p:txBody>
      </p:sp>
    </p:spTree>
    <p:extLst>
      <p:ext uri="{BB962C8B-B14F-4D97-AF65-F5344CB8AC3E}">
        <p14:creationId xmlns:p14="http://schemas.microsoft.com/office/powerpoint/2010/main" val="1341902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3271AD-12AC-4618-966D-B6ACACD05DB5}"/>
              </a:ext>
            </a:extLst>
          </p:cNvPr>
          <p:cNvSpPr>
            <a:spLocks noGrp="1"/>
          </p:cNvSpPr>
          <p:nvPr>
            <p:ph type="title"/>
          </p:nvPr>
        </p:nvSpPr>
        <p:spPr/>
        <p:txBody>
          <a:bodyPr/>
          <a:lstStyle/>
          <a:p>
            <a:r>
              <a:rPr lang="es-ES" dirty="0"/>
              <a:t>CREACIÓN DE LA BASE DE DATOS (DDL)</a:t>
            </a:r>
          </a:p>
        </p:txBody>
      </p:sp>
      <p:sp>
        <p:nvSpPr>
          <p:cNvPr id="3" name="Marcador de contenido 2">
            <a:extLst>
              <a:ext uri="{FF2B5EF4-FFF2-40B4-BE49-F238E27FC236}">
                <a16:creationId xmlns:a16="http://schemas.microsoft.com/office/drawing/2014/main" id="{00035C95-4AB8-4755-8833-4EDEE3487476}"/>
              </a:ext>
            </a:extLst>
          </p:cNvPr>
          <p:cNvSpPr>
            <a:spLocks noGrp="1"/>
          </p:cNvSpPr>
          <p:nvPr>
            <p:ph idx="1"/>
          </p:nvPr>
        </p:nvSpPr>
        <p:spPr/>
        <p:txBody>
          <a:bodyPr/>
          <a:lstStyle/>
          <a:p>
            <a:pPr marL="0" indent="0">
              <a:buNone/>
            </a:pPr>
            <a:r>
              <a:rPr lang="es-ES" dirty="0"/>
              <a:t>Sintaxis de la sentencia CREATE DATABASE</a:t>
            </a:r>
          </a:p>
          <a:p>
            <a:pPr marL="0" indent="0">
              <a:buNone/>
            </a:pPr>
            <a:endParaRPr lang="es-ES" dirty="0"/>
          </a:p>
        </p:txBody>
      </p:sp>
      <p:pic>
        <p:nvPicPr>
          <p:cNvPr id="4" name="Imagen 3">
            <a:extLst>
              <a:ext uri="{FF2B5EF4-FFF2-40B4-BE49-F238E27FC236}">
                <a16:creationId xmlns:a16="http://schemas.microsoft.com/office/drawing/2014/main" id="{64A0E83B-826D-40BA-A082-742BED634ED3}"/>
              </a:ext>
            </a:extLst>
          </p:cNvPr>
          <p:cNvPicPr>
            <a:picLocks noChangeAspect="1"/>
          </p:cNvPicPr>
          <p:nvPr/>
        </p:nvPicPr>
        <p:blipFill>
          <a:blip r:embed="rId2"/>
          <a:stretch>
            <a:fillRect/>
          </a:stretch>
        </p:blipFill>
        <p:spPr>
          <a:xfrm>
            <a:off x="6792122" y="1783485"/>
            <a:ext cx="4714491" cy="1019350"/>
          </a:xfrm>
          <a:prstGeom prst="rect">
            <a:avLst/>
          </a:prstGeom>
        </p:spPr>
      </p:pic>
      <p:sp>
        <p:nvSpPr>
          <p:cNvPr id="5" name="CuadroTexto 4">
            <a:extLst>
              <a:ext uri="{FF2B5EF4-FFF2-40B4-BE49-F238E27FC236}">
                <a16:creationId xmlns:a16="http://schemas.microsoft.com/office/drawing/2014/main" id="{4FFA432A-E290-47CC-A2BB-9760AAA6F7FB}"/>
              </a:ext>
            </a:extLst>
          </p:cNvPr>
          <p:cNvSpPr txBox="1"/>
          <p:nvPr/>
        </p:nvSpPr>
        <p:spPr>
          <a:xfrm>
            <a:off x="940640" y="2802835"/>
            <a:ext cx="3243735" cy="923330"/>
          </a:xfrm>
          <a:prstGeom prst="rect">
            <a:avLst/>
          </a:prstGeom>
          <a:noFill/>
        </p:spPr>
        <p:txBody>
          <a:bodyPr wrap="square" rtlCol="0">
            <a:spAutoFit/>
          </a:bodyPr>
          <a:lstStyle/>
          <a:p>
            <a:pPr algn="just"/>
            <a:r>
              <a:rPr lang="es-ES" b="1" dirty="0"/>
              <a:t>También podemos consultar las bases de datos que tenemos creadas</a:t>
            </a:r>
          </a:p>
        </p:txBody>
      </p:sp>
      <p:pic>
        <p:nvPicPr>
          <p:cNvPr id="6" name="Imagen 5">
            <a:extLst>
              <a:ext uri="{FF2B5EF4-FFF2-40B4-BE49-F238E27FC236}">
                <a16:creationId xmlns:a16="http://schemas.microsoft.com/office/drawing/2014/main" id="{66C92760-0D01-4631-9472-3A1CCFC78572}"/>
              </a:ext>
            </a:extLst>
          </p:cNvPr>
          <p:cNvPicPr>
            <a:picLocks noChangeAspect="1"/>
          </p:cNvPicPr>
          <p:nvPr/>
        </p:nvPicPr>
        <p:blipFill>
          <a:blip r:embed="rId3"/>
          <a:stretch>
            <a:fillRect/>
          </a:stretch>
        </p:blipFill>
        <p:spPr>
          <a:xfrm>
            <a:off x="4313583" y="3041176"/>
            <a:ext cx="3243735" cy="1034449"/>
          </a:xfrm>
          <a:prstGeom prst="rect">
            <a:avLst/>
          </a:prstGeom>
        </p:spPr>
      </p:pic>
      <p:sp>
        <p:nvSpPr>
          <p:cNvPr id="7" name="Rectángulo 6">
            <a:extLst>
              <a:ext uri="{FF2B5EF4-FFF2-40B4-BE49-F238E27FC236}">
                <a16:creationId xmlns:a16="http://schemas.microsoft.com/office/drawing/2014/main" id="{4A6E2820-4396-48B0-9D3B-FF9EA30F3797}"/>
              </a:ext>
            </a:extLst>
          </p:cNvPr>
          <p:cNvSpPr/>
          <p:nvPr/>
        </p:nvSpPr>
        <p:spPr>
          <a:xfrm>
            <a:off x="1063752" y="4425085"/>
            <a:ext cx="6096000" cy="1200329"/>
          </a:xfrm>
          <a:prstGeom prst="rect">
            <a:avLst/>
          </a:prstGeom>
        </p:spPr>
        <p:txBody>
          <a:bodyPr>
            <a:spAutoFit/>
          </a:bodyPr>
          <a:lstStyle/>
          <a:p>
            <a:r>
              <a:rPr lang="es-ES" dirty="0"/>
              <a:t>Antes de comenzar a crear las tablas de la base de datos, hay que </a:t>
            </a:r>
            <a:r>
              <a:rPr lang="es-ES" b="1" dirty="0"/>
              <a:t>indicarle al SGBD que Base de datos vamos a usar para crear las tablas</a:t>
            </a:r>
            <a:r>
              <a:rPr lang="es-ES" dirty="0"/>
              <a:t>. Habilitar la base de datos para trabajar con ella. </a:t>
            </a:r>
          </a:p>
        </p:txBody>
      </p:sp>
      <p:pic>
        <p:nvPicPr>
          <p:cNvPr id="8" name="Imagen 7">
            <a:extLst>
              <a:ext uri="{FF2B5EF4-FFF2-40B4-BE49-F238E27FC236}">
                <a16:creationId xmlns:a16="http://schemas.microsoft.com/office/drawing/2014/main" id="{8CB8D678-A948-4877-BFE6-281CC5C55FA3}"/>
              </a:ext>
            </a:extLst>
          </p:cNvPr>
          <p:cNvPicPr>
            <a:picLocks noChangeAspect="1"/>
          </p:cNvPicPr>
          <p:nvPr/>
        </p:nvPicPr>
        <p:blipFill>
          <a:blip r:embed="rId4"/>
          <a:stretch>
            <a:fillRect/>
          </a:stretch>
        </p:blipFill>
        <p:spPr>
          <a:xfrm>
            <a:off x="7072568" y="4641443"/>
            <a:ext cx="3473629" cy="838243"/>
          </a:xfrm>
          <a:prstGeom prst="rect">
            <a:avLst/>
          </a:prstGeom>
        </p:spPr>
      </p:pic>
    </p:spTree>
    <p:extLst>
      <p:ext uri="{BB962C8B-B14F-4D97-AF65-F5344CB8AC3E}">
        <p14:creationId xmlns:p14="http://schemas.microsoft.com/office/powerpoint/2010/main" val="541270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27</TotalTime>
  <Words>1331</Words>
  <Application>Microsoft Office PowerPoint</Application>
  <PresentationFormat>Panorámica</PresentationFormat>
  <Paragraphs>104</Paragraphs>
  <Slides>31</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31</vt:i4>
      </vt:variant>
    </vt:vector>
  </HeadingPairs>
  <TitlesOfParts>
    <vt:vector size="40" baseType="lpstr">
      <vt:lpstr>Arial</vt:lpstr>
      <vt:lpstr>Calibri</vt:lpstr>
      <vt:lpstr>Rockwell</vt:lpstr>
      <vt:lpstr>Rockwell Condensed</vt:lpstr>
      <vt:lpstr>Rockwell Extra Bold</vt:lpstr>
      <vt:lpstr>TimesNewRomanPS-ItalicMT</vt:lpstr>
      <vt:lpstr>TimesNewRomanPSMT</vt:lpstr>
      <vt:lpstr>Wingdings</vt:lpstr>
      <vt:lpstr>Letras en madera</vt:lpstr>
      <vt:lpstr>Introdución a sql</vt:lpstr>
      <vt:lpstr>sql</vt:lpstr>
      <vt:lpstr>LENGUAJE SQL</vt:lpstr>
      <vt:lpstr>Definición de sql</vt:lpstr>
      <vt:lpstr>Ddl (lenguaje de definición de datos)</vt:lpstr>
      <vt:lpstr>Dml (lenguaje de manipulación de datos)</vt:lpstr>
      <vt:lpstr>Presentación de PowerPoint</vt:lpstr>
      <vt:lpstr>Entorno de trabajo</vt:lpstr>
      <vt:lpstr>CREACIÓN DE LA BASE DE DATOS (DDL)</vt:lpstr>
      <vt:lpstr>TIPOS DE DATOS MÁS SOPORTADOS EN ORACLE</vt:lpstr>
      <vt:lpstr>TIPOS DE DATOS MÁS SOPORTADOS EN ORACLE</vt:lpstr>
      <vt:lpstr>TIPOS DE DATOS MÁS SOPORTADOS EN ORACLE</vt:lpstr>
      <vt:lpstr>TIPOS DE DATOS MÁS SOPORTADOS EN ORACLE</vt:lpstr>
      <vt:lpstr>Crear una tabla</vt:lpstr>
      <vt:lpstr>Sintaxis crear una tabla</vt:lpstr>
      <vt:lpstr>ejemplo</vt:lpstr>
      <vt:lpstr>CREACIÓN DE TABLAS</vt:lpstr>
      <vt:lpstr>Creación de tablas</vt:lpstr>
      <vt:lpstr>Creación de tablas</vt:lpstr>
      <vt:lpstr>Creación de tablas</vt:lpstr>
      <vt:lpstr>Creación de tablas</vt:lpstr>
      <vt:lpstr>Creación de tablas</vt:lpstr>
      <vt:lpstr>Creación de tablas</vt:lpstr>
      <vt:lpstr>Creación de tablas</vt:lpstr>
      <vt:lpstr>Creación de tablas</vt:lpstr>
      <vt:lpstr>Presentación de PowerPoint</vt:lpstr>
      <vt:lpstr>Eliminar una tabla</vt:lpstr>
      <vt:lpstr>Eliminar una base de datos</vt:lpstr>
      <vt:lpstr>Ejercicio práctico 1</vt:lpstr>
      <vt:lpstr>Ejercicio práctico</vt:lpstr>
      <vt:lpstr>EJERCICIO PRÁCTICO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Introdución a sql</dc:title>
  <dc:creator>Gemma</dc:creator>
  <cp:lastModifiedBy>Gemma</cp:lastModifiedBy>
  <cp:revision>8</cp:revision>
  <dcterms:created xsi:type="dcterms:W3CDTF">2019-01-20T22:00:10Z</dcterms:created>
  <dcterms:modified xsi:type="dcterms:W3CDTF">2019-01-21T15:48:44Z</dcterms:modified>
</cp:coreProperties>
</file>