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5"/>
  </p:notesMasterIdLst>
  <p:sldIdLst>
    <p:sldId id="308" r:id="rId2"/>
    <p:sldId id="281" r:id="rId3"/>
    <p:sldId id="317" r:id="rId4"/>
    <p:sldId id="266" r:id="rId5"/>
    <p:sldId id="323" r:id="rId6"/>
    <p:sldId id="343" r:id="rId7"/>
    <p:sldId id="318" r:id="rId8"/>
    <p:sldId id="322" r:id="rId9"/>
    <p:sldId id="324" r:id="rId10"/>
    <p:sldId id="325" r:id="rId11"/>
    <p:sldId id="326" r:id="rId12"/>
    <p:sldId id="344" r:id="rId13"/>
    <p:sldId id="345" r:id="rId14"/>
    <p:sldId id="346" r:id="rId15"/>
    <p:sldId id="310" r:id="rId16"/>
    <p:sldId id="329" r:id="rId17"/>
    <p:sldId id="331" r:id="rId18"/>
    <p:sldId id="330" r:id="rId19"/>
    <p:sldId id="312" r:id="rId20"/>
    <p:sldId id="303" r:id="rId21"/>
    <p:sldId id="347" r:id="rId22"/>
    <p:sldId id="332" r:id="rId23"/>
    <p:sldId id="333" r:id="rId24"/>
    <p:sldId id="340" r:id="rId25"/>
    <p:sldId id="341" r:id="rId26"/>
    <p:sldId id="354" r:id="rId27"/>
    <p:sldId id="355" r:id="rId28"/>
    <p:sldId id="356" r:id="rId29"/>
    <p:sldId id="353" r:id="rId30"/>
    <p:sldId id="314" r:id="rId31"/>
    <p:sldId id="342" r:id="rId32"/>
    <p:sldId id="334" r:id="rId33"/>
    <p:sldId id="357" r:id="rId34"/>
    <p:sldId id="348" r:id="rId35"/>
    <p:sldId id="352" r:id="rId36"/>
    <p:sldId id="349" r:id="rId37"/>
    <p:sldId id="350" r:id="rId38"/>
    <p:sldId id="313" r:id="rId39"/>
    <p:sldId id="315" r:id="rId40"/>
    <p:sldId id="316" r:id="rId41"/>
    <p:sldId id="351" r:id="rId42"/>
    <p:sldId id="307" r:id="rId43"/>
    <p:sldId id="306"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3" autoAdjust="0"/>
  </p:normalViewPr>
  <p:slideViewPr>
    <p:cSldViewPr>
      <p:cViewPr varScale="1">
        <p:scale>
          <a:sx n="103" d="100"/>
          <a:sy n="103" d="100"/>
        </p:scale>
        <p:origin x="1300" y="60"/>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12/01/2024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Pensar cómo se haría Figura, Figura2D, Figura3D y clases ejemplo (</a:t>
            </a:r>
            <a:r>
              <a:rPr lang="es-ES" dirty="0" err="1"/>
              <a:t>esfera,cubo,círculo,cuadrado</a:t>
            </a:r>
            <a:r>
              <a:rPr lang="es-ES" dirty="0"/>
              <a:t>), poniendo métodos.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398026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Pensar cómo se haría Figura, Figura2D, Figura3D y clases ejemplo (</a:t>
            </a:r>
            <a:r>
              <a:rPr lang="es-ES" dirty="0" err="1"/>
              <a:t>esfera,cubo,círculo,cuadrado</a:t>
            </a:r>
            <a:r>
              <a:rPr lang="es-ES" dirty="0"/>
              <a:t>), poniendo métodos.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389046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3311327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309928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000" b="1" u="sng" dirty="0"/>
              <a:t>Ejemplo</a:t>
            </a:r>
            <a:r>
              <a:rPr lang="es-ES" sz="1000" dirty="0"/>
              <a:t>:</a:t>
            </a:r>
          </a:p>
          <a:p>
            <a:r>
              <a:rPr lang="es-ES" sz="1000" dirty="0"/>
              <a:t>Si quisiéramos crear el juego del </a:t>
            </a:r>
            <a:r>
              <a:rPr lang="es-ES" sz="1000" b="1" dirty="0"/>
              <a:t>parchís</a:t>
            </a:r>
            <a:r>
              <a:rPr lang="es-ES" sz="1000" dirty="0"/>
              <a:t> en Java, una clase sería una casilla, otra las fichas, otra el dado, etc… </a:t>
            </a:r>
          </a:p>
          <a:p>
            <a:endParaRPr lang="es-ES" sz="1000" dirty="0"/>
          </a:p>
          <a:p>
            <a:r>
              <a:rPr lang="es-ES" sz="1000" dirty="0"/>
              <a:t>En el caso de las </a:t>
            </a:r>
            <a:r>
              <a:rPr lang="es-ES" sz="1000" b="1" dirty="0"/>
              <a:t>fichas</a:t>
            </a:r>
            <a:r>
              <a:rPr lang="es-ES" sz="1000" dirty="0"/>
              <a:t>, se definiría la </a:t>
            </a:r>
            <a:r>
              <a:rPr lang="es-ES" sz="1000" i="1" dirty="0"/>
              <a:t>clase ficha </a:t>
            </a:r>
            <a:r>
              <a:rPr lang="es-ES" sz="1000" dirty="0"/>
              <a:t>para indicar sus propiedades (color y posición, por ejemplo) y su funcionamiento mediante sus métodos (por ejemplo, un método</a:t>
            </a:r>
            <a:r>
              <a:rPr lang="es-ES" sz="1000" baseline="0" dirty="0"/>
              <a:t> sería mover, otro llegar a la meta, etc…). Luego se crearían tantos objetos ficha como fichas tenga el juego.</a:t>
            </a:r>
          </a:p>
          <a:p>
            <a:endParaRPr lang="es-ES" sz="1000" dirty="0"/>
          </a:p>
          <a:p>
            <a:r>
              <a:rPr lang="es-ES" sz="1000" dirty="0"/>
              <a:t>Lo mismo</a:t>
            </a:r>
            <a:r>
              <a:rPr lang="es-ES" sz="1000" baseline="0" dirty="0"/>
              <a:t> ocurriría con las </a:t>
            </a:r>
            <a:r>
              <a:rPr lang="es-ES" sz="1000" b="1" baseline="0" dirty="0"/>
              <a:t>casillas</a:t>
            </a:r>
            <a:r>
              <a:rPr lang="es-ES" sz="1000" dirty="0"/>
              <a:t>, se definiría la clase para indicar su funcionamiento y sus propiedades, y luego se crearían</a:t>
            </a:r>
            <a:r>
              <a:rPr lang="es-ES" sz="1000" baseline="0" dirty="0"/>
              <a:t> tantos objetos casilla como casillas tenga el juego.</a:t>
            </a:r>
          </a:p>
          <a:p>
            <a:endParaRPr lang="es-ES" sz="100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3214970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31274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920272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594491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218022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377590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13834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249301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3853483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baseline="0" dirty="0"/>
              <a:t>Las clases que forman parte de un paquete no derivan todas ellas de una misma superclase. </a:t>
            </a:r>
          </a:p>
          <a:p>
            <a:pPr marL="0" indent="0">
              <a:buFont typeface="Wingdings" panose="05000000000000000000" pitchFamily="2" charset="2"/>
              <a:buNone/>
            </a:pPr>
            <a:r>
              <a:rPr lang="es-ES" baseline="0" dirty="0"/>
              <a:t>Por ejemplo, el paquete </a:t>
            </a:r>
            <a:r>
              <a:rPr lang="es-ES" b="1" i="1" baseline="0" dirty="0"/>
              <a:t>java.io</a:t>
            </a:r>
            <a:r>
              <a:rPr lang="es-ES" baseline="0" dirty="0"/>
              <a:t> agrupa las clases que permiten a un programa realizar la entrada y salida de información. </a:t>
            </a:r>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u="sng" dirty="0"/>
              <a:t>Notas</a:t>
            </a:r>
            <a:r>
              <a:rPr lang="es-ES" dirty="0"/>
              <a:t>: </a:t>
            </a:r>
          </a:p>
          <a:p>
            <a:pPr marL="0" indent="0">
              <a:buFont typeface="Wingdings" panose="05000000000000000000" pitchFamily="2" charset="2"/>
              <a:buNone/>
            </a:pPr>
            <a:endParaRPr lang="es-ES" dirty="0"/>
          </a:p>
          <a:p>
            <a:pPr marL="171450" indent="-171450">
              <a:buFont typeface="Wingdings" panose="05000000000000000000" pitchFamily="2" charset="2"/>
              <a:buChar char="ü"/>
            </a:pPr>
            <a:r>
              <a:rPr lang="es-ES" dirty="0"/>
              <a:t>Un </a:t>
            </a:r>
            <a:r>
              <a:rPr lang="es-ES" b="1" i="1" dirty="0" err="1"/>
              <a:t>applet</a:t>
            </a:r>
            <a:r>
              <a:rPr lang="es-ES" dirty="0"/>
              <a:t> es una aplicación</a:t>
            </a:r>
            <a:r>
              <a:rPr lang="es-ES" baseline="0" dirty="0"/>
              <a:t> Java que se ejecuta en la ventana de un navegador. Los </a:t>
            </a:r>
            <a:r>
              <a:rPr lang="es-ES" b="0" i="1" baseline="0" dirty="0" err="1"/>
              <a:t>applets</a:t>
            </a:r>
            <a:r>
              <a:rPr lang="es-ES" baseline="0" dirty="0"/>
              <a:t> se ejecutan en la máquina del cliente y nunca en el servidor.</a:t>
            </a:r>
          </a:p>
          <a:p>
            <a:pPr marL="171450" indent="-171450">
              <a:buFont typeface="Wingdings" panose="05000000000000000000" pitchFamily="2" charset="2"/>
              <a:buChar char="ü"/>
            </a:pPr>
            <a:endParaRPr lang="es-ES" baseline="0" dirty="0"/>
          </a:p>
          <a:p>
            <a:pPr marL="171450" indent="-171450">
              <a:buFont typeface="Wingdings" panose="05000000000000000000" pitchFamily="2" charset="2"/>
              <a:buChar char="ü"/>
            </a:pPr>
            <a:r>
              <a:rPr lang="es-ES" baseline="0" dirty="0"/>
              <a:t>Un </a:t>
            </a:r>
            <a:r>
              <a:rPr lang="es-ES" b="1" i="1" baseline="0" dirty="0" err="1"/>
              <a:t>javabean</a:t>
            </a:r>
            <a:r>
              <a:rPr lang="es-ES" baseline="0" dirty="0"/>
              <a:t> es un componente reutilizable que encapsula varios objetos en uno solo. </a:t>
            </a:r>
            <a:r>
              <a:rPr lang="es-ES" b="0" i="1" baseline="0" dirty="0" err="1"/>
              <a:t>Bean</a:t>
            </a:r>
            <a:r>
              <a:rPr lang="es-ES" baseline="0" dirty="0"/>
              <a:t> es una vaina en inglés, y como su nombre indica, permite tener un único objeto en vez e varios más simples.</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u="sng" dirty="0"/>
              <a:t>Notas</a:t>
            </a:r>
            <a:r>
              <a:rPr lang="es-ES" dirty="0"/>
              <a:t>: </a:t>
            </a:r>
          </a:p>
          <a:p>
            <a:pPr marL="0" indent="0">
              <a:buFont typeface="Wingdings" panose="05000000000000000000" pitchFamily="2" charset="2"/>
              <a:buNone/>
            </a:pPr>
            <a:endParaRPr lang="es-ES" dirty="0"/>
          </a:p>
          <a:p>
            <a:pPr marL="171450" indent="-171450">
              <a:buFont typeface="Wingdings" panose="05000000000000000000" pitchFamily="2" charset="2"/>
              <a:buChar char="ü"/>
            </a:pPr>
            <a:r>
              <a:rPr lang="es-ES" dirty="0"/>
              <a:t>Un </a:t>
            </a:r>
            <a:r>
              <a:rPr lang="es-ES" b="1" i="1" dirty="0" err="1"/>
              <a:t>applet</a:t>
            </a:r>
            <a:r>
              <a:rPr lang="es-ES" dirty="0"/>
              <a:t> es una aplicación</a:t>
            </a:r>
            <a:r>
              <a:rPr lang="es-ES" baseline="0" dirty="0"/>
              <a:t> Java que se ejecuta en la ventana de un navegador. Los </a:t>
            </a:r>
            <a:r>
              <a:rPr lang="es-ES" b="0" i="1" baseline="0" dirty="0" err="1"/>
              <a:t>applets</a:t>
            </a:r>
            <a:r>
              <a:rPr lang="es-ES" baseline="0" dirty="0"/>
              <a:t> se ejecutan en la máquina del cliente y nunca en el servidor.</a:t>
            </a:r>
          </a:p>
          <a:p>
            <a:pPr marL="171450" indent="-171450">
              <a:buFont typeface="Wingdings" panose="05000000000000000000" pitchFamily="2" charset="2"/>
              <a:buChar char="ü"/>
            </a:pPr>
            <a:endParaRPr lang="es-ES" baseline="0" dirty="0"/>
          </a:p>
          <a:p>
            <a:pPr marL="171450" indent="-171450">
              <a:buFont typeface="Wingdings" panose="05000000000000000000" pitchFamily="2" charset="2"/>
              <a:buChar char="ü"/>
            </a:pPr>
            <a:r>
              <a:rPr lang="es-ES" baseline="0" dirty="0"/>
              <a:t>Un </a:t>
            </a:r>
            <a:r>
              <a:rPr lang="es-ES" b="1" i="1" baseline="0" dirty="0" err="1"/>
              <a:t>javabean</a:t>
            </a:r>
            <a:r>
              <a:rPr lang="es-ES" baseline="0" dirty="0"/>
              <a:t> es un componente reutilizable que encapsula varios objetos en uno solo. </a:t>
            </a:r>
            <a:r>
              <a:rPr lang="es-ES" b="0" i="1" baseline="0" dirty="0" err="1"/>
              <a:t>Bean</a:t>
            </a:r>
            <a:r>
              <a:rPr lang="es-ES" baseline="0" dirty="0"/>
              <a:t> es una vaina en inglés, y como su nombre indica, permite tener un único objeto en vez e varios más simples.</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4279275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28983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Se ha etiquetado con corchetes</a:t>
            </a:r>
            <a:r>
              <a:rPr lang="es-ES" baseline="0" dirty="0"/>
              <a:t> [] los elementos opcionales de la clase. Es muy común ver definiciones de clases como </a:t>
            </a:r>
            <a:r>
              <a:rPr lang="es-ES" b="0" i="1" baseline="0" dirty="0" err="1"/>
              <a:t>public</a:t>
            </a:r>
            <a:r>
              <a:rPr lang="es-ES" b="0" i="1" baseline="0" dirty="0"/>
              <a:t> </a:t>
            </a:r>
            <a:r>
              <a:rPr lang="es-ES" b="0" i="1" baseline="0" dirty="0" err="1"/>
              <a:t>class</a:t>
            </a:r>
            <a:r>
              <a:rPr lang="es-ES" b="0" i="1" baseline="0" dirty="0"/>
              <a:t> </a:t>
            </a:r>
            <a:r>
              <a:rPr lang="es-ES" b="0" i="1" baseline="0" dirty="0" err="1"/>
              <a:t>nombre_de_la_clase</a:t>
            </a:r>
            <a:r>
              <a:rPr lang="es-ES" b="0" i="0" baseline="0" dirty="0"/>
              <a:t>. La palabra reservada </a:t>
            </a:r>
            <a:r>
              <a:rPr lang="es-ES" b="1" i="1" baseline="0" dirty="0" err="1"/>
              <a:t>public</a:t>
            </a:r>
            <a:r>
              <a:rPr lang="es-ES" b="0" i="0" baseline="0" dirty="0"/>
              <a:t> indica que la clase puede ser accedida por cualquier clase que necesite de su utilización. Entre los corchetes {}, dentro de la clase, encontraremos los </a:t>
            </a:r>
            <a:r>
              <a:rPr lang="es-ES" b="1" i="0" baseline="0" dirty="0"/>
              <a:t>atributos</a:t>
            </a:r>
            <a:r>
              <a:rPr lang="es-ES" b="0" i="0" baseline="0" dirty="0"/>
              <a:t> (una clase puede tener de cero a mucho atributos) y los </a:t>
            </a:r>
            <a:r>
              <a:rPr lang="es-ES" b="1" i="0" baseline="0" dirty="0"/>
              <a:t>métodos</a:t>
            </a:r>
            <a:r>
              <a:rPr lang="es-ES" b="0" i="0" baseline="0" dirty="0"/>
              <a:t> (una clase puede tener de cero a muchos métodos). Los métodos, para la gente que hay programado en cualquier lenguaje de programación, son los llamados procedimientos o funciones.</a:t>
            </a:r>
            <a:endParaRPr lang="es-ES" dirty="0"/>
          </a:p>
          <a:p>
            <a:endParaRPr lang="es-ES" dirty="0"/>
          </a:p>
          <a:p>
            <a:r>
              <a:rPr lang="es-ES" dirty="0"/>
              <a:t>Cuando se programa, las clases se escriben en ficheros ASCII con el mismo nombre que la clase y extensión </a:t>
            </a:r>
            <a:r>
              <a:rPr lang="es-ES" b="1" i="1" dirty="0"/>
              <a:t>.java</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un </a:t>
            </a:r>
            <a:r>
              <a:rPr lang="es-ES" i="1" dirty="0"/>
              <a:t>programa OO</a:t>
            </a:r>
            <a:r>
              <a:rPr lang="es-ES" dirty="0"/>
              <a:t> primeramente</a:t>
            </a:r>
            <a:r>
              <a:rPr lang="es-ES" baseline="0" dirty="0"/>
              <a:t> se crean los objetos y entre ellos se envían mensajes procesándose la información para luego destruirse y liberar la memoria que estaban ocupando.</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La interfaz de una clase representa un contrato de prestación de servicios entre ella y los demás componentes del sistema; de este modo, los clientes de un componente sólo necesitan conocer los servicios que éste ofrece y no cómo están implementados internamente.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12/01/2024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programarya.com/Cursos/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404664"/>
            <a:ext cx="8496944" cy="4464496"/>
          </a:xfrm>
        </p:spPr>
        <p:txBody>
          <a:bodyPr>
            <a:normAutofit/>
          </a:bodyPr>
          <a:lstStyle/>
          <a:p>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4</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
            </a: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PROGRAMACIÓN </a:t>
            </a:r>
            <a:b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ORIENTADA A OBJETOS</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
            </a: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67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OBJETOS</a:t>
            </a:r>
            <a:endParaRPr lang="es-ES" sz="67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endParaRP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2D8B827A-B4AE-42EA-BAD3-65945ED31472}"/>
              </a:ext>
            </a:extLst>
          </p:cNvPr>
          <p:cNvSpPr txBox="1">
            <a:spLocks/>
          </p:cNvSpPr>
          <p:nvPr/>
        </p:nvSpPr>
        <p:spPr>
          <a:xfrm>
            <a:off x="5220072" y="5445224"/>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63638"/>
            <a:ext cx="8208912" cy="3180230"/>
          </a:xfrm>
          <a:prstGeom prst="rect">
            <a:avLst/>
          </a:prstGeom>
          <a:noFill/>
        </p:spPr>
        <p:txBody>
          <a:bodyPr wrap="square" rtlCol="0">
            <a:spAutoFit/>
          </a:bodyPr>
          <a:lstStyle/>
          <a:p>
            <a:pPr marL="265113" indent="-265113"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200" b="1" dirty="0"/>
              <a:t>Abstracción</a:t>
            </a:r>
            <a:r>
              <a:rPr lang="es-ES" sz="2100" dirty="0"/>
              <a:t>.  </a:t>
            </a:r>
            <a:r>
              <a:rPr lang="es-ES" sz="2000" dirty="0"/>
              <a:t>Cuando se programa orientado a objetos, lo que se hace es abstraer las características de los objetos que van a tomar parte del programa y crear las clases con sus atributos y sus métodos.</a:t>
            </a:r>
          </a:p>
          <a:p>
            <a:pPr marL="265113" indent="-265113" algn="just">
              <a:lnSpc>
                <a:spcPct val="114000"/>
              </a:lnSpc>
              <a:spcBef>
                <a:spcPts val="1200"/>
              </a:spcBef>
              <a:spcAft>
                <a:spcPts val="600"/>
              </a:spcAft>
              <a:buClr>
                <a:schemeClr val="accent6">
                  <a:lumMod val="75000"/>
                </a:schemeClr>
              </a:buClr>
              <a:buSzPct val="80000"/>
              <a:buFont typeface="Wingdings" panose="05000000000000000000" pitchFamily="2" charset="2"/>
              <a:buChar char="q"/>
            </a:pPr>
            <a:r>
              <a:rPr lang="es-ES" sz="2200" b="1" dirty="0"/>
              <a:t>Encapsulamiento</a:t>
            </a:r>
            <a:r>
              <a:rPr lang="es-ES" sz="2100" dirty="0"/>
              <a:t>. </a:t>
            </a:r>
            <a:r>
              <a:rPr lang="es-ES" sz="2000" dirty="0"/>
              <a:t>Las clases son vistas como una caja negra. Los programadores no tienen por qué saber nada de los datos que almacenan y el interior de los métodos que permiten manipularlos, solamente tienen que conocer su interfaz (los métodos a los que se puede invocar), no como están implementados los métodos.</a:t>
            </a:r>
          </a:p>
        </p:txBody>
      </p:sp>
      <p:pic>
        <p:nvPicPr>
          <p:cNvPr id="2050" name="Picture 2" descr="https://2.bp.blogspot.com/-EmNroYYvkBo/We9s1qbR2VI/AAAAAAAAADk/Ln1SLIyY5ZYt_Rz5F0-QH73GU7CsdYeDACLcBGAs/s400/encapsu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605" y="4507585"/>
            <a:ext cx="3228843" cy="187154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95536" y="4509120"/>
            <a:ext cx="4752528" cy="1969065"/>
          </a:xfrm>
          <a:prstGeom prst="rect">
            <a:avLst/>
          </a:prstGeom>
        </p:spPr>
        <p:txBody>
          <a:bodyPr wrap="square">
            <a:spAutoFit/>
          </a:bodyPr>
          <a:lstStyle/>
          <a:p>
            <a:pPr marL="266700" lvl="1" algn="just">
              <a:lnSpc>
                <a:spcPct val="114000"/>
              </a:lnSpc>
              <a:spcBef>
                <a:spcPts val="600"/>
              </a:spcBef>
              <a:spcAft>
                <a:spcPts val="600"/>
              </a:spcAft>
              <a:buClr>
                <a:srgbClr val="F79646">
                  <a:lumMod val="75000"/>
                </a:srgbClr>
              </a:buClr>
              <a:buSzPct val="80000"/>
            </a:pPr>
            <a:r>
              <a:rPr lang="es-ES" u="sng" dirty="0">
                <a:solidFill>
                  <a:schemeClr val="tx1">
                    <a:lumMod val="65000"/>
                    <a:lumOff val="35000"/>
                  </a:schemeClr>
                </a:solidFill>
              </a:rPr>
              <a:t>Ejemplo</a:t>
            </a:r>
            <a:r>
              <a:rPr lang="es-ES" dirty="0">
                <a:solidFill>
                  <a:schemeClr val="tx1">
                    <a:lumMod val="65000"/>
                    <a:lumOff val="35000"/>
                  </a:schemeClr>
                </a:solidFill>
              </a:rPr>
              <a:t>: en la clase </a:t>
            </a:r>
            <a:r>
              <a:rPr lang="es-ES" i="1" dirty="0">
                <a:solidFill>
                  <a:schemeClr val="tx1">
                    <a:lumMod val="65000"/>
                    <a:lumOff val="35000"/>
                  </a:schemeClr>
                </a:solidFill>
              </a:rPr>
              <a:t>vehículo</a:t>
            </a:r>
            <a:r>
              <a:rPr lang="es-ES" dirty="0">
                <a:solidFill>
                  <a:schemeClr val="tx1">
                    <a:lumMod val="65000"/>
                    <a:lumOff val="35000"/>
                  </a:schemeClr>
                </a:solidFill>
              </a:rPr>
              <a:t> se le puede enviar un mensaje para que arranque y el objeto </a:t>
            </a:r>
            <a:r>
              <a:rPr lang="es-ES" i="1" dirty="0">
                <a:solidFill>
                  <a:schemeClr val="tx1">
                    <a:lumMod val="65000"/>
                    <a:lumOff val="35000"/>
                  </a:schemeClr>
                </a:solidFill>
              </a:rPr>
              <a:t>vehículo</a:t>
            </a:r>
            <a:r>
              <a:rPr lang="es-ES" dirty="0">
                <a:solidFill>
                  <a:schemeClr val="tx1">
                    <a:lumMod val="65000"/>
                    <a:lumOff val="35000"/>
                  </a:schemeClr>
                </a:solidFill>
              </a:rPr>
              <a:t> ejecutará su método </a:t>
            </a:r>
            <a:r>
              <a:rPr lang="es-ES" i="1" dirty="0">
                <a:solidFill>
                  <a:schemeClr val="tx1">
                    <a:lumMod val="65000"/>
                    <a:lumOff val="35000"/>
                  </a:schemeClr>
                </a:solidFill>
              </a:rPr>
              <a:t>arrancar</a:t>
            </a:r>
            <a:r>
              <a:rPr lang="es-ES" dirty="0">
                <a:solidFill>
                  <a:schemeClr val="tx1">
                    <a:lumMod val="65000"/>
                    <a:lumOff val="35000"/>
                  </a:schemeClr>
                </a:solidFill>
              </a:rPr>
              <a:t>. El programador no tiene por qué saber cómo funciona internamente el método </a:t>
            </a:r>
            <a:r>
              <a:rPr lang="es-ES" i="1" dirty="0">
                <a:solidFill>
                  <a:schemeClr val="tx1">
                    <a:lumMod val="65000"/>
                    <a:lumOff val="35000"/>
                  </a:schemeClr>
                </a:solidFill>
              </a:rPr>
              <a:t>arrancar</a:t>
            </a:r>
            <a:r>
              <a:rPr lang="es-ES" dirty="0">
                <a:solidFill>
                  <a:schemeClr val="tx1">
                    <a:lumMod val="65000"/>
                    <a:lumOff val="35000"/>
                  </a:schemeClr>
                </a:solidFill>
              </a:rPr>
              <a:t>, simplemente lo ejecuta.</a:t>
            </a:r>
          </a:p>
        </p:txBody>
      </p:sp>
    </p:spTree>
    <p:extLst>
      <p:ext uri="{BB962C8B-B14F-4D97-AF65-F5344CB8AC3E}">
        <p14:creationId xmlns:p14="http://schemas.microsoft.com/office/powerpoint/2010/main" val="113289555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750"/>
                                        <p:tgtEl>
                                          <p:spTgt spid="6"/>
                                        </p:tgtEl>
                                      </p:cBhvr>
                                    </p:animEffect>
                                  </p:childTnLst>
                                </p:cTn>
                              </p:par>
                              <p:par>
                                <p:cTn id="16" presetID="6" presetClass="entr" presetSubtype="32"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out)">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5" y="5403004"/>
            <a:ext cx="8209012" cy="1159998"/>
          </a:xfrm>
          <a:prstGeom prst="rect">
            <a:avLst/>
          </a:prstGeom>
          <a:noFill/>
        </p:spPr>
        <p:txBody>
          <a:bodyPr wrap="square" rtlCol="0">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Polimorfismo.</a:t>
            </a:r>
            <a:r>
              <a:rPr lang="es-ES" sz="2000" dirty="0"/>
              <a:t> El polimorfismo permite crear varias formas del mismo método, de tal manera que un mismo método ofrezca comportamientos diferentes.</a:t>
            </a:r>
            <a:endParaRPr lang="es-ES" sz="2000" b="1" dirty="0"/>
          </a:p>
        </p:txBody>
      </p:sp>
      <p:sp>
        <p:nvSpPr>
          <p:cNvPr id="3" name="2 Rectángulo redondeado"/>
          <p:cNvSpPr/>
          <p:nvPr/>
        </p:nvSpPr>
        <p:spPr>
          <a:xfrm>
            <a:off x="6653296" y="2031894"/>
            <a:ext cx="1008112"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Animal</a:t>
            </a:r>
          </a:p>
        </p:txBody>
      </p:sp>
      <p:sp>
        <p:nvSpPr>
          <p:cNvPr id="7" name="6 Rectángulo redondeado"/>
          <p:cNvSpPr/>
          <p:nvPr/>
        </p:nvSpPr>
        <p:spPr>
          <a:xfrm>
            <a:off x="5787501" y="2665565"/>
            <a:ext cx="7920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Reptil</a:t>
            </a:r>
            <a:endParaRPr lang="es-ES" sz="1400" i="1" dirty="0"/>
          </a:p>
        </p:txBody>
      </p:sp>
      <p:sp>
        <p:nvSpPr>
          <p:cNvPr id="9" name="8 Rectángulo redondeado"/>
          <p:cNvSpPr/>
          <p:nvPr/>
        </p:nvSpPr>
        <p:spPr>
          <a:xfrm>
            <a:off x="6730008" y="2662934"/>
            <a:ext cx="8546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Pájaro</a:t>
            </a:r>
            <a:endParaRPr lang="es-ES" sz="1400" i="1" dirty="0"/>
          </a:p>
        </p:txBody>
      </p:sp>
      <p:sp>
        <p:nvSpPr>
          <p:cNvPr id="10" name="9 Rectángulo redondeado"/>
          <p:cNvSpPr/>
          <p:nvPr/>
        </p:nvSpPr>
        <p:spPr>
          <a:xfrm>
            <a:off x="7733214" y="2662934"/>
            <a:ext cx="86429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Humano</a:t>
            </a:r>
            <a:endParaRPr lang="es-ES" sz="1400" i="1" dirty="0"/>
          </a:p>
        </p:txBody>
      </p:sp>
      <p:sp>
        <p:nvSpPr>
          <p:cNvPr id="11" name="10 Rectángulo redondeado"/>
          <p:cNvSpPr/>
          <p:nvPr/>
        </p:nvSpPr>
        <p:spPr>
          <a:xfrm>
            <a:off x="6183545" y="3292311"/>
            <a:ext cx="802710"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Loro</a:t>
            </a:r>
            <a:endParaRPr lang="es-ES" sz="1400" i="1" dirty="0"/>
          </a:p>
        </p:txBody>
      </p:sp>
      <p:sp>
        <p:nvSpPr>
          <p:cNvPr id="12" name="11 Rectángulo redondeado"/>
          <p:cNvSpPr/>
          <p:nvPr/>
        </p:nvSpPr>
        <p:spPr>
          <a:xfrm>
            <a:off x="7301267" y="3292311"/>
            <a:ext cx="7920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Canario</a:t>
            </a:r>
            <a:endParaRPr lang="es-ES" sz="1400" i="1" dirty="0"/>
          </a:p>
        </p:txBody>
      </p:sp>
      <p:cxnSp>
        <p:nvCxnSpPr>
          <p:cNvPr id="14" name="13 Conector recto"/>
          <p:cNvCxnSpPr>
            <a:stCxn id="3" idx="2"/>
            <a:endCxn id="9" idx="0"/>
          </p:cNvCxnSpPr>
          <p:nvPr/>
        </p:nvCxnSpPr>
        <p:spPr>
          <a:xfrm>
            <a:off x="7157352" y="2352873"/>
            <a:ext cx="0" cy="310061"/>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15 Conector recto"/>
          <p:cNvCxnSpPr/>
          <p:nvPr/>
        </p:nvCxnSpPr>
        <p:spPr>
          <a:xfrm>
            <a:off x="6320449" y="2505273"/>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17 Conector recto"/>
          <p:cNvCxnSpPr/>
          <p:nvPr/>
        </p:nvCxnSpPr>
        <p:spPr>
          <a:xfrm>
            <a:off x="6601365" y="313728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18 Conector recto"/>
          <p:cNvCxnSpPr/>
          <p:nvPr/>
        </p:nvCxnSpPr>
        <p:spPr>
          <a:xfrm>
            <a:off x="7651899" y="313728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19 Conector recto"/>
          <p:cNvCxnSpPr/>
          <p:nvPr/>
        </p:nvCxnSpPr>
        <p:spPr>
          <a:xfrm>
            <a:off x="7143066" y="298219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20 Conector recto"/>
          <p:cNvCxnSpPr/>
          <p:nvPr/>
        </p:nvCxnSpPr>
        <p:spPr>
          <a:xfrm>
            <a:off x="8087023" y="2492558"/>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21 Conector recto"/>
          <p:cNvCxnSpPr/>
          <p:nvPr/>
        </p:nvCxnSpPr>
        <p:spPr>
          <a:xfrm flipH="1">
            <a:off x="6320449" y="2505273"/>
            <a:ext cx="177290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23 Conector recto"/>
          <p:cNvCxnSpPr/>
          <p:nvPr/>
        </p:nvCxnSpPr>
        <p:spPr>
          <a:xfrm flipH="1" flipV="1">
            <a:off x="6598664" y="3137221"/>
            <a:ext cx="1053235" cy="1722"/>
          </a:xfrm>
          <a:prstGeom prst="line">
            <a:avLst/>
          </a:prstGeom>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395535" y="1129972"/>
            <a:ext cx="8209013" cy="478272"/>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Herencia</a:t>
            </a:r>
            <a:r>
              <a:rPr lang="es-ES" dirty="0"/>
              <a:t>. </a:t>
            </a:r>
            <a:r>
              <a:rPr lang="es-ES" sz="2000" dirty="0"/>
              <a:t>Todas las clases se estructuran formando jerarquías de clases. </a:t>
            </a:r>
            <a:endParaRPr lang="es-ES" sz="2000" dirty="0">
              <a:solidFill>
                <a:schemeClr val="bg1">
                  <a:lumMod val="50000"/>
                </a:schemeClr>
              </a:solidFill>
            </a:endParaRPr>
          </a:p>
        </p:txBody>
      </p:sp>
      <p:sp>
        <p:nvSpPr>
          <p:cNvPr id="2" name="1 Rectángulo"/>
          <p:cNvSpPr/>
          <p:nvPr/>
        </p:nvSpPr>
        <p:spPr>
          <a:xfrm>
            <a:off x="647564" y="1752207"/>
            <a:ext cx="4716524" cy="2302875"/>
          </a:xfrm>
          <a:prstGeom prst="rect">
            <a:avLst/>
          </a:prstGeom>
        </p:spPr>
        <p:txBody>
          <a:bodyPr wrap="square">
            <a:spAutoFit/>
          </a:bodyPr>
          <a:lstStyle/>
          <a:p>
            <a:pPr marL="285750" lvl="0" indent="-285750" algn="just">
              <a:lnSpc>
                <a:spcPct val="114000"/>
              </a:lnSpc>
              <a:spcBef>
                <a:spcPts val="800"/>
              </a:spcBef>
              <a:buClr>
                <a:srgbClr val="F79646">
                  <a:lumMod val="75000"/>
                </a:srgbClr>
              </a:buClr>
              <a:buSzPct val="80000"/>
              <a:buFont typeface="Wingdings" panose="05000000000000000000" pitchFamily="2" charset="2"/>
              <a:buChar char="ü"/>
            </a:pPr>
            <a:r>
              <a:rPr lang="es-ES" dirty="0">
                <a:solidFill>
                  <a:prstClr val="black"/>
                </a:solidFill>
              </a:rPr>
              <a:t>Las clases pueden tener superclases </a:t>
            </a:r>
            <a:r>
              <a:rPr lang="es-ES" dirty="0">
                <a:solidFill>
                  <a:schemeClr val="tx1">
                    <a:lumMod val="50000"/>
                    <a:lumOff val="50000"/>
                  </a:schemeClr>
                </a:solidFill>
              </a:rPr>
              <a:t>(la clase </a:t>
            </a:r>
            <a:r>
              <a:rPr lang="es-ES" i="1" dirty="0">
                <a:solidFill>
                  <a:schemeClr val="tx1">
                    <a:lumMod val="50000"/>
                    <a:lumOff val="50000"/>
                  </a:schemeClr>
                </a:solidFill>
              </a:rPr>
              <a:t>pájaro</a:t>
            </a:r>
            <a:r>
              <a:rPr lang="es-ES" dirty="0">
                <a:solidFill>
                  <a:schemeClr val="tx1">
                    <a:lumMod val="50000"/>
                    <a:lumOff val="50000"/>
                  </a:schemeClr>
                </a:solidFill>
              </a:rPr>
              <a:t> tiene la superclase </a:t>
            </a:r>
            <a:r>
              <a:rPr lang="es-ES" i="1" dirty="0">
                <a:solidFill>
                  <a:schemeClr val="tx1">
                    <a:lumMod val="50000"/>
                    <a:lumOff val="50000"/>
                  </a:schemeClr>
                </a:solidFill>
              </a:rPr>
              <a:t>animal</a:t>
            </a:r>
            <a:r>
              <a:rPr lang="es-ES" dirty="0">
                <a:solidFill>
                  <a:schemeClr val="tx1">
                    <a:lumMod val="50000"/>
                    <a:lumOff val="50000"/>
                  </a:schemeClr>
                </a:solidFill>
              </a:rPr>
              <a:t>)</a:t>
            </a:r>
            <a:r>
              <a:rPr lang="es-ES" dirty="0">
                <a:solidFill>
                  <a:prstClr val="black"/>
                </a:solidFill>
              </a:rPr>
              <a:t> y subclases </a:t>
            </a:r>
            <a:r>
              <a:rPr lang="es-ES" dirty="0">
                <a:solidFill>
                  <a:schemeClr val="tx1">
                    <a:lumMod val="50000"/>
                    <a:lumOff val="50000"/>
                  </a:schemeClr>
                </a:solidFill>
              </a:rPr>
              <a:t>(la clase </a:t>
            </a:r>
            <a:r>
              <a:rPr lang="es-ES" i="1" dirty="0">
                <a:solidFill>
                  <a:schemeClr val="tx1">
                    <a:lumMod val="50000"/>
                    <a:lumOff val="50000"/>
                  </a:schemeClr>
                </a:solidFill>
              </a:rPr>
              <a:t>pájaro</a:t>
            </a:r>
            <a:r>
              <a:rPr lang="es-ES" dirty="0">
                <a:solidFill>
                  <a:schemeClr val="tx1">
                    <a:lumMod val="50000"/>
                    <a:lumOff val="50000"/>
                  </a:schemeClr>
                </a:solidFill>
              </a:rPr>
              <a:t> tiene las subclases </a:t>
            </a:r>
            <a:r>
              <a:rPr lang="es-ES" i="1" dirty="0">
                <a:solidFill>
                  <a:schemeClr val="tx1">
                    <a:lumMod val="50000"/>
                    <a:lumOff val="50000"/>
                  </a:schemeClr>
                </a:solidFill>
              </a:rPr>
              <a:t>loro</a:t>
            </a:r>
            <a:r>
              <a:rPr lang="es-ES" dirty="0">
                <a:solidFill>
                  <a:schemeClr val="tx1">
                    <a:lumMod val="50000"/>
                    <a:lumOff val="50000"/>
                  </a:schemeClr>
                </a:solidFill>
              </a:rPr>
              <a:t> y </a:t>
            </a:r>
            <a:r>
              <a:rPr lang="es-ES" i="1" dirty="0">
                <a:solidFill>
                  <a:schemeClr val="tx1">
                    <a:lumMod val="50000"/>
                    <a:lumOff val="50000"/>
                  </a:schemeClr>
                </a:solidFill>
              </a:rPr>
              <a:t>canario</a:t>
            </a:r>
            <a:r>
              <a:rPr lang="es-ES" dirty="0">
                <a:solidFill>
                  <a:schemeClr val="tx1">
                    <a:lumMod val="50000"/>
                    <a:lumOff val="50000"/>
                  </a:schemeClr>
                </a:solidFill>
              </a:rPr>
              <a:t>)</a:t>
            </a:r>
            <a:r>
              <a:rPr lang="es-ES" dirty="0">
                <a:solidFill>
                  <a:prstClr val="black"/>
                </a:solidFill>
              </a:rPr>
              <a:t>. Existe la posibilidad  que una clase herede de varias superclases. Pero en Java una clase solo puede tener una superclase (</a:t>
            </a:r>
            <a:r>
              <a:rPr lang="es-ES" i="1" dirty="0">
                <a:solidFill>
                  <a:prstClr val="black"/>
                </a:solidFill>
              </a:rPr>
              <a:t>herencia simple</a:t>
            </a:r>
            <a:r>
              <a:rPr lang="es-ES" dirty="0">
                <a:solidFill>
                  <a:prstClr val="black"/>
                </a:solidFill>
              </a:rPr>
              <a:t>).</a:t>
            </a:r>
            <a:endParaRPr lang="es-ES" dirty="0">
              <a:solidFill>
                <a:prstClr val="white">
                  <a:lumMod val="50000"/>
                </a:prstClr>
              </a:solidFill>
            </a:endParaRPr>
          </a:p>
        </p:txBody>
      </p:sp>
      <p:sp>
        <p:nvSpPr>
          <p:cNvPr id="25" name="24 Rectángulo"/>
          <p:cNvSpPr/>
          <p:nvPr/>
        </p:nvSpPr>
        <p:spPr>
          <a:xfrm>
            <a:off x="598252" y="4250705"/>
            <a:ext cx="7947496" cy="923330"/>
          </a:xfrm>
          <a:prstGeom prst="rect">
            <a:avLst/>
          </a:prstGeom>
        </p:spPr>
        <p:txBody>
          <a:bodyPr wrap="square">
            <a:spAutoFit/>
          </a:bodyPr>
          <a:lstStyle/>
          <a:p>
            <a:pPr marL="285750" indent="-285750" algn="just">
              <a:buClr>
                <a:schemeClr val="accent6">
                  <a:lumMod val="75000"/>
                </a:schemeClr>
              </a:buClr>
              <a:buSzPct val="80000"/>
              <a:buFont typeface="Wingdings" panose="05000000000000000000" pitchFamily="2" charset="2"/>
              <a:buChar char="ü"/>
            </a:pPr>
            <a:r>
              <a:rPr lang="es-ES" dirty="0"/>
              <a:t>Cuando una clase hereda de una superclase, obtiene los métodos y las propiedades de dicha superclase. Además, la funcionalidad propia de la misma clase se combinará con la heredada de la superclase.</a:t>
            </a:r>
          </a:p>
        </p:txBody>
      </p:sp>
    </p:spTree>
    <p:extLst>
      <p:ext uri="{BB962C8B-B14F-4D97-AF65-F5344CB8AC3E}">
        <p14:creationId xmlns:p14="http://schemas.microsoft.com/office/powerpoint/2010/main" val="23278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250"/>
                            </p:stCondLst>
                            <p:childTnLst>
                              <p:par>
                                <p:cTn id="21" presetID="22" presetClass="entr" presetSubtype="1"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par>
                                <p:cTn id="27" presetID="22" presetClass="entr" presetSubtype="1"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3250"/>
                            </p:stCondLst>
                            <p:childTnLst>
                              <p:par>
                                <p:cTn id="41" presetID="22" presetClass="entr" presetSubtype="1"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3750"/>
                            </p:stCondLst>
                            <p:childTnLst>
                              <p:par>
                                <p:cTn id="45" presetID="22"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par>
                          <p:cTn id="48" fill="hold">
                            <p:stCondLst>
                              <p:cond delay="4250"/>
                            </p:stCondLst>
                            <p:childTnLst>
                              <p:par>
                                <p:cTn id="49" presetID="22" presetClass="entr" presetSubtype="1"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par>
                                <p:cTn id="52" presetID="22" presetClass="entr" presetSubtype="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750"/>
                            </p:stCondLst>
                            <p:childTnLst>
                              <p:par>
                                <p:cTn id="56" presetID="22" presetClass="entr" presetSubtype="1"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up)">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up)">
                                      <p:cBhvr>
                                        <p:cTn id="7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animBg="1"/>
      <p:bldP spid="9" grpId="0" animBg="1"/>
      <p:bldP spid="10" grpId="0" animBg="1"/>
      <p:bldP spid="11" grpId="0" animBg="1"/>
      <p:bldP spid="12" grpId="0" animBg="1"/>
      <p:bldP spid="29" grpId="0"/>
      <p:bldP spid="2"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395535" y="1129973"/>
            <a:ext cx="8208913" cy="3222101"/>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Herencia</a:t>
            </a:r>
            <a:r>
              <a:rPr lang="es-ES" dirty="0"/>
              <a:t>. </a:t>
            </a:r>
            <a:r>
              <a:rPr lang="es-ES" sz="2000" dirty="0"/>
              <a:t>Se basa en el concepto de clases divididas.</a:t>
            </a:r>
          </a:p>
          <a:p>
            <a:pPr indent="-265113">
              <a:lnSpc>
                <a:spcPct val="114000"/>
              </a:lnSpc>
              <a:spcBef>
                <a:spcPts val="800"/>
              </a:spcBef>
              <a:buClr>
                <a:schemeClr val="accent6">
                  <a:lumMod val="75000"/>
                </a:schemeClr>
              </a:buClr>
              <a:buSzPct val="80000"/>
              <a:buFont typeface="Wingdings" panose="05000000000000000000" pitchFamily="2" charset="2"/>
              <a:buChar char="q"/>
            </a:pPr>
            <a:r>
              <a:rPr lang="es-ES" sz="2000" dirty="0"/>
              <a:t>La idea</a:t>
            </a:r>
            <a:r>
              <a:rPr lang="es-ES_tradnl" sz="2000" dirty="0"/>
              <a:t> principal de estas divisiones reside en el hecho de que cada subclase comparte características con la clase de la cual se deriva. Los empleados, clientes y alumnos comparten nombre, dirección, … Pero, además de estas características compartidas, cada subclase tiene las propias; el empleado tiene un sueldo, el cliente una cuenta, etc. </a:t>
            </a:r>
          </a:p>
          <a:p>
            <a:pPr indent="-265113">
              <a:lnSpc>
                <a:spcPct val="114000"/>
              </a:lnSpc>
              <a:spcBef>
                <a:spcPts val="800"/>
              </a:spcBef>
              <a:buClr>
                <a:schemeClr val="accent6">
                  <a:lumMod val="75000"/>
                </a:schemeClr>
              </a:buClr>
              <a:buSzPct val="80000"/>
              <a:buFont typeface="Wingdings" panose="05000000000000000000" pitchFamily="2" charset="2"/>
              <a:buChar char="q"/>
            </a:pPr>
            <a:endParaRPr lang="es-ES_tradnl" sz="2000" dirty="0"/>
          </a:p>
          <a:p>
            <a:pPr algn="just">
              <a:lnSpc>
                <a:spcPct val="114000"/>
              </a:lnSpc>
              <a:spcBef>
                <a:spcPts val="800"/>
              </a:spcBef>
              <a:buClr>
                <a:schemeClr val="accent6">
                  <a:lumMod val="75000"/>
                </a:schemeClr>
              </a:buClr>
              <a:buSzPct val="80000"/>
            </a:pPr>
            <a:endParaRPr lang="es-ES" sz="2000" dirty="0">
              <a:solidFill>
                <a:schemeClr val="bg1">
                  <a:lumMod val="50000"/>
                </a:schemeClr>
              </a:solidFill>
            </a:endParaRPr>
          </a:p>
        </p:txBody>
      </p:sp>
      <p:grpSp>
        <p:nvGrpSpPr>
          <p:cNvPr id="23" name="Agrupar 6">
            <a:extLst>
              <a:ext uri="{FF2B5EF4-FFF2-40B4-BE49-F238E27FC236}">
                <a16:creationId xmlns:a16="http://schemas.microsoft.com/office/drawing/2014/main" id="{FB0C731A-A0A9-4375-9740-BF177FAD015B}"/>
              </a:ext>
            </a:extLst>
          </p:cNvPr>
          <p:cNvGrpSpPr/>
          <p:nvPr/>
        </p:nvGrpSpPr>
        <p:grpSpPr>
          <a:xfrm>
            <a:off x="4283968" y="4005064"/>
            <a:ext cx="4495727" cy="2046994"/>
            <a:chOff x="457200" y="1600200"/>
            <a:chExt cx="8229600" cy="4695216"/>
          </a:xfrm>
        </p:grpSpPr>
        <p:sp>
          <p:nvSpPr>
            <p:cNvPr id="26" name="Rectángulo 25">
              <a:extLst>
                <a:ext uri="{FF2B5EF4-FFF2-40B4-BE49-F238E27FC236}">
                  <a16:creationId xmlns:a16="http://schemas.microsoft.com/office/drawing/2014/main" id="{72CBA735-7A82-4D31-83C3-7286E5E469FA}"/>
                </a:ext>
              </a:extLst>
            </p:cNvPr>
            <p:cNvSpPr/>
            <p:nvPr/>
          </p:nvSpPr>
          <p:spPr>
            <a:xfrm>
              <a:off x="457200" y="1600200"/>
              <a:ext cx="8229600" cy="4695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aphicFrame>
          <p:nvGraphicFramePr>
            <p:cNvPr id="27" name="Object 4">
              <a:extLst>
                <a:ext uri="{FF2B5EF4-FFF2-40B4-BE49-F238E27FC236}">
                  <a16:creationId xmlns:a16="http://schemas.microsoft.com/office/drawing/2014/main" id="{9FEEF9C5-0B98-4380-82E5-BA1810A7A5C2}"/>
                </a:ext>
              </a:extLst>
            </p:cNvPr>
            <p:cNvGraphicFramePr>
              <a:graphicFrameLocks noChangeAspect="1"/>
            </p:cNvGraphicFramePr>
            <p:nvPr>
              <p:extLst>
                <p:ext uri="{D42A27DB-BD31-4B8C-83A1-F6EECF244321}">
                  <p14:modId xmlns:p14="http://schemas.microsoft.com/office/powerpoint/2010/main" val="2280299781"/>
                </p:ext>
              </p:extLst>
            </p:nvPr>
          </p:nvGraphicFramePr>
          <p:xfrm>
            <a:off x="580936" y="1746833"/>
            <a:ext cx="7982127" cy="4237117"/>
          </p:xfrm>
          <a:graphic>
            <a:graphicData uri="http://schemas.openxmlformats.org/presentationml/2006/ole">
              <mc:AlternateContent xmlns:mc="http://schemas.openxmlformats.org/markup-compatibility/2006">
                <mc:Choice xmlns:v="urn:schemas-microsoft-com:vml" Requires="v">
                  <p:oleObj spid="_x0000_s1039" name="Organization Chart" r:id="rId4" imgW="4883040" imgH="2253960" progId="OrgPlusWOPX.4">
                    <p:embed followColorScheme="full"/>
                  </p:oleObj>
                </mc:Choice>
                <mc:Fallback>
                  <p:oleObj name="Organization Chart" r:id="rId4" imgW="4883040" imgH="2253960" progId="OrgPlusWOPX.4">
                    <p:embed followColorScheme="full"/>
                    <p:pic>
                      <p:nvPicPr>
                        <p:cNvPr id="6" name="Object 4"/>
                        <p:cNvPicPr>
                          <a:picLocks noChangeAspect="1" noChangeArrowheads="1"/>
                        </p:cNvPicPr>
                        <p:nvPr/>
                      </p:nvPicPr>
                      <p:blipFill>
                        <a:blip r:embed="rId5"/>
                        <a:srcRect/>
                        <a:stretch>
                          <a:fillRect/>
                        </a:stretch>
                      </p:blipFill>
                      <p:spPr bwMode="auto">
                        <a:xfrm>
                          <a:off x="580936" y="1746833"/>
                          <a:ext cx="7982127" cy="4237117"/>
                        </a:xfrm>
                        <a:prstGeom prst="rect">
                          <a:avLst/>
                        </a:prstGeom>
                        <a:noFill/>
                        <a:ln>
                          <a:noFill/>
                        </a:ln>
                        <a:effectLst/>
                      </p:spPr>
                    </p:pic>
                  </p:oleObj>
                </mc:Fallback>
              </mc:AlternateContent>
            </a:graphicData>
          </a:graphic>
        </p:graphicFrame>
      </p:grpSp>
      <p:sp>
        <p:nvSpPr>
          <p:cNvPr id="28" name="CuadroTexto 27">
            <a:extLst>
              <a:ext uri="{FF2B5EF4-FFF2-40B4-BE49-F238E27FC236}">
                <a16:creationId xmlns:a16="http://schemas.microsoft.com/office/drawing/2014/main" id="{F2A13742-23EE-42FC-B479-45DBBFC41E1F}"/>
              </a:ext>
            </a:extLst>
          </p:cNvPr>
          <p:cNvSpPr txBox="1"/>
          <p:nvPr/>
        </p:nvSpPr>
        <p:spPr>
          <a:xfrm>
            <a:off x="395535" y="3758962"/>
            <a:ext cx="3888433" cy="2528384"/>
          </a:xfrm>
          <a:prstGeom prst="rect">
            <a:avLst/>
          </a:prstGeom>
          <a:noFill/>
        </p:spPr>
        <p:txBody>
          <a:bodyPr wrap="square">
            <a:spAutoFit/>
          </a:bodyPr>
          <a:lstStyle/>
          <a:p>
            <a:pPr indent="-265113">
              <a:lnSpc>
                <a:spcPct val="114000"/>
              </a:lnSpc>
              <a:spcBef>
                <a:spcPts val="800"/>
              </a:spcBef>
              <a:buClr>
                <a:schemeClr val="accent6">
                  <a:lumMod val="75000"/>
                </a:schemeClr>
              </a:buClr>
              <a:buSzPct val="80000"/>
              <a:buFont typeface="Wingdings" panose="05000000000000000000" pitchFamily="2" charset="2"/>
              <a:buChar char="q"/>
            </a:pPr>
            <a:r>
              <a:rPr lang="es-ES_tradnl" sz="2000" dirty="0"/>
              <a:t>La clase principal de la que derivan las restantes se denomina base, padre o </a:t>
            </a:r>
            <a:r>
              <a:rPr lang="es-ES_tradnl" sz="2000" b="1" dirty="0"/>
              <a:t>superclase</a:t>
            </a:r>
            <a:r>
              <a:rPr lang="es-ES_tradnl" sz="2000" dirty="0"/>
              <a:t>; las subclases también se denominan derivadas o </a:t>
            </a:r>
            <a:r>
              <a:rPr lang="es-ES_tradnl" sz="2000" b="1" dirty="0"/>
              <a:t>hijas</a:t>
            </a:r>
            <a:r>
              <a:rPr lang="es-ES_tradnl" sz="2000" dirty="0"/>
              <a:t>. La superclase sería Persona y las clases hijas Empleado, Cliente, Alumno.</a:t>
            </a:r>
          </a:p>
        </p:txBody>
      </p:sp>
    </p:spTree>
    <p:extLst>
      <p:ext uri="{BB962C8B-B14F-4D97-AF65-F5344CB8AC3E}">
        <p14:creationId xmlns:p14="http://schemas.microsoft.com/office/powerpoint/2010/main" val="30806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251520" y="1210287"/>
            <a:ext cx="3672409" cy="4522969"/>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Polimorfismo</a:t>
            </a:r>
            <a:r>
              <a:rPr lang="es-ES" dirty="0"/>
              <a:t>. </a:t>
            </a:r>
            <a:r>
              <a:rPr lang="es-ES" sz="2000" dirty="0"/>
              <a:t>Permite a dos clases diferentes responder de forma distinta a un mismo mensaje. </a:t>
            </a:r>
          </a:p>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000" dirty="0"/>
              <a:t>Dependiendo de quién sea el objeto que invoca el método en tiempo de ejecución se ejecutará el mensaje de una clase o de otra. </a:t>
            </a:r>
          </a:p>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000" dirty="0"/>
              <a:t>Normalmente sólo tiene sentido en una situación de herencia.</a:t>
            </a:r>
            <a:endParaRPr lang="es-ES" sz="2000" dirty="0">
              <a:solidFill>
                <a:schemeClr val="bg1">
                  <a:lumMod val="50000"/>
                </a:schemeClr>
              </a:solidFill>
            </a:endParaRPr>
          </a:p>
        </p:txBody>
      </p:sp>
      <p:pic>
        <p:nvPicPr>
          <p:cNvPr id="3074" name="Picture 2" descr="El polimorfismo: un pilar de la programación orientada a objetos | BandaGeek">
            <a:extLst>
              <a:ext uri="{FF2B5EF4-FFF2-40B4-BE49-F238E27FC236}">
                <a16:creationId xmlns:a16="http://schemas.microsoft.com/office/drawing/2014/main" id="{288133CD-711B-4A5C-B998-E8CC90DDE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700811"/>
            <a:ext cx="4878402" cy="345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09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n 5" descr="mapa POO.png">
            <a:extLst>
              <a:ext uri="{FF2B5EF4-FFF2-40B4-BE49-F238E27FC236}">
                <a16:creationId xmlns:a16="http://schemas.microsoft.com/office/drawing/2014/main" id="{C7198AA3-2D36-4618-ABB5-437827343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44" y="1119116"/>
            <a:ext cx="7380312" cy="5535234"/>
          </a:xfrm>
          <a:prstGeom prst="rect">
            <a:avLst/>
          </a:prstGeom>
        </p:spPr>
      </p:pic>
    </p:spTree>
    <p:extLst>
      <p:ext uri="{BB962C8B-B14F-4D97-AF65-F5344CB8AC3E}">
        <p14:creationId xmlns:p14="http://schemas.microsoft.com/office/powerpoint/2010/main" val="51843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47962"/>
            <a:ext cx="8352928" cy="2966966"/>
          </a:xfrm>
          <a:prstGeom prst="rect">
            <a:avLst/>
          </a:prstGeom>
          <a:noFill/>
        </p:spPr>
        <p:txBody>
          <a:bodyPr wrap="square" rtlCol="0">
            <a:spAutoFit/>
          </a:bodyPr>
          <a:lstStyle/>
          <a:p>
            <a:pPr marL="342900" indent="-342900" algn="just">
              <a:lnSpc>
                <a:spcPct val="114000"/>
              </a:lnSpc>
              <a:spcAft>
                <a:spcPts val="1200"/>
              </a:spcAft>
              <a:buClr>
                <a:schemeClr val="accent6">
                  <a:lumMod val="75000"/>
                </a:schemeClr>
              </a:buClr>
              <a:buSzPct val="90000"/>
              <a:buFont typeface="Wingdings" panose="05000000000000000000" pitchFamily="2" charset="2"/>
              <a:buChar char="Ø"/>
            </a:pPr>
            <a:r>
              <a:rPr lang="es-ES" sz="2000" dirty="0"/>
              <a:t>En una clase se agrupan </a:t>
            </a:r>
            <a:r>
              <a:rPr lang="es-ES" sz="2000" b="1" dirty="0"/>
              <a:t>datos</a:t>
            </a:r>
            <a:r>
              <a:rPr lang="es-ES" sz="2000" dirty="0"/>
              <a:t> (variables) y </a:t>
            </a:r>
            <a:r>
              <a:rPr lang="es-ES" sz="2000" b="1" dirty="0"/>
              <a:t>métodos</a:t>
            </a:r>
            <a:r>
              <a:rPr lang="es-ES" sz="2000" dirty="0"/>
              <a:t> (funciones). Todas las variables o funciones creadas en </a:t>
            </a:r>
            <a:r>
              <a:rPr lang="es-ES" sz="2000" i="1" dirty="0"/>
              <a:t>Java</a:t>
            </a:r>
            <a:r>
              <a:rPr lang="es-ES" sz="2000" dirty="0"/>
              <a:t> deben pertenecer a una clase </a:t>
            </a:r>
            <a:r>
              <a:rPr lang="es-ES" sz="2000" dirty="0">
                <a:solidFill>
                  <a:schemeClr val="tx1">
                    <a:lumMod val="50000"/>
                    <a:lumOff val="50000"/>
                  </a:schemeClr>
                </a:solidFill>
              </a:rPr>
              <a:t>(no existen variables o funciones globales como en otros lenguajes de programación).</a:t>
            </a:r>
          </a:p>
          <a:p>
            <a:pPr marL="361950" algn="just">
              <a:lnSpc>
                <a:spcPct val="114000"/>
              </a:lnSpc>
              <a:spcBef>
                <a:spcPts val="1200"/>
              </a:spcBef>
              <a:spcAft>
                <a:spcPts val="1200"/>
              </a:spcAft>
              <a:buClr>
                <a:schemeClr val="accent6">
                  <a:lumMod val="75000"/>
                </a:schemeClr>
              </a:buClr>
              <a:buSzPct val="90000"/>
            </a:pPr>
            <a:r>
              <a:rPr lang="es-ES" sz="2000" u="sng" dirty="0"/>
              <a:t>Ejemplo</a:t>
            </a:r>
            <a:r>
              <a:rPr lang="es-ES" sz="2000" dirty="0"/>
              <a:t>: Vamos a crear dos clases, </a:t>
            </a:r>
            <a:r>
              <a:rPr lang="es-ES" sz="2000" i="1" dirty="0">
                <a:solidFill>
                  <a:srgbClr val="0000CC"/>
                </a:solidFill>
              </a:rPr>
              <a:t>Pájaro</a:t>
            </a:r>
            <a:r>
              <a:rPr lang="es-ES" sz="2000" dirty="0">
                <a:solidFill>
                  <a:srgbClr val="0000CC"/>
                </a:solidFill>
              </a:rPr>
              <a:t> </a:t>
            </a:r>
            <a:r>
              <a:rPr lang="es-ES" sz="2000" dirty="0"/>
              <a:t>y </a:t>
            </a:r>
            <a:r>
              <a:rPr lang="es-ES" sz="2000" i="1" dirty="0">
                <a:solidFill>
                  <a:srgbClr val="0000CC"/>
                </a:solidFill>
              </a:rPr>
              <a:t>Test</a:t>
            </a:r>
            <a:r>
              <a:rPr lang="es-ES" sz="2000" dirty="0"/>
              <a:t>. Cada clase residirá en dos ficheros diferentes (</a:t>
            </a:r>
            <a:r>
              <a:rPr lang="es-ES" sz="2000" i="1" dirty="0">
                <a:solidFill>
                  <a:srgbClr val="0000CC"/>
                </a:solidFill>
              </a:rPr>
              <a:t>Pajaro.java</a:t>
            </a:r>
            <a:r>
              <a:rPr lang="es-ES" sz="2000" dirty="0">
                <a:solidFill>
                  <a:srgbClr val="0000CC"/>
                </a:solidFill>
              </a:rPr>
              <a:t> </a:t>
            </a:r>
            <a:r>
              <a:rPr lang="es-ES" sz="2000" dirty="0"/>
              <a:t>y </a:t>
            </a:r>
            <a:r>
              <a:rPr lang="es-ES" sz="2000" i="1" dirty="0">
                <a:solidFill>
                  <a:srgbClr val="0000CC"/>
                </a:solidFill>
              </a:rPr>
              <a:t>Test.java</a:t>
            </a:r>
            <a:r>
              <a:rPr lang="es-ES" sz="2000" dirty="0"/>
              <a:t>). </a:t>
            </a:r>
          </a:p>
          <a:p>
            <a:pPr algn="just"/>
            <a:endParaRPr lang="es-E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904406"/>
            <a:ext cx="3384376" cy="269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489666"/>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4" presetClass="entr" presetSubtype="32" fill="hold" nodeType="after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ox(out)">
                                      <p:cBhvr>
                                        <p:cTn id="23"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4"/>
            <a:ext cx="6192688" cy="561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365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088768"/>
            <a:ext cx="5893428" cy="296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542578" y="4261738"/>
            <a:ext cx="8205886" cy="2485296"/>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sz="2000" dirty="0"/>
              <a:t>En la clase </a:t>
            </a:r>
            <a:r>
              <a:rPr lang="es-ES" sz="2000" i="1" dirty="0">
                <a:solidFill>
                  <a:srgbClr val="0000CC"/>
                </a:solidFill>
              </a:rPr>
              <a:t>Test</a:t>
            </a:r>
            <a:r>
              <a:rPr lang="es-ES" sz="2000" dirty="0">
                <a:solidFill>
                  <a:srgbClr val="0000CC"/>
                </a:solidFill>
              </a:rPr>
              <a:t> </a:t>
            </a:r>
            <a:r>
              <a:rPr lang="es-ES" sz="2000" dirty="0"/>
              <a:t>se crea un objeto de la clase </a:t>
            </a:r>
            <a:r>
              <a:rPr lang="es-ES" sz="2000" i="1" dirty="0">
                <a:solidFill>
                  <a:srgbClr val="0000CC"/>
                </a:solidFill>
              </a:rPr>
              <a:t>Pájaro</a:t>
            </a:r>
            <a:r>
              <a:rPr lang="es-ES" sz="2000" dirty="0">
                <a:solidFill>
                  <a:srgbClr val="0000CC"/>
                </a:solidFill>
              </a:rPr>
              <a:t> </a:t>
            </a:r>
            <a:r>
              <a:rPr lang="es-ES" sz="2000" dirty="0"/>
              <a:t>y se llama a los métodos para actualizar la edad y mostrarla por pantalla. En ningún momento la clase </a:t>
            </a:r>
            <a:r>
              <a:rPr lang="es-ES" sz="2000" i="1" dirty="0">
                <a:solidFill>
                  <a:srgbClr val="0000CC"/>
                </a:solidFill>
              </a:rPr>
              <a:t>Test</a:t>
            </a:r>
            <a:r>
              <a:rPr lang="es-ES" sz="2000" dirty="0">
                <a:solidFill>
                  <a:srgbClr val="0000CC"/>
                </a:solidFill>
              </a:rPr>
              <a:t> </a:t>
            </a:r>
            <a:r>
              <a:rPr lang="es-ES" sz="2000" dirty="0"/>
              <a:t>puede acceder a los métodos o atributos </a:t>
            </a:r>
            <a:r>
              <a:rPr lang="es-ES" sz="2000" i="1" dirty="0" err="1">
                <a:latin typeface="Consolas" panose="020B0609020204030204" pitchFamily="49" charset="0"/>
              </a:rPr>
              <a:t>private</a:t>
            </a:r>
            <a:r>
              <a:rPr lang="es-ES" sz="2000" dirty="0"/>
              <a:t> de la clase </a:t>
            </a:r>
            <a:r>
              <a:rPr lang="es-ES" sz="2000" i="1" dirty="0">
                <a:solidFill>
                  <a:srgbClr val="0000CC"/>
                </a:solidFill>
              </a:rPr>
              <a:t>Pájaro </a:t>
            </a:r>
            <a:r>
              <a:rPr lang="es-ES" sz="2000" dirty="0"/>
              <a:t>(esto es gracias a la abstracción), ni falta que le hace porque lo único que debe de conocer la clase </a:t>
            </a:r>
            <a:r>
              <a:rPr lang="es-ES" sz="2000" i="1" dirty="0">
                <a:solidFill>
                  <a:srgbClr val="0000CC"/>
                </a:solidFill>
              </a:rPr>
              <a:t>Test</a:t>
            </a:r>
            <a:r>
              <a:rPr lang="es-ES" sz="2000" dirty="0">
                <a:solidFill>
                  <a:srgbClr val="0000CC"/>
                </a:solidFill>
              </a:rPr>
              <a:t> </a:t>
            </a:r>
            <a:r>
              <a:rPr lang="es-ES" sz="2000" dirty="0"/>
              <a:t>son los métodos públicos para utilizar la clase.</a:t>
            </a:r>
          </a:p>
          <a:p>
            <a:pPr algn="just">
              <a:lnSpc>
                <a:spcPct val="114000"/>
              </a:lnSpc>
              <a:spcBef>
                <a:spcPts val="1200"/>
              </a:spcBef>
              <a:spcAft>
                <a:spcPts val="1200"/>
              </a:spcAft>
              <a:buClr>
                <a:schemeClr val="accent6">
                  <a:lumMod val="75000"/>
                </a:schemeClr>
              </a:buClr>
              <a:buSzPct val="90000"/>
            </a:pPr>
            <a:r>
              <a:rPr lang="es-ES" sz="2000" dirty="0"/>
              <a:t>Ejercicio: amplia la clase Test para establecer el color amarillo al Pájaro p.</a:t>
            </a:r>
          </a:p>
        </p:txBody>
      </p:sp>
      <p:sp>
        <p:nvSpPr>
          <p:cNvPr id="3" name="2 Rectángulo"/>
          <p:cNvSpPr/>
          <p:nvPr/>
        </p:nvSpPr>
        <p:spPr>
          <a:xfrm>
            <a:off x="3203848" y="2708920"/>
            <a:ext cx="194421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7 Conector recto de flecha"/>
          <p:cNvCxnSpPr>
            <a:stCxn id="3" idx="3"/>
          </p:cNvCxnSpPr>
          <p:nvPr/>
        </p:nvCxnSpPr>
        <p:spPr>
          <a:xfrm>
            <a:off x="5148064" y="2924944"/>
            <a:ext cx="792088"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8 CuadroTexto"/>
          <p:cNvSpPr txBox="1"/>
          <p:nvPr/>
        </p:nvSpPr>
        <p:spPr>
          <a:xfrm>
            <a:off x="5940152" y="2713570"/>
            <a:ext cx="838050" cy="369332"/>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Objeto</a:t>
            </a:r>
          </a:p>
        </p:txBody>
      </p:sp>
    </p:spTree>
    <p:extLst>
      <p:ext uri="{BB962C8B-B14F-4D97-AF65-F5344CB8AC3E}">
        <p14:creationId xmlns:p14="http://schemas.microsoft.com/office/powerpoint/2010/main" val="1491615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95536" y="1340768"/>
            <a:ext cx="8205886" cy="423193"/>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sz="2000" u="sng" dirty="0"/>
              <a:t>RESUMIENDO:  </a:t>
            </a:r>
            <a:endParaRPr lang="es-ES" sz="2000" dirty="0"/>
          </a:p>
        </p:txBody>
      </p:sp>
      <p:sp>
        <p:nvSpPr>
          <p:cNvPr id="8" name="CuadroTexto 7">
            <a:extLst>
              <a:ext uri="{FF2B5EF4-FFF2-40B4-BE49-F238E27FC236}">
                <a16:creationId xmlns:a16="http://schemas.microsoft.com/office/drawing/2014/main" id="{CEB0CFA4-F315-4EE0-8B46-FD0760EE413F}"/>
              </a:ext>
            </a:extLst>
          </p:cNvPr>
          <p:cNvSpPr txBox="1"/>
          <p:nvPr/>
        </p:nvSpPr>
        <p:spPr>
          <a:xfrm>
            <a:off x="395536" y="1844824"/>
            <a:ext cx="8352928" cy="4165243"/>
          </a:xfrm>
          <a:prstGeom prst="rect">
            <a:avLst/>
          </a:prstGeom>
          <a:noFill/>
        </p:spPr>
        <p:txBody>
          <a:bodyPr wrap="square">
            <a:spAutoFit/>
          </a:bodyPr>
          <a:lstStyle/>
          <a:p>
            <a:pPr algn="just">
              <a:lnSpc>
                <a:spcPct val="114000"/>
              </a:lnSpc>
              <a:spcBef>
                <a:spcPts val="800"/>
              </a:spcBef>
              <a:buClr>
                <a:schemeClr val="accent6">
                  <a:lumMod val="75000"/>
                </a:schemeClr>
              </a:buClr>
              <a:buSzPct val="80000"/>
            </a:pPr>
            <a:r>
              <a:rPr lang="es-ES" sz="2400" dirty="0"/>
              <a:t>La ejecución de un programa orientado a objetos realiza fundamentalmente tres cosas:</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Crea los objetos necesarios. Cada objeto será una instancia de la clase a la que corresponde.</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Los mensajes enviados a los objetos dan lugar a que se ejecuten los métodos de esos objetos, procesando internamente la información.</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Finalmente, cuando los objetos no son necesarios, son borrados, liberándose la memoria ocupada por los mismos.</a:t>
            </a:r>
          </a:p>
        </p:txBody>
      </p:sp>
    </p:spTree>
    <p:extLst>
      <p:ext uri="{BB962C8B-B14F-4D97-AF65-F5344CB8AC3E}">
        <p14:creationId xmlns:p14="http://schemas.microsoft.com/office/powerpoint/2010/main" val="313842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Parámetros y valores devueltos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1921680"/>
          </a:xfrm>
          <a:prstGeom prst="rect">
            <a:avLst/>
          </a:prstGeom>
          <a:noFill/>
        </p:spPr>
        <p:txBody>
          <a:bodyPr wrap="square" rtlCol="0">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000" dirty="0"/>
              <a:t>Los métodos pueden permitir que se los llame especificando una serie de valores. A estos valores se les denomina </a:t>
            </a:r>
            <a:r>
              <a:rPr lang="es-ES" sz="2000" i="1" dirty="0">
                <a:solidFill>
                  <a:srgbClr val="0000CC"/>
                </a:solidFill>
              </a:rPr>
              <a:t>parámetros</a:t>
            </a:r>
            <a:r>
              <a:rPr lang="es-ES" sz="2000" dirty="0"/>
              <a:t>. Los parámetros pueden tener un tipo básico (</a:t>
            </a:r>
            <a:r>
              <a:rPr lang="es-ES" sz="2000" i="1" dirty="0" err="1"/>
              <a:t>char</a:t>
            </a:r>
            <a:r>
              <a:rPr lang="es-ES" sz="2000" dirty="0"/>
              <a:t>, </a:t>
            </a:r>
            <a:r>
              <a:rPr lang="es-ES" sz="2000" i="1" dirty="0" err="1"/>
              <a:t>int</a:t>
            </a:r>
            <a:r>
              <a:rPr lang="es-ES" sz="2000" dirty="0"/>
              <a:t>, </a:t>
            </a:r>
            <a:r>
              <a:rPr lang="es-ES" sz="2000" i="1" dirty="0" err="1"/>
              <a:t>boolean</a:t>
            </a:r>
            <a:r>
              <a:rPr lang="es-ES" sz="2000" dirty="0"/>
              <a:t>…) o bien ser un objeto. </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000" dirty="0"/>
              <a:t>Además, los métodos (salvo el constructor) pueden </a:t>
            </a:r>
            <a:r>
              <a:rPr lang="es-ES" sz="2000" i="1" dirty="0">
                <a:solidFill>
                  <a:srgbClr val="0000CC"/>
                </a:solidFill>
              </a:rPr>
              <a:t>retornar un valor </a:t>
            </a:r>
            <a:r>
              <a:rPr lang="es-ES" sz="2000" dirty="0"/>
              <a:t>o no (en ese caso, se pone </a:t>
            </a:r>
            <a:r>
              <a:rPr lang="es-ES" sz="2000" i="1" dirty="0" err="1">
                <a:latin typeface="Consolas" panose="020B0609020204030204" pitchFamily="49" charset="0"/>
              </a:rPr>
              <a:t>void</a:t>
            </a:r>
            <a:r>
              <a:rPr lang="es-ES" sz="2000" dirty="0"/>
              <a:t>).</a:t>
            </a:r>
          </a:p>
        </p:txBody>
      </p:sp>
      <p:sp>
        <p:nvSpPr>
          <p:cNvPr id="2" name="1 CuadroTexto"/>
          <p:cNvSpPr txBox="1"/>
          <p:nvPr/>
        </p:nvSpPr>
        <p:spPr>
          <a:xfrm>
            <a:off x="1870991" y="6025643"/>
            <a:ext cx="1512168" cy="646331"/>
          </a:xfrm>
          <a:prstGeom prst="rect">
            <a:avLst/>
          </a:prstGeom>
          <a:noFill/>
        </p:spPr>
        <p:txBody>
          <a:bodyPr wrap="square" rtlCol="0">
            <a:spAutoFit/>
          </a:bodyPr>
          <a:lstStyle/>
          <a:p>
            <a:pPr algn="ctr"/>
            <a:r>
              <a:rPr lang="es-ES" dirty="0">
                <a:solidFill>
                  <a:srgbClr val="C00000"/>
                </a:solidFill>
              </a:rPr>
              <a:t>tipo del valor devuelto</a:t>
            </a:r>
          </a:p>
        </p:txBody>
      </p:sp>
      <p:sp>
        <p:nvSpPr>
          <p:cNvPr id="7" name="6 CuadroTexto"/>
          <p:cNvSpPr txBox="1"/>
          <p:nvPr/>
        </p:nvSpPr>
        <p:spPr>
          <a:xfrm>
            <a:off x="4932040" y="6025643"/>
            <a:ext cx="2736304" cy="615553"/>
          </a:xfrm>
          <a:prstGeom prst="rect">
            <a:avLst/>
          </a:prstGeom>
          <a:noFill/>
        </p:spPr>
        <p:txBody>
          <a:bodyPr wrap="square" rtlCol="0">
            <a:spAutoFit/>
          </a:bodyPr>
          <a:lstStyle/>
          <a:p>
            <a:pPr algn="ctr"/>
            <a:r>
              <a:rPr lang="es-ES" dirty="0">
                <a:solidFill>
                  <a:srgbClr val="C00000"/>
                </a:solidFill>
              </a:rPr>
              <a:t>valor devuelto</a:t>
            </a:r>
          </a:p>
          <a:p>
            <a:pPr algn="ctr"/>
            <a:r>
              <a:rPr lang="es-ES" sz="1600" dirty="0">
                <a:solidFill>
                  <a:srgbClr val="C00000"/>
                </a:solidFill>
              </a:rPr>
              <a:t>(tiene que ser de tipo </a:t>
            </a:r>
            <a:r>
              <a:rPr lang="es-ES" sz="1600" i="1" dirty="0" err="1">
                <a:solidFill>
                  <a:srgbClr val="C00000"/>
                </a:solidFill>
              </a:rPr>
              <a:t>char</a:t>
            </a:r>
            <a:r>
              <a:rPr lang="es-ES" sz="1600" dirty="0">
                <a:solidFill>
                  <a:srgbClr val="C00000"/>
                </a:solidFill>
              </a:rPr>
              <a:t>)</a:t>
            </a:r>
          </a:p>
        </p:txBody>
      </p:sp>
      <p:sp>
        <p:nvSpPr>
          <p:cNvPr id="8" name="7 CuadroTexto"/>
          <p:cNvSpPr txBox="1"/>
          <p:nvPr/>
        </p:nvSpPr>
        <p:spPr>
          <a:xfrm>
            <a:off x="5724128" y="3140968"/>
            <a:ext cx="2736304" cy="615553"/>
          </a:xfrm>
          <a:prstGeom prst="rect">
            <a:avLst/>
          </a:prstGeom>
          <a:noFill/>
        </p:spPr>
        <p:txBody>
          <a:bodyPr wrap="square" rtlCol="0">
            <a:spAutoFit/>
          </a:bodyPr>
          <a:lstStyle/>
          <a:p>
            <a:pPr algn="ctr"/>
            <a:r>
              <a:rPr lang="es-ES" dirty="0">
                <a:solidFill>
                  <a:srgbClr val="C00000"/>
                </a:solidFill>
              </a:rPr>
              <a:t>parámetro</a:t>
            </a:r>
          </a:p>
          <a:p>
            <a:pPr algn="ctr"/>
            <a:r>
              <a:rPr lang="es-ES" sz="1600" dirty="0">
                <a:solidFill>
                  <a:srgbClr val="C00000"/>
                </a:solidFill>
              </a:rPr>
              <a:t>(de tipo </a:t>
            </a:r>
            <a:r>
              <a:rPr lang="es-ES" sz="1600" i="1" dirty="0" err="1">
                <a:solidFill>
                  <a:srgbClr val="C00000"/>
                </a:solidFill>
              </a:rPr>
              <a:t>char</a:t>
            </a:r>
            <a:r>
              <a:rPr lang="es-ES" sz="1600" dirty="0">
                <a:solidFill>
                  <a:srgbClr val="C00000"/>
                </a:solidFill>
              </a:rPr>
              <a:t>)</a:t>
            </a:r>
          </a:p>
        </p:txBody>
      </p:sp>
      <p:sp>
        <p:nvSpPr>
          <p:cNvPr id="9" name="8 Rectángulo"/>
          <p:cNvSpPr/>
          <p:nvPr/>
        </p:nvSpPr>
        <p:spPr>
          <a:xfrm>
            <a:off x="1547664" y="3860899"/>
            <a:ext cx="5904656" cy="923330"/>
          </a:xfrm>
          <a:prstGeom prst="rect">
            <a:avLst/>
          </a:prstGeom>
          <a:solidFill>
            <a:schemeClr val="accent3">
              <a:lumMod val="20000"/>
              <a:lumOff val="80000"/>
            </a:schemeClr>
          </a:solidFill>
        </p:spPr>
        <p:txBody>
          <a:bodyPr wrap="square">
            <a:spAutoFit/>
          </a:bodyPr>
          <a:lstStyle/>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setcolor</a:t>
            </a:r>
            <a:r>
              <a:rPr lang="en-US" b="1" dirty="0">
                <a:solidFill>
                  <a:srgbClr val="000000"/>
                </a:solidFill>
                <a:latin typeface="Consolas"/>
              </a:rPr>
              <a:t> (</a:t>
            </a:r>
            <a:r>
              <a:rPr lang="en-US" sz="800"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sz="800" b="1" dirty="0">
                <a:solidFill>
                  <a:srgbClr val="6A3E3E"/>
                </a:solidFill>
                <a:latin typeface="Consolas"/>
              </a:rPr>
              <a:t> </a:t>
            </a:r>
            <a:r>
              <a:rPr lang="en-US" b="1" dirty="0">
                <a:solidFill>
                  <a:srgbClr val="000000"/>
                </a:solidFill>
                <a:latin typeface="Consolas"/>
              </a:rPr>
              <a:t>) {</a:t>
            </a:r>
          </a:p>
          <a:p>
            <a:r>
              <a:rPr lang="es-ES" i="1" dirty="0">
                <a:solidFill>
                  <a:srgbClr val="0000C0"/>
                </a:solidFill>
                <a:latin typeface="Consolas"/>
              </a:rPr>
              <a:t>		color</a:t>
            </a:r>
            <a:r>
              <a:rPr lang="es-ES" i="1" dirty="0">
                <a:solidFill>
                  <a:srgbClr val="000000"/>
                </a:solidFill>
                <a:latin typeface="Consolas"/>
              </a:rPr>
              <a:t> = </a:t>
            </a:r>
            <a:r>
              <a:rPr lang="es-ES" i="1" dirty="0">
                <a:solidFill>
                  <a:srgbClr val="6A3E3E"/>
                </a:solidFill>
                <a:latin typeface="Consolas"/>
              </a:rPr>
              <a:t>c</a:t>
            </a:r>
            <a:r>
              <a:rPr lang="es-ES" i="1" dirty="0">
                <a:solidFill>
                  <a:srgbClr val="000000"/>
                </a:solidFill>
                <a:latin typeface="Consolas"/>
              </a:rPr>
              <a:t>;</a:t>
            </a:r>
          </a:p>
          <a:p>
            <a:r>
              <a:rPr lang="es-ES" dirty="0">
                <a:solidFill>
                  <a:srgbClr val="000000"/>
                </a:solidFill>
                <a:latin typeface="Consolas"/>
              </a:rPr>
              <a:t>	}</a:t>
            </a:r>
          </a:p>
        </p:txBody>
      </p:sp>
      <p:sp>
        <p:nvSpPr>
          <p:cNvPr id="11" name="10 Rectángulo"/>
          <p:cNvSpPr/>
          <p:nvPr/>
        </p:nvSpPr>
        <p:spPr>
          <a:xfrm>
            <a:off x="1572004" y="5102313"/>
            <a:ext cx="5880315" cy="923330"/>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public</a:t>
            </a:r>
            <a:r>
              <a:rPr lang="es-ES" b="1" dirty="0">
                <a:solidFill>
                  <a:srgbClr val="000000"/>
                </a:solidFill>
                <a:latin typeface="Consolas"/>
              </a:rPr>
              <a:t> </a:t>
            </a:r>
            <a:r>
              <a:rPr lang="es-ES" b="1" dirty="0" err="1">
                <a:solidFill>
                  <a:srgbClr val="7F0055"/>
                </a:solidFill>
                <a:latin typeface="Consolas"/>
              </a:rPr>
              <a:t>char</a:t>
            </a:r>
            <a:r>
              <a:rPr lang="es-ES" b="1" dirty="0">
                <a:solidFill>
                  <a:srgbClr val="000000"/>
                </a:solidFill>
                <a:latin typeface="Consolas"/>
              </a:rPr>
              <a:t> </a:t>
            </a:r>
            <a:r>
              <a:rPr lang="es-ES" b="1" dirty="0" err="1">
                <a:solidFill>
                  <a:srgbClr val="000000"/>
                </a:solidFill>
                <a:latin typeface="Consolas"/>
              </a:rPr>
              <a:t>getcolor</a:t>
            </a:r>
            <a:r>
              <a:rPr lang="es-ES" sz="800" b="1" dirty="0">
                <a:solidFill>
                  <a:srgbClr val="000000"/>
                </a:solidFill>
                <a:latin typeface="Consolas"/>
              </a:rPr>
              <a:t> </a:t>
            </a:r>
            <a:r>
              <a:rPr lang="es-ES" b="1" dirty="0">
                <a:solidFill>
                  <a:srgbClr val="000000"/>
                </a:solidFill>
                <a:latin typeface="Consolas"/>
              </a:rPr>
              <a:t>(</a:t>
            </a:r>
            <a:r>
              <a:rPr lang="es-ES" sz="800" b="1" dirty="0">
                <a:solidFill>
                  <a:srgbClr val="000000"/>
                </a:solidFill>
                <a:latin typeface="Consolas"/>
              </a:rPr>
              <a:t> </a:t>
            </a:r>
            <a:r>
              <a:rPr lang="es-ES" b="1" dirty="0">
                <a:solidFill>
                  <a:srgbClr val="000000"/>
                </a:solidFill>
                <a:latin typeface="Consolas"/>
              </a:rPr>
              <a:t>) {</a:t>
            </a:r>
          </a:p>
          <a:p>
            <a:r>
              <a:rPr lang="es-ES" b="1" dirty="0">
                <a:solidFill>
                  <a:srgbClr val="7F0055"/>
                </a:solidFill>
                <a:latin typeface="Consolas"/>
              </a:rPr>
              <a:t>		</a:t>
            </a:r>
            <a:r>
              <a:rPr lang="es-ES" b="1" dirty="0" err="1">
                <a:solidFill>
                  <a:srgbClr val="7F0055"/>
                </a:solidFill>
                <a:latin typeface="Consolas"/>
              </a:rPr>
              <a:t>return</a:t>
            </a:r>
            <a:r>
              <a:rPr lang="es-ES" b="1" dirty="0">
                <a:solidFill>
                  <a:srgbClr val="000000"/>
                </a:solidFill>
                <a:latin typeface="Consolas"/>
              </a:rPr>
              <a:t> </a:t>
            </a:r>
            <a:r>
              <a:rPr lang="es-ES" b="1" i="1" dirty="0">
                <a:solidFill>
                  <a:srgbClr val="0000C0"/>
                </a:solidFill>
                <a:latin typeface="Consolas"/>
              </a:rPr>
              <a:t>color</a:t>
            </a:r>
            <a:r>
              <a:rPr lang="es-ES" sz="800" b="1" i="1" dirty="0">
                <a:solidFill>
                  <a:srgbClr val="0000C0"/>
                </a:solidFill>
                <a:latin typeface="Consolas"/>
              </a:rPr>
              <a:t> </a:t>
            </a:r>
            <a:r>
              <a:rPr lang="es-ES" b="1" i="1" dirty="0">
                <a:solidFill>
                  <a:srgbClr val="000000"/>
                </a:solidFill>
                <a:latin typeface="Consolas"/>
              </a:rPr>
              <a:t>;</a:t>
            </a:r>
          </a:p>
          <a:p>
            <a:r>
              <a:rPr lang="es-ES" dirty="0">
                <a:solidFill>
                  <a:srgbClr val="000000"/>
                </a:solidFill>
                <a:latin typeface="Consolas"/>
              </a:rPr>
              <a:t>	}</a:t>
            </a:r>
            <a:endParaRPr lang="es-ES" dirty="0"/>
          </a:p>
        </p:txBody>
      </p:sp>
      <p:sp>
        <p:nvSpPr>
          <p:cNvPr id="12" name="11 Elipse"/>
          <p:cNvSpPr/>
          <p:nvPr/>
        </p:nvSpPr>
        <p:spPr>
          <a:xfrm>
            <a:off x="5292080" y="3857323"/>
            <a:ext cx="648072" cy="4652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Elipse"/>
          <p:cNvSpPr/>
          <p:nvPr/>
        </p:nvSpPr>
        <p:spPr>
          <a:xfrm>
            <a:off x="3383159" y="5098737"/>
            <a:ext cx="648072" cy="346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lipse"/>
          <p:cNvSpPr/>
          <p:nvPr/>
        </p:nvSpPr>
        <p:spPr>
          <a:xfrm>
            <a:off x="4299384" y="5445224"/>
            <a:ext cx="776672" cy="35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5 Conector curvado"/>
          <p:cNvCxnSpPr>
            <a:stCxn id="12" idx="0"/>
          </p:cNvCxnSpPr>
          <p:nvPr/>
        </p:nvCxnSpPr>
        <p:spPr>
          <a:xfrm rot="5400000" flipH="1" flipV="1">
            <a:off x="5869027" y="3195834"/>
            <a:ext cx="408579" cy="914400"/>
          </a:xfrm>
          <a:prstGeom prst="curvedConnector2">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17 Conector curvado"/>
          <p:cNvCxnSpPr/>
          <p:nvPr/>
        </p:nvCxnSpPr>
        <p:spPr>
          <a:xfrm>
            <a:off x="4687721" y="5796598"/>
            <a:ext cx="604361" cy="440714"/>
          </a:xfrm>
          <a:prstGeom prst="curvedConnector3">
            <a:avLst>
              <a:gd name="adj1" fmla="val 677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25 Conector curvado"/>
          <p:cNvCxnSpPr/>
          <p:nvPr/>
        </p:nvCxnSpPr>
        <p:spPr>
          <a:xfrm rot="5400000">
            <a:off x="2839262" y="5479921"/>
            <a:ext cx="694286" cy="397158"/>
          </a:xfrm>
          <a:prstGeom prst="curvedConnector3">
            <a:avLst>
              <a:gd name="adj1" fmla="val 50000"/>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5748966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6" presetClass="entr" presetSubtype="3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out)">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circle(out)">
                                      <p:cBhvr>
                                        <p:cTn id="41" dur="1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down)">
                                      <p:cBhvr>
                                        <p:cTn id="58" dur="500"/>
                                        <p:tgtEl>
                                          <p:spTgt spid="14"/>
                                        </p:tgtEl>
                                      </p:cBhvr>
                                    </p:animEffect>
                                  </p:childTnLst>
                                </p:cTn>
                              </p:par>
                            </p:childTnLst>
                          </p:cTn>
                        </p:par>
                        <p:par>
                          <p:cTn id="59" fill="hold">
                            <p:stCondLst>
                              <p:cond delay="2000"/>
                            </p:stCondLst>
                            <p:childTnLst>
                              <p:par>
                                <p:cTn id="60" presetID="22" presetClass="entr" presetSubtype="1"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p:bldP spid="7" grpId="0"/>
      <p:bldP spid="8" grpId="0"/>
      <p:bldP spid="9"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539552" y="1391063"/>
            <a:ext cx="8352928" cy="4062651"/>
          </a:xfrm>
          <a:prstGeom prst="rect">
            <a:avLst/>
          </a:prstGeom>
          <a:noFill/>
        </p:spPr>
        <p:txBody>
          <a:bodyPr wrap="square" rtlCol="0">
            <a:spAutoFit/>
          </a:bodyPr>
          <a:lstStyle/>
          <a:p>
            <a:pPr marL="457200" indent="-457200">
              <a:spcBef>
                <a:spcPts val="600"/>
              </a:spcBef>
              <a:spcAft>
                <a:spcPts val="1200"/>
              </a:spcAft>
              <a:buClr>
                <a:srgbClr val="0000CC"/>
              </a:buClr>
              <a:buFont typeface="+mj-lt"/>
              <a:buAutoNum type="arabicPeriod"/>
            </a:pPr>
            <a:r>
              <a:rPr lang="es-ES" sz="2400" dirty="0"/>
              <a:t>Introducción al concepto de Objeto</a:t>
            </a:r>
          </a:p>
          <a:p>
            <a:pPr marL="457200" indent="-457200">
              <a:spcBef>
                <a:spcPts val="600"/>
              </a:spcBef>
              <a:spcAft>
                <a:spcPts val="1200"/>
              </a:spcAft>
              <a:buClr>
                <a:srgbClr val="0000CC"/>
              </a:buClr>
              <a:buFont typeface="+mj-lt"/>
              <a:buAutoNum type="arabicPeriod"/>
            </a:pPr>
            <a:r>
              <a:rPr lang="es-ES" sz="2400" dirty="0"/>
              <a:t>Características de la Programación Orientada a Objetos</a:t>
            </a:r>
          </a:p>
          <a:p>
            <a:pPr marL="457200" indent="-457200">
              <a:spcBef>
                <a:spcPts val="600"/>
              </a:spcBef>
              <a:spcAft>
                <a:spcPts val="1200"/>
              </a:spcAft>
              <a:buClr>
                <a:srgbClr val="0000CC"/>
              </a:buClr>
              <a:buFont typeface="+mj-lt"/>
              <a:buAutoNum type="arabicPeriod"/>
            </a:pPr>
            <a:r>
              <a:rPr lang="es-ES" sz="2400" dirty="0"/>
              <a:t>Propiedades y métodos de los Objetos</a:t>
            </a:r>
          </a:p>
          <a:p>
            <a:pPr marL="457200" indent="-457200">
              <a:spcBef>
                <a:spcPts val="600"/>
              </a:spcBef>
              <a:spcAft>
                <a:spcPts val="1200"/>
              </a:spcAft>
              <a:buClr>
                <a:srgbClr val="0000CC"/>
              </a:buClr>
              <a:buFont typeface="+mj-lt"/>
              <a:buAutoNum type="arabicPeriod"/>
            </a:pPr>
            <a:r>
              <a:rPr lang="es-ES" sz="2400" dirty="0" smtClean="0"/>
              <a:t>Parámetros </a:t>
            </a:r>
            <a:r>
              <a:rPr lang="es-ES" sz="2400" dirty="0"/>
              <a:t>y valores devueltos</a:t>
            </a:r>
          </a:p>
          <a:p>
            <a:pPr marL="457200" indent="-457200">
              <a:spcBef>
                <a:spcPts val="600"/>
              </a:spcBef>
              <a:spcAft>
                <a:spcPts val="1200"/>
              </a:spcAft>
              <a:buClr>
                <a:srgbClr val="0000CC"/>
              </a:buClr>
              <a:buFont typeface="+mj-lt"/>
              <a:buAutoNum type="arabicPeriod"/>
            </a:pPr>
            <a:r>
              <a:rPr lang="es-ES" sz="2400" dirty="0"/>
              <a:t>Constructores y destructores de Objetos</a:t>
            </a:r>
          </a:p>
          <a:p>
            <a:pPr marL="457200" indent="-457200">
              <a:spcBef>
                <a:spcPts val="600"/>
              </a:spcBef>
              <a:spcAft>
                <a:spcPts val="1200"/>
              </a:spcAft>
              <a:buClr>
                <a:srgbClr val="0000CC"/>
              </a:buClr>
              <a:buFont typeface="+mj-lt"/>
              <a:buAutoNum type="arabicPeriod"/>
            </a:pPr>
            <a:r>
              <a:rPr lang="es-ES" sz="2400" dirty="0"/>
              <a:t>Uso de métodos estáticos y dinámicos</a:t>
            </a:r>
          </a:p>
          <a:p>
            <a:pPr marL="457200" indent="-457200">
              <a:spcBef>
                <a:spcPts val="600"/>
              </a:spcBef>
              <a:spcAft>
                <a:spcPts val="1200"/>
              </a:spcAft>
              <a:buClr>
                <a:srgbClr val="0000CC"/>
              </a:buClr>
              <a:buFont typeface="+mj-lt"/>
              <a:buAutoNum type="arabicPeriod"/>
            </a:pPr>
            <a:r>
              <a:rPr lang="es-ES" sz="2400" dirty="0"/>
              <a:t>Librerías de Objetos (Paquetes)</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5115246"/>
          </a:xfrm>
          <a:prstGeom prst="rect">
            <a:avLst/>
          </a:prstGeom>
          <a:noFill/>
        </p:spPr>
        <p:txBody>
          <a:bodyPr wrap="square" rtlCol="0">
            <a:spAutoFit/>
          </a:bodyPr>
          <a:lstStyle/>
          <a:p>
            <a:pPr marL="342900" indent="-342900" algn="just">
              <a:lnSpc>
                <a:spcPct val="114000"/>
              </a:lnSpc>
              <a:spcAft>
                <a:spcPts val="1200"/>
              </a:spcAft>
              <a:buClr>
                <a:schemeClr val="accent6">
                  <a:lumMod val="75000"/>
                </a:schemeClr>
              </a:buClr>
              <a:buSzPct val="90000"/>
              <a:buFont typeface="Wingdings" panose="05000000000000000000" pitchFamily="2" charset="2"/>
              <a:buChar char="Ø"/>
            </a:pPr>
            <a:r>
              <a:rPr lang="es-ES" sz="2000" dirty="0"/>
              <a:t>Existen unos métodos especiales que son los </a:t>
            </a:r>
            <a:r>
              <a:rPr lang="es-ES" sz="2000" b="1" dirty="0"/>
              <a:t>constructores</a:t>
            </a:r>
            <a:r>
              <a:rPr lang="es-ES" sz="2000" dirty="0"/>
              <a:t> y </a:t>
            </a:r>
            <a:r>
              <a:rPr lang="es-ES" sz="2000" b="1" dirty="0"/>
              <a:t>destructores</a:t>
            </a:r>
            <a:r>
              <a:rPr lang="es-ES" sz="2000" dirty="0"/>
              <a:t> del objeto. Estos métodos son opcionales, es decir, no es obligatorio programarlos salvo que se necesiten.</a:t>
            </a:r>
          </a:p>
          <a:p>
            <a:pPr marL="719138" lvl="1" indent="-360363" algn="just">
              <a:lnSpc>
                <a:spcPct val="114000"/>
              </a:lnSpc>
              <a:spcAft>
                <a:spcPts val="1200"/>
              </a:spcAft>
              <a:buClr>
                <a:schemeClr val="accent6">
                  <a:lumMod val="75000"/>
                </a:schemeClr>
              </a:buClr>
              <a:buSzPct val="90000"/>
              <a:buFont typeface="Wingdings" panose="05000000000000000000" pitchFamily="2" charset="2"/>
              <a:buChar char="q"/>
            </a:pPr>
            <a:r>
              <a:rPr lang="es-ES" sz="2000" dirty="0"/>
              <a:t>El </a:t>
            </a:r>
            <a:r>
              <a:rPr lang="es-ES" sz="2000" b="1" dirty="0"/>
              <a:t>constructor</a:t>
            </a:r>
            <a:r>
              <a:rPr lang="es-ES" sz="2000" dirty="0"/>
              <a:t> del objeto es un procedimiento llamado automáticamente cuando se crea un objeto de esa clase. Si el programador no los declara, Java generará uno por defecto. La función del constructor es inicializar el objeto.</a:t>
            </a:r>
          </a:p>
          <a:p>
            <a:pPr marL="719138" lvl="1" indent="-360363" algn="just">
              <a:lnSpc>
                <a:spcPct val="114000"/>
              </a:lnSpc>
              <a:spcAft>
                <a:spcPts val="1200"/>
              </a:spcAft>
              <a:buClr>
                <a:schemeClr val="accent6">
                  <a:lumMod val="75000"/>
                </a:schemeClr>
              </a:buClr>
              <a:buSzPct val="90000"/>
              <a:buFont typeface="Wingdings" panose="05000000000000000000" pitchFamily="2" charset="2"/>
              <a:buChar char="q"/>
            </a:pPr>
            <a:r>
              <a:rPr lang="es-ES" sz="2000" dirty="0"/>
              <a:t>El </a:t>
            </a:r>
            <a:r>
              <a:rPr lang="es-ES" sz="2000" b="1" dirty="0"/>
              <a:t>destructor</a:t>
            </a:r>
            <a:r>
              <a:rPr lang="es-ES" sz="2000" dirty="0"/>
              <a:t>, por el contrario, se ejecutará automáticamente siempre que se destruye un objeto de dicha clase. Los destructores, generalmente, se utilizan para liberar recursos y cerrar flujos abiertos (realiza una limpieza final). Los destructores no reciben parámetros, al contrario que los constructores. </a:t>
            </a:r>
          </a:p>
          <a:p>
            <a:pPr marL="719138" lvl="1" algn="just">
              <a:lnSpc>
                <a:spcPct val="114000"/>
              </a:lnSpc>
              <a:spcAft>
                <a:spcPts val="1200"/>
              </a:spcAft>
              <a:buClr>
                <a:schemeClr val="accent6">
                  <a:lumMod val="75000"/>
                </a:schemeClr>
              </a:buClr>
              <a:buSzPct val="90000"/>
            </a:pPr>
            <a:r>
              <a:rPr lang="es-ES" sz="2000" dirty="0">
                <a:solidFill>
                  <a:schemeClr val="tx1">
                    <a:lumMod val="50000"/>
                    <a:lumOff val="50000"/>
                  </a:schemeClr>
                </a:solidFill>
              </a:rPr>
              <a:t>Nota: en Java NO hay destructores como en C++.	</a:t>
            </a:r>
          </a:p>
        </p:txBody>
      </p:sp>
    </p:spTree>
    <p:extLst>
      <p:ext uri="{BB962C8B-B14F-4D97-AF65-F5344CB8AC3E}">
        <p14:creationId xmlns:p14="http://schemas.microsoft.com/office/powerpoint/2010/main" val="3772277281"/>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750"/>
                                        <p:tgtEl>
                                          <p:spTgt spid="6">
                                            <p:txEl>
                                              <p:pRg st="0" end="0"/>
                                            </p:txEl>
                                          </p:spTgt>
                                        </p:tgtEl>
                                      </p:cBhvr>
                                    </p:animEffect>
                                  </p:childTnLst>
                                </p:cTn>
                              </p:par>
                            </p:childTnLst>
                          </p:cTn>
                        </p:par>
                        <p:par>
                          <p:cTn id="16" fill="hold">
                            <p:stCondLst>
                              <p:cond delay="2000"/>
                            </p:stCondLst>
                            <p:childTnLst>
                              <p:par>
                                <p:cTn id="17" presetID="22" presetClass="entr" presetSubtype="8" fill="hold" grpId="0" nodeType="afterEffect">
                                  <p:stCondLst>
                                    <p:cond delay="25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750"/>
                                        <p:tgtEl>
                                          <p:spTgt spid="6">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25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750"/>
                                        <p:tgtEl>
                                          <p:spTgt spid="6">
                                            <p:txEl>
                                              <p:pRg st="2" end="2"/>
                                            </p:txEl>
                                          </p:spTgt>
                                        </p:tgtEl>
                                      </p:cBhvr>
                                    </p:animEffect>
                                  </p:childTnLst>
                                </p:cTn>
                              </p:par>
                            </p:childTnLst>
                          </p:cTn>
                        </p:par>
                        <p:par>
                          <p:cTn id="24" fill="hold">
                            <p:stCondLst>
                              <p:cond delay="4000"/>
                            </p:stCondLst>
                            <p:childTnLst>
                              <p:par>
                                <p:cTn id="25" presetID="22" presetClass="entr" presetSubtype="8" fill="hold" grpId="0" nodeType="afterEffect">
                                  <p:stCondLst>
                                    <p:cond delay="25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FE0C0D08-6827-4D88-8A63-4DA4EC3D233A}"/>
              </a:ext>
            </a:extLst>
          </p:cNvPr>
          <p:cNvPicPr>
            <a:picLocks noChangeAspect="1"/>
          </p:cNvPicPr>
          <p:nvPr/>
        </p:nvPicPr>
        <p:blipFill>
          <a:blip r:embed="rId3"/>
          <a:stretch>
            <a:fillRect/>
          </a:stretch>
        </p:blipFill>
        <p:spPr>
          <a:xfrm>
            <a:off x="467544" y="1285868"/>
            <a:ext cx="8136904" cy="5130331"/>
          </a:xfrm>
          <a:prstGeom prst="rect">
            <a:avLst/>
          </a:prstGeom>
        </p:spPr>
      </p:pic>
    </p:spTree>
    <p:extLst>
      <p:ext uri="{BB962C8B-B14F-4D97-AF65-F5344CB8AC3E}">
        <p14:creationId xmlns:p14="http://schemas.microsoft.com/office/powerpoint/2010/main" val="1906069270"/>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443198"/>
          </a:xfrm>
          <a:prstGeom prst="rect">
            <a:avLst/>
          </a:prstGeom>
          <a:noFill/>
        </p:spPr>
        <p:txBody>
          <a:bodyPr wrap="square" rtlCol="0">
            <a:spAutoFit/>
          </a:bodyPr>
          <a:lstStyle/>
          <a:p>
            <a:pPr algn="just">
              <a:lnSpc>
                <a:spcPct val="114000"/>
              </a:lnSpc>
              <a:spcAft>
                <a:spcPts val="1200"/>
              </a:spcAft>
              <a:buClr>
                <a:schemeClr val="accent6">
                  <a:lumMod val="75000"/>
                </a:schemeClr>
              </a:buClr>
              <a:buSzPct val="90000"/>
            </a:pPr>
            <a:r>
              <a:rPr lang="es-ES" sz="2000" u="sng" dirty="0"/>
              <a:t>Ejemplo</a:t>
            </a:r>
            <a:r>
              <a:rPr lang="es-ES" sz="2000" dirty="0"/>
              <a:t>: En el siguiente código se verán los constructores para la clase </a:t>
            </a:r>
            <a:r>
              <a:rPr lang="es-ES" sz="2000" i="1" dirty="0">
                <a:solidFill>
                  <a:srgbClr val="0000CC"/>
                </a:solidFill>
              </a:rPr>
              <a:t>Pájaro</a:t>
            </a:r>
            <a:r>
              <a:rPr lang="es-ES" sz="2000" dirty="0"/>
              <a:t>.</a:t>
            </a:r>
            <a:endParaRPr lang="es-ES" sz="2000" dirty="0">
              <a:solidFill>
                <a:schemeClr val="tx1">
                  <a:lumMod val="50000"/>
                  <a:lumOff val="50000"/>
                </a:schemeClr>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16832"/>
            <a:ext cx="4896544" cy="483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2615976" y="4077072"/>
            <a:ext cx="3148905"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2615975" y="5217368"/>
            <a:ext cx="3148905"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609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750"/>
                                        <p:tgtEl>
                                          <p:spTgt spid="6">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up)">
                                      <p:cBhvr>
                                        <p:cTn id="11" dur="500"/>
                                        <p:tgtEl>
                                          <p:spTgt spid="8194"/>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1500"/>
                                        <p:tgtEl>
                                          <p:spTgt spid="7"/>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794064"/>
          </a:xfrm>
          <a:prstGeom prst="rect">
            <a:avLst/>
          </a:prstGeom>
          <a:noFill/>
        </p:spPr>
        <p:txBody>
          <a:bodyPr wrap="square" rtlCol="0">
            <a:spAutoFit/>
          </a:bodyPr>
          <a:lstStyle/>
          <a:p>
            <a:pPr algn="just">
              <a:lnSpc>
                <a:spcPct val="114000"/>
              </a:lnSpc>
              <a:spcAft>
                <a:spcPts val="1200"/>
              </a:spcAft>
              <a:buClr>
                <a:schemeClr val="accent6">
                  <a:lumMod val="75000"/>
                </a:schemeClr>
              </a:buClr>
              <a:buSzPct val="90000"/>
            </a:pPr>
            <a:r>
              <a:rPr lang="es-ES" sz="2000" dirty="0"/>
              <a:t>El constructor de la clase </a:t>
            </a:r>
            <a:r>
              <a:rPr lang="es-ES" sz="2000" i="1" dirty="0">
                <a:solidFill>
                  <a:srgbClr val="0000CC"/>
                </a:solidFill>
              </a:rPr>
              <a:t>Pájaro</a:t>
            </a:r>
            <a:r>
              <a:rPr lang="es-ES" sz="2000" dirty="0"/>
              <a:t> está </a:t>
            </a:r>
            <a:r>
              <a:rPr lang="es-ES" sz="2000" b="1" dirty="0"/>
              <a:t>sobrecargado</a:t>
            </a:r>
            <a:r>
              <a:rPr lang="es-ES" sz="2000" dirty="0"/>
              <a:t>. Es posible crear objetos de la clase </a:t>
            </a:r>
            <a:r>
              <a:rPr lang="es-ES" sz="2000" b="1" dirty="0">
                <a:solidFill>
                  <a:srgbClr val="0000CC"/>
                </a:solidFill>
              </a:rPr>
              <a:t>Pájaro</a:t>
            </a:r>
            <a:r>
              <a:rPr lang="es-ES" sz="2000" dirty="0"/>
              <a:t> de distintas formas.</a:t>
            </a:r>
            <a:endParaRPr lang="es-ES" sz="2000" dirty="0">
              <a:solidFill>
                <a:schemeClr val="tx1">
                  <a:lumMod val="50000"/>
                  <a:lumOff val="50000"/>
                </a:schemeClr>
              </a:solidFill>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416" y="2420888"/>
            <a:ext cx="690802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395536" y="5949280"/>
            <a:ext cx="8352928" cy="723916"/>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u="sng" dirty="0"/>
              <a:t>Ejercicio</a:t>
            </a:r>
            <a:r>
              <a:rPr lang="es-ES" dirty="0"/>
              <a:t>: amplía la clase </a:t>
            </a:r>
            <a:r>
              <a:rPr lang="es-ES" i="1" dirty="0">
                <a:solidFill>
                  <a:srgbClr val="0000CC"/>
                </a:solidFill>
              </a:rPr>
              <a:t>Pájaro</a:t>
            </a:r>
            <a:r>
              <a:rPr lang="es-ES" dirty="0">
                <a:solidFill>
                  <a:srgbClr val="0000CC"/>
                </a:solidFill>
              </a:rPr>
              <a:t> </a:t>
            </a:r>
            <a:r>
              <a:rPr lang="es-ES" dirty="0"/>
              <a:t>anterior y añade los métodos mostrar el color y la edad. Amplía también la clase </a:t>
            </a:r>
            <a:r>
              <a:rPr lang="es-ES" i="1" dirty="0">
                <a:solidFill>
                  <a:srgbClr val="0000CC"/>
                </a:solidFill>
              </a:rPr>
              <a:t>Test</a:t>
            </a:r>
            <a:r>
              <a:rPr lang="es-ES" dirty="0">
                <a:solidFill>
                  <a:srgbClr val="0000CC"/>
                </a:solidFill>
              </a:rPr>
              <a:t> </a:t>
            </a:r>
            <a:r>
              <a:rPr lang="es-ES" dirty="0"/>
              <a:t> para hacer la prueba.</a:t>
            </a:r>
          </a:p>
        </p:txBody>
      </p:sp>
    </p:spTree>
    <p:extLst>
      <p:ext uri="{BB962C8B-B14F-4D97-AF65-F5344CB8AC3E}">
        <p14:creationId xmlns:p14="http://schemas.microsoft.com/office/powerpoint/2010/main" val="125723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750"/>
                                        <p:tgtEl>
                                          <p:spTgt spid="6">
                                            <p:txEl>
                                              <p:pRg st="0" end="0"/>
                                            </p:txEl>
                                          </p:spTgt>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circle(in)">
                                      <p:cBhvr>
                                        <p:cTn id="11" dur="2000"/>
                                        <p:tgtEl>
                                          <p:spTgt spid="92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5" y="0"/>
            <a:ext cx="1207878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311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1588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7898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atributos de instancia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4985980"/>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b="1" dirty="0" smtClean="0"/>
              <a:t>Atributos </a:t>
            </a:r>
            <a:r>
              <a:rPr lang="es-ES" b="1" dirty="0"/>
              <a:t>de instancia</a:t>
            </a:r>
            <a:r>
              <a:rPr lang="es-ES" dirty="0"/>
              <a:t>: Son específicos de cada instancia de una clase. </a:t>
            </a:r>
            <a:r>
              <a:rPr lang="es-ES" b="1" i="1" dirty="0"/>
              <a:t>Cada objeto tiene su propia copia de estos atributos</a:t>
            </a:r>
            <a:r>
              <a:rPr lang="es-ES" dirty="0"/>
              <a:t> y su valor puede variar de un objeto a otro</a:t>
            </a:r>
            <a:r>
              <a:rPr lang="es-ES" dirty="0" smtClean="0"/>
              <a:t>.</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dirty="0" smtClean="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dirty="0" smtClean="0"/>
          </a:p>
          <a:p>
            <a:pPr marL="358775" algn="just">
              <a:lnSpc>
                <a:spcPct val="110000"/>
              </a:lnSpc>
              <a:spcBef>
                <a:spcPts val="1200"/>
              </a:spcBef>
              <a:spcAft>
                <a:spcPts val="1200"/>
              </a:spcAft>
              <a:buClr>
                <a:schemeClr val="accent6">
                  <a:lumMod val="75000"/>
                </a:schemeClr>
              </a:buClr>
              <a:buSzPct val="90000"/>
            </a:pPr>
            <a:r>
              <a:rPr lang="es-ES" dirty="0"/>
              <a:t>Al pintar </a:t>
            </a:r>
            <a:r>
              <a:rPr lang="es-ES" dirty="0" smtClean="0"/>
              <a:t>la propiedad “nombre” de cada objeto vemos que me devuelve para cada objeto su propio valor, para per1 nos devuelve “Isabel” y para per2 nos devuelve “Ana”.</a:t>
            </a:r>
          </a:p>
          <a:p>
            <a:pPr marL="358775" algn="just">
              <a:lnSpc>
                <a:spcPct val="110000"/>
              </a:lnSpc>
              <a:spcBef>
                <a:spcPts val="1200"/>
              </a:spcBef>
              <a:spcAft>
                <a:spcPts val="1200"/>
              </a:spcAft>
              <a:buClr>
                <a:schemeClr val="accent6">
                  <a:lumMod val="75000"/>
                </a:schemeClr>
              </a:buClr>
              <a:buSzPct val="90000"/>
            </a:pPr>
            <a:r>
              <a:rPr lang="es-ES" dirty="0" smtClean="0"/>
              <a:t>Estos son los atributos </a:t>
            </a:r>
            <a:r>
              <a:rPr lang="es-ES" b="1" dirty="0" smtClean="0"/>
              <a:t>normales</a:t>
            </a:r>
            <a:r>
              <a:rPr lang="es-ES" dirty="0" smtClean="0"/>
              <a:t>, también llamadas propiedades de instancia.</a:t>
            </a:r>
            <a:endParaRPr lang="es-ES" dirty="0"/>
          </a:p>
        </p:txBody>
      </p:sp>
      <p:pic>
        <p:nvPicPr>
          <p:cNvPr id="10" name="Imagen 9"/>
          <p:cNvPicPr>
            <a:picLocks noChangeAspect="1"/>
          </p:cNvPicPr>
          <p:nvPr/>
        </p:nvPicPr>
        <p:blipFill>
          <a:blip r:embed="rId3"/>
          <a:stretch>
            <a:fillRect/>
          </a:stretch>
        </p:blipFill>
        <p:spPr>
          <a:xfrm>
            <a:off x="827584" y="2132856"/>
            <a:ext cx="2413124" cy="2006703"/>
          </a:xfrm>
          <a:prstGeom prst="rect">
            <a:avLst/>
          </a:prstGeom>
        </p:spPr>
      </p:pic>
      <p:pic>
        <p:nvPicPr>
          <p:cNvPr id="11" name="Imagen 10"/>
          <p:cNvPicPr>
            <a:picLocks noChangeAspect="1"/>
          </p:cNvPicPr>
          <p:nvPr/>
        </p:nvPicPr>
        <p:blipFill>
          <a:blip r:embed="rId4"/>
          <a:stretch>
            <a:fillRect/>
          </a:stretch>
        </p:blipFill>
        <p:spPr>
          <a:xfrm>
            <a:off x="3275856" y="2208884"/>
            <a:ext cx="5731123" cy="1930675"/>
          </a:xfrm>
          <a:prstGeom prst="rect">
            <a:avLst/>
          </a:prstGeom>
        </p:spPr>
      </p:pic>
    </p:spTree>
    <p:extLst>
      <p:ext uri="{BB962C8B-B14F-4D97-AF65-F5344CB8AC3E}">
        <p14:creationId xmlns:p14="http://schemas.microsoft.com/office/powerpoint/2010/main" val="8779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left)">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wipe(left)">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
            </a:r>
            <a:r>
              <a:rPr lang="es-E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atributos 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4856382" cy="4801314"/>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sz="2000" b="1" dirty="0" smtClean="0"/>
              <a:t>Atributos </a:t>
            </a:r>
            <a:r>
              <a:rPr lang="es-ES" sz="2000" b="1" dirty="0"/>
              <a:t>estáticos</a:t>
            </a:r>
            <a:r>
              <a:rPr lang="es-ES" sz="2000" dirty="0"/>
              <a:t>: son compartidos por todas las instancias de una clase. Pertenecen a la clase en lugar de a una instancia particular, y su valor es el mismo para todas las instancias de esa clase. Usamos la palabra reservada </a:t>
            </a:r>
            <a:r>
              <a:rPr lang="es-ES" sz="2000" i="1" dirty="0" err="1"/>
              <a:t>static</a:t>
            </a:r>
            <a:r>
              <a:rPr lang="es-ES" sz="2000" dirty="0" smtClean="0"/>
              <a:t>.</a:t>
            </a:r>
          </a:p>
          <a:p>
            <a:pPr marL="358775" algn="just">
              <a:lnSpc>
                <a:spcPct val="110000"/>
              </a:lnSpc>
              <a:spcBef>
                <a:spcPts val="1200"/>
              </a:spcBef>
              <a:spcAft>
                <a:spcPts val="1200"/>
              </a:spcAft>
              <a:buClr>
                <a:schemeClr val="accent6">
                  <a:lumMod val="75000"/>
                </a:schemeClr>
              </a:buClr>
              <a:buSzPct val="90000"/>
            </a:pPr>
            <a:r>
              <a:rPr lang="es-ES" sz="2000" dirty="0" smtClean="0"/>
              <a:t>En el constructor podemos incrementar el valor de la propiedad estática para saber el número de objetos que se crean. Esto es debido a que cada vez que se cree un objeto se incrementa, y el valor último es el que ven todos los objetos de esa clase.</a:t>
            </a:r>
          </a:p>
        </p:txBody>
      </p:sp>
      <p:pic>
        <p:nvPicPr>
          <p:cNvPr id="10" name="Imagen 9"/>
          <p:cNvPicPr>
            <a:picLocks noChangeAspect="1"/>
          </p:cNvPicPr>
          <p:nvPr/>
        </p:nvPicPr>
        <p:blipFill>
          <a:blip r:embed="rId3"/>
          <a:stretch>
            <a:fillRect/>
          </a:stretch>
        </p:blipFill>
        <p:spPr>
          <a:xfrm>
            <a:off x="5292080" y="1358340"/>
            <a:ext cx="2952328" cy="2509809"/>
          </a:xfrm>
          <a:prstGeom prst="rect">
            <a:avLst/>
          </a:prstGeom>
        </p:spPr>
      </p:pic>
      <p:pic>
        <p:nvPicPr>
          <p:cNvPr id="12" name="Imagen 11"/>
          <p:cNvPicPr>
            <a:picLocks noChangeAspect="1"/>
          </p:cNvPicPr>
          <p:nvPr/>
        </p:nvPicPr>
        <p:blipFill>
          <a:blip r:embed="rId4"/>
          <a:stretch>
            <a:fillRect/>
          </a:stretch>
        </p:blipFill>
        <p:spPr>
          <a:xfrm>
            <a:off x="5292080" y="4173752"/>
            <a:ext cx="3274728" cy="2073762"/>
          </a:xfrm>
          <a:prstGeom prst="rect">
            <a:avLst/>
          </a:prstGeom>
        </p:spPr>
      </p:pic>
    </p:spTree>
    <p:extLst>
      <p:ext uri="{BB962C8B-B14F-4D97-AF65-F5344CB8AC3E}">
        <p14:creationId xmlns:p14="http://schemas.microsoft.com/office/powerpoint/2010/main" val="307555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
            </a:r>
            <a:r>
              <a:rPr lang="es-E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atributos 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9"/>
            <a:ext cx="8395118" cy="1923604"/>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dirty="0" smtClean="0"/>
              <a:t>A la hora de acceder a la propiedad, se pone el nombre de la clase, seguida de un punto, y el nombre de la propiedad.</a:t>
            </a:r>
          </a:p>
          <a:p>
            <a:pPr marL="358775" algn="just">
              <a:lnSpc>
                <a:spcPct val="110000"/>
              </a:lnSpc>
              <a:spcBef>
                <a:spcPts val="1200"/>
              </a:spcBef>
              <a:spcAft>
                <a:spcPts val="1200"/>
              </a:spcAft>
              <a:buClr>
                <a:schemeClr val="accent6">
                  <a:lumMod val="75000"/>
                </a:schemeClr>
              </a:buClr>
              <a:buSzPct val="90000"/>
            </a:pPr>
            <a:r>
              <a:rPr lang="es-ES" dirty="0" smtClean="0"/>
              <a:t>También se puede poner, el nombre del objeto delante, pero conceptualmente está mal. Es un atributo común a todos los objetos de la clase, y por eso se accede con el nombre de la clase delante.</a:t>
            </a:r>
            <a:endParaRPr lang="es-ES" dirty="0"/>
          </a:p>
        </p:txBody>
      </p:sp>
      <p:pic>
        <p:nvPicPr>
          <p:cNvPr id="8" name="Imagen 7"/>
          <p:cNvPicPr>
            <a:picLocks noChangeAspect="1"/>
          </p:cNvPicPr>
          <p:nvPr/>
        </p:nvPicPr>
        <p:blipFill>
          <a:blip r:embed="rId3"/>
          <a:stretch>
            <a:fillRect/>
          </a:stretch>
        </p:blipFill>
        <p:spPr>
          <a:xfrm>
            <a:off x="755576" y="3429000"/>
            <a:ext cx="7647889" cy="3096344"/>
          </a:xfrm>
          <a:prstGeom prst="rect">
            <a:avLst/>
          </a:prstGeom>
        </p:spPr>
      </p:pic>
    </p:spTree>
    <p:extLst>
      <p:ext uri="{BB962C8B-B14F-4D97-AF65-F5344CB8AC3E}">
        <p14:creationId xmlns:p14="http://schemas.microsoft.com/office/powerpoint/2010/main" val="27178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
            </a:r>
            <a:r>
              <a:rPr lang="es-E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atributos finales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7768280"/>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b="1" dirty="0" smtClean="0"/>
              <a:t>Atributos </a:t>
            </a:r>
            <a:r>
              <a:rPr lang="es-ES" b="1" dirty="0"/>
              <a:t>finales</a:t>
            </a:r>
            <a:r>
              <a:rPr lang="es-ES" dirty="0"/>
              <a:t>: no pueden ser modificados después de su inicialización. Pueden ser de instancia o estáticos</a:t>
            </a:r>
            <a:r>
              <a:rPr lang="es-ES" dirty="0" smtClean="0"/>
              <a:t>.</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r>
              <a:rPr lang="es-ES" dirty="0" smtClean="0"/>
              <a:t>En el primer caso, la propiedad </a:t>
            </a:r>
            <a:r>
              <a:rPr lang="es-ES" i="1" dirty="0" err="1" smtClean="0"/>
              <a:t>orientacionPolitica</a:t>
            </a:r>
            <a:r>
              <a:rPr lang="es-ES" dirty="0" smtClean="0"/>
              <a:t>, es una propiedad que tiene cada persona y que no se puede cambiar. Yo ya le he puesto en “Liberal” y no se puede cambiar, lo ideal sería darle valor en el constructor, pero ya no se podría cambiar (no tendría sentido un setter de esa propiedad).</a:t>
            </a:r>
          </a:p>
          <a:p>
            <a:pPr marL="358775" algn="just">
              <a:lnSpc>
                <a:spcPct val="110000"/>
              </a:lnSpc>
              <a:spcBef>
                <a:spcPts val="1200"/>
              </a:spcBef>
              <a:spcAft>
                <a:spcPts val="1200"/>
              </a:spcAft>
              <a:buClr>
                <a:schemeClr val="accent6">
                  <a:lumMod val="75000"/>
                </a:schemeClr>
              </a:buClr>
              <a:buSzPct val="90000"/>
            </a:pPr>
            <a:r>
              <a:rPr lang="es-ES" dirty="0" smtClean="0"/>
              <a:t>En el segundo caso, la propiedad </a:t>
            </a:r>
            <a:r>
              <a:rPr lang="es-ES" i="1" dirty="0" err="1" smtClean="0"/>
              <a:t>numMaximoPersonas</a:t>
            </a:r>
            <a:r>
              <a:rPr lang="es-ES" dirty="0" smtClean="0"/>
              <a:t>, es una propiedad estática y final, su valor va a ser siempre 100, y en todos los objetos que se creen de tipo persona su valor va a ser siempre 100. En este caso tendría sentido para tener un máximo de objetos de tipo Persona que queramos crear, se comprobaría en el constructor.</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b="1" dirty="0" smtClean="0"/>
          </a:p>
          <a:p>
            <a:pPr marL="358775" algn="just">
              <a:lnSpc>
                <a:spcPct val="110000"/>
              </a:lnSpc>
              <a:spcBef>
                <a:spcPts val="1200"/>
              </a:spcBef>
              <a:spcAft>
                <a:spcPts val="1200"/>
              </a:spcAft>
              <a:buClr>
                <a:schemeClr val="accent6">
                  <a:lumMod val="75000"/>
                </a:schemeClr>
              </a:buClr>
              <a:buSzPct val="90000"/>
            </a:pPr>
            <a:endParaRPr lang="es-ES" b="1" dirty="0" smtClean="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sz="2000" dirty="0"/>
          </a:p>
        </p:txBody>
      </p:sp>
      <p:pic>
        <p:nvPicPr>
          <p:cNvPr id="10" name="Imagen 9"/>
          <p:cNvPicPr>
            <a:picLocks noChangeAspect="1"/>
          </p:cNvPicPr>
          <p:nvPr/>
        </p:nvPicPr>
        <p:blipFill>
          <a:blip r:embed="rId3"/>
          <a:stretch>
            <a:fillRect/>
          </a:stretch>
        </p:blipFill>
        <p:spPr>
          <a:xfrm>
            <a:off x="683568" y="1988840"/>
            <a:ext cx="7770009" cy="792088"/>
          </a:xfrm>
          <a:prstGeom prst="rect">
            <a:avLst/>
          </a:prstGeom>
        </p:spPr>
      </p:pic>
    </p:spTree>
    <p:extLst>
      <p:ext uri="{BB962C8B-B14F-4D97-AF65-F5344CB8AC3E}">
        <p14:creationId xmlns:p14="http://schemas.microsoft.com/office/powerpoint/2010/main" val="3588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Programación Orientada a Objetos (POO)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95536" y="1268760"/>
            <a:ext cx="8352928" cy="5324535"/>
          </a:xfrm>
          <a:prstGeom prst="rect">
            <a:avLst/>
          </a:prstGeom>
        </p:spPr>
        <p:txBody>
          <a:bodyPr wrap="square">
            <a:spAutoFit/>
          </a:bodyPr>
          <a:lstStyle/>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La </a:t>
            </a:r>
            <a:r>
              <a:rPr lang="es-ES" sz="2000" i="1" dirty="0">
                <a:solidFill>
                  <a:prstClr val="black"/>
                </a:solidFill>
              </a:rPr>
              <a:t>Programación Orientada a Objetos </a:t>
            </a:r>
            <a:r>
              <a:rPr lang="es-ES" sz="2000" dirty="0">
                <a:solidFill>
                  <a:prstClr val="black"/>
                </a:solidFill>
              </a:rPr>
              <a:t>(</a:t>
            </a:r>
            <a:r>
              <a:rPr lang="es-ES" sz="2000" b="1" dirty="0">
                <a:solidFill>
                  <a:srgbClr val="0000CC"/>
                </a:solidFill>
              </a:rPr>
              <a:t>POO</a:t>
            </a:r>
            <a:r>
              <a:rPr lang="es-ES" sz="2000" dirty="0">
                <a:solidFill>
                  <a:prstClr val="black"/>
                </a:solidFill>
              </a:rPr>
              <a:t>) es un paradigma de programación totalmente diferente al método clásico de programación, el cual utiliza </a:t>
            </a:r>
            <a:r>
              <a:rPr lang="es-ES" sz="2000" b="1" i="1" dirty="0">
                <a:solidFill>
                  <a:prstClr val="black"/>
                </a:solidFill>
              </a:rPr>
              <a:t>objetos</a:t>
            </a:r>
            <a:r>
              <a:rPr lang="es-ES" sz="2000" dirty="0">
                <a:solidFill>
                  <a:prstClr val="black"/>
                </a:solidFill>
              </a:rPr>
              <a:t> y su comportamiento para resolver problemas y generar programas y aplicaciones informáticas.</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Con la </a:t>
            </a:r>
            <a:r>
              <a:rPr lang="es-ES" sz="2000" b="1" dirty="0">
                <a:solidFill>
                  <a:srgbClr val="0000CC"/>
                </a:solidFill>
              </a:rPr>
              <a:t>POO</a:t>
            </a:r>
            <a:r>
              <a:rPr lang="es-ES" sz="2000" dirty="0">
                <a:solidFill>
                  <a:prstClr val="black"/>
                </a:solidFill>
              </a:rPr>
              <a:t> se aumenta la modularidad de los programas y la reutilización de los mismos. Además, la </a:t>
            </a:r>
            <a:r>
              <a:rPr lang="es-ES" sz="2000" b="1" dirty="0">
                <a:solidFill>
                  <a:srgbClr val="0000CC"/>
                </a:solidFill>
              </a:rPr>
              <a:t>POO</a:t>
            </a:r>
            <a:r>
              <a:rPr lang="es-ES" sz="2000" dirty="0">
                <a:solidFill>
                  <a:prstClr val="black"/>
                </a:solidFill>
              </a:rPr>
              <a:t> se diferencia de la programación clásica porque utiliza técnicas nuevas como el polimorfismo, el encapsulamiento, la herencia, etc…</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Generalmente, los lenguajes de programación de última generación permiten la </a:t>
            </a:r>
            <a:r>
              <a:rPr lang="es-ES" sz="2000" b="1" dirty="0">
                <a:solidFill>
                  <a:srgbClr val="0000CC"/>
                </a:solidFill>
              </a:rPr>
              <a:t>POO</a:t>
            </a:r>
            <a:r>
              <a:rPr lang="es-ES" sz="2000" dirty="0">
                <a:solidFill>
                  <a:prstClr val="black"/>
                </a:solidFill>
              </a:rPr>
              <a:t>, así como la programación clásica, con lo cual pude entenderse la PO como una evolución de la programación clásica.</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La </a:t>
            </a:r>
            <a:r>
              <a:rPr lang="es-ES" sz="2000" b="1" dirty="0">
                <a:solidFill>
                  <a:srgbClr val="0000CC"/>
                </a:solidFill>
              </a:rPr>
              <a:t>POO</a:t>
            </a:r>
            <a:r>
              <a:rPr lang="es-ES" sz="2000" dirty="0">
                <a:solidFill>
                  <a:prstClr val="black"/>
                </a:solidFill>
              </a:rPr>
              <a:t> hace que los problemas sean más sencillos, al permitir dividir el problema. Esta división se hace en </a:t>
            </a:r>
            <a:r>
              <a:rPr lang="es-ES" sz="2000" b="1" i="1" dirty="0">
                <a:solidFill>
                  <a:prstClr val="black"/>
                </a:solidFill>
              </a:rPr>
              <a:t>objetos</a:t>
            </a:r>
            <a:r>
              <a:rPr lang="es-ES" sz="2000" dirty="0">
                <a:solidFill>
                  <a:prstClr val="black"/>
                </a:solidFill>
              </a:rPr>
              <a:t>, de forma que cada objeto funcione de forma totalmente independiente.</a:t>
            </a:r>
          </a:p>
        </p:txBody>
      </p:sp>
    </p:spTree>
    <p:extLst>
      <p:ext uri="{BB962C8B-B14F-4D97-AF65-F5344CB8AC3E}">
        <p14:creationId xmlns:p14="http://schemas.microsoft.com/office/powerpoint/2010/main" val="83028743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up)">
                                      <p:cBhvr>
                                        <p:cTn id="15" dur="500"/>
                                        <p:tgtEl>
                                          <p:spTgt spid="2">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up)">
                                      <p:cBhvr>
                                        <p:cTn id="19" dur="500"/>
                                        <p:tgtEl>
                                          <p:spTgt spid="2">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up)">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a:t>
            </a:r>
            <a:r>
              <a:rPr lang="es-ES" sz="3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484784"/>
            <a:ext cx="8352928" cy="3702552"/>
          </a:xfrm>
          <a:prstGeom prst="rect">
            <a:avLst/>
          </a:prstGeom>
          <a:noFill/>
        </p:spPr>
        <p:txBody>
          <a:bodyPr wrap="square" rtlCol="0">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200" dirty="0"/>
              <a:t>Cuando un método o atributo se define como </a:t>
            </a:r>
            <a:r>
              <a:rPr lang="es-ES" sz="2200" b="1" i="1" dirty="0" err="1">
                <a:solidFill>
                  <a:srgbClr val="0000CC"/>
                </a:solidFill>
                <a:latin typeface="Consolas" panose="020B0609020204030204" pitchFamily="49" charset="0"/>
              </a:rPr>
              <a:t>static</a:t>
            </a:r>
            <a:r>
              <a:rPr lang="es-ES" sz="2200" dirty="0">
                <a:solidFill>
                  <a:srgbClr val="0000CC"/>
                </a:solidFill>
              </a:rPr>
              <a:t> </a:t>
            </a:r>
            <a:r>
              <a:rPr lang="es-ES" sz="2200" dirty="0"/>
              <a:t>quiere decir que se va a crear para esa clase solo una instancia de ese método o atributo. </a:t>
            </a:r>
          </a:p>
          <a:p>
            <a:pPr marL="358775" algn="just">
              <a:lnSpc>
                <a:spcPct val="110000"/>
              </a:lnSpc>
              <a:spcBef>
                <a:spcPts val="2400"/>
              </a:spcBef>
              <a:spcAft>
                <a:spcPts val="1200"/>
              </a:spcAft>
              <a:buClr>
                <a:schemeClr val="accent6">
                  <a:lumMod val="75000"/>
                </a:schemeClr>
              </a:buClr>
              <a:buSzPct val="90000"/>
            </a:pPr>
            <a:r>
              <a:rPr lang="es-ES" sz="2000" u="sng" dirty="0"/>
              <a:t>Ejemplo</a:t>
            </a:r>
            <a:r>
              <a:rPr lang="es-ES" sz="2000" dirty="0"/>
              <a:t>: en el siguiente caso se ve cómo se ha creado un atributo </a:t>
            </a:r>
            <a:r>
              <a:rPr lang="es-ES" sz="2000" i="1" dirty="0" err="1">
                <a:latin typeface="Consolas" panose="020B0609020204030204" pitchFamily="49" charset="0"/>
              </a:rPr>
              <a:t>numpajaros</a:t>
            </a:r>
            <a:r>
              <a:rPr lang="es-ES" sz="2000" dirty="0"/>
              <a:t> que contará el número de pájaros que se van generando. Si ese atributo no fuera estático sería imposible contar los pájaros, puesto que en cada instancia del objeto se crearía una variable </a:t>
            </a:r>
            <a:r>
              <a:rPr lang="es-ES" sz="2000" i="1" dirty="0" err="1">
                <a:latin typeface="Consolas" panose="020B0609020204030204" pitchFamily="49" charset="0"/>
              </a:rPr>
              <a:t>numpajaros</a:t>
            </a:r>
            <a:r>
              <a:rPr lang="es-ES" sz="2000" dirty="0"/>
              <a:t>. De la misma manera, el método </a:t>
            </a:r>
            <a:r>
              <a:rPr lang="es-ES" sz="2000" i="1" dirty="0" err="1">
                <a:latin typeface="Consolas" panose="020B0609020204030204" pitchFamily="49" charset="0"/>
              </a:rPr>
              <a:t>nuevopajaro</a:t>
            </a:r>
            <a:r>
              <a:rPr lang="es-ES" sz="2000" i="1" dirty="0">
                <a:latin typeface="Consolas" panose="020B0609020204030204" pitchFamily="49" charset="0"/>
              </a:rPr>
              <a:t>()</a:t>
            </a:r>
            <a:r>
              <a:rPr lang="es-ES" sz="2000" dirty="0"/>
              <a:t>, </a:t>
            </a:r>
            <a:r>
              <a:rPr lang="es-ES" sz="2000" i="1" dirty="0" err="1">
                <a:latin typeface="Consolas" panose="020B0609020204030204" pitchFamily="49" charset="0"/>
              </a:rPr>
              <a:t>muestrapajaros</a:t>
            </a:r>
            <a:r>
              <a:rPr lang="es-ES" sz="2000" i="1" dirty="0">
                <a:latin typeface="Consolas" panose="020B0609020204030204" pitchFamily="49" charset="0"/>
              </a:rPr>
              <a:t>()</a:t>
            </a:r>
            <a:r>
              <a:rPr lang="es-ES" sz="2000" dirty="0"/>
              <a:t> o el método </a:t>
            </a:r>
            <a:r>
              <a:rPr lang="es-ES" sz="2000" i="1" dirty="0" err="1">
                <a:latin typeface="Consolas" panose="020B0609020204030204" pitchFamily="49" charset="0"/>
              </a:rPr>
              <a:t>main</a:t>
            </a:r>
            <a:r>
              <a:rPr lang="es-ES" sz="2000" dirty="0"/>
              <a:t> tienen sentido que sean estáticos.</a:t>
            </a:r>
          </a:p>
        </p:txBody>
      </p:sp>
    </p:spTree>
    <p:extLst>
      <p:ext uri="{BB962C8B-B14F-4D97-AF65-F5344CB8AC3E}">
        <p14:creationId xmlns:p14="http://schemas.microsoft.com/office/powerpoint/2010/main" val="295748966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9284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05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estáticos y dinámicos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5373216"/>
            <a:ext cx="8352928" cy="1107996"/>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sz="2000" dirty="0"/>
              <a:t>Como se puede ver, el atributo </a:t>
            </a:r>
            <a:r>
              <a:rPr lang="es-ES" sz="2000" i="1" dirty="0" err="1">
                <a:latin typeface="Consolas" panose="020B0609020204030204" pitchFamily="49" charset="0"/>
              </a:rPr>
              <a:t>numpajaros</a:t>
            </a:r>
            <a:r>
              <a:rPr lang="es-ES" sz="2000" dirty="0"/>
              <a:t> y los métodos </a:t>
            </a:r>
            <a:r>
              <a:rPr lang="es-ES" sz="2000" i="1" dirty="0" err="1">
                <a:latin typeface="Consolas" panose="020B0609020204030204" pitchFamily="49" charset="0"/>
              </a:rPr>
              <a:t>nuevopajaro</a:t>
            </a:r>
            <a:r>
              <a:rPr lang="es-ES" sz="2000" i="1" dirty="0">
                <a:latin typeface="Consolas" panose="020B0609020204030204" pitchFamily="49" charset="0"/>
              </a:rPr>
              <a:t>()</a:t>
            </a:r>
            <a:r>
              <a:rPr lang="es-ES" sz="2000" dirty="0"/>
              <a:t>, </a:t>
            </a:r>
            <a:r>
              <a:rPr lang="es-ES" sz="2000" i="1" dirty="0" err="1">
                <a:latin typeface="Consolas" panose="020B0609020204030204" pitchFamily="49" charset="0"/>
              </a:rPr>
              <a:t>muestrapajaros</a:t>
            </a:r>
            <a:r>
              <a:rPr lang="es-ES" sz="2000" i="1" dirty="0">
                <a:latin typeface="Consolas" panose="020B0609020204030204" pitchFamily="49" charset="0"/>
              </a:rPr>
              <a:t>()</a:t>
            </a:r>
            <a:r>
              <a:rPr lang="es-ES" sz="2000" dirty="0"/>
              <a:t> y  </a:t>
            </a:r>
            <a:r>
              <a:rPr lang="es-ES" sz="2000" i="1" dirty="0" err="1">
                <a:latin typeface="Consolas" panose="020B0609020204030204" pitchFamily="49" charset="0"/>
              </a:rPr>
              <a:t>main</a:t>
            </a:r>
            <a:r>
              <a:rPr lang="es-ES" sz="2000" i="1" dirty="0">
                <a:latin typeface="Consolas" panose="020B0609020204030204" pitchFamily="49" charset="0"/>
              </a:rPr>
              <a:t>()</a:t>
            </a:r>
            <a:r>
              <a:rPr lang="es-ES" sz="2000" dirty="0"/>
              <a:t> se comparten por todos los objetos creados de la clase </a:t>
            </a:r>
            <a:r>
              <a:rPr lang="es-ES" sz="2000" i="1" dirty="0" err="1">
                <a:solidFill>
                  <a:srgbClr val="0000CC"/>
                </a:solidFill>
              </a:rPr>
              <a:t>Pajaro</a:t>
            </a:r>
            <a:r>
              <a:rPr lang="es-ES" sz="2000" dirty="0"/>
              <a: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890" y="1373866"/>
            <a:ext cx="4752528" cy="379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93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estáticos y dinámicos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07504" y="2964777"/>
            <a:ext cx="8352928" cy="3450175"/>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dirty="0"/>
              <a:t>En este ejemplo, la propiedad TIPO_CAMBIO_EURO_DOLAR es una propiedad estática y final que representa el tipo de cambio actual entre el euro y el dólar. El método </a:t>
            </a:r>
            <a:r>
              <a:rPr lang="es-ES" b="1" dirty="0" err="1"/>
              <a:t>convertirEurosADolares</a:t>
            </a:r>
            <a:r>
              <a:rPr lang="es-ES" dirty="0"/>
              <a:t> es un método estático que toma una cantidad de euros como entrada y devuelve la cantidad equivalente en </a:t>
            </a:r>
            <a:r>
              <a:rPr lang="es-ES" dirty="0" smtClean="0"/>
              <a:t>dólares. Para </a:t>
            </a:r>
            <a:r>
              <a:rPr lang="es-ES" dirty="0"/>
              <a:t>usar este método, simplemente llámalo usando el nombre de la clase y el operador de punto, como se muestra a continuación</a:t>
            </a:r>
            <a:r>
              <a:rPr lang="es-ES" dirty="0" smtClean="0"/>
              <a:t>:</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r>
              <a:rPr lang="es-ES" dirty="0" smtClean="0"/>
              <a:t>No necesito crear un objeto para llamar a ese método. </a:t>
            </a:r>
            <a:r>
              <a:rPr lang="es-ES" i="1" dirty="0" smtClean="0"/>
              <a:t>Revisar ejercicio 1 de la hoja de ejercicios propuestos.</a:t>
            </a:r>
            <a:endParaRPr lang="es-ES" i="1" dirty="0"/>
          </a:p>
        </p:txBody>
      </p:sp>
      <p:pic>
        <p:nvPicPr>
          <p:cNvPr id="3" name="Imagen 2"/>
          <p:cNvPicPr>
            <a:picLocks noChangeAspect="1"/>
          </p:cNvPicPr>
          <p:nvPr/>
        </p:nvPicPr>
        <p:blipFill>
          <a:blip r:embed="rId3"/>
          <a:stretch>
            <a:fillRect/>
          </a:stretch>
        </p:blipFill>
        <p:spPr>
          <a:xfrm>
            <a:off x="539552" y="1196752"/>
            <a:ext cx="5556648" cy="1768025"/>
          </a:xfrm>
          <a:prstGeom prst="rect">
            <a:avLst/>
          </a:prstGeom>
        </p:spPr>
      </p:pic>
      <p:pic>
        <p:nvPicPr>
          <p:cNvPr id="8" name="Imagen 7"/>
          <p:cNvPicPr>
            <a:picLocks noChangeAspect="1"/>
          </p:cNvPicPr>
          <p:nvPr/>
        </p:nvPicPr>
        <p:blipFill>
          <a:blip r:embed="rId4"/>
          <a:stretch>
            <a:fillRect/>
          </a:stretch>
        </p:blipFill>
        <p:spPr>
          <a:xfrm>
            <a:off x="539552" y="5013176"/>
            <a:ext cx="7437028" cy="504056"/>
          </a:xfrm>
          <a:prstGeom prst="rect">
            <a:avLst/>
          </a:prstGeom>
        </p:spPr>
      </p:pic>
    </p:spTree>
    <p:extLst>
      <p:ext uri="{BB962C8B-B14F-4D97-AF65-F5344CB8AC3E}">
        <p14:creationId xmlns:p14="http://schemas.microsoft.com/office/powerpoint/2010/main" val="306410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C37FB5D5-EF9C-4425-84CD-70F673825585}"/>
              </a:ext>
            </a:extLst>
          </p:cNvPr>
          <p:cNvPicPr>
            <a:picLocks noChangeAspect="1"/>
          </p:cNvPicPr>
          <p:nvPr/>
        </p:nvPicPr>
        <p:blipFill>
          <a:blip r:embed="rId3"/>
          <a:stretch>
            <a:fillRect/>
          </a:stretch>
        </p:blipFill>
        <p:spPr>
          <a:xfrm>
            <a:off x="640943" y="3645028"/>
            <a:ext cx="7862114" cy="2664292"/>
          </a:xfrm>
          <a:prstGeom prst="rect">
            <a:avLst/>
          </a:prstGeom>
        </p:spPr>
      </p:pic>
      <p:sp>
        <p:nvSpPr>
          <p:cNvPr id="10" name="CuadroTexto 9">
            <a:extLst>
              <a:ext uri="{FF2B5EF4-FFF2-40B4-BE49-F238E27FC236}">
                <a16:creationId xmlns:a16="http://schemas.microsoft.com/office/drawing/2014/main" id="{0E68849C-275E-4CA9-BCC2-5C38C828242E}"/>
              </a:ext>
            </a:extLst>
          </p:cNvPr>
          <p:cNvSpPr txBox="1"/>
          <p:nvPr/>
        </p:nvSpPr>
        <p:spPr>
          <a:xfrm>
            <a:off x="539552" y="1367037"/>
            <a:ext cx="7963505" cy="2366930"/>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1800" dirty="0"/>
              <a:t>Java tiene una clase para cada uno de los </a:t>
            </a:r>
            <a:r>
              <a:rPr lang="es-ES" sz="1800" b="1" dirty="0"/>
              <a:t>tipos de datos primitivos</a:t>
            </a:r>
            <a:r>
              <a:rPr lang="es-ES" sz="1800" dirty="0"/>
              <a:t>.</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dirty="0"/>
              <a:t>Tiene métodos interesantes para transformar valores primitivos en cadenas de caracteres y viceversa.</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dirty="0"/>
              <a:t>Tienen valores</a:t>
            </a:r>
            <a:r>
              <a:rPr lang="es-ES" sz="1800" dirty="0"/>
              <a:t> </a:t>
            </a:r>
            <a:r>
              <a:rPr lang="es-ES" sz="1800" i="1" dirty="0"/>
              <a:t>inmutables</a:t>
            </a:r>
            <a:r>
              <a:rPr lang="es-ES" sz="1800" dirty="0"/>
              <a:t>, cada vez que cambiamos su valor estamos construyendo un nuevo objeto.</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endParaRPr lang="es-ES" sz="1800" dirty="0"/>
          </a:p>
        </p:txBody>
      </p:sp>
    </p:spTree>
    <p:extLst>
      <p:ext uri="{BB962C8B-B14F-4D97-AF65-F5344CB8AC3E}">
        <p14:creationId xmlns:p14="http://schemas.microsoft.com/office/powerpoint/2010/main" val="333127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clases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268759"/>
            <a:ext cx="5688632" cy="520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9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uadroTexto 9">
            <a:extLst>
              <a:ext uri="{FF2B5EF4-FFF2-40B4-BE49-F238E27FC236}">
                <a16:creationId xmlns:a16="http://schemas.microsoft.com/office/drawing/2014/main" id="{0E68849C-275E-4CA9-BCC2-5C38C828242E}"/>
              </a:ext>
            </a:extLst>
          </p:cNvPr>
          <p:cNvSpPr txBox="1"/>
          <p:nvPr/>
        </p:nvSpPr>
        <p:spPr>
          <a:xfrm>
            <a:off x="539552" y="1268760"/>
            <a:ext cx="7862113" cy="5272341"/>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a:t>Constructores</a:t>
            </a:r>
            <a:r>
              <a:rPr lang="es-ES" dirty="0"/>
              <a:t>: los objetos de estas clases se construyen así:</a:t>
            </a:r>
          </a:p>
          <a:p>
            <a:pPr algn="just">
              <a:lnSpc>
                <a:spcPct val="110000"/>
              </a:lnSpc>
              <a:spcAft>
                <a:spcPts val="1200"/>
              </a:spcAft>
              <a:buClr>
                <a:schemeClr val="accent6">
                  <a:lumMod val="75000"/>
                </a:schemeClr>
              </a:buClr>
              <a:buSzPct val="90000"/>
            </a:pPr>
            <a:r>
              <a:rPr lang="es-ES" dirty="0"/>
              <a:t>Clase </a:t>
            </a:r>
            <a:r>
              <a:rPr lang="es-ES" dirty="0" err="1"/>
              <a:t>nombreVar</a:t>
            </a:r>
            <a:r>
              <a:rPr lang="es-ES" dirty="0"/>
              <a:t> = </a:t>
            </a:r>
            <a:r>
              <a:rPr lang="es-ES" dirty="0" err="1"/>
              <a:t>valorBasico</a:t>
            </a:r>
            <a:endParaRPr lang="es-ES" dirty="0"/>
          </a:p>
          <a:p>
            <a:pPr algn="just">
              <a:lnSpc>
                <a:spcPct val="110000"/>
              </a:lnSpc>
              <a:spcAft>
                <a:spcPts val="1200"/>
              </a:spcAft>
              <a:buClr>
                <a:schemeClr val="accent6">
                  <a:lumMod val="75000"/>
                </a:schemeClr>
              </a:buClr>
              <a:buSzPct val="90000"/>
            </a:pPr>
            <a:r>
              <a:rPr lang="es-ES" dirty="0" err="1"/>
              <a:t>I</a:t>
            </a:r>
            <a:r>
              <a:rPr lang="es-ES" dirty="0" err="1">
                <a:sym typeface="Wingdings" panose="05000000000000000000" pitchFamily="2" charset="2"/>
              </a:rPr>
              <a:t>nteger</a:t>
            </a:r>
            <a:r>
              <a:rPr lang="es-ES" dirty="0">
                <a:sym typeface="Wingdings" panose="05000000000000000000" pitchFamily="2" charset="2"/>
              </a:rPr>
              <a:t> </a:t>
            </a:r>
            <a:r>
              <a:rPr lang="es-ES" dirty="0" err="1">
                <a:sym typeface="Wingdings" panose="05000000000000000000" pitchFamily="2" charset="2"/>
              </a:rPr>
              <a:t>miInt</a:t>
            </a:r>
            <a:r>
              <a:rPr lang="es-ES" dirty="0">
                <a:sym typeface="Wingdings" panose="05000000000000000000" pitchFamily="2" charset="2"/>
              </a:rPr>
              <a:t> = 5; </a:t>
            </a:r>
            <a:r>
              <a:rPr lang="es-ES" dirty="0" err="1">
                <a:sym typeface="Wingdings" panose="05000000000000000000" pitchFamily="2" charset="2"/>
              </a:rPr>
              <a:t>Float</a:t>
            </a:r>
            <a:r>
              <a:rPr lang="es-ES" dirty="0">
                <a:sym typeface="Wingdings" panose="05000000000000000000" pitchFamily="2" charset="2"/>
              </a:rPr>
              <a:t> </a:t>
            </a:r>
            <a:r>
              <a:rPr lang="es-ES" dirty="0" err="1">
                <a:sym typeface="Wingdings" panose="05000000000000000000" pitchFamily="2" charset="2"/>
              </a:rPr>
              <a:t>miF</a:t>
            </a:r>
            <a:r>
              <a:rPr lang="es-ES" dirty="0">
                <a:sym typeface="Wingdings" panose="05000000000000000000" pitchFamily="2" charset="2"/>
              </a:rPr>
              <a:t> </a:t>
            </a:r>
            <a:r>
              <a:rPr lang="es-ES">
                <a:sym typeface="Wingdings" panose="05000000000000000000" pitchFamily="2" charset="2"/>
              </a:rPr>
              <a:t>= 3.45f;</a:t>
            </a: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valueOf</a:t>
            </a:r>
            <a:r>
              <a:rPr lang="es-ES" b="1" dirty="0"/>
              <a:t>(</a:t>
            </a:r>
            <a:r>
              <a:rPr lang="es-ES" b="1" dirty="0" err="1"/>
              <a:t>String</a:t>
            </a:r>
            <a:r>
              <a:rPr lang="es-ES" b="1" dirty="0"/>
              <a:t>) </a:t>
            </a:r>
            <a:r>
              <a:rPr lang="es-ES" dirty="0"/>
              <a:t>: devuelve un tipo de objeto a partir de un </a:t>
            </a:r>
            <a:r>
              <a:rPr lang="es-ES" dirty="0" err="1"/>
              <a:t>String</a:t>
            </a:r>
            <a:r>
              <a:rPr lang="es-ES" dirty="0"/>
              <a:t> o del tipo.</a:t>
            </a:r>
          </a:p>
          <a:p>
            <a:pPr algn="just">
              <a:lnSpc>
                <a:spcPct val="110000"/>
              </a:lnSpc>
              <a:spcAft>
                <a:spcPts val="1200"/>
              </a:spcAft>
              <a:buClr>
                <a:schemeClr val="accent6">
                  <a:lumMod val="75000"/>
                </a:schemeClr>
              </a:buClr>
              <a:buSzPct val="90000"/>
            </a:pPr>
            <a:r>
              <a:rPr lang="es-ES" dirty="0" err="1"/>
              <a:t>Integer</a:t>
            </a:r>
            <a:r>
              <a:rPr lang="es-ES" dirty="0"/>
              <a:t> i = </a:t>
            </a:r>
            <a:r>
              <a:rPr lang="es-ES" dirty="0" err="1"/>
              <a:t>Integer.valueOf</a:t>
            </a:r>
            <a:r>
              <a:rPr lang="es-ES" dirty="0"/>
              <a:t>(“55”);  </a:t>
            </a:r>
            <a:r>
              <a:rPr lang="es-ES" dirty="0" err="1"/>
              <a:t>Integer</a:t>
            </a:r>
            <a:r>
              <a:rPr lang="es-ES" dirty="0"/>
              <a:t> j = </a:t>
            </a:r>
            <a:r>
              <a:rPr lang="es-ES" dirty="0" err="1"/>
              <a:t>Integer.valueOf</a:t>
            </a:r>
            <a:r>
              <a:rPr lang="es-ES" dirty="0"/>
              <a:t>(20); </a:t>
            </a:r>
          </a:p>
          <a:p>
            <a:pPr algn="just">
              <a:lnSpc>
                <a:spcPct val="110000"/>
              </a:lnSpc>
              <a:spcAft>
                <a:spcPts val="1200"/>
              </a:spcAft>
              <a:buClr>
                <a:schemeClr val="accent6">
                  <a:lumMod val="75000"/>
                </a:schemeClr>
              </a:buClr>
              <a:buSzPct val="90000"/>
            </a:pPr>
            <a:r>
              <a:rPr lang="es-ES" dirty="0" err="1"/>
              <a:t>Double</a:t>
            </a:r>
            <a:r>
              <a:rPr lang="es-ES" dirty="0"/>
              <a:t> d = </a:t>
            </a:r>
            <a:r>
              <a:rPr lang="es-ES" dirty="0" err="1"/>
              <a:t>Double.valueOf</a:t>
            </a:r>
            <a:r>
              <a:rPr lang="es-ES" dirty="0"/>
              <a:t>(33.99);</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xxxValue</a:t>
            </a:r>
            <a:r>
              <a:rPr lang="es-ES" dirty="0"/>
              <a:t>: devuelve el valor envuelto por el objeto especificado.</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(5);  </a:t>
            </a:r>
            <a:r>
              <a:rPr lang="es-ES" dirty="0" err="1"/>
              <a:t>int</a:t>
            </a:r>
            <a:r>
              <a:rPr lang="es-ES" dirty="0"/>
              <a:t> n = </a:t>
            </a:r>
            <a:r>
              <a:rPr lang="es-ES" dirty="0" err="1"/>
              <a:t>i.intValue</a:t>
            </a:r>
            <a:r>
              <a:rPr lang="es-ES" dirty="0"/>
              <a:t>();</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(30.5555);  </a:t>
            </a:r>
            <a:r>
              <a:rPr lang="es-ES" dirty="0" err="1"/>
              <a:t>double</a:t>
            </a:r>
            <a:r>
              <a:rPr lang="es-ES" dirty="0"/>
              <a:t> n = </a:t>
            </a:r>
            <a:r>
              <a:rPr lang="es-ES" dirty="0" err="1"/>
              <a:t>d.doubleValue</a:t>
            </a:r>
            <a:r>
              <a:rPr lang="es-ES" dirty="0"/>
              <a:t>();</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parseXxx</a:t>
            </a:r>
            <a:r>
              <a:rPr lang="es-ES" dirty="0"/>
              <a:t> : en las clases numéricas convierte la representación en </a:t>
            </a:r>
            <a:r>
              <a:rPr lang="es-ES" dirty="0" err="1"/>
              <a:t>String</a:t>
            </a:r>
            <a:r>
              <a:rPr lang="es-ES" dirty="0"/>
              <a:t> al valor numérico correspondiente.</a:t>
            </a:r>
          </a:p>
          <a:p>
            <a:pPr algn="just">
              <a:lnSpc>
                <a:spcPct val="110000"/>
              </a:lnSpc>
              <a:spcAft>
                <a:spcPts val="1200"/>
              </a:spcAft>
              <a:buClr>
                <a:schemeClr val="accent6">
                  <a:lumMod val="75000"/>
                </a:schemeClr>
              </a:buClr>
              <a:buSzPct val="90000"/>
            </a:pPr>
            <a:r>
              <a:rPr lang="es-ES" dirty="0" err="1"/>
              <a:t>int</a:t>
            </a:r>
            <a:r>
              <a:rPr lang="es-ES" dirty="0"/>
              <a:t> i = </a:t>
            </a:r>
            <a:r>
              <a:rPr lang="es-ES" dirty="0" err="1"/>
              <a:t>Integer.parseInt</a:t>
            </a:r>
            <a:r>
              <a:rPr lang="es-ES" dirty="0"/>
              <a:t>(“45”);   </a:t>
            </a:r>
            <a:r>
              <a:rPr lang="es-ES" dirty="0" err="1"/>
              <a:t>double</a:t>
            </a:r>
            <a:r>
              <a:rPr lang="es-ES" dirty="0"/>
              <a:t> d = </a:t>
            </a:r>
            <a:r>
              <a:rPr lang="es-ES" dirty="0" err="1"/>
              <a:t>Double.parseDouble</a:t>
            </a:r>
            <a:r>
              <a:rPr lang="es-ES" dirty="0"/>
              <a:t>(“44.555”);</a:t>
            </a:r>
          </a:p>
        </p:txBody>
      </p:sp>
    </p:spTree>
    <p:extLst>
      <p:ext uri="{BB962C8B-B14F-4D97-AF65-F5344CB8AC3E}">
        <p14:creationId xmlns:p14="http://schemas.microsoft.com/office/powerpoint/2010/main" val="420298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uadroTexto 9">
            <a:extLst>
              <a:ext uri="{FF2B5EF4-FFF2-40B4-BE49-F238E27FC236}">
                <a16:creationId xmlns:a16="http://schemas.microsoft.com/office/drawing/2014/main" id="{0E68849C-275E-4CA9-BCC2-5C38C828242E}"/>
              </a:ext>
            </a:extLst>
          </p:cNvPr>
          <p:cNvSpPr txBox="1"/>
          <p:nvPr/>
        </p:nvSpPr>
        <p:spPr>
          <a:xfrm>
            <a:off x="539552" y="1268760"/>
            <a:ext cx="7862113" cy="5272341"/>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toString</a:t>
            </a:r>
            <a:r>
              <a:rPr lang="es-ES" dirty="0"/>
              <a:t> : representación en </a:t>
            </a:r>
            <a:r>
              <a:rPr lang="es-ES" dirty="0" err="1"/>
              <a:t>String</a:t>
            </a:r>
            <a:r>
              <a:rPr lang="es-ES" dirty="0"/>
              <a:t> del tipo envuelto.</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(30);  </a:t>
            </a:r>
            <a:r>
              <a:rPr lang="es-ES" dirty="0" err="1"/>
              <a:t>String</a:t>
            </a:r>
            <a:r>
              <a:rPr lang="es-ES" dirty="0"/>
              <a:t> s = </a:t>
            </a:r>
            <a:r>
              <a:rPr lang="es-ES" dirty="0" err="1"/>
              <a:t>i.toString</a:t>
            </a:r>
            <a:r>
              <a:rPr lang="es-ES" dirty="0"/>
              <a:t>();</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(1.45E22); </a:t>
            </a:r>
            <a:r>
              <a:rPr lang="es-ES" dirty="0" err="1"/>
              <a:t>String</a:t>
            </a:r>
            <a:r>
              <a:rPr lang="es-ES" dirty="0"/>
              <a:t> s = </a:t>
            </a:r>
            <a:r>
              <a:rPr lang="es-ES" dirty="0" err="1"/>
              <a:t>d.toString</a:t>
            </a:r>
            <a:r>
              <a:rPr lang="es-ES" dirty="0"/>
              <a:t>();</a:t>
            </a:r>
          </a:p>
          <a:p>
            <a:pPr algn="just">
              <a:lnSpc>
                <a:spcPct val="110000"/>
              </a:lnSpc>
              <a:spcAft>
                <a:spcPts val="1200"/>
              </a:spcAft>
              <a:buClr>
                <a:schemeClr val="accent6">
                  <a:lumMod val="75000"/>
                </a:schemeClr>
              </a:buClr>
              <a:buSzPct val="90000"/>
            </a:pP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AutoBoxing</a:t>
            </a:r>
            <a:r>
              <a:rPr lang="es-ES" dirty="0"/>
              <a:t>: crea la instancia automáticamente</a:t>
            </a:r>
          </a:p>
          <a:p>
            <a:pPr algn="just">
              <a:lnSpc>
                <a:spcPct val="110000"/>
              </a:lnSpc>
              <a:spcAft>
                <a:spcPts val="1200"/>
              </a:spcAft>
              <a:buClr>
                <a:schemeClr val="accent6">
                  <a:lumMod val="75000"/>
                </a:schemeClr>
              </a:buClr>
              <a:buSzPct val="90000"/>
            </a:pPr>
            <a:r>
              <a:rPr lang="es-ES" dirty="0" err="1"/>
              <a:t>int</a:t>
            </a:r>
            <a:r>
              <a:rPr lang="es-ES" dirty="0"/>
              <a:t> n = 33; </a:t>
            </a:r>
            <a:r>
              <a:rPr lang="es-ES" dirty="0" err="1"/>
              <a:t>Integer</a:t>
            </a:r>
            <a:r>
              <a:rPr lang="es-ES" dirty="0"/>
              <a:t> i = n; //Hace la creación del objeto </a:t>
            </a:r>
            <a:r>
              <a:rPr lang="es-ES" dirty="0" err="1"/>
              <a:t>Integer</a:t>
            </a:r>
            <a:r>
              <a:rPr lang="es-ES" dirty="0"/>
              <a:t> automáticamente</a:t>
            </a:r>
          </a:p>
          <a:p>
            <a:pPr algn="just">
              <a:lnSpc>
                <a:spcPct val="110000"/>
              </a:lnSpc>
              <a:spcAft>
                <a:spcPts val="1200"/>
              </a:spcAft>
              <a:buClr>
                <a:schemeClr val="accent6">
                  <a:lumMod val="75000"/>
                </a:schemeClr>
              </a:buClr>
              <a:buSzPct val="90000"/>
            </a:pPr>
            <a:r>
              <a:rPr lang="es-ES" dirty="0" err="1"/>
              <a:t>double</a:t>
            </a:r>
            <a:r>
              <a:rPr lang="es-ES" dirty="0"/>
              <a:t> n = 33.4568;  </a:t>
            </a:r>
            <a:r>
              <a:rPr lang="es-ES" dirty="0" err="1"/>
              <a:t>Double</a:t>
            </a:r>
            <a:r>
              <a:rPr lang="es-ES" dirty="0"/>
              <a:t> d = n;</a:t>
            </a:r>
          </a:p>
          <a:p>
            <a:pPr algn="just">
              <a:lnSpc>
                <a:spcPct val="110000"/>
              </a:lnSpc>
              <a:spcAft>
                <a:spcPts val="1200"/>
              </a:spcAft>
              <a:buClr>
                <a:schemeClr val="accent6">
                  <a:lumMod val="75000"/>
                </a:schemeClr>
              </a:buClr>
              <a:buSzPct val="90000"/>
            </a:pP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AutoUnBoxing</a:t>
            </a:r>
            <a:r>
              <a:rPr lang="es-ES" dirty="0"/>
              <a:t>: recuperar el tipo primitivo almacenado en la clase automáticamente, sin usar </a:t>
            </a:r>
            <a:r>
              <a:rPr lang="es-ES" dirty="0" err="1"/>
              <a:t>xxxValue</a:t>
            </a:r>
            <a:r>
              <a:rPr lang="es-ES" dirty="0"/>
              <a:t>.</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(20);  </a:t>
            </a:r>
            <a:r>
              <a:rPr lang="es-ES" dirty="0" err="1"/>
              <a:t>int</a:t>
            </a:r>
            <a:r>
              <a:rPr lang="es-ES" dirty="0"/>
              <a:t> n = i;</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(3.1415); </a:t>
            </a:r>
            <a:r>
              <a:rPr lang="es-ES" dirty="0" err="1"/>
              <a:t>double</a:t>
            </a:r>
            <a:r>
              <a:rPr lang="es-ES" dirty="0"/>
              <a:t> n = d;</a:t>
            </a:r>
          </a:p>
        </p:txBody>
      </p:sp>
    </p:spTree>
    <p:extLst>
      <p:ext uri="{BB962C8B-B14F-4D97-AF65-F5344CB8AC3E}">
        <p14:creationId xmlns:p14="http://schemas.microsoft.com/office/powerpoint/2010/main" val="62750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415498"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1330557"/>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Un </a:t>
            </a:r>
            <a:r>
              <a:rPr lang="es-ES" sz="2100" i="1" dirty="0">
                <a:solidFill>
                  <a:srgbClr val="0000CC"/>
                </a:solidFill>
              </a:rPr>
              <a:t>paquete</a:t>
            </a:r>
            <a:r>
              <a:rPr lang="es-ES" sz="2100" dirty="0">
                <a:solidFill>
                  <a:srgbClr val="0000CC"/>
                </a:solidFill>
              </a:rPr>
              <a:t> </a:t>
            </a:r>
            <a:r>
              <a:rPr lang="es-ES" sz="2100" dirty="0"/>
              <a:t>o </a:t>
            </a:r>
            <a:r>
              <a:rPr lang="es-ES" sz="2100" b="1" i="1" dirty="0" err="1"/>
              <a:t>package</a:t>
            </a:r>
            <a:r>
              <a:rPr lang="es-ES" sz="2100" dirty="0"/>
              <a:t> es un conjunto de clases relacionadas entre sí. Gracias a los paquetes es posible organizar las clases en grupos.</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Un </a:t>
            </a:r>
            <a:r>
              <a:rPr lang="es-ES" sz="2100" i="1" dirty="0"/>
              <a:t>paquete</a:t>
            </a:r>
            <a:r>
              <a:rPr lang="es-ES" sz="2100" dirty="0"/>
              <a:t> también puede contener a otros </a:t>
            </a:r>
            <a:r>
              <a:rPr lang="es-ES" sz="2100" i="1" dirty="0">
                <a:solidFill>
                  <a:srgbClr val="0000CC"/>
                </a:solidFill>
              </a:rPr>
              <a:t>paquetes</a:t>
            </a:r>
            <a:r>
              <a:rPr lang="es-ES" sz="2100" dirty="0"/>
              <a:t>.</a:t>
            </a:r>
          </a:p>
        </p:txBody>
      </p:sp>
      <p:sp>
        <p:nvSpPr>
          <p:cNvPr id="2" name="1 Rectángulo"/>
          <p:cNvSpPr/>
          <p:nvPr/>
        </p:nvSpPr>
        <p:spPr>
          <a:xfrm>
            <a:off x="415498" y="4807151"/>
            <a:ext cx="8352928" cy="1862048"/>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Ø"/>
            </a:pPr>
            <a:r>
              <a:rPr lang="es-ES" sz="2100" dirty="0"/>
              <a:t>Con el uso de </a:t>
            </a:r>
            <a:r>
              <a:rPr lang="es-ES" sz="2100" i="1" dirty="0">
                <a:solidFill>
                  <a:srgbClr val="0000CC"/>
                </a:solidFill>
              </a:rPr>
              <a:t>paquetes</a:t>
            </a:r>
            <a:r>
              <a:rPr lang="es-ES" sz="2100" dirty="0">
                <a:solidFill>
                  <a:srgbClr val="0000CC"/>
                </a:solidFill>
              </a:rPr>
              <a:t> </a:t>
            </a:r>
            <a:r>
              <a:rPr lang="es-ES" sz="2100" dirty="0"/>
              <a:t>se evitan conflictos, como llamar dos clases con el mismo nombre (si existen, estarán cada una en paquetes diferentes). </a:t>
            </a:r>
          </a:p>
          <a:p>
            <a:pPr marL="358775" algn="just">
              <a:spcBef>
                <a:spcPts val="600"/>
              </a:spcBef>
              <a:spcAft>
                <a:spcPts val="600"/>
              </a:spcAft>
              <a:buClr>
                <a:srgbClr val="0000CC"/>
              </a:buClr>
            </a:pPr>
            <a:r>
              <a:rPr lang="es-ES" sz="2100" dirty="0">
                <a:solidFill>
                  <a:schemeClr val="tx1">
                    <a:lumMod val="65000"/>
                    <a:lumOff val="35000"/>
                  </a:schemeClr>
                </a:solidFill>
              </a:rPr>
              <a:t>Al estar en el mismo paquete, las clases de dichos paquetes tendrán un acceso privilegiado a los miembros de datos y métodos de otras clases del mismo paquete.</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224" y="2708920"/>
            <a:ext cx="3406080" cy="191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489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16" presetClass="entr" presetSubtype="4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Horizontal)">
                                      <p:cBhvr>
                                        <p:cTn id="23" dur="500"/>
                                        <p:tgtEl>
                                          <p:spTgt spid="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up)">
                                      <p:cBhvr>
                                        <p:cTn id="27" dur="500"/>
                                        <p:tgtEl>
                                          <p:spTgt spid="2">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up)">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7162" y="1268760"/>
            <a:ext cx="8352928" cy="829201"/>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Si queremos utilizar una clase contenida en algún paquete, la forma de utilizar dicha clase es generalmente utilizando la sentencia </a:t>
            </a:r>
            <a:r>
              <a:rPr lang="es-ES" sz="2100" b="1" i="1" dirty="0" err="1">
                <a:latin typeface="Consolas" panose="020B0609020204030204" pitchFamily="49" charset="0"/>
              </a:rPr>
              <a:t>import</a:t>
            </a:r>
            <a:r>
              <a:rPr lang="es-ES" sz="2100" dirty="0"/>
              <a:t>. </a:t>
            </a:r>
          </a:p>
        </p:txBody>
      </p:sp>
      <p:sp>
        <p:nvSpPr>
          <p:cNvPr id="7" name="6 CuadroTexto"/>
          <p:cNvSpPr txBox="1"/>
          <p:nvPr/>
        </p:nvSpPr>
        <p:spPr>
          <a:xfrm>
            <a:off x="755576" y="2349588"/>
            <a:ext cx="8145288" cy="439800"/>
          </a:xfrm>
          <a:prstGeom prst="rect">
            <a:avLst/>
          </a:prstGeom>
          <a:noFill/>
        </p:spPr>
        <p:txBody>
          <a:bodyPr wrap="square" rtlCol="0">
            <a:spAutoFit/>
          </a:bodyPr>
          <a:lstStyle/>
          <a:p>
            <a:pPr marL="342900" indent="-342900" algn="just">
              <a:lnSpc>
                <a:spcPct val="114000"/>
              </a:lnSpc>
              <a:spcBef>
                <a:spcPts val="600"/>
              </a:spcBef>
              <a:spcAft>
                <a:spcPts val="600"/>
              </a:spcAft>
              <a:buClr>
                <a:srgbClr val="0000CC"/>
              </a:buClr>
              <a:buFont typeface="Wingdings" panose="05000000000000000000" pitchFamily="2" charset="2"/>
              <a:buChar char="ü"/>
            </a:pPr>
            <a:r>
              <a:rPr lang="es-ES" sz="2100" dirty="0"/>
              <a:t>Podemos importar una clase individual, como por ejemplo:</a:t>
            </a:r>
          </a:p>
        </p:txBody>
      </p:sp>
      <p:sp>
        <p:nvSpPr>
          <p:cNvPr id="8" name="7 CuadroTexto"/>
          <p:cNvSpPr txBox="1"/>
          <p:nvPr/>
        </p:nvSpPr>
        <p:spPr>
          <a:xfrm>
            <a:off x="791022" y="3993436"/>
            <a:ext cx="8145288" cy="439800"/>
          </a:xfrm>
          <a:prstGeom prst="rect">
            <a:avLst/>
          </a:prstGeom>
          <a:noFill/>
        </p:spPr>
        <p:txBody>
          <a:bodyPr wrap="square" rtlCol="0">
            <a:spAutoFit/>
          </a:bodyPr>
          <a:lstStyle/>
          <a:p>
            <a:pPr marL="342900" indent="-342900" algn="just">
              <a:lnSpc>
                <a:spcPct val="114000"/>
              </a:lnSpc>
              <a:spcBef>
                <a:spcPts val="600"/>
              </a:spcBef>
              <a:spcAft>
                <a:spcPts val="600"/>
              </a:spcAft>
              <a:buClr>
                <a:srgbClr val="0000CC"/>
              </a:buClr>
              <a:buFont typeface="Wingdings" panose="05000000000000000000" pitchFamily="2" charset="2"/>
              <a:buChar char="ü"/>
            </a:pPr>
            <a:r>
              <a:rPr lang="es-ES" sz="2100" dirty="0"/>
              <a:t>O bien podemos importar todas las clases de un paquete:</a:t>
            </a:r>
          </a:p>
        </p:txBody>
      </p:sp>
      <p:sp>
        <p:nvSpPr>
          <p:cNvPr id="3" name="2 Rectángulo"/>
          <p:cNvSpPr/>
          <p:nvPr/>
        </p:nvSpPr>
        <p:spPr>
          <a:xfrm>
            <a:off x="1187624" y="3109850"/>
            <a:ext cx="6408712" cy="369332"/>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import</a:t>
            </a:r>
            <a:r>
              <a:rPr lang="es-ES" b="1" dirty="0">
                <a:solidFill>
                  <a:srgbClr val="000000"/>
                </a:solidFill>
                <a:latin typeface="Consolas"/>
              </a:rPr>
              <a:t> </a:t>
            </a:r>
            <a:r>
              <a:rPr lang="es-ES" dirty="0" err="1">
                <a:solidFill>
                  <a:srgbClr val="000000"/>
                </a:solidFill>
                <a:latin typeface="Consolas"/>
              </a:rPr>
              <a:t>java.lang.System</a:t>
            </a:r>
            <a:r>
              <a:rPr lang="es-ES" dirty="0">
                <a:solidFill>
                  <a:srgbClr val="000000"/>
                </a:solidFill>
                <a:latin typeface="Consolas"/>
              </a:rPr>
              <a:t>;</a:t>
            </a:r>
            <a:endParaRPr lang="es-ES" dirty="0"/>
          </a:p>
        </p:txBody>
      </p:sp>
      <p:sp>
        <p:nvSpPr>
          <p:cNvPr id="9" name="8 Rectángulo"/>
          <p:cNvSpPr/>
          <p:nvPr/>
        </p:nvSpPr>
        <p:spPr>
          <a:xfrm>
            <a:off x="1187624" y="4653136"/>
            <a:ext cx="6408712" cy="369332"/>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import</a:t>
            </a:r>
            <a:r>
              <a:rPr lang="es-ES" b="1" dirty="0">
                <a:solidFill>
                  <a:srgbClr val="000000"/>
                </a:solidFill>
                <a:latin typeface="Consolas"/>
              </a:rPr>
              <a:t> </a:t>
            </a:r>
            <a:r>
              <a:rPr lang="es-ES" dirty="0" err="1">
                <a:solidFill>
                  <a:srgbClr val="000000"/>
                </a:solidFill>
                <a:latin typeface="Consolas"/>
              </a:rPr>
              <a:t>java.awt</a:t>
            </a:r>
            <a:r>
              <a:rPr lang="es-ES" dirty="0">
                <a:solidFill>
                  <a:srgbClr val="000000"/>
                </a:solidFill>
                <a:latin typeface="Consolas"/>
              </a:rPr>
              <a:t>.*;</a:t>
            </a:r>
            <a:endParaRPr lang="es-ES" dirty="0"/>
          </a:p>
        </p:txBody>
      </p:sp>
    </p:spTree>
    <p:extLst>
      <p:ext uri="{BB962C8B-B14F-4D97-AF65-F5344CB8AC3E}">
        <p14:creationId xmlns:p14="http://schemas.microsoft.com/office/powerpoint/2010/main" val="53651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3"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2754600"/>
          </a:xfrm>
          <a:prstGeom prst="rect">
            <a:avLst/>
          </a:prstGeom>
          <a:noFill/>
        </p:spPr>
        <p:txBody>
          <a:bodyPr wrap="square" rtlCol="0">
            <a:spAutoFit/>
          </a:bodyPr>
          <a:lstStyle/>
          <a:p>
            <a:pPr algn="just">
              <a:spcAft>
                <a:spcPts val="600"/>
              </a:spcAft>
              <a:buClr>
                <a:srgbClr val="0000CC"/>
              </a:buClr>
            </a:pPr>
            <a:r>
              <a:rPr lang="es-ES" sz="2400" dirty="0">
                <a:solidFill>
                  <a:srgbClr val="0000FF"/>
                </a:solidFill>
              </a:rPr>
              <a:t>¿Qué es un </a:t>
            </a:r>
            <a:r>
              <a:rPr lang="es-ES" sz="2400" b="1" i="1" dirty="0">
                <a:solidFill>
                  <a:srgbClr val="0000FF"/>
                </a:solidFill>
              </a:rPr>
              <a:t>Objeto</a:t>
            </a:r>
            <a:r>
              <a:rPr lang="es-ES" sz="2400" dirty="0">
                <a:solidFill>
                  <a:srgbClr val="0000FF"/>
                </a:solidFill>
              </a:rPr>
              <a:t>?</a:t>
            </a:r>
          </a:p>
          <a:p>
            <a:pPr marL="363538" indent="-342900" algn="just">
              <a:buClr>
                <a:schemeClr val="accent6">
                  <a:lumMod val="75000"/>
                </a:schemeClr>
              </a:buClr>
              <a:buSzPct val="80000"/>
              <a:buFont typeface="Wingdings" panose="05000000000000000000" pitchFamily="2" charset="2"/>
              <a:buChar char="ü"/>
            </a:pPr>
            <a:r>
              <a:rPr lang="es-ES" sz="2400" dirty="0"/>
              <a:t>Es un elemento del programa que posee sus propios datos y su propio funcionamiento.</a:t>
            </a:r>
          </a:p>
          <a:p>
            <a:pPr marL="358775" algn="just">
              <a:buClr>
                <a:srgbClr val="0000CC"/>
              </a:buClr>
            </a:pPr>
            <a:endParaRPr lang="es-ES" sz="800" dirty="0"/>
          </a:p>
          <a:p>
            <a:pPr marL="358775" algn="just">
              <a:buClr>
                <a:srgbClr val="0000CC"/>
              </a:buClr>
            </a:pPr>
            <a:r>
              <a:rPr lang="es-ES" sz="2400" dirty="0"/>
              <a:t>Es decir, un </a:t>
            </a:r>
            <a:r>
              <a:rPr lang="es-ES" sz="2400" i="1" dirty="0"/>
              <a:t>objeto</a:t>
            </a:r>
            <a:r>
              <a:rPr lang="es-ES" sz="2400" dirty="0"/>
              <a:t> está formado por datos (</a:t>
            </a:r>
            <a:r>
              <a:rPr lang="es-ES" sz="2400" b="1" dirty="0"/>
              <a:t>propiedades</a:t>
            </a:r>
            <a:r>
              <a:rPr lang="es-ES" sz="2400" dirty="0"/>
              <a:t>) y funciones que es capaz de realizar (</a:t>
            </a:r>
            <a:r>
              <a:rPr lang="es-ES" sz="2400" b="1" dirty="0"/>
              <a:t>métodos</a:t>
            </a:r>
            <a:r>
              <a:rPr lang="es-ES" sz="2400" dirty="0"/>
              <a:t>).</a:t>
            </a:r>
          </a:p>
          <a:p>
            <a:pPr marL="358775" algn="just">
              <a:buClr>
                <a:srgbClr val="0000CC"/>
              </a:buClr>
            </a:pPr>
            <a:endParaRPr lang="es-ES" sz="1600" dirty="0"/>
          </a:p>
          <a:p>
            <a:pPr marL="363538" indent="-342900" algn="just">
              <a:buClr>
                <a:schemeClr val="accent6">
                  <a:lumMod val="75000"/>
                </a:schemeClr>
              </a:buClr>
              <a:buSzPct val="80000"/>
              <a:buFont typeface="Wingdings" panose="05000000000000000000" pitchFamily="2" charset="2"/>
              <a:buChar char="ü"/>
            </a:pPr>
            <a:r>
              <a:rPr lang="es-ES" sz="2400" dirty="0"/>
              <a:t>Antes de poder utilizar un objeto, se debe definir su </a:t>
            </a:r>
            <a:r>
              <a:rPr lang="es-ES" sz="2400" b="1" i="1" dirty="0">
                <a:solidFill>
                  <a:srgbClr val="0000CC"/>
                </a:solidFill>
              </a:rPr>
              <a:t>clase</a:t>
            </a:r>
            <a:r>
              <a:rPr lang="es-ES" sz="2400" dirty="0"/>
              <a:t>.</a:t>
            </a:r>
          </a:p>
        </p:txBody>
      </p:sp>
      <p:sp>
        <p:nvSpPr>
          <p:cNvPr id="7" name="6 CuadroTexto"/>
          <p:cNvSpPr txBox="1"/>
          <p:nvPr/>
        </p:nvSpPr>
        <p:spPr>
          <a:xfrm>
            <a:off x="395536" y="4365104"/>
            <a:ext cx="8352928" cy="2262158"/>
          </a:xfrm>
          <a:prstGeom prst="rect">
            <a:avLst/>
          </a:prstGeom>
          <a:noFill/>
        </p:spPr>
        <p:txBody>
          <a:bodyPr wrap="square" rtlCol="0">
            <a:spAutoFit/>
          </a:bodyPr>
          <a:lstStyle/>
          <a:p>
            <a:pPr algn="just">
              <a:spcAft>
                <a:spcPts val="600"/>
              </a:spcAft>
              <a:buClr>
                <a:srgbClr val="0000CC"/>
              </a:buClr>
            </a:pPr>
            <a:r>
              <a:rPr lang="es-ES" sz="2400" dirty="0">
                <a:solidFill>
                  <a:srgbClr val="0000FF"/>
                </a:solidFill>
              </a:rPr>
              <a:t>¿Qué es una </a:t>
            </a:r>
            <a:r>
              <a:rPr lang="es-ES" sz="2400" b="1" i="1" dirty="0">
                <a:solidFill>
                  <a:srgbClr val="0000FF"/>
                </a:solidFill>
              </a:rPr>
              <a:t>Clase</a:t>
            </a:r>
            <a:r>
              <a:rPr lang="es-ES" sz="2400" dirty="0">
                <a:solidFill>
                  <a:srgbClr val="0000FF"/>
                </a:solidFill>
              </a:rPr>
              <a:t>?</a:t>
            </a:r>
          </a:p>
          <a:p>
            <a:pPr marL="363538" indent="-342900" algn="just">
              <a:buClr>
                <a:schemeClr val="accent6">
                  <a:lumMod val="75000"/>
                </a:schemeClr>
              </a:buClr>
              <a:buSzPct val="80000"/>
              <a:buFont typeface="Wingdings" panose="05000000000000000000" pitchFamily="2" charset="2"/>
              <a:buChar char="ü"/>
            </a:pPr>
            <a:r>
              <a:rPr lang="es-ES" sz="2400" dirty="0"/>
              <a:t>Es la definición de un tipo de </a:t>
            </a:r>
            <a:r>
              <a:rPr lang="es-ES" sz="2400" i="1" dirty="0"/>
              <a:t>objeto</a:t>
            </a:r>
            <a:r>
              <a:rPr lang="es-ES" sz="2400" dirty="0"/>
              <a:t>. </a:t>
            </a:r>
          </a:p>
          <a:p>
            <a:pPr marL="358775" algn="just">
              <a:buClr>
                <a:srgbClr val="0000CC"/>
              </a:buClr>
            </a:pPr>
            <a:endParaRPr lang="es-ES" sz="1600" dirty="0"/>
          </a:p>
          <a:p>
            <a:pPr marL="363538" indent="-342900" algn="just">
              <a:buClr>
                <a:schemeClr val="accent6">
                  <a:lumMod val="75000"/>
                </a:schemeClr>
              </a:buClr>
              <a:buSzPct val="80000"/>
              <a:buFont typeface="Wingdings" panose="05000000000000000000" pitchFamily="2" charset="2"/>
              <a:buChar char="ü"/>
            </a:pPr>
            <a:r>
              <a:rPr lang="es-ES" sz="2400" dirty="0"/>
              <a:t>Al definir una </a:t>
            </a:r>
            <a:r>
              <a:rPr lang="es-ES" sz="2400" i="1" dirty="0"/>
              <a:t>clase</a:t>
            </a:r>
            <a:r>
              <a:rPr lang="es-ES" sz="2400" dirty="0"/>
              <a:t>, lo que se hace es indicar cómo funciona un determinado tipo de </a:t>
            </a:r>
            <a:r>
              <a:rPr lang="es-ES" sz="2400" i="1" dirty="0"/>
              <a:t>objetos</a:t>
            </a:r>
            <a:r>
              <a:rPr lang="es-ES" sz="2400" dirty="0"/>
              <a:t>. Luego, a partir de la </a:t>
            </a:r>
            <a:r>
              <a:rPr lang="es-ES" sz="2400" i="1" dirty="0"/>
              <a:t>clase</a:t>
            </a:r>
            <a:r>
              <a:rPr lang="es-ES" sz="2400" dirty="0"/>
              <a:t>, podremos crear objetos de esa </a:t>
            </a:r>
            <a:r>
              <a:rPr lang="es-ES" sz="2400" i="1" dirty="0"/>
              <a:t>clase</a:t>
            </a:r>
            <a:r>
              <a:rPr lang="es-ES" sz="2400" dirty="0"/>
              <a:t>.</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75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260079657"/>
              </p:ext>
            </p:extLst>
          </p:nvPr>
        </p:nvGraphicFramePr>
        <p:xfrm>
          <a:off x="395536" y="1196752"/>
          <a:ext cx="8352928" cy="54457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370840">
                <a:tc>
                  <a:txBody>
                    <a:bodyPr/>
                    <a:lstStyle/>
                    <a:p>
                      <a:pPr algn="ctr"/>
                      <a:r>
                        <a:rPr lang="es-ES" dirty="0"/>
                        <a:t>Paquete o librería</a:t>
                      </a:r>
                    </a:p>
                  </a:txBody>
                  <a:tcPr/>
                </a:tc>
                <a:tc>
                  <a:txBody>
                    <a:bodyPr/>
                    <a:lstStyle/>
                    <a:p>
                      <a:r>
                        <a:rPr lang="es-ES" dirty="0"/>
                        <a:t>Descripción</a:t>
                      </a:r>
                    </a:p>
                  </a:txBody>
                  <a:tcPr/>
                </a:tc>
                <a:extLst>
                  <a:ext uri="{0D108BD9-81ED-4DB2-BD59-A6C34878D82A}">
                    <a16:rowId xmlns:a16="http://schemas.microsoft.com/office/drawing/2014/main" val="10000"/>
                  </a:ext>
                </a:extLst>
              </a:tr>
              <a:tr h="370840">
                <a:tc>
                  <a:txBody>
                    <a:bodyPr/>
                    <a:lstStyle/>
                    <a:p>
                      <a:pPr algn="ctr"/>
                      <a:r>
                        <a:rPr lang="es-ES" sz="1900" b="1" dirty="0"/>
                        <a:t>java.io</a:t>
                      </a:r>
                    </a:p>
                  </a:txBody>
                  <a:tcPr/>
                </a:tc>
                <a:tc>
                  <a:txBody>
                    <a:bodyPr/>
                    <a:lstStyle/>
                    <a:p>
                      <a:r>
                        <a:rPr lang="es-ES" sz="1600" dirty="0"/>
                        <a:t>Librería de Entrada/Salida. Permite la comunicación del programa con fichero y periféricos.</a:t>
                      </a:r>
                    </a:p>
                  </a:txBody>
                  <a:tcPr/>
                </a:tc>
                <a:extLst>
                  <a:ext uri="{0D108BD9-81ED-4DB2-BD59-A6C34878D82A}">
                    <a16:rowId xmlns:a16="http://schemas.microsoft.com/office/drawing/2014/main" val="10001"/>
                  </a:ext>
                </a:extLst>
              </a:tr>
              <a:tr h="370840">
                <a:tc>
                  <a:txBody>
                    <a:bodyPr/>
                    <a:lstStyle/>
                    <a:p>
                      <a:pPr algn="ctr"/>
                      <a:r>
                        <a:rPr lang="es-ES" sz="1900" b="1" dirty="0" err="1"/>
                        <a:t>java.lang</a:t>
                      </a:r>
                      <a:endParaRPr lang="es-ES" sz="1900" b="1" dirty="0"/>
                    </a:p>
                  </a:txBody>
                  <a:tcPr/>
                </a:tc>
                <a:tc>
                  <a:txBody>
                    <a:bodyPr/>
                    <a:lstStyle/>
                    <a:p>
                      <a:r>
                        <a:rPr lang="es-ES" sz="1600" dirty="0"/>
                        <a:t>Paquete con clases esenciales de Java. No hace falta ejecutar la sentencia</a:t>
                      </a:r>
                      <a:r>
                        <a:rPr lang="es-ES" sz="1600" baseline="0" dirty="0"/>
                        <a:t> </a:t>
                      </a:r>
                      <a:r>
                        <a:rPr lang="es-ES" sz="1600" i="1" baseline="0" dirty="0" err="1"/>
                        <a:t>import</a:t>
                      </a:r>
                      <a:r>
                        <a:rPr lang="es-ES" sz="1600" baseline="0" dirty="0"/>
                        <a:t> para utilizar sus clases. Librería por defecto.</a:t>
                      </a:r>
                      <a:endParaRPr lang="es-ES" sz="1600" dirty="0"/>
                    </a:p>
                  </a:txBody>
                  <a:tcPr/>
                </a:tc>
                <a:extLst>
                  <a:ext uri="{0D108BD9-81ED-4DB2-BD59-A6C34878D82A}">
                    <a16:rowId xmlns:a16="http://schemas.microsoft.com/office/drawing/2014/main" val="10002"/>
                  </a:ext>
                </a:extLst>
              </a:tr>
              <a:tr h="370840">
                <a:tc>
                  <a:txBody>
                    <a:bodyPr/>
                    <a:lstStyle/>
                    <a:p>
                      <a:pPr algn="ctr"/>
                      <a:r>
                        <a:rPr lang="es-ES" sz="1900" b="1" dirty="0" err="1"/>
                        <a:t>java.util</a:t>
                      </a:r>
                      <a:endParaRPr lang="es-ES" sz="1900" b="1" dirty="0"/>
                    </a:p>
                  </a:txBody>
                  <a:tcPr/>
                </a:tc>
                <a:tc>
                  <a:txBody>
                    <a:bodyPr/>
                    <a:lstStyle/>
                    <a:p>
                      <a:r>
                        <a:rPr lang="es-ES" sz="1600" dirty="0"/>
                        <a:t>Librería</a:t>
                      </a:r>
                      <a:r>
                        <a:rPr lang="es-ES" sz="1600" baseline="0" dirty="0"/>
                        <a:t> con clases de utilidad general para el programador.</a:t>
                      </a:r>
                      <a:endParaRPr lang="es-ES" sz="1600" dirty="0"/>
                    </a:p>
                  </a:txBody>
                  <a:tcPr/>
                </a:tc>
                <a:extLst>
                  <a:ext uri="{0D108BD9-81ED-4DB2-BD59-A6C34878D82A}">
                    <a16:rowId xmlns:a16="http://schemas.microsoft.com/office/drawing/2014/main" val="10003"/>
                  </a:ext>
                </a:extLst>
              </a:tr>
              <a:tr h="370840">
                <a:tc>
                  <a:txBody>
                    <a:bodyPr/>
                    <a:lstStyle/>
                    <a:p>
                      <a:pPr algn="ctr"/>
                      <a:r>
                        <a:rPr lang="es-ES" sz="1900" b="1" dirty="0" err="1"/>
                        <a:t>java.applet</a:t>
                      </a:r>
                      <a:endParaRPr lang="es-ES" sz="1900" b="1" dirty="0"/>
                    </a:p>
                  </a:txBody>
                  <a:tcPr/>
                </a:tc>
                <a:tc>
                  <a:txBody>
                    <a:bodyPr/>
                    <a:lstStyle/>
                    <a:p>
                      <a:r>
                        <a:rPr lang="es-ES" sz="1600" dirty="0"/>
                        <a:t>Librería para desarrollar </a:t>
                      </a:r>
                      <a:r>
                        <a:rPr lang="es-ES" sz="1600" i="1" dirty="0" err="1"/>
                        <a:t>applets</a:t>
                      </a:r>
                      <a:r>
                        <a:rPr lang="es-ES" sz="1600" dirty="0"/>
                        <a:t>.</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900" b="1" dirty="0" err="1"/>
                        <a:t>java.awt</a:t>
                      </a:r>
                      <a:endParaRPr lang="es-ES" sz="1900" b="1" dirty="0"/>
                    </a:p>
                    <a:p>
                      <a:pPr marL="0" marR="0" indent="0" algn="ctr" defTabSz="914400" rtl="0" eaLnBrk="1" fontAlgn="auto" latinLnBrk="0" hangingPunct="1">
                        <a:lnSpc>
                          <a:spcPct val="100000"/>
                        </a:lnSpc>
                        <a:spcBef>
                          <a:spcPts val="0"/>
                        </a:spcBef>
                        <a:spcAft>
                          <a:spcPts val="0"/>
                        </a:spcAft>
                        <a:buClrTx/>
                        <a:buSzTx/>
                        <a:buFontTx/>
                        <a:buNone/>
                        <a:tabLst/>
                        <a:defRPr/>
                      </a:pPr>
                      <a:r>
                        <a:rPr lang="es-ES" sz="1900" b="1" dirty="0" err="1"/>
                        <a:t>java.swing</a:t>
                      </a:r>
                      <a:endParaRPr lang="es-ES" sz="1900" b="1" dirty="0"/>
                    </a:p>
                  </a:txBody>
                  <a:tcPr/>
                </a:tc>
                <a:tc>
                  <a:txBody>
                    <a:bodyPr/>
                    <a:lstStyle/>
                    <a:p>
                      <a:r>
                        <a:rPr lang="es-ES" sz="1600" dirty="0"/>
                        <a:t>Librerías con componentes para el desarrollo de interfaces de usuario. </a:t>
                      </a:r>
                    </a:p>
                    <a:p>
                      <a:r>
                        <a:rPr lang="es-ES" sz="1600" dirty="0"/>
                        <a:t>(</a:t>
                      </a:r>
                      <a:r>
                        <a:rPr lang="es-ES" sz="1600" i="1" dirty="0" err="1"/>
                        <a:t>awt</a:t>
                      </a:r>
                      <a:r>
                        <a:rPr lang="es-ES" sz="1600" dirty="0"/>
                        <a:t> y </a:t>
                      </a:r>
                      <a:r>
                        <a:rPr lang="es-ES" sz="1600" i="1" dirty="0"/>
                        <a:t>swing</a:t>
                      </a:r>
                      <a:r>
                        <a:rPr lang="es-ES" sz="1600" baseline="0" dirty="0"/>
                        <a:t> son similares)</a:t>
                      </a:r>
                      <a:endParaRPr lang="es-ES" sz="1600" dirty="0"/>
                    </a:p>
                  </a:txBody>
                  <a:tcPr/>
                </a:tc>
                <a:extLst>
                  <a:ext uri="{0D108BD9-81ED-4DB2-BD59-A6C34878D82A}">
                    <a16:rowId xmlns:a16="http://schemas.microsoft.com/office/drawing/2014/main" val="10005"/>
                  </a:ext>
                </a:extLst>
              </a:tr>
              <a:tr h="370840">
                <a:tc>
                  <a:txBody>
                    <a:bodyPr/>
                    <a:lstStyle/>
                    <a:p>
                      <a:pPr algn="ctr"/>
                      <a:r>
                        <a:rPr lang="es-ES" sz="1900" b="1" dirty="0"/>
                        <a:t>java.net</a:t>
                      </a:r>
                    </a:p>
                  </a:txBody>
                  <a:tcPr/>
                </a:tc>
                <a:tc>
                  <a:txBody>
                    <a:bodyPr/>
                    <a:lstStyle/>
                    <a:p>
                      <a:r>
                        <a:rPr lang="es-ES" sz="1600" dirty="0"/>
                        <a:t>En combinación con la librería java.io, va a permitir crear aplicaciones que realicen comunicaciones con la red local e Internet.</a:t>
                      </a:r>
                    </a:p>
                  </a:txBody>
                  <a:tcPr/>
                </a:tc>
                <a:extLst>
                  <a:ext uri="{0D108BD9-81ED-4DB2-BD59-A6C34878D82A}">
                    <a16:rowId xmlns:a16="http://schemas.microsoft.com/office/drawing/2014/main" val="10006"/>
                  </a:ext>
                </a:extLst>
              </a:tr>
              <a:tr h="370840">
                <a:tc>
                  <a:txBody>
                    <a:bodyPr/>
                    <a:lstStyle/>
                    <a:p>
                      <a:pPr algn="ctr"/>
                      <a:r>
                        <a:rPr lang="es-ES" sz="1900" b="1" dirty="0" err="1"/>
                        <a:t>java.math</a:t>
                      </a:r>
                      <a:endParaRPr lang="es-ES" sz="1900" b="1" dirty="0"/>
                    </a:p>
                  </a:txBody>
                  <a:tcPr/>
                </a:tc>
                <a:tc>
                  <a:txBody>
                    <a:bodyPr/>
                    <a:lstStyle/>
                    <a:p>
                      <a:r>
                        <a:rPr lang="es-ES" sz="1600" dirty="0"/>
                        <a:t>Librería con todo tipo de utilidades matemáticas.</a:t>
                      </a:r>
                    </a:p>
                  </a:txBody>
                  <a:tcPr/>
                </a:tc>
                <a:extLst>
                  <a:ext uri="{0D108BD9-81ED-4DB2-BD59-A6C34878D82A}">
                    <a16:rowId xmlns:a16="http://schemas.microsoft.com/office/drawing/2014/main" val="10007"/>
                  </a:ext>
                </a:extLst>
              </a:tr>
              <a:tr h="370840">
                <a:tc>
                  <a:txBody>
                    <a:bodyPr/>
                    <a:lstStyle/>
                    <a:p>
                      <a:pPr algn="ctr"/>
                      <a:r>
                        <a:rPr lang="es-ES" sz="1900" b="1" dirty="0" err="1"/>
                        <a:t>java.sql</a:t>
                      </a:r>
                      <a:endParaRPr lang="es-ES" sz="1900" b="1" dirty="0"/>
                    </a:p>
                  </a:txBody>
                  <a:tcPr/>
                </a:tc>
                <a:tc>
                  <a:txBody>
                    <a:bodyPr/>
                    <a:lstStyle/>
                    <a:p>
                      <a:r>
                        <a:rPr lang="es-ES" sz="1600" dirty="0"/>
                        <a:t>Librería especializada en el manejo y comunicación con bases de datos.</a:t>
                      </a:r>
                    </a:p>
                  </a:txBody>
                  <a:tcPr/>
                </a:tc>
                <a:extLst>
                  <a:ext uri="{0D108BD9-81ED-4DB2-BD59-A6C34878D82A}">
                    <a16:rowId xmlns:a16="http://schemas.microsoft.com/office/drawing/2014/main" val="10008"/>
                  </a:ext>
                </a:extLst>
              </a:tr>
              <a:tr h="370840">
                <a:tc>
                  <a:txBody>
                    <a:bodyPr/>
                    <a:lstStyle/>
                    <a:p>
                      <a:pPr algn="ctr"/>
                      <a:r>
                        <a:rPr lang="es-ES" sz="1900" b="1" dirty="0" err="1"/>
                        <a:t>java.security</a:t>
                      </a:r>
                      <a:endParaRPr lang="es-ES" sz="1900" b="1" dirty="0"/>
                    </a:p>
                  </a:txBody>
                  <a:tcPr/>
                </a:tc>
                <a:tc>
                  <a:txBody>
                    <a:bodyPr/>
                    <a:lstStyle/>
                    <a:p>
                      <a:r>
                        <a:rPr lang="es-ES" sz="1600" dirty="0"/>
                        <a:t>Librería</a:t>
                      </a:r>
                      <a:r>
                        <a:rPr lang="es-ES" sz="1600" baseline="0" dirty="0"/>
                        <a:t> que implementa mecanismos de seguridad.</a:t>
                      </a:r>
                      <a:endParaRPr lang="es-ES" sz="1600" dirty="0"/>
                    </a:p>
                  </a:txBody>
                  <a:tcPr/>
                </a:tc>
                <a:extLst>
                  <a:ext uri="{0D108BD9-81ED-4DB2-BD59-A6C34878D82A}">
                    <a16:rowId xmlns:a16="http://schemas.microsoft.com/office/drawing/2014/main" val="10009"/>
                  </a:ext>
                </a:extLst>
              </a:tr>
              <a:tr h="370840">
                <a:tc>
                  <a:txBody>
                    <a:bodyPr/>
                    <a:lstStyle/>
                    <a:p>
                      <a:pPr algn="ctr"/>
                      <a:r>
                        <a:rPr lang="es-ES" sz="1900" b="1" dirty="0" err="1"/>
                        <a:t>java.rmi</a:t>
                      </a:r>
                      <a:endParaRPr lang="es-ES" sz="1900" b="1" dirty="0"/>
                    </a:p>
                  </a:txBody>
                  <a:tcPr/>
                </a:tc>
                <a:tc>
                  <a:txBody>
                    <a:bodyPr/>
                    <a:lstStyle/>
                    <a:p>
                      <a:r>
                        <a:rPr lang="es-ES" sz="1600" dirty="0"/>
                        <a:t>Paquete que permite el acceso a objetos remotos (en otros equipos).</a:t>
                      </a:r>
                    </a:p>
                  </a:txBody>
                  <a:tcPr/>
                </a:tc>
                <a:extLst>
                  <a:ext uri="{0D108BD9-81ED-4DB2-BD59-A6C34878D82A}">
                    <a16:rowId xmlns:a16="http://schemas.microsoft.com/office/drawing/2014/main" val="10010"/>
                  </a:ext>
                </a:extLst>
              </a:tr>
              <a:tr h="370840">
                <a:tc>
                  <a:txBody>
                    <a:bodyPr/>
                    <a:lstStyle/>
                    <a:p>
                      <a:pPr algn="ctr"/>
                      <a:r>
                        <a:rPr lang="es-ES" sz="1900" b="1" dirty="0" err="1"/>
                        <a:t>java.beans</a:t>
                      </a:r>
                      <a:endParaRPr lang="es-ES" sz="1900" b="1" dirty="0"/>
                    </a:p>
                  </a:txBody>
                  <a:tcPr/>
                </a:tc>
                <a:tc>
                  <a:txBody>
                    <a:bodyPr/>
                    <a:lstStyle/>
                    <a:p>
                      <a:r>
                        <a:rPr lang="es-ES" sz="1600" dirty="0"/>
                        <a:t>Librería que permite la creación y manejo</a:t>
                      </a:r>
                      <a:r>
                        <a:rPr lang="es-ES" sz="1600" baseline="0" dirty="0"/>
                        <a:t> de componentes </a:t>
                      </a:r>
                      <a:r>
                        <a:rPr lang="es-ES" sz="1600" i="1" baseline="0" dirty="0" err="1"/>
                        <a:t>javabeans</a:t>
                      </a:r>
                      <a:r>
                        <a:rPr lang="es-ES" sz="1600" baseline="0" dirty="0"/>
                        <a:t>.</a:t>
                      </a:r>
                      <a:endParaRPr lang="es-ES" sz="16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1467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propuestos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95C51FC3-47A3-452A-BD99-4A9C3AD94442}"/>
              </a:ext>
            </a:extLst>
          </p:cNvPr>
          <p:cNvSpPr txBox="1"/>
          <p:nvPr/>
        </p:nvSpPr>
        <p:spPr>
          <a:xfrm>
            <a:off x="395536" y="1052736"/>
            <a:ext cx="8352928" cy="4914551"/>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Cuenta corriente</a:t>
            </a:r>
            <a:r>
              <a:rPr lang="es-ES" sz="2100" dirty="0"/>
              <a:t>: numero, saldo. </a:t>
            </a:r>
            <a:r>
              <a:rPr lang="es-ES" sz="2100" dirty="0" err="1"/>
              <a:t>GenerarNumero</a:t>
            </a:r>
            <a:r>
              <a:rPr lang="es-ES" sz="2100" dirty="0"/>
              <a:t>, ingreso, cargo, transferencia, </a:t>
            </a:r>
            <a:r>
              <a:rPr lang="es-ES" sz="2100" dirty="0" err="1"/>
              <a:t>toString</a:t>
            </a:r>
            <a:r>
              <a:rPr lang="es-ES" sz="2100" dirty="0"/>
              <a:t>, </a:t>
            </a:r>
            <a:r>
              <a:rPr lang="es-ES" sz="2100" dirty="0" err="1"/>
              <a:t>getters</a:t>
            </a:r>
            <a:r>
              <a:rPr lang="es-ES" sz="2100" dirty="0"/>
              <a:t> y </a:t>
            </a:r>
            <a:r>
              <a:rPr lang="es-ES" sz="2100" dirty="0" err="1"/>
              <a:t>setters</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smtClean="0"/>
              <a:t>Pizza</a:t>
            </a:r>
            <a:r>
              <a:rPr lang="es-ES" sz="2100" dirty="0" smtClean="0"/>
              <a:t>: </a:t>
            </a:r>
            <a:r>
              <a:rPr lang="es-ES" sz="2100" dirty="0"/>
              <a:t>tamaño, estado, tipo. </a:t>
            </a:r>
            <a:r>
              <a:rPr lang="es-ES" sz="2100" dirty="0" err="1"/>
              <a:t>t</a:t>
            </a:r>
            <a:r>
              <a:rPr lang="es-ES" sz="2100" dirty="0" err="1" smtClean="0"/>
              <a:t>otalPedidas</a:t>
            </a:r>
            <a:r>
              <a:rPr lang="es-ES" sz="2100" dirty="0" smtClean="0"/>
              <a:t> </a:t>
            </a:r>
            <a:r>
              <a:rPr lang="es-ES" sz="2100" dirty="0"/>
              <a:t>(</a:t>
            </a:r>
            <a:r>
              <a:rPr lang="es-ES" sz="2100" dirty="0" err="1"/>
              <a:t>static</a:t>
            </a:r>
            <a:r>
              <a:rPr lang="es-ES" sz="2100" dirty="0"/>
              <a:t>), </a:t>
            </a:r>
            <a:r>
              <a:rPr lang="es-ES" sz="2100" dirty="0" err="1"/>
              <a:t>t</a:t>
            </a:r>
            <a:r>
              <a:rPr lang="es-ES" sz="2100" dirty="0" err="1" smtClean="0"/>
              <a:t>otalServidas</a:t>
            </a:r>
            <a:r>
              <a:rPr lang="es-ES" sz="2100" dirty="0" smtClean="0"/>
              <a:t> </a:t>
            </a:r>
            <a:r>
              <a:rPr lang="es-ES" sz="2100" dirty="0"/>
              <a:t>(</a:t>
            </a:r>
            <a:r>
              <a:rPr lang="es-ES" sz="2100" dirty="0" err="1"/>
              <a:t>static</a:t>
            </a:r>
            <a:r>
              <a:rPr lang="es-ES" sz="2100" dirty="0"/>
              <a:t>). </a:t>
            </a:r>
            <a:r>
              <a:rPr lang="es-ES" sz="2100" dirty="0" smtClean="0"/>
              <a:t>sirve</a:t>
            </a:r>
            <a:r>
              <a:rPr lang="es-ES" sz="2100" dirty="0"/>
              <a:t>, </a:t>
            </a:r>
            <a:r>
              <a:rPr lang="es-ES" sz="2100" dirty="0" err="1"/>
              <a:t>getters</a:t>
            </a:r>
            <a:r>
              <a:rPr lang="es-ES" sz="2100" dirty="0"/>
              <a:t> y </a:t>
            </a:r>
            <a:r>
              <a:rPr lang="es-ES" sz="2100" dirty="0" err="1"/>
              <a:t>setters</a:t>
            </a:r>
            <a:r>
              <a:rPr lang="es-ES" sz="2100" dirty="0"/>
              <a:t>, </a:t>
            </a:r>
            <a:r>
              <a:rPr lang="es-ES" sz="2100" dirty="0" err="1"/>
              <a:t>toString</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err="1" smtClean="0"/>
              <a:t>TarjetaRegalo</a:t>
            </a:r>
            <a:r>
              <a:rPr lang="es-ES" sz="2100" dirty="0"/>
              <a:t>: numero, saldo. Gasta, </a:t>
            </a:r>
            <a:r>
              <a:rPr lang="es-ES" sz="2100" dirty="0" err="1"/>
              <a:t>getters</a:t>
            </a:r>
            <a:r>
              <a:rPr lang="es-ES" sz="2100" dirty="0"/>
              <a:t> y </a:t>
            </a:r>
            <a:r>
              <a:rPr lang="es-ES" sz="2100" dirty="0" err="1"/>
              <a:t>setters</a:t>
            </a:r>
            <a:r>
              <a:rPr lang="es-ES" sz="2100" dirty="0"/>
              <a:t>, </a:t>
            </a:r>
            <a:r>
              <a:rPr lang="es-ES" sz="2100" dirty="0" err="1"/>
              <a:t>toString</a:t>
            </a:r>
            <a:r>
              <a:rPr lang="es-ES" sz="2100" dirty="0"/>
              <a:t>, </a:t>
            </a:r>
            <a:r>
              <a:rPr lang="es-ES" sz="2100" dirty="0" err="1" smtClean="0"/>
              <a:t>fusionarTarjeta</a:t>
            </a:r>
            <a:r>
              <a:rPr lang="es-ES" sz="2100" dirty="0" smtClean="0"/>
              <a:t>(</a:t>
            </a:r>
            <a:r>
              <a:rPr lang="es-ES" sz="2100" dirty="0" err="1" smtClean="0"/>
              <a:t>TarjetaRegalo</a:t>
            </a:r>
            <a:r>
              <a:rPr lang="es-ES" sz="2100" dirty="0" smtClean="0"/>
              <a:t> t</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Coche</a:t>
            </a:r>
            <a:r>
              <a:rPr lang="es-ES" sz="2100" dirty="0"/>
              <a:t>: marca, modelo, color, largo, ancho, alto. </a:t>
            </a:r>
            <a:r>
              <a:rPr lang="es-ES" sz="2100" dirty="0" err="1"/>
              <a:t>Getters</a:t>
            </a:r>
            <a:r>
              <a:rPr lang="es-ES" sz="2100" dirty="0"/>
              <a:t> y </a:t>
            </a:r>
            <a:r>
              <a:rPr lang="es-ES" sz="2100" dirty="0" err="1"/>
              <a:t>setters</a:t>
            </a:r>
            <a:r>
              <a:rPr lang="es-ES" sz="2100" dirty="0"/>
              <a:t>, </a:t>
            </a:r>
            <a:r>
              <a:rPr lang="es-ES" sz="2100" dirty="0" err="1"/>
              <a:t>toString</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Concesionario</a:t>
            </a:r>
            <a:r>
              <a:rPr lang="es-ES" sz="2100" dirty="0"/>
              <a:t>: Coche[] coches, numero (</a:t>
            </a:r>
            <a:r>
              <a:rPr lang="es-ES" sz="2100" dirty="0" err="1"/>
              <a:t>static</a:t>
            </a:r>
            <a:r>
              <a:rPr lang="es-ES" sz="2100" dirty="0"/>
              <a:t>?). </a:t>
            </a:r>
            <a:r>
              <a:rPr lang="es-ES" sz="2100" dirty="0" err="1"/>
              <a:t>NuevoCoche</a:t>
            </a:r>
            <a:r>
              <a:rPr lang="es-ES" sz="2100" dirty="0"/>
              <a:t>, </a:t>
            </a:r>
            <a:r>
              <a:rPr lang="es-ES" sz="2100" dirty="0" err="1"/>
              <a:t>GetCoches</a:t>
            </a:r>
            <a:r>
              <a:rPr lang="es-ES" sz="2100" dirty="0"/>
              <a:t>, </a:t>
            </a:r>
            <a:r>
              <a:rPr lang="es-ES" sz="2100" dirty="0" err="1"/>
              <a:t>toString</a:t>
            </a:r>
            <a:r>
              <a:rPr lang="es-ES" sz="2100" dirty="0"/>
              <a:t>, </a:t>
            </a:r>
            <a:r>
              <a:rPr lang="es-ES" sz="2100" dirty="0" err="1"/>
              <a:t>venderCoche</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err="1"/>
              <a:t>ArrayList</a:t>
            </a:r>
            <a:r>
              <a:rPr lang="es-ES" sz="2100" dirty="0"/>
              <a:t> ???</a:t>
            </a:r>
          </a:p>
        </p:txBody>
      </p:sp>
    </p:spTree>
    <p:extLst>
      <p:ext uri="{BB962C8B-B14F-4D97-AF65-F5344CB8AC3E}">
        <p14:creationId xmlns:p14="http://schemas.microsoft.com/office/powerpoint/2010/main" val="31225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862322"/>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marL="342900" indent="-342900" algn="just">
              <a:spcBef>
                <a:spcPts val="1200"/>
              </a:spcBef>
              <a:spcAft>
                <a:spcPts val="1200"/>
              </a:spcAft>
              <a:buClr>
                <a:srgbClr val="0000CC"/>
              </a:buClr>
              <a:buFont typeface="Wingdings" panose="05000000000000000000" pitchFamily="2" charset="2"/>
              <a:buChar char="v"/>
            </a:pPr>
            <a:r>
              <a:rPr lang="es-ES" sz="2000" dirty="0"/>
              <a:t>MEZA GONZALEZ, JUAN DAVID. Curso de Java. Disponible en: </a:t>
            </a:r>
            <a:r>
              <a:rPr lang="es-ES" sz="2000" dirty="0">
                <a:hlinkClick r:id="rId4"/>
              </a:rPr>
              <a:t>www.programarya.com/Cursos/Java</a:t>
            </a:r>
            <a:r>
              <a:rPr lang="es-ES" sz="2000" dirty="0"/>
              <a:t>  </a:t>
            </a:r>
          </a:p>
          <a:p>
            <a:pPr marL="342900" indent="-342900" algn="just">
              <a:spcBef>
                <a:spcPts val="1200"/>
              </a:spcBef>
              <a:spcAft>
                <a:spcPts val="1200"/>
              </a:spcAft>
              <a:buClr>
                <a:srgbClr val="0000CC"/>
              </a:buClr>
              <a:buFont typeface="Wingdings" panose="05000000000000000000" pitchFamily="2" charset="2"/>
              <a:buChar char="v"/>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4</a:t>
            </a:r>
            <a:endPar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endParaRP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1331390"/>
          </a:xfrm>
          <a:prstGeom prst="rect">
            <a:avLst/>
          </a:prstGeom>
          <a:noFill/>
        </p:spPr>
        <p:txBody>
          <a:bodyPr wrap="square" rtlCol="0">
            <a:spAutoFit/>
          </a:bodyPr>
          <a:lstStyle/>
          <a:p>
            <a:pPr marL="363538" indent="-342900" algn="just">
              <a:lnSpc>
                <a:spcPct val="114000"/>
              </a:lnSpc>
              <a:buClr>
                <a:schemeClr val="accent6">
                  <a:lumMod val="75000"/>
                </a:schemeClr>
              </a:buClr>
              <a:buSzPct val="80000"/>
              <a:buFont typeface="Wingdings" panose="05000000000000000000" pitchFamily="2" charset="2"/>
              <a:buChar char="ü"/>
            </a:pPr>
            <a:r>
              <a:rPr lang="es-ES" sz="2400" dirty="0"/>
              <a:t>Las </a:t>
            </a:r>
            <a:r>
              <a:rPr lang="es-ES" sz="2400" i="1" dirty="0">
                <a:solidFill>
                  <a:srgbClr val="0000CC"/>
                </a:solidFill>
              </a:rPr>
              <a:t>clases</a:t>
            </a:r>
            <a:r>
              <a:rPr lang="es-ES" sz="2400" dirty="0"/>
              <a:t> son los moldes de los cuales se generan los </a:t>
            </a:r>
            <a:r>
              <a:rPr lang="es-ES" sz="2400" i="1" dirty="0"/>
              <a:t>objetos</a:t>
            </a:r>
            <a:r>
              <a:rPr lang="es-ES" sz="2400" dirty="0"/>
              <a:t>. Los </a:t>
            </a:r>
            <a:r>
              <a:rPr lang="es-ES" sz="2400" i="1" dirty="0">
                <a:solidFill>
                  <a:srgbClr val="0000CC"/>
                </a:solidFill>
              </a:rPr>
              <a:t>objetos</a:t>
            </a:r>
            <a:r>
              <a:rPr lang="es-ES" sz="2400" dirty="0">
                <a:solidFill>
                  <a:srgbClr val="0000CC"/>
                </a:solidFill>
              </a:rPr>
              <a:t> </a:t>
            </a:r>
            <a:r>
              <a:rPr lang="es-ES" sz="2400" dirty="0"/>
              <a:t>se instancian y se generan (instancia y </a:t>
            </a:r>
            <a:r>
              <a:rPr lang="es-ES" sz="2400" i="1" dirty="0"/>
              <a:t>objeto</a:t>
            </a:r>
            <a:r>
              <a:rPr lang="es-ES" sz="2400" dirty="0"/>
              <a:t> son sinónimos.</a:t>
            </a:r>
            <a:endParaRPr lang="es-ES" sz="2400" i="1" dirty="0"/>
          </a:p>
        </p:txBody>
      </p:sp>
      <p:sp>
        <p:nvSpPr>
          <p:cNvPr id="3" name="2 Rectángulo"/>
          <p:cNvSpPr/>
          <p:nvPr/>
        </p:nvSpPr>
        <p:spPr>
          <a:xfrm>
            <a:off x="755576" y="2933561"/>
            <a:ext cx="7992888" cy="934358"/>
          </a:xfrm>
          <a:prstGeom prst="rect">
            <a:avLst/>
          </a:prstGeom>
          <a:solidFill>
            <a:schemeClr val="accent5">
              <a:lumMod val="40000"/>
              <a:lumOff val="60000"/>
            </a:schemeClr>
          </a:solidFill>
        </p:spPr>
        <p:txBody>
          <a:bodyPr wrap="square">
            <a:spAutoFit/>
          </a:bodyPr>
          <a:lstStyle/>
          <a:p>
            <a:pPr lvl="0" algn="just">
              <a:lnSpc>
                <a:spcPct val="114000"/>
              </a:lnSpc>
              <a:buClr>
                <a:srgbClr val="0000CC"/>
              </a:buClr>
            </a:pPr>
            <a:r>
              <a:rPr lang="es-ES" sz="2400" dirty="0"/>
              <a:t>En un símil con la costura, las </a:t>
            </a:r>
            <a:r>
              <a:rPr lang="es-ES" sz="2400" b="1" i="1" dirty="0"/>
              <a:t>clases</a:t>
            </a:r>
            <a:r>
              <a:rPr lang="es-ES" sz="2400" dirty="0"/>
              <a:t> serían los </a:t>
            </a:r>
            <a:r>
              <a:rPr lang="es-ES" sz="2400" i="1" dirty="0"/>
              <a:t>patrones</a:t>
            </a:r>
            <a:r>
              <a:rPr lang="es-ES" sz="2400" dirty="0"/>
              <a:t> y los </a:t>
            </a:r>
            <a:r>
              <a:rPr lang="es-ES" sz="2400" b="1" i="1" dirty="0"/>
              <a:t>objetos</a:t>
            </a:r>
            <a:r>
              <a:rPr lang="es-ES" sz="2400" dirty="0"/>
              <a:t> las </a:t>
            </a:r>
            <a:r>
              <a:rPr lang="es-ES" sz="2400" i="1" dirty="0"/>
              <a:t>prendas</a:t>
            </a:r>
            <a:r>
              <a:rPr lang="es-ES" sz="2400" dirty="0"/>
              <a:t>.</a:t>
            </a:r>
          </a:p>
        </p:txBody>
      </p:sp>
      <p:sp>
        <p:nvSpPr>
          <p:cNvPr id="7" name="6 CuadroTexto"/>
          <p:cNvSpPr txBox="1"/>
          <p:nvPr/>
        </p:nvSpPr>
        <p:spPr>
          <a:xfrm>
            <a:off x="395536" y="4437112"/>
            <a:ext cx="8352928" cy="2247603"/>
          </a:xfrm>
          <a:prstGeom prst="rect">
            <a:avLst/>
          </a:prstGeom>
          <a:noFill/>
        </p:spPr>
        <p:txBody>
          <a:bodyPr wrap="square" rtlCol="0">
            <a:spAutoFit/>
          </a:bodyPr>
          <a:lstStyle/>
          <a:p>
            <a:pPr marL="363538" indent="-342900" algn="just">
              <a:lnSpc>
                <a:spcPct val="114000"/>
              </a:lnSpc>
              <a:buClr>
                <a:schemeClr val="accent6">
                  <a:lumMod val="75000"/>
                </a:schemeClr>
              </a:buClr>
              <a:buSzPct val="80000"/>
              <a:buFont typeface="Wingdings" panose="05000000000000000000" pitchFamily="2" charset="2"/>
              <a:buChar char="ü"/>
            </a:pPr>
            <a:r>
              <a:rPr lang="es-ES" sz="2400" u="sng" dirty="0"/>
              <a:t>Ejemplo</a:t>
            </a:r>
            <a:r>
              <a:rPr lang="es-ES" sz="2400" dirty="0"/>
              <a:t>: clase </a:t>
            </a:r>
            <a:r>
              <a:rPr lang="es-ES" sz="2400" i="1" dirty="0"/>
              <a:t>vehículo</a:t>
            </a:r>
            <a:r>
              <a:rPr lang="es-ES" sz="2400" dirty="0"/>
              <a:t> y objeto </a:t>
            </a:r>
            <a:r>
              <a:rPr lang="es-ES" sz="2400" i="1" dirty="0"/>
              <a:t>diferentes modelos de coche</a:t>
            </a:r>
          </a:p>
          <a:p>
            <a:pPr marL="20638" algn="just">
              <a:lnSpc>
                <a:spcPct val="114000"/>
              </a:lnSpc>
              <a:buClr>
                <a:schemeClr val="accent6">
                  <a:lumMod val="75000"/>
                </a:schemeClr>
              </a:buClr>
              <a:buSzPct val="80000"/>
            </a:pPr>
            <a:endParaRPr lang="es-ES" sz="1400" i="1" dirty="0"/>
          </a:p>
          <a:p>
            <a:pPr marL="363538" algn="just">
              <a:lnSpc>
                <a:spcPct val="114000"/>
              </a:lnSpc>
              <a:buClr>
                <a:schemeClr val="accent6">
                  <a:lumMod val="75000"/>
                </a:schemeClr>
              </a:buClr>
              <a:buSzPct val="80000"/>
            </a:pPr>
            <a:r>
              <a:rPr lang="es-ES" sz="2200" dirty="0">
                <a:solidFill>
                  <a:schemeClr val="tx1">
                    <a:lumMod val="65000"/>
                    <a:lumOff val="35000"/>
                  </a:schemeClr>
                </a:solidFill>
              </a:rPr>
              <a:t>Todos los objetos de la clase coche se identificarán, entre otros atributos, con una marca, un color, un modelo, una placa, una referencia y un precio.</a:t>
            </a:r>
          </a:p>
          <a:p>
            <a:pPr marL="706438" indent="-342900" algn="just">
              <a:lnSpc>
                <a:spcPct val="114000"/>
              </a:lnSpc>
              <a:buClr>
                <a:schemeClr val="accent6">
                  <a:lumMod val="75000"/>
                </a:schemeClr>
              </a:buClr>
              <a:buSzPct val="80000"/>
              <a:buFont typeface="Wingdings" panose="05000000000000000000" pitchFamily="2" charset="2"/>
              <a:buChar char="§"/>
            </a:pPr>
            <a:endParaRPr lang="es-ES" sz="2000" dirty="0"/>
          </a:p>
        </p:txBody>
      </p:sp>
    </p:spTree>
    <p:extLst>
      <p:ext uri="{BB962C8B-B14F-4D97-AF65-F5344CB8AC3E}">
        <p14:creationId xmlns:p14="http://schemas.microsoft.com/office/powerpoint/2010/main" val="3415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 name="Imagen 1">
            <a:extLst>
              <a:ext uri="{FF2B5EF4-FFF2-40B4-BE49-F238E27FC236}">
                <a16:creationId xmlns:a16="http://schemas.microsoft.com/office/drawing/2014/main" id="{E442B4F4-55BA-498A-B05F-9E066C58044D}"/>
              </a:ext>
            </a:extLst>
          </p:cNvPr>
          <p:cNvPicPr>
            <a:picLocks noChangeAspect="1"/>
          </p:cNvPicPr>
          <p:nvPr/>
        </p:nvPicPr>
        <p:blipFill>
          <a:blip r:embed="rId3"/>
          <a:stretch>
            <a:fillRect/>
          </a:stretch>
        </p:blipFill>
        <p:spPr>
          <a:xfrm>
            <a:off x="683568" y="1268759"/>
            <a:ext cx="7704856" cy="5550019"/>
          </a:xfrm>
          <a:prstGeom prst="rect">
            <a:avLst/>
          </a:prstGeom>
        </p:spPr>
      </p:pic>
    </p:spTree>
    <p:extLst>
      <p:ext uri="{BB962C8B-B14F-4D97-AF65-F5344CB8AC3E}">
        <p14:creationId xmlns:p14="http://schemas.microsoft.com/office/powerpoint/2010/main" val="120892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4390" y="1375966"/>
            <a:ext cx="8352928" cy="461665"/>
          </a:xfrm>
          <a:prstGeom prst="rect">
            <a:avLst/>
          </a:prstGeom>
          <a:noFill/>
        </p:spPr>
        <p:txBody>
          <a:bodyPr wrap="square" rtlCol="0">
            <a:spAutoFit/>
          </a:bodyPr>
          <a:lstStyle/>
          <a:p>
            <a:pPr marL="363538" indent="-342900" algn="just">
              <a:buClr>
                <a:schemeClr val="accent6">
                  <a:lumMod val="75000"/>
                </a:schemeClr>
              </a:buClr>
              <a:buSzPct val="80000"/>
              <a:buFont typeface="Wingdings" panose="05000000000000000000" pitchFamily="2" charset="2"/>
              <a:buChar char="ü"/>
            </a:pPr>
            <a:r>
              <a:rPr lang="es-ES" sz="2400" dirty="0"/>
              <a:t>El formato general para crear una clase en Java es:</a:t>
            </a:r>
          </a:p>
        </p:txBody>
      </p:sp>
      <p:sp>
        <p:nvSpPr>
          <p:cNvPr id="2" name="1 CuadroTexto"/>
          <p:cNvSpPr txBox="1"/>
          <p:nvPr/>
        </p:nvSpPr>
        <p:spPr>
          <a:xfrm>
            <a:off x="899592" y="2204864"/>
            <a:ext cx="7416824" cy="4093428"/>
          </a:xfrm>
          <a:prstGeom prst="rect">
            <a:avLst/>
          </a:prstGeom>
          <a:solidFill>
            <a:schemeClr val="accent4">
              <a:lumMod val="20000"/>
              <a:lumOff val="80000"/>
            </a:schemeClr>
          </a:solidFill>
        </p:spPr>
        <p:txBody>
          <a:bodyPr wrap="square" rtlCol="0">
            <a:spAutoFit/>
          </a:bodyPr>
          <a:lstStyle/>
          <a:p>
            <a:pPr>
              <a:spcBef>
                <a:spcPts val="300"/>
              </a:spcBef>
              <a:spcAft>
                <a:spcPts val="1200"/>
              </a:spcAft>
            </a:pPr>
            <a:r>
              <a:rPr lang="es-ES" sz="1900" dirty="0">
                <a:latin typeface="Consolas" panose="020B0609020204030204" pitchFamily="49" charset="0"/>
              </a:rPr>
              <a:t>[acceso] </a:t>
            </a:r>
            <a:r>
              <a:rPr lang="es-ES" sz="1900" dirty="0" err="1">
                <a:latin typeface="Consolas" panose="020B0609020204030204" pitchFamily="49" charset="0"/>
              </a:rPr>
              <a:t>class</a:t>
            </a:r>
            <a:r>
              <a:rPr lang="es-ES" sz="1900" dirty="0">
                <a:latin typeface="Consolas" panose="020B0609020204030204" pitchFamily="49" charset="0"/>
              </a:rPr>
              <a:t>  </a:t>
            </a:r>
            <a:r>
              <a:rPr lang="es-ES" sz="1900" b="1" i="1" dirty="0" err="1">
                <a:latin typeface="Consolas" panose="020B0609020204030204" pitchFamily="49" charset="0"/>
              </a:rPr>
              <a:t>nombreClase</a:t>
            </a:r>
            <a:r>
              <a:rPr lang="es-ES" sz="1900" dirty="0">
                <a:latin typeface="Consolas" panose="020B0609020204030204" pitchFamily="49" charset="0"/>
              </a:rPr>
              <a:t> {</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atributo1</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atributo2</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atributo3</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t>
            </a:r>
          </a:p>
          <a:p>
            <a:pPr>
              <a:spcBef>
                <a:spcPts val="12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método1</a:t>
            </a:r>
            <a:r>
              <a:rPr lang="es-ES" dirty="0">
                <a:latin typeface="Consolas" panose="020B0609020204030204" pitchFamily="49" charset="0"/>
              </a:rPr>
              <a:t>(argumentos) {</a:t>
            </a:r>
          </a:p>
          <a:p>
            <a:pPr>
              <a:spcBef>
                <a:spcPts val="300"/>
              </a:spcBef>
              <a:spcAft>
                <a:spcPts val="600"/>
              </a:spcAft>
            </a:pPr>
            <a:r>
              <a:rPr lang="es-ES" dirty="0">
                <a:latin typeface="Consolas" panose="020B0609020204030204" pitchFamily="49" charset="0"/>
              </a:rPr>
              <a:t>		... Código del método ...</a:t>
            </a:r>
          </a:p>
          <a:p>
            <a:pPr>
              <a:spcBef>
                <a:spcPts val="300"/>
              </a:spcBef>
              <a:spcAft>
                <a:spcPts val="600"/>
              </a:spcAft>
            </a:pPr>
            <a:r>
              <a:rPr lang="es-ES" dirty="0">
                <a:latin typeface="Consolas" panose="020B0609020204030204" pitchFamily="49" charset="0"/>
              </a:rPr>
              <a:t>   	}	</a:t>
            </a:r>
          </a:p>
          <a:p>
            <a:pPr>
              <a:spcBef>
                <a:spcPts val="300"/>
              </a:spcBef>
              <a:spcAft>
                <a:spcPts val="600"/>
              </a:spcAft>
            </a:pPr>
            <a:r>
              <a:rPr lang="es-ES" dirty="0">
                <a:latin typeface="Consolas" panose="020B0609020204030204" pitchFamily="49" charset="0"/>
              </a:rPr>
              <a:t>   	...</a:t>
            </a:r>
          </a:p>
          <a:p>
            <a:pPr>
              <a:spcBef>
                <a:spcPts val="300"/>
              </a:spcBef>
              <a:spcAft>
                <a:spcPts val="600"/>
              </a:spcAft>
            </a:pPr>
            <a:r>
              <a:rPr lang="es-ES" dirty="0">
                <a:latin typeface="Consolas" panose="020B0609020204030204" pitchFamily="49" charset="0"/>
              </a:rPr>
              <a:t>}</a:t>
            </a:r>
          </a:p>
        </p:txBody>
      </p:sp>
    </p:spTree>
    <p:extLst>
      <p:ext uri="{BB962C8B-B14F-4D97-AF65-F5344CB8AC3E}">
        <p14:creationId xmlns:p14="http://schemas.microsoft.com/office/powerpoint/2010/main" val="131887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par>
                          <p:cTn id="8" fill="hold">
                            <p:stCondLst>
                              <p:cond delay="750"/>
                            </p:stCondLst>
                            <p:childTnLst>
                              <p:par>
                                <p:cTn id="9" presetID="4" presetClass="entr" presetSubtype="32"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208912" cy="5355312"/>
          </a:xfrm>
          <a:prstGeom prst="rect">
            <a:avLst/>
          </a:prstGeom>
          <a:noFill/>
        </p:spPr>
        <p:txBody>
          <a:bodyPr wrap="square" rtlCol="0">
            <a:spAutoFit/>
          </a:bodyPr>
          <a:lstStyle/>
          <a:p>
            <a:pPr marL="363538" indent="-342900" algn="just">
              <a:spcBef>
                <a:spcPts val="800"/>
              </a:spcBef>
              <a:spcAft>
                <a:spcPts val="600"/>
              </a:spcAft>
              <a:buClr>
                <a:schemeClr val="accent6">
                  <a:lumMod val="75000"/>
                </a:schemeClr>
              </a:buClr>
              <a:buSzPct val="80000"/>
              <a:buFont typeface="Wingdings" panose="05000000000000000000" pitchFamily="2" charset="2"/>
              <a:buChar char="ü"/>
            </a:pPr>
            <a:r>
              <a:rPr lang="es-ES" sz="2300" dirty="0"/>
              <a:t>Un objeto tiene una serie de características, como son:</a:t>
            </a:r>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Identidad</a:t>
            </a:r>
            <a:r>
              <a:rPr lang="es-ES" sz="2300" dirty="0"/>
              <a:t>. Cada objeto es único y diferente de otro objeto. No existen dos objetos iguales. </a:t>
            </a:r>
          </a:p>
          <a:p>
            <a:pPr marL="722313" lvl="2" algn="just">
              <a:spcAft>
                <a:spcPts val="600"/>
              </a:spcAft>
              <a:buClr>
                <a:schemeClr val="accent6">
                  <a:lumMod val="75000"/>
                </a:schemeClr>
              </a:buClr>
              <a:buSzPct val="80000"/>
            </a:pPr>
            <a:r>
              <a:rPr lang="es-ES" sz="2100" dirty="0">
                <a:solidFill>
                  <a:schemeClr val="bg1">
                    <a:lumMod val="50000"/>
                  </a:schemeClr>
                </a:solidFill>
              </a:rPr>
              <a:t>Ejemplo: el Ford Fiesta es diferente a otros coches pero sigue siendo un coche.</a:t>
            </a:r>
            <a:endParaRPr lang="es-ES" sz="2300" dirty="0"/>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Estado</a:t>
            </a:r>
            <a:r>
              <a:rPr lang="es-ES" sz="2300" dirty="0"/>
              <a:t>. El estado serán los valores de los atributos del objeto en un momento dado. El estado puede cambiar. </a:t>
            </a:r>
          </a:p>
          <a:p>
            <a:pPr marL="722313" lvl="1" algn="just">
              <a:buClr>
                <a:schemeClr val="accent6">
                  <a:lumMod val="75000"/>
                </a:schemeClr>
              </a:buClr>
              <a:buSzPct val="80000"/>
            </a:pPr>
            <a:r>
              <a:rPr lang="es-ES" sz="2100" dirty="0">
                <a:solidFill>
                  <a:schemeClr val="bg1">
                    <a:lumMod val="50000"/>
                  </a:schemeClr>
                </a:solidFill>
              </a:rPr>
              <a:t>Ejemplo: en el caso de los objetos de la clase </a:t>
            </a:r>
            <a:r>
              <a:rPr lang="es-ES" sz="2100" i="1" dirty="0">
                <a:solidFill>
                  <a:schemeClr val="bg1">
                    <a:lumMod val="50000"/>
                  </a:schemeClr>
                </a:solidFill>
              </a:rPr>
              <a:t>vehículo</a:t>
            </a:r>
            <a:r>
              <a:rPr lang="es-ES" sz="2100" dirty="0">
                <a:solidFill>
                  <a:schemeClr val="bg1">
                    <a:lumMod val="50000"/>
                  </a:schemeClr>
                </a:solidFill>
              </a:rPr>
              <a:t>, serían el modelo, la marca, el color, …</a:t>
            </a:r>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Comportamiento</a:t>
            </a:r>
            <a:r>
              <a:rPr lang="es-ES" sz="2300" dirty="0"/>
              <a:t>. El comportamiento serían los métodos o procedimientos que realiza dicho objeto. Dependiendo del tipo o clase de objeto, estos realizarán unas operaciones u otras.</a:t>
            </a:r>
            <a:r>
              <a:rPr lang="es-ES" sz="2100" dirty="0">
                <a:solidFill>
                  <a:schemeClr val="bg1">
                    <a:lumMod val="50000"/>
                  </a:schemeClr>
                </a:solidFill>
              </a:rPr>
              <a:t> </a:t>
            </a:r>
          </a:p>
          <a:p>
            <a:pPr marL="722313" lvl="1" algn="just">
              <a:buClr>
                <a:schemeClr val="accent6">
                  <a:lumMod val="75000"/>
                </a:schemeClr>
              </a:buClr>
              <a:buSzPct val="80000"/>
            </a:pPr>
            <a:r>
              <a:rPr lang="es-ES" sz="2100" dirty="0">
                <a:solidFill>
                  <a:schemeClr val="bg1">
                    <a:lumMod val="50000"/>
                  </a:schemeClr>
                </a:solidFill>
              </a:rPr>
              <a:t>Ejemplo: arrancar, girar, parar, acelerar...</a:t>
            </a:r>
          </a:p>
        </p:txBody>
      </p:sp>
    </p:spTree>
    <p:extLst>
      <p:ext uri="{BB962C8B-B14F-4D97-AF65-F5344CB8AC3E}">
        <p14:creationId xmlns:p14="http://schemas.microsoft.com/office/powerpoint/2010/main" val="37257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454224" y="3717032"/>
            <a:ext cx="8150224" cy="2934137"/>
          </a:xfrm>
          <a:prstGeom prst="rect">
            <a:avLst/>
          </a:prstGeom>
          <a:noFill/>
        </p:spPr>
        <p:txBody>
          <a:bodyPr wrap="square" rtlCol="0">
            <a:spAutoFit/>
          </a:bodyPr>
          <a:lstStyle/>
          <a:p>
            <a:pPr marL="342900" lvl="1" indent="-342900" algn="just">
              <a:spcBef>
                <a:spcPts val="800"/>
              </a:spcBef>
              <a:spcAft>
                <a:spcPts val="1200"/>
              </a:spcAft>
              <a:buClr>
                <a:schemeClr val="accent6">
                  <a:lumMod val="75000"/>
                </a:schemeClr>
              </a:buClr>
              <a:buSzPct val="80000"/>
              <a:buFont typeface="Wingdings" panose="05000000000000000000" pitchFamily="2" charset="2"/>
              <a:buChar char="ü"/>
            </a:pPr>
            <a:r>
              <a:rPr lang="es-ES" sz="2400" b="1" dirty="0"/>
              <a:t>Mensajes</a:t>
            </a:r>
            <a:r>
              <a:rPr lang="es-ES" sz="2200" dirty="0"/>
              <a:t>. </a:t>
            </a:r>
            <a:r>
              <a:rPr lang="es-ES" sz="2000" dirty="0"/>
              <a:t>Los programas o aplicaciones orientadas a objetos están compuestos por objetos, los cuales interactúan unos con otros a través del paso de mensajes. Cuando un objeto recibe un mensaje, lo que hace es ejecutar el método asociado. (</a:t>
            </a:r>
            <a:r>
              <a:rPr lang="es-ES" sz="2000" dirty="0">
                <a:solidFill>
                  <a:srgbClr val="FF0000"/>
                </a:solidFill>
              </a:rPr>
              <a:t>*</a:t>
            </a:r>
            <a:r>
              <a:rPr lang="es-ES" sz="2000" dirty="0"/>
              <a:t>)</a:t>
            </a:r>
          </a:p>
          <a:p>
            <a:pPr marL="342900" lvl="1" indent="-342900" algn="just">
              <a:spcBef>
                <a:spcPts val="800"/>
              </a:spcBef>
              <a:spcAft>
                <a:spcPts val="1200"/>
              </a:spcAft>
              <a:buClr>
                <a:schemeClr val="accent6">
                  <a:lumMod val="75000"/>
                </a:schemeClr>
              </a:buClr>
              <a:buSzPct val="80000"/>
              <a:buFont typeface="Wingdings" panose="05000000000000000000" pitchFamily="2" charset="2"/>
              <a:buChar char="ü"/>
            </a:pPr>
            <a:r>
              <a:rPr lang="es-ES" sz="2400" b="1" dirty="0"/>
              <a:t>Métodos</a:t>
            </a:r>
            <a:r>
              <a:rPr lang="es-ES" sz="2200" dirty="0"/>
              <a:t>. </a:t>
            </a:r>
            <a:r>
              <a:rPr lang="es-ES" sz="2000" dirty="0"/>
              <a:t>Los métodos son los procedimientos que ejecuta el objeto cuando recibe un mensaje vinculado a ese método concreto. En ocasiones, este método envía mensajes a otros objetos, solicitando acciones o información.</a:t>
            </a:r>
            <a:endParaRPr lang="es-ES" sz="2000" dirty="0">
              <a:solidFill>
                <a:schemeClr val="bg1">
                  <a:lumMod val="50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1356554"/>
            <a:ext cx="3684741" cy="241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7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7940</TotalTime>
  <Words>3775</Words>
  <Application>Microsoft Office PowerPoint</Application>
  <PresentationFormat>Presentación en pantalla (4:3)</PresentationFormat>
  <Paragraphs>297</Paragraphs>
  <Slides>43</Slides>
  <Notes>37</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50" baseType="lpstr">
      <vt:lpstr>Arial</vt:lpstr>
      <vt:lpstr>Arial Rounded MT Bold</vt:lpstr>
      <vt:lpstr>Calibri</vt:lpstr>
      <vt:lpstr>Consolas</vt:lpstr>
      <vt:lpstr>Wingdings</vt:lpstr>
      <vt:lpstr>Tema de Office</vt:lpstr>
      <vt:lpstr>Organization Chart</vt:lpstr>
      <vt:lpstr>Unidad 4  PROGRAMACIÓN  ORIENTADA A OBJETOS  OBJETOS</vt:lpstr>
      <vt:lpstr>ÍNDICE</vt:lpstr>
      <vt:lpstr>Programación Orientada a Objetos (POO)</vt:lpstr>
      <vt:lpstr>Introducción al concepto de Objeto</vt:lpstr>
      <vt:lpstr>Introducción al concepto de Objeto</vt:lpstr>
      <vt:lpstr>Introducción al concepto de Objeto</vt:lpstr>
      <vt:lpstr>Introducción al concepto de Objeto</vt:lpstr>
      <vt:lpstr>Introducción al concepto de Objeto</vt:lpstr>
      <vt:lpstr>Introducción al concepto de Objeto</vt:lpstr>
      <vt:lpstr>Características de la POO</vt:lpstr>
      <vt:lpstr>Características de la POO</vt:lpstr>
      <vt:lpstr>Características de la POO</vt:lpstr>
      <vt:lpstr>Características de la POO</vt:lpstr>
      <vt:lpstr>Características de la POO</vt:lpstr>
      <vt:lpstr>Propiedades y métodos de los Objetos</vt:lpstr>
      <vt:lpstr>Propiedades y métodos de los Objetos</vt:lpstr>
      <vt:lpstr>Propiedades y métodos de los Objetos</vt:lpstr>
      <vt:lpstr>Propiedades y métodos de los Objetos</vt:lpstr>
      <vt:lpstr>Parámetros y valores devueltos</vt:lpstr>
      <vt:lpstr>Constructores y destructores de Objetos</vt:lpstr>
      <vt:lpstr>Constructores y destructores de Objetos</vt:lpstr>
      <vt:lpstr>Constructores y destructores de Objetos</vt:lpstr>
      <vt:lpstr>Constructores y destructores de Objetos</vt:lpstr>
      <vt:lpstr>Presentación de PowerPoint</vt:lpstr>
      <vt:lpstr>Presentación de PowerPoint</vt:lpstr>
      <vt:lpstr>Propiedades o atributos de instancia</vt:lpstr>
      <vt:lpstr>Propiedades o atributos estáticos</vt:lpstr>
      <vt:lpstr>Propiedades o atributos estáticos</vt:lpstr>
      <vt:lpstr>Propiedades o atributos finales</vt:lpstr>
      <vt:lpstr>Uso de métodos estáticos</vt:lpstr>
      <vt:lpstr>Presentación de PowerPoint</vt:lpstr>
      <vt:lpstr>Uso de métodos estáticos y dinámicos</vt:lpstr>
      <vt:lpstr>Uso de métodos estáticos y dinámicos</vt:lpstr>
      <vt:lpstr>Clases envoltorio (wrapper)</vt:lpstr>
      <vt:lpstr>Clases envoltorio (wrapper)</vt:lpstr>
      <vt:lpstr>Clases envoltorio</vt:lpstr>
      <vt:lpstr>Clases envoltorio</vt:lpstr>
      <vt:lpstr>Librerías de Objetos (Paquetes)</vt:lpstr>
      <vt:lpstr>Librerías de Objetos (Paquetes)</vt:lpstr>
      <vt:lpstr>Librerías de Objetos (Paquetes)</vt:lpstr>
      <vt:lpstr>Ejercicios propuestos</vt:lpstr>
      <vt:lpstr>Bibliografía</vt:lpstr>
      <vt:lpstr>Fin  Unidad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 POO Objetos</dc:title>
  <dc:subject>Programación</dc:subject>
  <dc:creator>Víctor V.</dc:creator>
  <cp:lastModifiedBy>Familia Guillén Linares</cp:lastModifiedBy>
  <cp:revision>298</cp:revision>
  <dcterms:created xsi:type="dcterms:W3CDTF">2019-05-23T11:04:47Z</dcterms:created>
  <dcterms:modified xsi:type="dcterms:W3CDTF">2024-01-12T16:59:17Z</dcterms:modified>
</cp:coreProperties>
</file>