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65"/>
  </p:notesMasterIdLst>
  <p:sldIdLst>
    <p:sldId id="308" r:id="rId2"/>
    <p:sldId id="281" r:id="rId3"/>
    <p:sldId id="266" r:id="rId4"/>
    <p:sldId id="317" r:id="rId5"/>
    <p:sldId id="309" r:id="rId6"/>
    <p:sldId id="318" r:id="rId7"/>
    <p:sldId id="319" r:id="rId8"/>
    <p:sldId id="321" r:id="rId9"/>
    <p:sldId id="322" r:id="rId10"/>
    <p:sldId id="328" r:id="rId11"/>
    <p:sldId id="329" r:id="rId12"/>
    <p:sldId id="330" r:id="rId13"/>
    <p:sldId id="332" r:id="rId14"/>
    <p:sldId id="333" r:id="rId15"/>
    <p:sldId id="331" r:id="rId16"/>
    <p:sldId id="334" r:id="rId17"/>
    <p:sldId id="335" r:id="rId18"/>
    <p:sldId id="310" r:id="rId19"/>
    <p:sldId id="336" r:id="rId20"/>
    <p:sldId id="337" r:id="rId21"/>
    <p:sldId id="340" r:id="rId22"/>
    <p:sldId id="341" r:id="rId23"/>
    <p:sldId id="338" r:id="rId24"/>
    <p:sldId id="342" r:id="rId25"/>
    <p:sldId id="356" r:id="rId26"/>
    <p:sldId id="311" r:id="rId27"/>
    <p:sldId id="345" r:id="rId28"/>
    <p:sldId id="346" r:id="rId29"/>
    <p:sldId id="349" r:id="rId30"/>
    <p:sldId id="350" r:id="rId31"/>
    <p:sldId id="312" r:id="rId32"/>
    <p:sldId id="351" r:id="rId33"/>
    <p:sldId id="354" r:id="rId34"/>
    <p:sldId id="353" r:id="rId35"/>
    <p:sldId id="355" r:id="rId36"/>
    <p:sldId id="357" r:id="rId37"/>
    <p:sldId id="358" r:id="rId38"/>
    <p:sldId id="359" r:id="rId39"/>
    <p:sldId id="360" r:id="rId40"/>
    <p:sldId id="313" r:id="rId41"/>
    <p:sldId id="361" r:id="rId42"/>
    <p:sldId id="314" r:id="rId43"/>
    <p:sldId id="364" r:id="rId44"/>
    <p:sldId id="371" r:id="rId45"/>
    <p:sldId id="365" r:id="rId46"/>
    <p:sldId id="367" r:id="rId47"/>
    <p:sldId id="366" r:id="rId48"/>
    <p:sldId id="372" r:id="rId49"/>
    <p:sldId id="368" r:id="rId50"/>
    <p:sldId id="369" r:id="rId51"/>
    <p:sldId id="373" r:id="rId52"/>
    <p:sldId id="374" r:id="rId53"/>
    <p:sldId id="370" r:id="rId54"/>
    <p:sldId id="381" r:id="rId55"/>
    <p:sldId id="382" r:id="rId56"/>
    <p:sldId id="375" r:id="rId57"/>
    <p:sldId id="376" r:id="rId58"/>
    <p:sldId id="377" r:id="rId59"/>
    <p:sldId id="378" r:id="rId60"/>
    <p:sldId id="379" r:id="rId61"/>
    <p:sldId id="380" r:id="rId62"/>
    <p:sldId id="307" r:id="rId63"/>
    <p:sldId id="306" r:id="rId6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003BB0"/>
    <a:srgbClr val="0000FF"/>
    <a:srgbClr val="B2B2B2"/>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74" autoAdjust="0"/>
  </p:normalViewPr>
  <p:slideViewPr>
    <p:cSldViewPr>
      <p:cViewPr varScale="1">
        <p:scale>
          <a:sx n="70" d="100"/>
          <a:sy n="70" d="100"/>
        </p:scale>
        <p:origin x="1810" y="43"/>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F5C9-A5EC-4F4F-A8F1-0609A0B17B93}" type="datetimeFigureOut">
              <a:rPr lang="es-ES" smtClean="0"/>
              <a:t>20/01/2021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Copia en profundidad</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307919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s-ES" dirty="0"/>
              <a:t>No hace una comparación en profundidad,</a:t>
            </a:r>
            <a:r>
              <a:rPr lang="es-ES" baseline="0" dirty="0"/>
              <a:t> sino que se limita a comprobar las referencias de los objetos.</a:t>
            </a:r>
          </a:p>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s-ES" baseline="0" dirty="0"/>
              <a:t>Si se quiere realizar una comprobación en profundidad, habrá que reescribir este método.</a:t>
            </a:r>
            <a:endParaRPr lang="es-ES" dirty="0"/>
          </a:p>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s-ES" dirty="0"/>
              <a:t>Como se puede observar en el código, al hacer </a:t>
            </a:r>
            <a:r>
              <a:rPr lang="es-ES" b="1" dirty="0"/>
              <a:t>r3 = r1 </a:t>
            </a:r>
            <a:r>
              <a:rPr lang="es-ES" dirty="0"/>
              <a:t>lo que hacemos</a:t>
            </a:r>
            <a:r>
              <a:rPr lang="es-ES" baseline="0" dirty="0"/>
              <a:t> es que ambas referencias apunten al mismo objeto, con lo cual al invocar al método </a:t>
            </a:r>
            <a:r>
              <a:rPr lang="es-ES" b="1" i="1" baseline="0" dirty="0" err="1"/>
              <a:t>toString</a:t>
            </a:r>
            <a:r>
              <a:rPr lang="es-ES" b="1" i="1" baseline="0" dirty="0"/>
              <a:t>()</a:t>
            </a:r>
            <a:r>
              <a:rPr lang="es-ES" baseline="0" dirty="0"/>
              <a:t> el resultado será el mismo.</a:t>
            </a:r>
            <a:endParaRPr lang="es-ES" dirty="0"/>
          </a:p>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En el ejemplo, la clase </a:t>
            </a:r>
            <a:r>
              <a:rPr lang="es-ES" i="1" dirty="0"/>
              <a:t>Cohete</a:t>
            </a:r>
            <a:r>
              <a:rPr lang="es-ES" dirty="0"/>
              <a:t> tiene un miembro estático.</a:t>
            </a:r>
            <a:r>
              <a:rPr lang="es-ES" baseline="0" dirty="0"/>
              <a:t> Esta variable </a:t>
            </a:r>
            <a:r>
              <a:rPr lang="es-ES" i="1" baseline="0" dirty="0" err="1"/>
              <a:t>numcohetes</a:t>
            </a:r>
            <a:r>
              <a:rPr lang="es-ES" baseline="0" dirty="0"/>
              <a:t> almacenará el número de objetos </a:t>
            </a:r>
            <a:r>
              <a:rPr lang="es-ES" i="1" baseline="0" dirty="0"/>
              <a:t>Cohete</a:t>
            </a:r>
            <a:r>
              <a:rPr lang="es-ES" baseline="0" dirty="0"/>
              <a:t> que se van creando.</a:t>
            </a:r>
          </a:p>
          <a:p>
            <a:r>
              <a:rPr lang="es-ES" baseline="0" dirty="0"/>
              <a:t>Cuando desde la clase </a:t>
            </a:r>
            <a:r>
              <a:rPr lang="es-ES" i="1" baseline="0" dirty="0" err="1"/>
              <a:t>TesteoStatic</a:t>
            </a:r>
            <a:r>
              <a:rPr lang="es-ES" baseline="0" dirty="0"/>
              <a:t> se crean varios objetos de la clase </a:t>
            </a:r>
            <a:r>
              <a:rPr lang="es-ES" i="1" baseline="0" dirty="0"/>
              <a:t>Cohete</a:t>
            </a:r>
            <a:r>
              <a:rPr lang="es-ES" baseline="0" dirty="0"/>
              <a:t> (3 objetos)y se llama al método </a:t>
            </a:r>
            <a:r>
              <a:rPr lang="es-ES" i="1" baseline="0" dirty="0" err="1"/>
              <a:t>getcohetes</a:t>
            </a:r>
            <a:r>
              <a:rPr lang="es-ES" i="1" baseline="0" dirty="0"/>
              <a:t>()</a:t>
            </a:r>
            <a:r>
              <a:rPr lang="es-ES" baseline="0" dirty="0"/>
              <a:t>, el método devolverá el mismo valor para las tres llamadas. La variable </a:t>
            </a:r>
            <a:r>
              <a:rPr lang="es-ES" i="1" baseline="0" dirty="0" err="1"/>
              <a:t>numcohetes</a:t>
            </a:r>
            <a:r>
              <a:rPr lang="es-ES" baseline="0" dirty="0"/>
              <a:t> se </a:t>
            </a:r>
            <a:r>
              <a:rPr lang="es-ES" baseline="0" dirty="0" err="1"/>
              <a:t>iniciliza</a:t>
            </a:r>
            <a:r>
              <a:rPr lang="es-ES" baseline="0" dirty="0"/>
              <a:t> a cero solo una vez (cuando se crea </a:t>
            </a:r>
            <a:r>
              <a:rPr lang="es-ES" i="1" baseline="0" dirty="0"/>
              <a:t>c1</a:t>
            </a:r>
            <a:r>
              <a:rPr lang="es-ES" baseline="0" dirty="0"/>
              <a:t>). Cuando se crean los objetos </a:t>
            </a:r>
            <a:r>
              <a:rPr lang="es-ES" i="1" baseline="0" dirty="0"/>
              <a:t>c2</a:t>
            </a:r>
            <a:r>
              <a:rPr lang="es-ES" baseline="0" dirty="0"/>
              <a:t> y </a:t>
            </a:r>
            <a:r>
              <a:rPr lang="es-ES" i="1" baseline="0" dirty="0"/>
              <a:t>c3</a:t>
            </a:r>
            <a:r>
              <a:rPr lang="es-ES" baseline="0" dirty="0"/>
              <a:t> no se vuelve a inicializar pues ya existe y es estática, solo se incrementa. </a:t>
            </a:r>
          </a:p>
          <a:p>
            <a:endParaRPr lang="es-ES" baseline="0" dirty="0"/>
          </a:p>
          <a:p>
            <a:r>
              <a:rPr lang="es-ES" baseline="0" dirty="0"/>
              <a:t>Al haber definido </a:t>
            </a:r>
            <a:r>
              <a:rPr lang="es-ES" i="1" baseline="0" dirty="0" err="1"/>
              <a:t>numcohetes</a:t>
            </a:r>
            <a:r>
              <a:rPr lang="es-ES" i="1" baseline="0" dirty="0"/>
              <a:t> </a:t>
            </a:r>
            <a:r>
              <a:rPr lang="es-ES" baseline="0" dirty="0"/>
              <a:t>como </a:t>
            </a:r>
            <a:r>
              <a:rPr lang="es-ES" b="1" i="1" baseline="0" dirty="0" err="1"/>
              <a:t>private</a:t>
            </a:r>
            <a:r>
              <a:rPr lang="es-ES" baseline="0" dirty="0"/>
              <a:t>, no es posible desde la clase </a:t>
            </a:r>
            <a:r>
              <a:rPr lang="es-ES" i="1" baseline="0" dirty="0" err="1"/>
              <a:t>TesteoStatic</a:t>
            </a:r>
            <a:r>
              <a:rPr lang="es-ES" i="1" baseline="0" dirty="0"/>
              <a:t> </a:t>
            </a:r>
            <a:r>
              <a:rPr lang="es-ES" baseline="0" dirty="0"/>
              <a:t>acceder a </a:t>
            </a:r>
            <a:r>
              <a:rPr lang="es-ES" i="1" baseline="0" dirty="0"/>
              <a:t>c1.numcohetes</a:t>
            </a:r>
            <a:r>
              <a:rPr lang="es-ES" baseline="0" dirty="0"/>
              <a:t>.</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2000" i="1" dirty="0"/>
              <a:t>Recuerda</a:t>
            </a:r>
            <a:r>
              <a:rPr lang="es-ES" sz="2000" dirty="0"/>
              <a:t>: miembros o atributos de instancia y de clase son análogos a métodos de instancia y de clase.</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Los métodos de clase o </a:t>
            </a:r>
            <a:r>
              <a:rPr lang="es-ES" b="1" dirty="0" err="1"/>
              <a:t>static</a:t>
            </a:r>
            <a:r>
              <a:rPr lang="es-ES" baseline="0" dirty="0"/>
              <a:t> NUNCA pueden acceder a los miembros de instancia.</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0" i="0"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0" i="0" baseline="0" dirty="0"/>
              <a:t>El programa ejemplo da como salida los valores 3 y 4. En la función </a:t>
            </a:r>
            <a:r>
              <a:rPr lang="es-ES" b="0" i="1" baseline="0" dirty="0"/>
              <a:t>cambiar2</a:t>
            </a:r>
            <a:r>
              <a:rPr lang="es-ES" b="0" i="0" baseline="0" dirty="0"/>
              <a:t> se pasa un </a:t>
            </a:r>
            <a:r>
              <a:rPr lang="es-ES" b="0" i="0" baseline="0" dirty="0" err="1"/>
              <a:t>array</a:t>
            </a:r>
            <a:r>
              <a:rPr lang="es-ES" b="0" i="0" baseline="0" dirty="0"/>
              <a:t> en vez de una variable. La diferencia entre un </a:t>
            </a:r>
            <a:r>
              <a:rPr lang="es-ES" b="0" i="0" baseline="0" dirty="0" err="1"/>
              <a:t>array</a:t>
            </a:r>
            <a:r>
              <a:rPr lang="es-ES" b="0" i="0" baseline="0" dirty="0"/>
              <a:t> de enteros y una variable entera es que un </a:t>
            </a:r>
            <a:r>
              <a:rPr lang="es-ES" b="0" i="0" baseline="0" dirty="0" err="1"/>
              <a:t>array</a:t>
            </a:r>
            <a:r>
              <a:rPr lang="es-ES" b="0" i="0" baseline="0" dirty="0"/>
              <a:t> de enteros es una dirección de memoria donde de manera consecutiva se almacenarán una serie de valores enteros. </a:t>
            </a:r>
          </a:p>
          <a:p>
            <a:endParaRPr lang="es-ES" b="0" i="0" baseline="0" dirty="0"/>
          </a:p>
          <a:p>
            <a:r>
              <a:rPr lang="es-ES" b="0" i="0" baseline="0" dirty="0"/>
              <a:t>En la función </a:t>
            </a:r>
            <a:r>
              <a:rPr lang="es-ES" b="0" i="1" baseline="0" dirty="0"/>
              <a:t>cambiar</a:t>
            </a:r>
            <a:r>
              <a:rPr lang="es-ES" b="0" i="0" baseline="0" dirty="0"/>
              <a:t>, lo que se hace es que se copia el contenido del parámetro a la variable x del método. Sin embargo, en la función </a:t>
            </a:r>
            <a:r>
              <a:rPr lang="es-ES" b="0" i="1" baseline="0" dirty="0"/>
              <a:t>cambiar2</a:t>
            </a:r>
            <a:r>
              <a:rPr lang="es-ES" b="0" i="0" baseline="0" dirty="0"/>
              <a:t>, aunque se hace lo mismo, lo que cambia es que el valor que contiene el parámetro es a su vez una dirección de memoria. Con lo cual, cada cambio en la variable par del método repercutirá en un cambio del parámetro pasado por referencia.</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0" i="0"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0" i="0" baseline="0" dirty="0"/>
              <a:t>En la solución recursiva, cuando se realiza una llamada al método potencia(2,3), éste va a estar llamándose recursivamente hasta que el segundo parámetro </a:t>
            </a:r>
            <a:r>
              <a:rPr lang="es-ES" b="0" i="1" baseline="0" dirty="0" err="1"/>
              <a:t>exp</a:t>
            </a:r>
            <a:r>
              <a:rPr lang="es-ES" b="0" i="0" baseline="0" dirty="0"/>
              <a:t> valga 1. Luego, en nuestra llamada al método se producirán dos </a:t>
            </a:r>
            <a:r>
              <a:rPr lang="es-ES" b="0" i="0" baseline="0" dirty="0" err="1"/>
              <a:t>subllamadas</a:t>
            </a:r>
            <a:r>
              <a:rPr lang="es-ES" b="0" i="0" baseline="0" dirty="0"/>
              <a:t>: potencia(2,2) y potencia(2,1). En la última llamada (cuando </a:t>
            </a:r>
            <a:r>
              <a:rPr lang="es-ES" b="0" i="1" baseline="0" dirty="0" err="1"/>
              <a:t>exp</a:t>
            </a:r>
            <a:r>
              <a:rPr lang="es-ES" b="0" i="0" baseline="0" dirty="0"/>
              <a:t>=1) se produce el fin de las llamadas recursivas y se procede a recuperar los valores obtenidos en las </a:t>
            </a:r>
            <a:r>
              <a:rPr lang="es-ES" b="0" i="0" baseline="0" dirty="0" err="1"/>
              <a:t>subllamadas</a:t>
            </a:r>
            <a:r>
              <a:rPr lang="es-ES" b="0" i="0" baseline="0" dirty="0"/>
              <a:t> (retorno de los valores 2 y 4). Al final, el método devuelve 8 (2 * el valor retornado que es 4)</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0" i="0"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Java, al igual</a:t>
            </a:r>
            <a:r>
              <a:rPr lang="es-ES" baseline="0" dirty="0"/>
              <a:t> que hace con las variables, cuando va a crear un objeto, lo que hace es reservar espacio en memoria para dicho objeto. En esta fase de construcción del objeto, Java crea un constructor público por defecto del objeto. No obstante, si el programador lo cree oportuno, se puede crear un constructor diferente que satisfaga las necesidades de la clase.</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A diferencia</a:t>
            </a:r>
            <a:r>
              <a:rPr lang="es-ES" baseline="0" dirty="0"/>
              <a:t> del constructor, que se llama cada vez que se crea un objeto de dicha clase, el inicializador solamente se ejecuta la primera vez que se utiliza la clase.</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El </a:t>
            </a:r>
            <a:r>
              <a:rPr lang="es-ES" b="1" dirty="0" err="1"/>
              <a:t>garbage</a:t>
            </a:r>
            <a:r>
              <a:rPr lang="es-ES" b="1" dirty="0"/>
              <a:t> </a:t>
            </a:r>
            <a:r>
              <a:rPr lang="es-ES" b="1" dirty="0" err="1"/>
              <a:t>collector</a:t>
            </a:r>
            <a:r>
              <a:rPr lang="es-ES" dirty="0"/>
              <a:t>, </a:t>
            </a:r>
            <a:r>
              <a:rPr lang="es-ES" b="1" dirty="0" err="1"/>
              <a:t>gc</a:t>
            </a:r>
            <a:r>
              <a:rPr lang="es-ES" dirty="0"/>
              <a:t> o </a:t>
            </a:r>
            <a:r>
              <a:rPr lang="es-ES" i="1" dirty="0"/>
              <a:t>recolector de basura</a:t>
            </a:r>
            <a:r>
              <a:rPr lang="es-ES" dirty="0"/>
              <a:t>, se ejecuta en segundo plano en un subproceso</a:t>
            </a:r>
            <a:r>
              <a:rPr lang="es-ES" baseline="0" dirty="0"/>
              <a:t> paralelo a la propia aplicación. La llamada al recolector de basura se hace ejecutando el método </a:t>
            </a:r>
            <a:r>
              <a:rPr lang="es-ES" b="1" baseline="0" dirty="0" err="1"/>
              <a:t>gc</a:t>
            </a:r>
            <a:r>
              <a:rPr lang="es-ES" b="1" baseline="0" dirty="0"/>
              <a:t>() </a:t>
            </a:r>
            <a:r>
              <a:rPr lang="es-ES" baseline="0" dirty="0"/>
              <a:t>de la clase </a:t>
            </a:r>
            <a:r>
              <a:rPr lang="es-ES" i="1" baseline="0" dirty="0" err="1"/>
              <a:t>System</a:t>
            </a:r>
            <a:r>
              <a:rPr lang="es-ES" baseline="0" dirty="0"/>
              <a:t>.</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En el caso de un ordenador, por</a:t>
            </a:r>
            <a:r>
              <a:rPr lang="es-ES" baseline="0" dirty="0"/>
              <a:t> ejemplo, las </a:t>
            </a:r>
            <a:r>
              <a:rPr lang="es-ES" b="1" baseline="0" dirty="0"/>
              <a:t>interfaces</a:t>
            </a:r>
            <a:r>
              <a:rPr lang="es-ES" baseline="0" dirty="0"/>
              <a:t> con el mundo exterior serán la pantalla, el ratón, el teclado, etc. Cuando nosotros tecleamos en un ordenador, las teclas o la pantalla sirven para comunicarnos con la parte interna del equipo. Imaginemos que actualizamos la memoria, el procesador y la placa base del equipo conservando la parte software del mismo. La </a:t>
            </a:r>
            <a:r>
              <a:rPr lang="es-ES" b="1" baseline="0" dirty="0"/>
              <a:t>interfaz</a:t>
            </a:r>
            <a:r>
              <a:rPr lang="es-ES" baseline="0" dirty="0"/>
              <a:t> será exactamente la misma y las personas interactúan exactamente igual con ella. Lo único que notarán es una mejora del rendimiento. Con los objetos pasa exactamente lo mismo, la interacción con el mundo exterior es a través de sus métodos. Los métodos componen la interfaz del objeto con el mundo exterior.</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Cuando especificamos el nivel de acceso de un atributo o método de una clase, lo que estamos especificando es el nivel de accesibilidad que va a tener ese atributo o método que puede ir desde el acceso más restrictivo (</a:t>
            </a:r>
            <a:r>
              <a:rPr lang="es-ES" b="1" i="1" dirty="0" err="1">
                <a:solidFill>
                  <a:srgbClr val="0000CC"/>
                </a:solidFill>
              </a:rPr>
              <a:t>private</a:t>
            </a:r>
            <a:r>
              <a:rPr lang="es-ES" dirty="0"/>
              <a:t>) al menos restrictivo (</a:t>
            </a:r>
            <a:r>
              <a:rPr lang="es-ES" b="1" i="1" dirty="0" err="1">
                <a:solidFill>
                  <a:srgbClr val="0000CC"/>
                </a:solidFill>
              </a:rPr>
              <a:t>public</a:t>
            </a:r>
            <a:r>
              <a:rPr lang="es-ES" dirty="0"/>
              <a:t>).</a:t>
            </a:r>
          </a:p>
          <a:p>
            <a:endParaRPr lang="es-ES" dirty="0"/>
          </a:p>
          <a:p>
            <a:r>
              <a:rPr lang="es-ES" dirty="0"/>
              <a:t>Para un mayor control de acceso</a:t>
            </a:r>
            <a:r>
              <a:rPr lang="es-ES" baseline="0" dirty="0"/>
              <a:t>, se recomienda etiquetar los miembros de una clase como </a:t>
            </a:r>
            <a:r>
              <a:rPr lang="es-ES" b="1" i="1" baseline="0" dirty="0" err="1">
                <a:solidFill>
                  <a:srgbClr val="0000CC"/>
                </a:solidFill>
              </a:rPr>
              <a:t>public</a:t>
            </a:r>
            <a:r>
              <a:rPr lang="es-ES" baseline="0" dirty="0"/>
              <a:t>, </a:t>
            </a:r>
            <a:r>
              <a:rPr lang="es-ES" b="1" i="1" baseline="0" dirty="0" err="1">
                <a:solidFill>
                  <a:srgbClr val="0000CC"/>
                </a:solidFill>
              </a:rPr>
              <a:t>private</a:t>
            </a:r>
            <a:r>
              <a:rPr lang="es-ES" baseline="0" dirty="0">
                <a:solidFill>
                  <a:srgbClr val="0000CC"/>
                </a:solidFill>
              </a:rPr>
              <a:t> </a:t>
            </a:r>
            <a:r>
              <a:rPr lang="es-ES" baseline="0" dirty="0"/>
              <a:t>y </a:t>
            </a:r>
            <a:r>
              <a:rPr lang="es-ES" b="1" i="1" baseline="0" dirty="0" err="1">
                <a:solidFill>
                  <a:srgbClr val="0000CC"/>
                </a:solidFill>
              </a:rPr>
              <a:t>protected</a:t>
            </a:r>
            <a:r>
              <a:rPr lang="es-ES" baseline="0" dirty="0"/>
              <a:t>.</a:t>
            </a:r>
          </a:p>
          <a:p>
            <a:endParaRPr lang="es-ES" dirty="0"/>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44</a:t>
            </a:fld>
            <a:endParaRPr lang="es-ES"/>
          </a:p>
        </p:txBody>
      </p:sp>
    </p:spTree>
    <p:extLst>
      <p:ext uri="{BB962C8B-B14F-4D97-AF65-F5344CB8AC3E}">
        <p14:creationId xmlns:p14="http://schemas.microsoft.com/office/powerpoint/2010/main" val="962637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Como se puede ver en el ejemplo, en ese</a:t>
            </a:r>
            <a:r>
              <a:rPr lang="es-ES" baseline="0" dirty="0"/>
              <a:t> árbol de herencia tendremos la clase </a:t>
            </a:r>
            <a:r>
              <a:rPr lang="es-ES" i="1" baseline="0" dirty="0"/>
              <a:t>Figura</a:t>
            </a:r>
            <a:r>
              <a:rPr lang="es-ES" baseline="0" dirty="0"/>
              <a:t> de las que heredan las clases </a:t>
            </a:r>
            <a:r>
              <a:rPr lang="es-ES" i="1" baseline="0" dirty="0"/>
              <a:t>Cuadrado</a:t>
            </a:r>
            <a:r>
              <a:rPr lang="es-ES" baseline="0" dirty="0"/>
              <a:t>, </a:t>
            </a:r>
            <a:r>
              <a:rPr lang="es-ES" i="1" baseline="0" dirty="0"/>
              <a:t>Círculo</a:t>
            </a:r>
            <a:r>
              <a:rPr lang="es-ES" baseline="0" dirty="0"/>
              <a:t> y </a:t>
            </a:r>
            <a:r>
              <a:rPr lang="es-ES" i="1" baseline="0" dirty="0"/>
              <a:t>Rectángulo</a:t>
            </a:r>
            <a:r>
              <a:rPr lang="es-ES" baseline="0" dirty="0"/>
              <a:t>. Como es obvio, estas tres clases tienen una característica común y es que todas son figuras. Otra característica que presenta este árbol es que, en este caso, las figuras por sí mismas no existen, es decir, existirán pero siempre deberá ser a través de una clase de nivel inferior (</a:t>
            </a:r>
            <a:r>
              <a:rPr lang="es-ES" i="1" baseline="0" dirty="0"/>
              <a:t>Cuadrado</a:t>
            </a:r>
            <a:r>
              <a:rPr lang="es-ES" baseline="0" dirty="0"/>
              <a:t>, </a:t>
            </a:r>
            <a:r>
              <a:rPr lang="es-ES" i="1" baseline="0" dirty="0"/>
              <a:t>Círculo</a:t>
            </a:r>
            <a:r>
              <a:rPr lang="es-ES" baseline="0" dirty="0"/>
              <a:t> y </a:t>
            </a:r>
            <a:r>
              <a:rPr lang="es-ES" i="1" baseline="0" dirty="0"/>
              <a:t>Rectángulo</a:t>
            </a:r>
            <a:r>
              <a:rPr lang="es-ES" i="0" baseline="0" dirty="0"/>
              <a:t>).</a:t>
            </a:r>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48</a:t>
            </a:fld>
            <a:endParaRPr lang="es-ES"/>
          </a:p>
        </p:txBody>
      </p:sp>
    </p:spTree>
    <p:extLst>
      <p:ext uri="{BB962C8B-B14F-4D97-AF65-F5344CB8AC3E}">
        <p14:creationId xmlns:p14="http://schemas.microsoft.com/office/powerpoint/2010/main" val="2848106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49</a:t>
            </a:fld>
            <a:endParaRPr lang="es-ES"/>
          </a:p>
        </p:txBody>
      </p:sp>
    </p:spTree>
    <p:extLst>
      <p:ext uri="{BB962C8B-B14F-4D97-AF65-F5344CB8AC3E}">
        <p14:creationId xmlns:p14="http://schemas.microsoft.com/office/powerpoint/2010/main" val="19027182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50</a:t>
            </a:fld>
            <a:endParaRPr lang="es-ES"/>
          </a:p>
        </p:txBody>
      </p:sp>
    </p:spTree>
    <p:extLst>
      <p:ext uri="{BB962C8B-B14F-4D97-AF65-F5344CB8AC3E}">
        <p14:creationId xmlns:p14="http://schemas.microsoft.com/office/powerpoint/2010/main" val="3694941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51</a:t>
            </a:fld>
            <a:endParaRPr lang="es-ES"/>
          </a:p>
        </p:txBody>
      </p:sp>
    </p:spTree>
    <p:extLst>
      <p:ext uri="{BB962C8B-B14F-4D97-AF65-F5344CB8AC3E}">
        <p14:creationId xmlns:p14="http://schemas.microsoft.com/office/powerpoint/2010/main" val="1631583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52</a:t>
            </a:fld>
            <a:endParaRPr lang="es-ES"/>
          </a:p>
        </p:txBody>
      </p:sp>
    </p:spTree>
    <p:extLst>
      <p:ext uri="{BB962C8B-B14F-4D97-AF65-F5344CB8AC3E}">
        <p14:creationId xmlns:p14="http://schemas.microsoft.com/office/powerpoint/2010/main" val="4021125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53</a:t>
            </a:fld>
            <a:endParaRPr lang="es-ES"/>
          </a:p>
        </p:txBody>
      </p:sp>
    </p:spTree>
    <p:extLst>
      <p:ext uri="{BB962C8B-B14F-4D97-AF65-F5344CB8AC3E}">
        <p14:creationId xmlns:p14="http://schemas.microsoft.com/office/powerpoint/2010/main" val="350380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Una subclase es una clase que hereda ciertas características de la clase padre aunque puede añadir algunas propias.</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54</a:t>
            </a:fld>
            <a:endParaRPr lang="es-ES"/>
          </a:p>
        </p:txBody>
      </p:sp>
    </p:spTree>
    <p:extLst>
      <p:ext uri="{BB962C8B-B14F-4D97-AF65-F5344CB8AC3E}">
        <p14:creationId xmlns:p14="http://schemas.microsoft.com/office/powerpoint/2010/main" val="18448428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55</a:t>
            </a:fld>
            <a:endParaRPr lang="es-ES"/>
          </a:p>
        </p:txBody>
      </p:sp>
    </p:spTree>
    <p:extLst>
      <p:ext uri="{BB962C8B-B14F-4D97-AF65-F5344CB8AC3E}">
        <p14:creationId xmlns:p14="http://schemas.microsoft.com/office/powerpoint/2010/main" val="970828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56</a:t>
            </a:fld>
            <a:endParaRPr lang="es-ES"/>
          </a:p>
        </p:txBody>
      </p:sp>
    </p:spTree>
    <p:extLst>
      <p:ext uri="{BB962C8B-B14F-4D97-AF65-F5344CB8AC3E}">
        <p14:creationId xmlns:p14="http://schemas.microsoft.com/office/powerpoint/2010/main" val="10559888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57</a:t>
            </a:fld>
            <a:endParaRPr lang="es-ES"/>
          </a:p>
        </p:txBody>
      </p:sp>
    </p:spTree>
    <p:extLst>
      <p:ext uri="{BB962C8B-B14F-4D97-AF65-F5344CB8AC3E}">
        <p14:creationId xmlns:p14="http://schemas.microsoft.com/office/powerpoint/2010/main" val="2529081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58</a:t>
            </a:fld>
            <a:endParaRPr lang="es-ES"/>
          </a:p>
        </p:txBody>
      </p:sp>
    </p:spTree>
    <p:extLst>
      <p:ext uri="{BB962C8B-B14F-4D97-AF65-F5344CB8AC3E}">
        <p14:creationId xmlns:p14="http://schemas.microsoft.com/office/powerpoint/2010/main" val="35963304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59</a:t>
            </a:fld>
            <a:endParaRPr lang="es-ES"/>
          </a:p>
        </p:txBody>
      </p:sp>
    </p:spTree>
    <p:extLst>
      <p:ext uri="{BB962C8B-B14F-4D97-AF65-F5344CB8AC3E}">
        <p14:creationId xmlns:p14="http://schemas.microsoft.com/office/powerpoint/2010/main" val="33277007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60</a:t>
            </a:fld>
            <a:endParaRPr lang="es-ES"/>
          </a:p>
        </p:txBody>
      </p:sp>
    </p:spTree>
    <p:extLst>
      <p:ext uri="{BB962C8B-B14F-4D97-AF65-F5344CB8AC3E}">
        <p14:creationId xmlns:p14="http://schemas.microsoft.com/office/powerpoint/2010/main" val="9937497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61</a:t>
            </a:fld>
            <a:endParaRPr lang="es-ES"/>
          </a:p>
        </p:txBody>
      </p:sp>
    </p:spTree>
    <p:extLst>
      <p:ext uri="{BB962C8B-B14F-4D97-AF65-F5344CB8AC3E}">
        <p14:creationId xmlns:p14="http://schemas.microsoft.com/office/powerpoint/2010/main" val="11216058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a:t>Recuerda</a:t>
            </a:r>
            <a:r>
              <a:rPr lang="es-ES" dirty="0"/>
              <a:t>: una clase definida como pública puede ser utilizada</a:t>
            </a:r>
            <a:r>
              <a:rPr lang="es-ES" baseline="0" dirty="0"/>
              <a:t> por las clases de su paquete y otros paquetes mientras que una clase no definida como pública solamente podrá ser utilizada por las clases de su propio paquete.</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i="1" dirty="0" err="1">
                <a:latin typeface="Consolas" panose="020B0609020204030204" pitchFamily="49" charset="0"/>
              </a:rPr>
              <a:t>This</a:t>
            </a:r>
            <a:r>
              <a:rPr lang="es-ES" sz="1200" dirty="0"/>
              <a:t> nos va a servir para resolver ambigüedades o para devolver referencias al propio objeto.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a:t>Como</a:t>
            </a:r>
            <a:r>
              <a:rPr lang="es-ES" sz="1200" baseline="0" dirty="0"/>
              <a:t> se puede ver en el ejemplo, la referencia </a:t>
            </a:r>
            <a:r>
              <a:rPr lang="es-ES" sz="1200" b="1" i="1" baseline="0" dirty="0" err="1"/>
              <a:t>this</a:t>
            </a:r>
            <a:r>
              <a:rPr lang="es-ES" sz="1200" baseline="0" dirty="0"/>
              <a:t> e</a:t>
            </a:r>
            <a:r>
              <a:rPr lang="es-ES" sz="1200" dirty="0"/>
              <a:t>n ocasiones</a:t>
            </a:r>
            <a:r>
              <a:rPr lang="es-ES" sz="1200" baseline="0" dirty="0"/>
              <a:t> se puede omitir. Observa también cómo se devuelve una referencia al propio objeto en los métodos </a:t>
            </a:r>
            <a:r>
              <a:rPr lang="es-ES" sz="1200" i="1" baseline="0" dirty="0" err="1"/>
              <a:t>incrementarAncho</a:t>
            </a:r>
            <a:r>
              <a:rPr lang="es-ES" sz="1200" i="1" baseline="0" dirty="0"/>
              <a:t>() </a:t>
            </a:r>
            <a:r>
              <a:rPr lang="es-ES" sz="1200" baseline="0" dirty="0"/>
              <a:t>e </a:t>
            </a:r>
            <a:r>
              <a:rPr lang="es-ES" sz="1200" i="1" baseline="0" dirty="0" err="1"/>
              <a:t>incrementarAlto</a:t>
            </a:r>
            <a:r>
              <a:rPr lang="es-ES" sz="1200" i="1" baseline="0" dirty="0"/>
              <a:t>()</a:t>
            </a:r>
            <a:r>
              <a:rPr lang="es-ES" sz="1200" baseline="0" dirty="0"/>
              <a:t>.</a:t>
            </a:r>
            <a:endParaRPr lang="es-ES" sz="1200" dirty="0"/>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u="sng" dirty="0"/>
              <a:t>Copia</a:t>
            </a:r>
            <a:r>
              <a:rPr lang="es-ES" u="sng" baseline="0" dirty="0"/>
              <a:t> superficial vs Copia en profundidad:</a:t>
            </a:r>
          </a:p>
          <a:p>
            <a:endParaRPr lang="es-ES" u="sng" dirty="0"/>
          </a:p>
          <a:p>
            <a:pPr marL="171450" indent="-171450">
              <a:buFont typeface="Wingdings" panose="05000000000000000000" pitchFamily="2" charset="2"/>
              <a:buChar char="Ø"/>
            </a:pPr>
            <a:r>
              <a:rPr lang="es-ES" dirty="0"/>
              <a:t>La </a:t>
            </a:r>
            <a:r>
              <a:rPr lang="es-ES" b="1" dirty="0"/>
              <a:t>copia superficial </a:t>
            </a:r>
            <a:r>
              <a:rPr lang="es-ES" dirty="0"/>
              <a:t>únicamente hace una copia</a:t>
            </a:r>
            <a:r>
              <a:rPr lang="es-ES" baseline="0" dirty="0"/>
              <a:t> del contenido de un objeto en otro, lo que en algunas ocasiones provoca que la modificación del contenido de un objeto implique el cambio en el clonado y viceversa.</a:t>
            </a:r>
          </a:p>
          <a:p>
            <a:endParaRPr lang="es-ES" baseline="0" dirty="0"/>
          </a:p>
          <a:p>
            <a:pPr marL="171450" indent="-171450">
              <a:buFont typeface="Wingdings" panose="05000000000000000000" pitchFamily="2" charset="2"/>
              <a:buChar char="Ø"/>
            </a:pPr>
            <a:r>
              <a:rPr lang="es-ES" baseline="0" dirty="0"/>
              <a:t>Por el contrario, las </a:t>
            </a:r>
            <a:r>
              <a:rPr lang="es-ES" b="1" baseline="0" dirty="0"/>
              <a:t>copias en profundidad </a:t>
            </a:r>
            <a:r>
              <a:rPr lang="es-ES" baseline="0" dirty="0"/>
              <a:t>pueden hacer una copia selectiva del contenido de un objeto en otro. En este caso ambos objetos vivirán “vidas independientes”.</a:t>
            </a:r>
          </a:p>
          <a:p>
            <a:pPr marL="171450" indent="-171450">
              <a:buFont typeface="Wingdings" panose="05000000000000000000" pitchFamily="2" charset="2"/>
              <a:buChar char="Ø"/>
            </a:pPr>
            <a:endParaRPr lang="es-ES" baseline="0" dirty="0"/>
          </a:p>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s-ES" b="1" u="sng" dirty="0"/>
              <a:t>NOTA</a:t>
            </a:r>
            <a:r>
              <a:rPr lang="es-ES" dirty="0"/>
              <a:t>: Es posible y en muchos casos necesario implementar un método </a:t>
            </a:r>
            <a:r>
              <a:rPr lang="es-ES" b="1" i="1" dirty="0"/>
              <a:t>clone</a:t>
            </a:r>
            <a:r>
              <a:rPr lang="es-ES" dirty="0"/>
              <a:t>, el cual </a:t>
            </a:r>
            <a:r>
              <a:rPr lang="es-ES" dirty="0" err="1"/>
              <a:t>sobreescribirá</a:t>
            </a:r>
            <a:r>
              <a:rPr lang="es-ES" dirty="0"/>
              <a:t> al método </a:t>
            </a:r>
            <a:r>
              <a:rPr lang="es-ES" b="1" i="1" dirty="0"/>
              <a:t>clone</a:t>
            </a:r>
            <a:r>
              <a:rPr lang="es-ES" dirty="0"/>
              <a:t> de su </a:t>
            </a:r>
            <a:r>
              <a:rPr lang="es-ES" i="1" dirty="0"/>
              <a:t>superclase</a:t>
            </a:r>
            <a:r>
              <a:rPr lang="es-ES" dirty="0"/>
              <a:t> y podrá actuar de una forma más específica que el método genérico </a:t>
            </a:r>
            <a:r>
              <a:rPr lang="es-ES" b="1" i="1" dirty="0">
                <a:latin typeface="Consolas" panose="020B0609020204030204" pitchFamily="49" charset="0"/>
              </a:rPr>
              <a:t>clone()</a:t>
            </a:r>
            <a:r>
              <a:rPr lang="es-ES" dirty="0"/>
              <a:t>.</a:t>
            </a:r>
          </a:p>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712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20/01/2021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20/01/2021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404664"/>
            <a:ext cx="8496944" cy="4464496"/>
          </a:xfrm>
        </p:spPr>
        <p:txBody>
          <a:bodyPr>
            <a:normAutofit/>
          </a:bodyPr>
          <a:lstStyle/>
          <a:p>
            <a: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5</a:t>
            </a:r>
            <a:b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dirty="0">
                <a:ln w="10541" cmpd="sng">
                  <a:solidFill>
                    <a:schemeClr val="accent1">
                      <a:shade val="88000"/>
                      <a:satMod val="110000"/>
                    </a:schemeClr>
                  </a:solidFill>
                  <a:prstDash val="solid"/>
                </a:ln>
                <a:solidFill>
                  <a:schemeClr val="accent1">
                    <a:lumMod val="60000"/>
                    <a:lumOff val="40000"/>
                  </a:schemeClr>
                </a:solidFill>
                <a:latin typeface="Arial Rounded MT Bold" panose="020F0704030504030204" pitchFamily="34" charset="0"/>
              </a:rPr>
              <a:t>PROGRAMACIÓN </a:t>
            </a:r>
            <a:br>
              <a:rPr lang="es-ES" dirty="0">
                <a:ln w="10541" cmpd="sng">
                  <a:solidFill>
                    <a:schemeClr val="accent1">
                      <a:shade val="88000"/>
                      <a:satMod val="110000"/>
                    </a:schemeClr>
                  </a:solidFill>
                  <a:prstDash val="solid"/>
                </a:ln>
                <a:solidFill>
                  <a:schemeClr val="accent1">
                    <a:lumMod val="60000"/>
                    <a:lumOff val="40000"/>
                  </a:schemeClr>
                </a:solidFill>
                <a:latin typeface="Arial Rounded MT Bold" panose="020F0704030504030204" pitchFamily="34" charset="0"/>
              </a:rPr>
            </a:br>
            <a:r>
              <a:rPr lang="es-ES" dirty="0">
                <a:ln w="10541" cmpd="sng">
                  <a:solidFill>
                    <a:schemeClr val="accent1">
                      <a:shade val="88000"/>
                      <a:satMod val="110000"/>
                    </a:schemeClr>
                  </a:solidFill>
                  <a:prstDash val="solid"/>
                </a:ln>
                <a:solidFill>
                  <a:schemeClr val="accent1">
                    <a:lumMod val="60000"/>
                    <a:lumOff val="40000"/>
                  </a:schemeClr>
                </a:solidFill>
                <a:latin typeface="Arial Rounded MT Bold" panose="020F0704030504030204" pitchFamily="34" charset="0"/>
              </a:rPr>
              <a:t>ORIENTADA A OBJETOS</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67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CLASES</a:t>
            </a:r>
          </a:p>
        </p:txBody>
      </p:sp>
      <p:sp>
        <p:nvSpPr>
          <p:cNvPr id="3" name="2 Subtítulo"/>
          <p:cNvSpPr>
            <a:spLocks noGrp="1"/>
          </p:cNvSpPr>
          <p:nvPr>
            <p:ph type="subTitle" idx="1"/>
          </p:nvPr>
        </p:nvSpPr>
        <p:spPr>
          <a:xfrm>
            <a:off x="497886" y="5563851"/>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508518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2 Subtítulo">
            <a:extLst>
              <a:ext uri="{FF2B5EF4-FFF2-40B4-BE49-F238E27FC236}">
                <a16:creationId xmlns:a16="http://schemas.microsoft.com/office/drawing/2014/main" id="{7DF6E46A-77FF-4E18-A352-925C7F4DE9C5}"/>
              </a:ext>
            </a:extLst>
          </p:cNvPr>
          <p:cNvSpPr txBox="1">
            <a:spLocks/>
          </p:cNvSpPr>
          <p:nvPr/>
        </p:nvSpPr>
        <p:spPr>
          <a:xfrm>
            <a:off x="5220072" y="5517232"/>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35207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dis.um.es/~lopezquesada/documentos/IES_1415/IAW/curso/UT3/ActividadesAlumnos/java6/images/claseobj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851" y="2322529"/>
            <a:ext cx="3641545" cy="1660875"/>
          </a:xfrm>
          <a:prstGeom prst="rect">
            <a:avLst/>
          </a:prstGeom>
          <a:noFill/>
          <a:extLst>
            <a:ext uri="{909E8E84-426E-40DD-AFC4-6F175D3DCCD1}">
              <a14:hiddenFill xmlns:a14="http://schemas.microsoft.com/office/drawing/2010/main">
                <a:solidFill>
                  <a:srgbClr val="FFFFFF"/>
                </a:solidFill>
              </a14:hiddenFill>
            </a:ext>
          </a:extLst>
        </p:spPr>
      </p:pic>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1039708"/>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La clase </a:t>
            </a:r>
            <a:r>
              <a:rPr lang="es-ES" b="1" i="1" dirty="0" err="1"/>
              <a:t>Object</a:t>
            </a:r>
            <a:r>
              <a:rPr lang="es-ES" dirty="0"/>
              <a:t> es la raíz jerárquica de </a:t>
            </a:r>
            <a:r>
              <a:rPr lang="es-ES" i="1" dirty="0"/>
              <a:t>Java</a:t>
            </a:r>
            <a:r>
              <a:rPr lang="es-ES" dirty="0"/>
              <a:t>.</a:t>
            </a:r>
            <a:r>
              <a:rPr lang="es-ES" dirty="0">
                <a:solidFill>
                  <a:prstClr val="black"/>
                </a:solidFill>
              </a:rPr>
              <a:t> Cualquier clase implementada en </a:t>
            </a:r>
            <a:r>
              <a:rPr lang="es-ES" i="1" dirty="0">
                <a:solidFill>
                  <a:prstClr val="black"/>
                </a:solidFill>
              </a:rPr>
              <a:t>Java</a:t>
            </a:r>
            <a:r>
              <a:rPr lang="es-ES" dirty="0">
                <a:solidFill>
                  <a:prstClr val="black"/>
                </a:solidFill>
              </a:rPr>
              <a:t> siempre va a ser una subclase de la clase </a:t>
            </a:r>
            <a:r>
              <a:rPr lang="es-ES" b="1" i="1" dirty="0" err="1">
                <a:solidFill>
                  <a:prstClr val="black"/>
                </a:solidFill>
              </a:rPr>
              <a:t>Object</a:t>
            </a:r>
            <a:r>
              <a:rPr lang="es-ES" dirty="0">
                <a:solidFill>
                  <a:prstClr val="black"/>
                </a:solidFill>
              </a:rPr>
              <a:t>. Eso quiere decir que va a heredar todos los métodos de </a:t>
            </a:r>
            <a:r>
              <a:rPr lang="es-ES" b="1" i="1" dirty="0" err="1">
                <a:solidFill>
                  <a:prstClr val="black"/>
                </a:solidFill>
              </a:rPr>
              <a:t>Object</a:t>
            </a:r>
            <a:r>
              <a:rPr lang="es-ES" dirty="0">
                <a:solidFill>
                  <a:prstClr val="black"/>
                </a:solidFill>
              </a:rPr>
              <a:t>. </a:t>
            </a:r>
          </a:p>
        </p:txBody>
      </p:sp>
      <p:graphicFrame>
        <p:nvGraphicFramePr>
          <p:cNvPr id="2" name="1 Tabla"/>
          <p:cNvGraphicFramePr>
            <a:graphicFrameLocks noGrp="1"/>
          </p:cNvGraphicFramePr>
          <p:nvPr>
            <p:extLst>
              <p:ext uri="{D42A27DB-BD31-4B8C-83A1-F6EECF244321}">
                <p14:modId xmlns:p14="http://schemas.microsoft.com/office/powerpoint/2010/main" val="1580249446"/>
              </p:ext>
            </p:extLst>
          </p:nvPr>
        </p:nvGraphicFramePr>
        <p:xfrm>
          <a:off x="899592" y="4293095"/>
          <a:ext cx="7632848" cy="2389969"/>
        </p:xfrm>
        <a:graphic>
          <a:graphicData uri="http://schemas.openxmlformats.org/drawingml/2006/table">
            <a:tbl>
              <a:tblPr firstRow="1" bandRow="1">
                <a:tableStyleId>{5C22544A-7EE6-4342-B048-85BDC9FD1C3A}</a:tableStyleId>
              </a:tblPr>
              <a:tblGrid>
                <a:gridCol w="2283673">
                  <a:extLst>
                    <a:ext uri="{9D8B030D-6E8A-4147-A177-3AD203B41FA5}">
                      <a16:colId xmlns:a16="http://schemas.microsoft.com/office/drawing/2014/main" val="20000"/>
                    </a:ext>
                  </a:extLst>
                </a:gridCol>
                <a:gridCol w="5349175">
                  <a:extLst>
                    <a:ext uri="{9D8B030D-6E8A-4147-A177-3AD203B41FA5}">
                      <a16:colId xmlns:a16="http://schemas.microsoft.com/office/drawing/2014/main" val="20001"/>
                    </a:ext>
                  </a:extLst>
                </a:gridCol>
              </a:tblGrid>
              <a:tr h="431154">
                <a:tc>
                  <a:txBody>
                    <a:bodyPr/>
                    <a:lstStyle/>
                    <a:p>
                      <a:pPr>
                        <a:lnSpc>
                          <a:spcPct val="114000"/>
                        </a:lnSpc>
                        <a:spcBef>
                          <a:spcPts val="600"/>
                        </a:spcBef>
                        <a:spcAft>
                          <a:spcPts val="600"/>
                        </a:spcAft>
                      </a:pPr>
                      <a:r>
                        <a:rPr lang="es-ES" sz="1700" dirty="0"/>
                        <a:t>Método</a:t>
                      </a:r>
                    </a:p>
                  </a:txBody>
                  <a:tcPr anchor="ctr">
                    <a:solidFill>
                      <a:srgbClr val="002060"/>
                    </a:solidFill>
                  </a:tcPr>
                </a:tc>
                <a:tc>
                  <a:txBody>
                    <a:bodyPr/>
                    <a:lstStyle/>
                    <a:p>
                      <a:pPr>
                        <a:lnSpc>
                          <a:spcPct val="114000"/>
                        </a:lnSpc>
                        <a:spcBef>
                          <a:spcPts val="600"/>
                        </a:spcBef>
                        <a:spcAft>
                          <a:spcPts val="600"/>
                        </a:spcAft>
                      </a:pPr>
                      <a:r>
                        <a:rPr lang="es-ES" sz="1700" dirty="0"/>
                        <a:t>Descripción</a:t>
                      </a:r>
                    </a:p>
                  </a:txBody>
                  <a:tcPr anchor="ctr">
                    <a:solidFill>
                      <a:srgbClr val="002060"/>
                    </a:solidFill>
                  </a:tcPr>
                </a:tc>
                <a:extLst>
                  <a:ext uri="{0D108BD9-81ED-4DB2-BD59-A6C34878D82A}">
                    <a16:rowId xmlns:a16="http://schemas.microsoft.com/office/drawing/2014/main" val="10000"/>
                  </a:ext>
                </a:extLst>
              </a:tr>
              <a:tr h="431154">
                <a:tc>
                  <a:txBody>
                    <a:bodyPr/>
                    <a:lstStyle/>
                    <a:p>
                      <a:pPr>
                        <a:lnSpc>
                          <a:spcPct val="114000"/>
                        </a:lnSpc>
                        <a:spcBef>
                          <a:spcPts val="600"/>
                        </a:spcBef>
                        <a:spcAft>
                          <a:spcPts val="600"/>
                        </a:spcAft>
                      </a:pPr>
                      <a:r>
                        <a:rPr lang="es-ES" sz="1700" dirty="0">
                          <a:latin typeface="Consolas" panose="020B0609020204030204" pitchFamily="49" charset="0"/>
                        </a:rPr>
                        <a:t> clone()</a:t>
                      </a:r>
                    </a:p>
                  </a:txBody>
                  <a:tcPr anchor="ctr"/>
                </a:tc>
                <a:tc>
                  <a:txBody>
                    <a:bodyPr/>
                    <a:lstStyle/>
                    <a:p>
                      <a:pPr>
                        <a:lnSpc>
                          <a:spcPct val="114000"/>
                        </a:lnSpc>
                        <a:spcBef>
                          <a:spcPts val="600"/>
                        </a:spcBef>
                        <a:spcAft>
                          <a:spcPts val="600"/>
                        </a:spcAft>
                      </a:pPr>
                      <a:r>
                        <a:rPr lang="es-ES" sz="1700" dirty="0"/>
                        <a:t>Permite “clonar” un objeto.</a:t>
                      </a:r>
                    </a:p>
                  </a:txBody>
                  <a:tcPr anchor="ctr"/>
                </a:tc>
                <a:extLst>
                  <a:ext uri="{0D108BD9-81ED-4DB2-BD59-A6C34878D82A}">
                    <a16:rowId xmlns:a16="http://schemas.microsoft.com/office/drawing/2014/main" val="10001"/>
                  </a:ext>
                </a:extLst>
              </a:tr>
              <a:tr h="431154">
                <a:tc>
                  <a:txBody>
                    <a:bodyPr/>
                    <a:lstStyle/>
                    <a:p>
                      <a:pPr>
                        <a:lnSpc>
                          <a:spcPct val="114000"/>
                        </a:lnSpc>
                        <a:spcBef>
                          <a:spcPts val="600"/>
                        </a:spcBef>
                        <a:spcAft>
                          <a:spcPts val="600"/>
                        </a:spcAft>
                      </a:pPr>
                      <a:r>
                        <a:rPr lang="es-ES" sz="1700" dirty="0">
                          <a:latin typeface="Consolas" panose="020B0609020204030204" pitchFamily="49" charset="0"/>
                        </a:rPr>
                        <a:t> </a:t>
                      </a:r>
                      <a:r>
                        <a:rPr lang="es-ES" sz="1700" dirty="0" err="1">
                          <a:latin typeface="Consolas" panose="020B0609020204030204" pitchFamily="49" charset="0"/>
                        </a:rPr>
                        <a:t>equals</a:t>
                      </a:r>
                      <a:r>
                        <a:rPr lang="es-ES" sz="1700" dirty="0">
                          <a:latin typeface="Consolas" panose="020B0609020204030204" pitchFamily="49" charset="0"/>
                        </a:rPr>
                        <a:t>()</a:t>
                      </a:r>
                    </a:p>
                  </a:txBody>
                  <a:tcPr anchor="ctr"/>
                </a:tc>
                <a:tc>
                  <a:txBody>
                    <a:bodyPr/>
                    <a:lstStyle/>
                    <a:p>
                      <a:pPr>
                        <a:lnSpc>
                          <a:spcPct val="114000"/>
                        </a:lnSpc>
                        <a:spcBef>
                          <a:spcPts val="600"/>
                        </a:spcBef>
                        <a:spcAft>
                          <a:spcPts val="600"/>
                        </a:spcAft>
                      </a:pPr>
                      <a:r>
                        <a:rPr lang="es-ES" sz="1700" dirty="0"/>
                        <a:t>Permite comparar un objeto con otro.</a:t>
                      </a:r>
                    </a:p>
                  </a:txBody>
                  <a:tcPr anchor="ctr"/>
                </a:tc>
                <a:extLst>
                  <a:ext uri="{0D108BD9-81ED-4DB2-BD59-A6C34878D82A}">
                    <a16:rowId xmlns:a16="http://schemas.microsoft.com/office/drawing/2014/main" val="10002"/>
                  </a:ext>
                </a:extLst>
              </a:tr>
              <a:tr h="431154">
                <a:tc>
                  <a:txBody>
                    <a:bodyPr/>
                    <a:lstStyle/>
                    <a:p>
                      <a:pPr>
                        <a:lnSpc>
                          <a:spcPct val="114000"/>
                        </a:lnSpc>
                        <a:spcBef>
                          <a:spcPts val="600"/>
                        </a:spcBef>
                        <a:spcAft>
                          <a:spcPts val="600"/>
                        </a:spcAft>
                      </a:pPr>
                      <a:r>
                        <a:rPr lang="es-ES" sz="1700" dirty="0">
                          <a:latin typeface="Consolas" panose="020B0609020204030204" pitchFamily="49" charset="0"/>
                        </a:rPr>
                        <a:t> </a:t>
                      </a:r>
                      <a:r>
                        <a:rPr lang="es-ES" sz="1700" dirty="0" err="1">
                          <a:latin typeface="Consolas" panose="020B0609020204030204" pitchFamily="49" charset="0"/>
                        </a:rPr>
                        <a:t>toString</a:t>
                      </a:r>
                      <a:r>
                        <a:rPr lang="es-ES" sz="1700" dirty="0">
                          <a:latin typeface="Consolas" panose="020B0609020204030204" pitchFamily="49" charset="0"/>
                        </a:rPr>
                        <a:t>()</a:t>
                      </a:r>
                    </a:p>
                  </a:txBody>
                  <a:tcPr anchor="ctr"/>
                </a:tc>
                <a:tc>
                  <a:txBody>
                    <a:bodyPr/>
                    <a:lstStyle/>
                    <a:p>
                      <a:pPr>
                        <a:lnSpc>
                          <a:spcPct val="114000"/>
                        </a:lnSpc>
                        <a:spcBef>
                          <a:spcPts val="600"/>
                        </a:spcBef>
                        <a:spcAft>
                          <a:spcPts val="600"/>
                        </a:spcAft>
                      </a:pPr>
                      <a:r>
                        <a:rPr lang="es-ES" sz="1700" dirty="0"/>
                        <a:t>Devuelve</a:t>
                      </a:r>
                      <a:r>
                        <a:rPr lang="es-ES" sz="1700" baseline="0" dirty="0"/>
                        <a:t> el nombre de la clase.</a:t>
                      </a:r>
                      <a:endParaRPr lang="es-ES" sz="1700" dirty="0"/>
                    </a:p>
                  </a:txBody>
                  <a:tcPr anchor="ctr"/>
                </a:tc>
                <a:extLst>
                  <a:ext uri="{0D108BD9-81ED-4DB2-BD59-A6C34878D82A}">
                    <a16:rowId xmlns:a16="http://schemas.microsoft.com/office/drawing/2014/main" val="10003"/>
                  </a:ext>
                </a:extLst>
              </a:tr>
              <a:tr h="601188">
                <a:tc>
                  <a:txBody>
                    <a:bodyPr/>
                    <a:lstStyle/>
                    <a:p>
                      <a:pPr>
                        <a:lnSpc>
                          <a:spcPct val="114000"/>
                        </a:lnSpc>
                        <a:spcBef>
                          <a:spcPts val="600"/>
                        </a:spcBef>
                        <a:spcAft>
                          <a:spcPts val="600"/>
                        </a:spcAft>
                      </a:pPr>
                      <a:r>
                        <a:rPr lang="es-ES" sz="1700" dirty="0">
                          <a:latin typeface="Consolas" panose="020B0609020204030204" pitchFamily="49" charset="0"/>
                        </a:rPr>
                        <a:t> </a:t>
                      </a:r>
                      <a:r>
                        <a:rPr lang="es-ES" sz="1700" dirty="0" err="1">
                          <a:latin typeface="Consolas" panose="020B0609020204030204" pitchFamily="49" charset="0"/>
                        </a:rPr>
                        <a:t>finalize</a:t>
                      </a:r>
                      <a:r>
                        <a:rPr lang="es-ES" sz="1700" dirty="0">
                          <a:latin typeface="Consolas" panose="020B0609020204030204" pitchFamily="49" charset="0"/>
                        </a:rPr>
                        <a:t>()</a:t>
                      </a:r>
                    </a:p>
                  </a:txBody>
                  <a:tcPr anchor="ctr"/>
                </a:tc>
                <a:tc>
                  <a:txBody>
                    <a:bodyPr/>
                    <a:lstStyle/>
                    <a:p>
                      <a:pPr>
                        <a:lnSpc>
                          <a:spcPct val="114000"/>
                        </a:lnSpc>
                        <a:spcBef>
                          <a:spcPts val="600"/>
                        </a:spcBef>
                        <a:spcAft>
                          <a:spcPts val="600"/>
                        </a:spcAft>
                      </a:pPr>
                      <a:r>
                        <a:rPr lang="es-ES" sz="1700" dirty="0"/>
                        <a:t>Método invocado por el recolector de basura (</a:t>
                      </a:r>
                      <a:r>
                        <a:rPr lang="es-ES" sz="1700" i="1" dirty="0" err="1"/>
                        <a:t>garbage</a:t>
                      </a:r>
                      <a:r>
                        <a:rPr lang="es-ES" sz="1700" i="1" dirty="0"/>
                        <a:t> </a:t>
                      </a:r>
                      <a:r>
                        <a:rPr lang="es-ES" sz="1700" i="1" dirty="0" err="1"/>
                        <a:t>collector</a:t>
                      </a:r>
                      <a:r>
                        <a:rPr lang="es-ES" sz="1700" dirty="0"/>
                        <a:t>) para borrar definitivamente el objeto</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64168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56918"/>
            <a:ext cx="8352928" cy="1114279"/>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dirty="0"/>
              <a:t>Método </a:t>
            </a:r>
            <a:r>
              <a:rPr lang="es-ES" sz="2000" b="1" i="1" dirty="0">
                <a:latin typeface="Consolas" panose="020B0609020204030204" pitchFamily="49" charset="0"/>
              </a:rPr>
              <a:t>clone()</a:t>
            </a:r>
          </a:p>
          <a:p>
            <a:pPr marL="360363" lvl="1" algn="just">
              <a:lnSpc>
                <a:spcPct val="110000"/>
              </a:lnSpc>
              <a:buClr>
                <a:schemeClr val="accent6">
                  <a:lumMod val="75000"/>
                </a:schemeClr>
              </a:buClr>
              <a:buSzPct val="120000"/>
            </a:pPr>
            <a:r>
              <a:rPr lang="es-ES" dirty="0"/>
              <a:t>Nos permite copiar un objeto en otro. Utilizar este método equivaldría a utilizar un constructor de copia. </a:t>
            </a:r>
          </a:p>
        </p:txBody>
      </p:sp>
      <p:sp>
        <p:nvSpPr>
          <p:cNvPr id="2" name="1 CuadroTexto"/>
          <p:cNvSpPr txBox="1"/>
          <p:nvPr/>
        </p:nvSpPr>
        <p:spPr>
          <a:xfrm>
            <a:off x="684816" y="2286458"/>
            <a:ext cx="8063648" cy="1277273"/>
          </a:xfrm>
          <a:prstGeom prst="rect">
            <a:avLst/>
          </a:prstGeom>
          <a:noFill/>
        </p:spPr>
        <p:txBody>
          <a:bodyPr wrap="square" rtlCol="0">
            <a:spAutoFit/>
          </a:bodyPr>
          <a:lstStyle/>
          <a:p>
            <a:pPr marL="349250" lvl="1" indent="-252413" algn="just">
              <a:spcAft>
                <a:spcPts val="600"/>
              </a:spcAft>
              <a:buClr>
                <a:schemeClr val="accent6">
                  <a:lumMod val="75000"/>
                </a:schemeClr>
              </a:buClr>
              <a:buFont typeface="Wingdings" panose="05000000000000000000" pitchFamily="2" charset="2"/>
              <a:buChar char="ü"/>
            </a:pPr>
            <a:r>
              <a:rPr lang="es-ES" b="1" i="1" dirty="0"/>
              <a:t>Importante</a:t>
            </a:r>
            <a:r>
              <a:rPr lang="es-ES" dirty="0"/>
              <a:t>: no es lo mismo hacer una </a:t>
            </a:r>
            <a:r>
              <a:rPr lang="es-ES" i="1" dirty="0">
                <a:solidFill>
                  <a:srgbClr val="0000CC"/>
                </a:solidFill>
              </a:rPr>
              <a:t>copia superficia</a:t>
            </a:r>
            <a:r>
              <a:rPr lang="es-ES" dirty="0"/>
              <a:t>l (</a:t>
            </a:r>
            <a:r>
              <a:rPr lang="es-ES" i="1" dirty="0"/>
              <a:t>clonación</a:t>
            </a:r>
            <a:r>
              <a:rPr lang="es-ES" dirty="0"/>
              <a:t>) que una </a:t>
            </a:r>
            <a:r>
              <a:rPr lang="es-ES" i="1" dirty="0">
                <a:solidFill>
                  <a:srgbClr val="0000CC"/>
                </a:solidFill>
              </a:rPr>
              <a:t>copia en profundidad</a:t>
            </a:r>
            <a:r>
              <a:rPr lang="es-ES" dirty="0"/>
              <a:t>. </a:t>
            </a:r>
          </a:p>
          <a:p>
            <a:pPr marL="349250" lvl="1" indent="-252413" algn="just">
              <a:spcAft>
                <a:spcPts val="600"/>
              </a:spcAft>
              <a:buClr>
                <a:schemeClr val="accent6">
                  <a:lumMod val="75000"/>
                </a:schemeClr>
              </a:buClr>
              <a:buFont typeface="Wingdings" panose="05000000000000000000" pitchFamily="2" charset="2"/>
              <a:buChar char="ü"/>
            </a:pPr>
            <a:r>
              <a:rPr lang="es-ES" b="1" i="1" dirty="0"/>
              <a:t>Importante</a:t>
            </a:r>
            <a:r>
              <a:rPr lang="es-ES" dirty="0"/>
              <a:t>: Muchas veces es más cómodo para el programador utilizar el constructor de copia que el método </a:t>
            </a:r>
            <a:r>
              <a:rPr lang="es-ES" b="1" i="1" dirty="0">
                <a:latin typeface="Consolas" panose="020B0609020204030204" pitchFamily="49" charset="0"/>
              </a:rPr>
              <a:t>clone()</a:t>
            </a:r>
            <a:r>
              <a:rPr lang="es-ES" dirty="0"/>
              <a:t>.</a:t>
            </a:r>
          </a:p>
        </p:txBody>
      </p:sp>
      <p:sp>
        <p:nvSpPr>
          <p:cNvPr id="3" name="2 Rectángulo redondeado"/>
          <p:cNvSpPr/>
          <p:nvPr/>
        </p:nvSpPr>
        <p:spPr>
          <a:xfrm>
            <a:off x="427453" y="4868997"/>
            <a:ext cx="952001" cy="43204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1</a:t>
            </a:r>
          </a:p>
        </p:txBody>
      </p:sp>
      <p:graphicFrame>
        <p:nvGraphicFramePr>
          <p:cNvPr id="9" name="8 Tabla"/>
          <p:cNvGraphicFramePr>
            <a:graphicFrameLocks noGrp="1"/>
          </p:cNvGraphicFramePr>
          <p:nvPr>
            <p:extLst>
              <p:ext uri="{D42A27DB-BD31-4B8C-83A1-F6EECF244321}">
                <p14:modId xmlns:p14="http://schemas.microsoft.com/office/powerpoint/2010/main" val="3197253833"/>
              </p:ext>
            </p:extLst>
          </p:nvPr>
        </p:nvGraphicFramePr>
        <p:xfrm>
          <a:off x="2010381" y="4899601"/>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t>F</a:t>
                      </a:r>
                      <a:r>
                        <a:rPr lang="es-ES" sz="12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 name="9 Rectángulo redondeado"/>
          <p:cNvSpPr/>
          <p:nvPr/>
        </p:nvSpPr>
        <p:spPr>
          <a:xfrm>
            <a:off x="427452" y="5453445"/>
            <a:ext cx="952001"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2</a:t>
            </a:r>
          </a:p>
        </p:txBody>
      </p:sp>
      <p:graphicFrame>
        <p:nvGraphicFramePr>
          <p:cNvPr id="11" name="10 Tabla"/>
          <p:cNvGraphicFramePr>
            <a:graphicFrameLocks noGrp="1"/>
          </p:cNvGraphicFramePr>
          <p:nvPr>
            <p:extLst>
              <p:ext uri="{D42A27DB-BD31-4B8C-83A1-F6EECF244321}">
                <p14:modId xmlns:p14="http://schemas.microsoft.com/office/powerpoint/2010/main" val="1895269104"/>
              </p:ext>
            </p:extLst>
          </p:nvPr>
        </p:nvGraphicFramePr>
        <p:xfrm>
          <a:off x="2010381" y="5514653"/>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t>F</a:t>
                      </a:r>
                      <a:r>
                        <a:rPr lang="es-ES" sz="1200" dirty="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3" name="12 Conector recto de flecha"/>
          <p:cNvCxnSpPr>
            <a:endCxn id="9" idx="1"/>
          </p:cNvCxnSpPr>
          <p:nvPr/>
        </p:nvCxnSpPr>
        <p:spPr>
          <a:xfrm flipV="1">
            <a:off x="1002269" y="5085021"/>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13 Conector recto de flecha"/>
          <p:cNvCxnSpPr/>
          <p:nvPr/>
        </p:nvCxnSpPr>
        <p:spPr>
          <a:xfrm flipV="1">
            <a:off x="1002269" y="5657679"/>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14 Rectángulo redondeado"/>
          <p:cNvSpPr/>
          <p:nvPr/>
        </p:nvSpPr>
        <p:spPr>
          <a:xfrm>
            <a:off x="5363468" y="4025822"/>
            <a:ext cx="952001" cy="43204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1</a:t>
            </a:r>
          </a:p>
        </p:txBody>
      </p:sp>
      <p:graphicFrame>
        <p:nvGraphicFramePr>
          <p:cNvPr id="16" name="15 Tabla"/>
          <p:cNvGraphicFramePr>
            <a:graphicFrameLocks noGrp="1"/>
          </p:cNvGraphicFramePr>
          <p:nvPr>
            <p:extLst>
              <p:ext uri="{D42A27DB-BD31-4B8C-83A1-F6EECF244321}">
                <p14:modId xmlns:p14="http://schemas.microsoft.com/office/powerpoint/2010/main" val="495066494"/>
              </p:ext>
            </p:extLst>
          </p:nvPr>
        </p:nvGraphicFramePr>
        <p:xfrm>
          <a:off x="6946396" y="4056426"/>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solidFill>
                            <a:schemeClr val="tx1"/>
                          </a:solidFill>
                        </a:rPr>
                        <a:t>F</a:t>
                      </a:r>
                      <a:r>
                        <a:rPr lang="es-ES" sz="1200" dirty="0">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solidFill>
                            <a:schemeClr val="tx1"/>
                          </a:solidFill>
                        </a:rPr>
                        <a:t>F</a:t>
                      </a:r>
                      <a:r>
                        <a:rPr lang="es-ES" sz="1200"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solidFill>
                            <a:schemeClr val="tx1"/>
                          </a:solidFill>
                        </a:rPr>
                        <a:t>F</a:t>
                      </a:r>
                      <a:r>
                        <a:rPr lang="es-ES" sz="1200" dirty="0">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7" name="16 Rectángulo redondeado"/>
          <p:cNvSpPr/>
          <p:nvPr/>
        </p:nvSpPr>
        <p:spPr>
          <a:xfrm>
            <a:off x="5363467" y="4610270"/>
            <a:ext cx="952001"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2</a:t>
            </a:r>
          </a:p>
        </p:txBody>
      </p:sp>
      <p:graphicFrame>
        <p:nvGraphicFramePr>
          <p:cNvPr id="18" name="17 Tabla"/>
          <p:cNvGraphicFramePr>
            <a:graphicFrameLocks noGrp="1"/>
          </p:cNvGraphicFramePr>
          <p:nvPr>
            <p:extLst>
              <p:ext uri="{D42A27DB-BD31-4B8C-83A1-F6EECF244321}">
                <p14:modId xmlns:p14="http://schemas.microsoft.com/office/powerpoint/2010/main" val="2427733209"/>
              </p:ext>
            </p:extLst>
          </p:nvPr>
        </p:nvGraphicFramePr>
        <p:xfrm>
          <a:off x="6946396" y="4671478"/>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t>F</a:t>
                      </a:r>
                      <a:r>
                        <a:rPr lang="es-ES" sz="1200" dirty="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9" name="18 Conector recto de flecha"/>
          <p:cNvCxnSpPr>
            <a:endCxn id="16" idx="1"/>
          </p:cNvCxnSpPr>
          <p:nvPr/>
        </p:nvCxnSpPr>
        <p:spPr>
          <a:xfrm flipV="1">
            <a:off x="5938284" y="4241846"/>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19 Conector recto de flecha"/>
          <p:cNvCxnSpPr>
            <a:endCxn id="16" idx="1"/>
          </p:cNvCxnSpPr>
          <p:nvPr/>
        </p:nvCxnSpPr>
        <p:spPr>
          <a:xfrm flipV="1">
            <a:off x="5938284" y="4241846"/>
            <a:ext cx="1008112" cy="4676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20 Rectángulo redondeado"/>
          <p:cNvSpPr/>
          <p:nvPr/>
        </p:nvSpPr>
        <p:spPr>
          <a:xfrm>
            <a:off x="5363468" y="5535038"/>
            <a:ext cx="952001" cy="43204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1</a:t>
            </a:r>
          </a:p>
        </p:txBody>
      </p:sp>
      <p:graphicFrame>
        <p:nvGraphicFramePr>
          <p:cNvPr id="22" name="21 Tabla"/>
          <p:cNvGraphicFramePr>
            <a:graphicFrameLocks noGrp="1"/>
          </p:cNvGraphicFramePr>
          <p:nvPr>
            <p:extLst>
              <p:ext uri="{D42A27DB-BD31-4B8C-83A1-F6EECF244321}">
                <p14:modId xmlns:p14="http://schemas.microsoft.com/office/powerpoint/2010/main" val="3212654091"/>
              </p:ext>
            </p:extLst>
          </p:nvPr>
        </p:nvGraphicFramePr>
        <p:xfrm>
          <a:off x="6946396" y="5565642"/>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t>F</a:t>
                      </a:r>
                      <a:r>
                        <a:rPr lang="es-ES" sz="12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3" name="22 Rectángulo redondeado"/>
          <p:cNvSpPr/>
          <p:nvPr/>
        </p:nvSpPr>
        <p:spPr>
          <a:xfrm>
            <a:off x="5363467" y="6119486"/>
            <a:ext cx="952001"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2</a:t>
            </a:r>
          </a:p>
        </p:txBody>
      </p:sp>
      <p:graphicFrame>
        <p:nvGraphicFramePr>
          <p:cNvPr id="24" name="23 Tabla"/>
          <p:cNvGraphicFramePr>
            <a:graphicFrameLocks noGrp="1"/>
          </p:cNvGraphicFramePr>
          <p:nvPr>
            <p:extLst>
              <p:ext uri="{D42A27DB-BD31-4B8C-83A1-F6EECF244321}">
                <p14:modId xmlns:p14="http://schemas.microsoft.com/office/powerpoint/2010/main" val="2748508339"/>
              </p:ext>
            </p:extLst>
          </p:nvPr>
        </p:nvGraphicFramePr>
        <p:xfrm>
          <a:off x="6946396" y="6180694"/>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b="1" dirty="0">
                          <a:solidFill>
                            <a:srgbClr val="C00000"/>
                          </a:solidFill>
                        </a:rPr>
                        <a:t>F</a:t>
                      </a:r>
                      <a:r>
                        <a:rPr lang="es-ES" sz="1200" b="1" dirty="0">
                          <a:solidFill>
                            <a:srgbClr val="C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1" dirty="0">
                          <a:solidFill>
                            <a:srgbClr val="C00000"/>
                          </a:solidFill>
                        </a:rPr>
                        <a:t>F</a:t>
                      </a:r>
                      <a:r>
                        <a:rPr lang="es-ES" sz="1200" b="1" dirty="0">
                          <a:solidFill>
                            <a:srgbClr val="C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1">
                          <a:solidFill>
                            <a:srgbClr val="C00000"/>
                          </a:solidFill>
                        </a:rPr>
                        <a:t>F</a:t>
                      </a:r>
                      <a:r>
                        <a:rPr lang="es-ES" sz="1200" b="1">
                          <a:solidFill>
                            <a:srgbClr val="C00000"/>
                          </a:solidFill>
                        </a:rPr>
                        <a:t>13</a:t>
                      </a:r>
                      <a:endParaRPr lang="es-ES" sz="12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5" name="24 Conector recto de flecha"/>
          <p:cNvCxnSpPr>
            <a:endCxn id="22" idx="1"/>
          </p:cNvCxnSpPr>
          <p:nvPr/>
        </p:nvCxnSpPr>
        <p:spPr>
          <a:xfrm flipV="1">
            <a:off x="5938284" y="5751062"/>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25 Conector recto de flecha"/>
          <p:cNvCxnSpPr/>
          <p:nvPr/>
        </p:nvCxnSpPr>
        <p:spPr>
          <a:xfrm flipV="1">
            <a:off x="5938284" y="6323720"/>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26 Flecha derecha"/>
          <p:cNvSpPr/>
          <p:nvPr/>
        </p:nvSpPr>
        <p:spPr>
          <a:xfrm rot="20628026">
            <a:off x="3925177" y="4262015"/>
            <a:ext cx="1274644" cy="859614"/>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Copia</a:t>
            </a:r>
          </a:p>
          <a:p>
            <a:pPr algn="ctr"/>
            <a:r>
              <a:rPr lang="es-ES" sz="1200" b="1" dirty="0"/>
              <a:t>superficial</a:t>
            </a:r>
          </a:p>
        </p:txBody>
      </p:sp>
      <p:sp>
        <p:nvSpPr>
          <p:cNvPr id="28" name="27 Flecha derecha"/>
          <p:cNvSpPr/>
          <p:nvPr/>
        </p:nvSpPr>
        <p:spPr>
          <a:xfrm rot="604795">
            <a:off x="3934680" y="5558357"/>
            <a:ext cx="1274644" cy="859614"/>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Copia en</a:t>
            </a:r>
          </a:p>
          <a:p>
            <a:pPr algn="ctr"/>
            <a:r>
              <a:rPr lang="es-ES" sz="1200" b="1" dirty="0"/>
              <a:t>profundidad</a:t>
            </a:r>
          </a:p>
        </p:txBody>
      </p:sp>
      <p:pic>
        <p:nvPicPr>
          <p:cNvPr id="7" name="Imagen 6">
            <a:extLst>
              <a:ext uri="{FF2B5EF4-FFF2-40B4-BE49-F238E27FC236}">
                <a16:creationId xmlns:a16="http://schemas.microsoft.com/office/drawing/2014/main" id="{FEA9073B-5DC7-4C52-80C8-27D8DF538258}"/>
              </a:ext>
            </a:extLst>
          </p:cNvPr>
          <p:cNvPicPr>
            <a:picLocks noChangeAspect="1"/>
          </p:cNvPicPr>
          <p:nvPr/>
        </p:nvPicPr>
        <p:blipFill>
          <a:blip r:embed="rId3"/>
          <a:stretch>
            <a:fillRect/>
          </a:stretch>
        </p:blipFill>
        <p:spPr>
          <a:xfrm>
            <a:off x="2010380" y="224015"/>
            <a:ext cx="5441940" cy="6244102"/>
          </a:xfrm>
          <a:prstGeom prst="rect">
            <a:avLst/>
          </a:prstGeom>
        </p:spPr>
      </p:pic>
    </p:spTree>
    <p:extLst>
      <p:ext uri="{BB962C8B-B14F-4D97-AF65-F5344CB8AC3E}">
        <p14:creationId xmlns:p14="http://schemas.microsoft.com/office/powerpoint/2010/main" val="28478821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out)">
                                      <p:cBhvr>
                                        <p:cTn id="19" dur="1000"/>
                                        <p:tgtEl>
                                          <p:spTgt spid="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000"/>
                            </p:stCondLst>
                            <p:childTnLst>
                              <p:par>
                                <p:cTn id="29" presetID="4" presetClass="entr" presetSubtype="32"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ox(out)">
                                      <p:cBhvr>
                                        <p:cTn id="31" dur="1000"/>
                                        <p:tgtEl>
                                          <p:spTgt spid="10"/>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1000"/>
                                        <p:tgtEl>
                                          <p:spTgt spid="27"/>
                                        </p:tgtEl>
                                      </p:cBhvr>
                                    </p:animEffect>
                                  </p:childTnLst>
                                </p:cTn>
                              </p:par>
                            </p:childTnLst>
                          </p:cTn>
                        </p:par>
                        <p:par>
                          <p:cTn id="45" fill="hold">
                            <p:stCondLst>
                              <p:cond delay="1000"/>
                            </p:stCondLst>
                            <p:childTnLst>
                              <p:par>
                                <p:cTn id="46" presetID="4" presetClass="entr" presetSubtype="32"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ox(out)">
                                      <p:cBhvr>
                                        <p:cTn id="48" dur="750"/>
                                        <p:tgtEl>
                                          <p:spTgt spid="15"/>
                                        </p:tgtEl>
                                      </p:cBhvr>
                                    </p:animEffect>
                                  </p:childTnLst>
                                </p:cTn>
                              </p:par>
                            </p:childTnLst>
                          </p:cTn>
                        </p:par>
                        <p:par>
                          <p:cTn id="49" fill="hold">
                            <p:stCondLst>
                              <p:cond delay="1750"/>
                            </p:stCondLst>
                            <p:childTnLst>
                              <p:par>
                                <p:cTn id="50" presetID="22" presetClass="entr" presetSubtype="8"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par>
                          <p:cTn id="53" fill="hold">
                            <p:stCondLst>
                              <p:cond delay="2250"/>
                            </p:stCondLst>
                            <p:childTnLst>
                              <p:par>
                                <p:cTn id="54" presetID="22" presetClass="entr" presetSubtype="8"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par>
                          <p:cTn id="57" fill="hold">
                            <p:stCondLst>
                              <p:cond delay="2750"/>
                            </p:stCondLst>
                            <p:childTnLst>
                              <p:par>
                                <p:cTn id="58" presetID="4" presetClass="entr" presetSubtype="32"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ox(out)">
                                      <p:cBhvr>
                                        <p:cTn id="60" dur="750"/>
                                        <p:tgtEl>
                                          <p:spTgt spid="17"/>
                                        </p:tgtEl>
                                      </p:cBhvr>
                                    </p:animEffect>
                                  </p:childTnLst>
                                </p:cTn>
                              </p:par>
                            </p:childTnLst>
                          </p:cTn>
                        </p:par>
                        <p:par>
                          <p:cTn id="61" fill="hold">
                            <p:stCondLst>
                              <p:cond delay="3500"/>
                            </p:stCondLst>
                            <p:childTnLst>
                              <p:par>
                                <p:cTn id="62" presetID="22" presetClass="entr" presetSubtype="8"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1000"/>
                                        <p:tgtEl>
                                          <p:spTgt spid="28"/>
                                        </p:tgtEl>
                                      </p:cBhvr>
                                    </p:animEffect>
                                  </p:childTnLst>
                                </p:cTn>
                              </p:par>
                            </p:childTnLst>
                          </p:cTn>
                        </p:par>
                        <p:par>
                          <p:cTn id="75" fill="hold">
                            <p:stCondLst>
                              <p:cond delay="1000"/>
                            </p:stCondLst>
                            <p:childTnLst>
                              <p:par>
                                <p:cTn id="76" presetID="4" presetClass="entr" presetSubtype="32"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box(out)">
                                      <p:cBhvr>
                                        <p:cTn id="78" dur="750"/>
                                        <p:tgtEl>
                                          <p:spTgt spid="21"/>
                                        </p:tgtEl>
                                      </p:cBhvr>
                                    </p:animEffect>
                                  </p:childTnLst>
                                </p:cTn>
                              </p:par>
                            </p:childTnLst>
                          </p:cTn>
                        </p:par>
                        <p:par>
                          <p:cTn id="79" fill="hold">
                            <p:stCondLst>
                              <p:cond delay="1750"/>
                            </p:stCondLst>
                            <p:childTnLst>
                              <p:par>
                                <p:cTn id="80" presetID="22" presetClass="entr" presetSubtype="8"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par>
                          <p:cTn id="83" fill="hold">
                            <p:stCondLst>
                              <p:cond delay="2250"/>
                            </p:stCondLst>
                            <p:childTnLst>
                              <p:par>
                                <p:cTn id="84" presetID="22" presetClass="entr" presetSubtype="8" fill="hold"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wipe(left)">
                                      <p:cBhvr>
                                        <p:cTn id="86" dur="500"/>
                                        <p:tgtEl>
                                          <p:spTgt spid="22"/>
                                        </p:tgtEl>
                                      </p:cBhvr>
                                    </p:animEffect>
                                  </p:childTnLst>
                                </p:cTn>
                              </p:par>
                            </p:childTnLst>
                          </p:cTn>
                        </p:par>
                        <p:par>
                          <p:cTn id="87" fill="hold">
                            <p:stCondLst>
                              <p:cond delay="2750"/>
                            </p:stCondLst>
                            <p:childTnLst>
                              <p:par>
                                <p:cTn id="88" presetID="4" presetClass="entr" presetSubtype="32"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box(out)">
                                      <p:cBhvr>
                                        <p:cTn id="90" dur="75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left)">
                                      <p:cBhvr>
                                        <p:cTn id="95" dur="500"/>
                                        <p:tgtEl>
                                          <p:spTgt spid="26"/>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wipe(left)">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P spid="3" grpId="0" animBg="1"/>
      <p:bldP spid="10" grpId="0" animBg="1"/>
      <p:bldP spid="15" grpId="0" animBg="1"/>
      <p:bldP spid="17" grpId="0" animBg="1"/>
      <p:bldP spid="21" grpId="0" animBg="1"/>
      <p:bldP spid="23"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56918"/>
            <a:ext cx="5113816" cy="4925194"/>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dirty="0"/>
              <a:t>Método </a:t>
            </a:r>
            <a:r>
              <a:rPr lang="es-ES" sz="2000" b="1" i="1" dirty="0">
                <a:latin typeface="Consolas" panose="020B0609020204030204" pitchFamily="49" charset="0"/>
              </a:rPr>
              <a:t>clone()</a:t>
            </a:r>
          </a:p>
          <a:p>
            <a:pPr marL="360363" lvl="1" algn="just">
              <a:lnSpc>
                <a:spcPct val="114000"/>
              </a:lnSpc>
              <a:spcBef>
                <a:spcPts val="1200"/>
              </a:spcBef>
              <a:spcAft>
                <a:spcPts val="600"/>
              </a:spcAft>
              <a:buClr>
                <a:schemeClr val="accent6">
                  <a:lumMod val="75000"/>
                </a:schemeClr>
              </a:buClr>
              <a:buSzPct val="120000"/>
            </a:pPr>
            <a:r>
              <a:rPr lang="es-ES" dirty="0"/>
              <a:t>Ejemplo de clonación de un objeto en Java:</a:t>
            </a:r>
          </a:p>
          <a:p>
            <a:pPr marL="646113" lvl="1" indent="-285750" algn="just">
              <a:lnSpc>
                <a:spcPct val="114000"/>
              </a:lnSpc>
              <a:spcBef>
                <a:spcPts val="600"/>
              </a:spcBef>
              <a:spcAft>
                <a:spcPts val="600"/>
              </a:spcAft>
              <a:buClr>
                <a:schemeClr val="accent6">
                  <a:lumMod val="75000"/>
                </a:schemeClr>
              </a:buClr>
              <a:buSzPct val="120000"/>
              <a:buFont typeface="Arial" panose="020B0604020202020204" pitchFamily="34" charset="0"/>
              <a:buChar char="•"/>
            </a:pPr>
            <a:r>
              <a:rPr lang="es-ES" dirty="0"/>
              <a:t>Ampliamos la clase Rectángulo implementada anteriormente (añadimos el atributo nombre y  sus correspondientes métodos </a:t>
            </a:r>
            <a:r>
              <a:rPr lang="es-ES" i="1" dirty="0"/>
              <a:t>set</a:t>
            </a:r>
            <a:r>
              <a:rPr lang="es-ES" dirty="0"/>
              <a:t> y </a:t>
            </a:r>
            <a:r>
              <a:rPr lang="es-ES" i="1" dirty="0" err="1"/>
              <a:t>get</a:t>
            </a:r>
            <a:r>
              <a:rPr lang="es-ES" dirty="0"/>
              <a:t>)</a:t>
            </a:r>
          </a:p>
          <a:p>
            <a:pPr marL="646113" lvl="1" indent="-285750" algn="just">
              <a:lnSpc>
                <a:spcPct val="114000"/>
              </a:lnSpc>
              <a:spcBef>
                <a:spcPts val="600"/>
              </a:spcBef>
              <a:spcAft>
                <a:spcPts val="600"/>
              </a:spcAft>
              <a:buClr>
                <a:schemeClr val="accent6">
                  <a:lumMod val="75000"/>
                </a:schemeClr>
              </a:buClr>
              <a:buSzPct val="120000"/>
              <a:buFont typeface="Arial" panose="020B0604020202020204" pitchFamily="34" charset="0"/>
              <a:buChar char="•"/>
            </a:pPr>
            <a:r>
              <a:rPr lang="es-ES" dirty="0"/>
              <a:t>La clase </a:t>
            </a:r>
            <a:r>
              <a:rPr lang="es-ES" b="1" i="1" dirty="0" err="1"/>
              <a:t>Rectangulo</a:t>
            </a:r>
            <a:r>
              <a:rPr lang="es-ES" dirty="0"/>
              <a:t> (clase objeto de la clonación) debe implementar la interfaz </a:t>
            </a:r>
            <a:r>
              <a:rPr lang="es-ES" b="1" i="1" dirty="0" err="1">
                <a:latin typeface="Consolas" panose="020B0609020204030204" pitchFamily="49" charset="0"/>
              </a:rPr>
              <a:t>Cloneable</a:t>
            </a:r>
            <a:r>
              <a:rPr lang="es-ES" dirty="0"/>
              <a:t>. Si no se implementa esta interfaz, el programa lanzará una excepción del tipo </a:t>
            </a:r>
            <a:r>
              <a:rPr lang="es-ES" i="1" dirty="0" err="1"/>
              <a:t>CloneNotSupportedException</a:t>
            </a:r>
            <a:r>
              <a:rPr lang="es-ES" dirty="0"/>
              <a:t>. </a:t>
            </a:r>
          </a:p>
          <a:p>
            <a:pPr marL="646113" lvl="1" indent="-285750" algn="just">
              <a:lnSpc>
                <a:spcPct val="114000"/>
              </a:lnSpc>
              <a:spcBef>
                <a:spcPts val="600"/>
              </a:spcBef>
              <a:spcAft>
                <a:spcPts val="600"/>
              </a:spcAft>
              <a:buClr>
                <a:schemeClr val="accent6">
                  <a:lumMod val="75000"/>
                </a:schemeClr>
              </a:buClr>
              <a:buSzPct val="120000"/>
              <a:buFont typeface="Arial" panose="020B0604020202020204" pitchFamily="34" charset="0"/>
              <a:buChar char="•"/>
            </a:pPr>
            <a:r>
              <a:rPr lang="es-ES" dirty="0"/>
              <a:t>Observaremos también en la clase </a:t>
            </a:r>
            <a:r>
              <a:rPr lang="es-ES" b="1" i="1" dirty="0" err="1"/>
              <a:t>TesteoClone</a:t>
            </a:r>
            <a:r>
              <a:rPr lang="es-ES" dirty="0"/>
              <a:t> una llamada al método </a:t>
            </a:r>
            <a:r>
              <a:rPr lang="es-ES" b="1" i="1" dirty="0">
                <a:latin typeface="Consolas" panose="020B0609020204030204" pitchFamily="49" charset="0"/>
              </a:rPr>
              <a:t>clone() </a:t>
            </a:r>
            <a:r>
              <a:rPr lang="es-ES" dirty="0"/>
              <a:t>de su clase base.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348880"/>
            <a:ext cx="2736304" cy="3151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28 Rectángulo"/>
          <p:cNvSpPr/>
          <p:nvPr/>
        </p:nvSpPr>
        <p:spPr>
          <a:xfrm>
            <a:off x="6588224" y="4281912"/>
            <a:ext cx="1584176" cy="587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498405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up)">
                                      <p:cBhvr>
                                        <p:cTn id="15" dur="500"/>
                                        <p:tgtEl>
                                          <p:spTgt spid="6">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up)">
                                      <p:cBhvr>
                                        <p:cTn id="19" dur="500"/>
                                        <p:tgtEl>
                                          <p:spTgt spid="6">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up)">
                                      <p:cBhvr>
                                        <p:cTn id="23" dur="500"/>
                                        <p:tgtEl>
                                          <p:spTgt spid="6">
                                            <p:txEl>
                                              <p:pRg st="4" end="4"/>
                                            </p:txEl>
                                          </p:spTgt>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fade">
                                      <p:cBhvr>
                                        <p:cTn id="27" dur="1000"/>
                                        <p:tgtEl>
                                          <p:spTgt spid="5122"/>
                                        </p:tgtEl>
                                      </p:cBhvr>
                                    </p:animEffect>
                                    <p:anim calcmode="lin" valueType="num">
                                      <p:cBhvr>
                                        <p:cTn id="28" dur="1000" fill="hold"/>
                                        <p:tgtEl>
                                          <p:spTgt spid="5122"/>
                                        </p:tgtEl>
                                        <p:attrNameLst>
                                          <p:attrName>ppt_x</p:attrName>
                                        </p:attrNameLst>
                                      </p:cBhvr>
                                      <p:tavLst>
                                        <p:tav tm="0">
                                          <p:val>
                                            <p:strVal val="#ppt_x"/>
                                          </p:val>
                                        </p:tav>
                                        <p:tav tm="100000">
                                          <p:val>
                                            <p:strVal val="#ppt_x"/>
                                          </p:val>
                                        </p:tav>
                                      </p:tavLst>
                                    </p:anim>
                                    <p:anim calcmode="lin" valueType="num">
                                      <p:cBhvr>
                                        <p:cTn id="29" dur="1000" fill="hold"/>
                                        <p:tgtEl>
                                          <p:spTgt spid="5122"/>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2" presetClass="entr" presetSubtype="8" fill="hold" grpId="0" nodeType="afterEffect">
                                  <p:stCondLst>
                                    <p:cond delay="10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6" y="7034"/>
            <a:ext cx="10194740" cy="6850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p:nvCxnSpPr>
        <p:spPr>
          <a:xfrm>
            <a:off x="2627784" y="970856"/>
            <a:ext cx="178954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7" name="6 Rectángulo"/>
          <p:cNvSpPr/>
          <p:nvPr/>
        </p:nvSpPr>
        <p:spPr>
          <a:xfrm>
            <a:off x="755576" y="1700808"/>
            <a:ext cx="4680520" cy="18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0900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2" presetClass="entr" presetSubtype="8"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1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Abrir llave"/>
          <p:cNvSpPr/>
          <p:nvPr/>
        </p:nvSpPr>
        <p:spPr>
          <a:xfrm>
            <a:off x="6804248" y="980728"/>
            <a:ext cx="216024" cy="64807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sp>
        <p:nvSpPr>
          <p:cNvPr id="8" name="7 Abrir llave"/>
          <p:cNvSpPr/>
          <p:nvPr/>
        </p:nvSpPr>
        <p:spPr>
          <a:xfrm>
            <a:off x="6804248" y="1819281"/>
            <a:ext cx="216024" cy="64807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sp>
        <p:nvSpPr>
          <p:cNvPr id="9" name="8 Abrir llave"/>
          <p:cNvSpPr/>
          <p:nvPr/>
        </p:nvSpPr>
        <p:spPr>
          <a:xfrm flipH="1">
            <a:off x="6084168" y="4077072"/>
            <a:ext cx="216024" cy="64807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sp>
        <p:nvSpPr>
          <p:cNvPr id="10" name="9 Abrir llave"/>
          <p:cNvSpPr/>
          <p:nvPr/>
        </p:nvSpPr>
        <p:spPr>
          <a:xfrm flipH="1">
            <a:off x="6173634" y="5157192"/>
            <a:ext cx="216024" cy="64807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cxnSp>
        <p:nvCxnSpPr>
          <p:cNvPr id="16" name="15 Conector angular"/>
          <p:cNvCxnSpPr>
            <a:stCxn id="9" idx="1"/>
            <a:endCxn id="3" idx="1"/>
          </p:cNvCxnSpPr>
          <p:nvPr/>
        </p:nvCxnSpPr>
        <p:spPr>
          <a:xfrm flipV="1">
            <a:off x="6300192" y="1304764"/>
            <a:ext cx="504056" cy="3096344"/>
          </a:xfrm>
          <a:prstGeom prst="bentConnector3">
            <a:avLst>
              <a:gd name="adj1" fmla="val 30464"/>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20 Conector angular"/>
          <p:cNvCxnSpPr>
            <a:stCxn id="10" idx="1"/>
            <a:endCxn id="8" idx="1"/>
          </p:cNvCxnSpPr>
          <p:nvPr/>
        </p:nvCxnSpPr>
        <p:spPr>
          <a:xfrm flipV="1">
            <a:off x="6389658" y="2143317"/>
            <a:ext cx="414590" cy="3337911"/>
          </a:xfrm>
          <a:prstGeom prst="bentConnector3">
            <a:avLst>
              <a:gd name="adj1" fmla="val 60179"/>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140747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56918"/>
            <a:ext cx="8352928" cy="1129540"/>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dirty="0"/>
              <a:t>Método </a:t>
            </a:r>
            <a:r>
              <a:rPr lang="es-ES" sz="2000" b="1" i="1" dirty="0" err="1">
                <a:latin typeface="Consolas" panose="020B0609020204030204" pitchFamily="49" charset="0"/>
              </a:rPr>
              <a:t>equals</a:t>
            </a:r>
            <a:r>
              <a:rPr lang="es-ES" sz="2000" b="1" i="1" dirty="0">
                <a:latin typeface="Consolas" panose="020B0609020204030204" pitchFamily="49" charset="0"/>
              </a:rPr>
              <a:t>()</a:t>
            </a:r>
          </a:p>
          <a:p>
            <a:pPr marL="360363" lvl="1" algn="just">
              <a:lnSpc>
                <a:spcPct val="110000"/>
              </a:lnSpc>
              <a:buClr>
                <a:schemeClr val="accent6">
                  <a:lumMod val="75000"/>
                </a:schemeClr>
              </a:buClr>
              <a:buSzPct val="120000"/>
            </a:pPr>
            <a:r>
              <a:rPr lang="es-ES" dirty="0"/>
              <a:t>Permite realizar  una comparación entre un objeto y otro. Lo que hace el método </a:t>
            </a:r>
            <a:r>
              <a:rPr lang="es-ES" b="1" i="1" dirty="0" err="1">
                <a:latin typeface="Consolas" panose="020B0609020204030204" pitchFamily="49" charset="0"/>
              </a:rPr>
              <a:t>equals</a:t>
            </a:r>
            <a:r>
              <a:rPr lang="es-ES" b="1" i="1" dirty="0">
                <a:latin typeface="Consolas" panose="020B0609020204030204" pitchFamily="49" charset="0"/>
              </a:rPr>
              <a:t>() </a:t>
            </a:r>
            <a:r>
              <a:rPr lang="es-ES" dirty="0"/>
              <a:t>es comprobar que ambas referencias sean iguales . Un ejemplo:</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2383563"/>
            <a:ext cx="7732340" cy="4276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Flecha izquierda"/>
          <p:cNvSpPr/>
          <p:nvPr/>
        </p:nvSpPr>
        <p:spPr>
          <a:xfrm>
            <a:off x="7674768" y="4521672"/>
            <a:ext cx="576064" cy="419496"/>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3" name="2 Elipse"/>
          <p:cNvSpPr/>
          <p:nvPr/>
        </p:nvSpPr>
        <p:spPr>
          <a:xfrm>
            <a:off x="2987824" y="5733256"/>
            <a:ext cx="1944216" cy="432048"/>
          </a:xfrm>
          <a:prstGeom prst="ellipse">
            <a:avLst/>
          </a:prstGeom>
          <a:noFill/>
          <a:ln>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4334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7171"/>
                                        </p:tgtEl>
                                        <p:attrNameLst>
                                          <p:attrName>style.visibility</p:attrName>
                                        </p:attrNameLst>
                                      </p:cBhvr>
                                      <p:to>
                                        <p:strVal val="visible"/>
                                      </p:to>
                                    </p:set>
                                    <p:animEffect transition="in" filter="fade">
                                      <p:cBhvr>
                                        <p:cTn id="15" dur="1000"/>
                                        <p:tgtEl>
                                          <p:spTgt spid="7171"/>
                                        </p:tgtEl>
                                      </p:cBhvr>
                                    </p:animEffect>
                                    <p:anim calcmode="lin" valueType="num">
                                      <p:cBhvr>
                                        <p:cTn id="16" dur="1000" fill="hold"/>
                                        <p:tgtEl>
                                          <p:spTgt spid="7171"/>
                                        </p:tgtEl>
                                        <p:attrNameLst>
                                          <p:attrName>ppt_x</p:attrName>
                                        </p:attrNameLst>
                                      </p:cBhvr>
                                      <p:tavLst>
                                        <p:tav tm="0">
                                          <p:val>
                                            <p:strVal val="#ppt_x"/>
                                          </p:val>
                                        </p:tav>
                                        <p:tav tm="100000">
                                          <p:val>
                                            <p:strVal val="#ppt_x"/>
                                          </p:val>
                                        </p:tav>
                                      </p:tavLst>
                                    </p:anim>
                                    <p:anim calcmode="lin" valueType="num">
                                      <p:cBhvr>
                                        <p:cTn id="17"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right)">
                                      <p:cBhvr>
                                        <p:cTn id="26"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56918"/>
            <a:ext cx="8352928" cy="1434239"/>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dirty="0"/>
              <a:t>Método </a:t>
            </a:r>
            <a:r>
              <a:rPr lang="es-ES" sz="2000" b="1" i="1" dirty="0" err="1">
                <a:latin typeface="Consolas" panose="020B0609020204030204" pitchFamily="49" charset="0"/>
              </a:rPr>
              <a:t>toString</a:t>
            </a:r>
            <a:r>
              <a:rPr lang="es-ES" sz="2000" b="1" i="1" dirty="0">
                <a:latin typeface="Consolas" panose="020B0609020204030204" pitchFamily="49" charset="0"/>
              </a:rPr>
              <a:t>()</a:t>
            </a:r>
          </a:p>
          <a:p>
            <a:pPr marL="360363" lvl="1" algn="just">
              <a:lnSpc>
                <a:spcPct val="110000"/>
              </a:lnSpc>
              <a:buClr>
                <a:schemeClr val="accent6">
                  <a:lumMod val="75000"/>
                </a:schemeClr>
              </a:buClr>
              <a:buSzPct val="120000"/>
            </a:pPr>
            <a:r>
              <a:rPr lang="es-ES" dirty="0"/>
              <a:t>Permite obtener el nombre de la clase desde el cual fue invocado. Además del nombre de la clase, devuelve el carácter ‘@’ y la representación hexadecimal del código hash del objeto. Un ejemplo de la llamada a este método es el siguiente:</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406" y="2704356"/>
            <a:ext cx="7792516" cy="3974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Flecha izquierda"/>
          <p:cNvSpPr/>
          <p:nvPr/>
        </p:nvSpPr>
        <p:spPr>
          <a:xfrm>
            <a:off x="6444208" y="5866208"/>
            <a:ext cx="576064" cy="209748"/>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12" name="11 Flecha izquierda"/>
          <p:cNvSpPr/>
          <p:nvPr/>
        </p:nvSpPr>
        <p:spPr>
          <a:xfrm>
            <a:off x="6444208" y="6149174"/>
            <a:ext cx="576064" cy="209748"/>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2542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1000"/>
                                        <p:tgtEl>
                                          <p:spTgt spid="8196"/>
                                        </p:tgtEl>
                                      </p:cBhvr>
                                    </p:animEffect>
                                    <p:anim calcmode="lin" valueType="num">
                                      <p:cBhvr>
                                        <p:cTn id="12" dur="1000" fill="hold"/>
                                        <p:tgtEl>
                                          <p:spTgt spid="8196"/>
                                        </p:tgtEl>
                                        <p:attrNameLst>
                                          <p:attrName>ppt_x</p:attrName>
                                        </p:attrNameLst>
                                      </p:cBhvr>
                                      <p:tavLst>
                                        <p:tav tm="0">
                                          <p:val>
                                            <p:strVal val="#ppt_x"/>
                                          </p:val>
                                        </p:tav>
                                        <p:tav tm="100000">
                                          <p:val>
                                            <p:strVal val="#ppt_x"/>
                                          </p:val>
                                        </p:tav>
                                      </p:tavLst>
                                    </p:anim>
                                    <p:anim calcmode="lin" valueType="num">
                                      <p:cBhvr>
                                        <p:cTn id="13" dur="1000" fill="hold"/>
                                        <p:tgtEl>
                                          <p:spTgt spid="819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1000"/>
                                        <p:tgtEl>
                                          <p:spTgt spid="11"/>
                                        </p:tgtEl>
                                      </p:cBhvr>
                                    </p:animEffect>
                                  </p:childTnLst>
                                </p:cTn>
                              </p:par>
                            </p:childTnLst>
                          </p:cTn>
                        </p:par>
                        <p:par>
                          <p:cTn id="18" fill="hold">
                            <p:stCondLst>
                              <p:cond delay="2500"/>
                            </p:stCondLst>
                            <p:childTnLst>
                              <p:par>
                                <p:cTn id="19" presetID="2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2793072"/>
          </a:xfrm>
          <a:prstGeom prst="rect">
            <a:avLst/>
          </a:prstGeom>
          <a:noFill/>
        </p:spPr>
        <p:txBody>
          <a:bodyPr wrap="square" rtlCol="0">
            <a:spAutoFit/>
          </a:bodyPr>
          <a:lstStyle/>
          <a:p>
            <a:pPr marL="342900" indent="-342900" algn="just">
              <a:lnSpc>
                <a:spcPct val="114000"/>
              </a:lnSpc>
              <a:spcBef>
                <a:spcPts val="1200"/>
              </a:spcBef>
              <a:spcAft>
                <a:spcPts val="1200"/>
              </a:spcAft>
              <a:buClr>
                <a:schemeClr val="accent6">
                  <a:lumMod val="75000"/>
                </a:schemeClr>
              </a:buClr>
              <a:buSzPct val="80000"/>
              <a:buFont typeface="Wingdings" panose="05000000000000000000" pitchFamily="2" charset="2"/>
              <a:buChar char="q"/>
            </a:pPr>
            <a:r>
              <a:rPr lang="es-ES" sz="2000" dirty="0"/>
              <a:t>Método </a:t>
            </a:r>
            <a:r>
              <a:rPr lang="es-ES" sz="2000" b="1" i="1" dirty="0" err="1">
                <a:latin typeface="Consolas" panose="020B0609020204030204" pitchFamily="49" charset="0"/>
              </a:rPr>
              <a:t>finalize</a:t>
            </a:r>
            <a:r>
              <a:rPr lang="es-ES" sz="2000" b="1" i="1" dirty="0">
                <a:latin typeface="Consolas" panose="020B0609020204030204" pitchFamily="49" charset="0"/>
              </a:rPr>
              <a:t>()</a:t>
            </a:r>
          </a:p>
          <a:p>
            <a:pPr marL="360363" lvl="1" algn="just">
              <a:lnSpc>
                <a:spcPct val="114000"/>
              </a:lnSpc>
              <a:spcBef>
                <a:spcPts val="1200"/>
              </a:spcBef>
              <a:spcAft>
                <a:spcPts val="1200"/>
              </a:spcAft>
              <a:buClr>
                <a:schemeClr val="accent6">
                  <a:lumMod val="75000"/>
                </a:schemeClr>
              </a:buClr>
              <a:buSzPct val="120000"/>
            </a:pPr>
            <a:r>
              <a:rPr lang="es-ES" sz="2000" dirty="0"/>
              <a:t>Cuando el recolector de basura de </a:t>
            </a:r>
            <a:r>
              <a:rPr lang="es-ES" sz="2000" i="1" dirty="0"/>
              <a:t>Java</a:t>
            </a:r>
            <a:r>
              <a:rPr lang="es-ES" sz="2000" dirty="0"/>
              <a:t> (</a:t>
            </a:r>
            <a:r>
              <a:rPr lang="es-ES" sz="2000" i="1" dirty="0" err="1"/>
              <a:t>garbage</a:t>
            </a:r>
            <a:r>
              <a:rPr lang="es-ES" sz="2000" i="1" dirty="0"/>
              <a:t> </a:t>
            </a:r>
            <a:r>
              <a:rPr lang="es-ES" sz="2000" i="1" dirty="0" err="1"/>
              <a:t>collector</a:t>
            </a:r>
            <a:r>
              <a:rPr lang="es-ES" sz="2000" dirty="0"/>
              <a:t>) tiene constancia de que no existen más referencias a un objeto concreto, invoca a este método y se encarga de liberar su memoria ocupada.</a:t>
            </a:r>
          </a:p>
          <a:p>
            <a:pPr marL="360363" lvl="1" algn="just">
              <a:lnSpc>
                <a:spcPct val="114000"/>
              </a:lnSpc>
              <a:spcBef>
                <a:spcPts val="1200"/>
              </a:spcBef>
              <a:spcAft>
                <a:spcPts val="1200"/>
              </a:spcAft>
              <a:buClr>
                <a:schemeClr val="accent6">
                  <a:lumMod val="75000"/>
                </a:schemeClr>
              </a:buClr>
              <a:buSzPct val="120000"/>
            </a:pPr>
            <a:r>
              <a:rPr lang="es-ES" sz="2000" dirty="0"/>
              <a:t>Si el programador necesita realizar una acción una vez destruido un objeto, deberá reescribir este método. </a:t>
            </a:r>
          </a:p>
        </p:txBody>
      </p:sp>
    </p:spTree>
    <p:extLst>
      <p:ext uri="{BB962C8B-B14F-4D97-AF65-F5344CB8AC3E}">
        <p14:creationId xmlns:p14="http://schemas.microsoft.com/office/powerpoint/2010/main" val="277681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4671407"/>
          </a:xfrm>
          <a:prstGeom prst="rect">
            <a:avLst/>
          </a:prstGeom>
          <a:noFill/>
        </p:spPr>
        <p:txBody>
          <a:bodyPr wrap="square" rtlCol="0">
            <a:spAutoFit/>
          </a:bodyPr>
          <a:lstStyle/>
          <a:p>
            <a:pPr marL="342900" indent="-342900" algn="just">
              <a:lnSpc>
                <a:spcPct val="114000"/>
              </a:lnSpc>
              <a:spcBef>
                <a:spcPts val="1200"/>
              </a:spcBef>
              <a:spcAft>
                <a:spcPts val="1200"/>
              </a:spcAft>
              <a:buClr>
                <a:schemeClr val="accent6">
                  <a:lumMod val="75000"/>
                </a:schemeClr>
              </a:buClr>
              <a:buSzPct val="80000"/>
              <a:buFont typeface="Wingdings" panose="05000000000000000000" pitchFamily="2" charset="2"/>
              <a:buChar char="q"/>
            </a:pPr>
            <a:r>
              <a:rPr lang="es-ES" sz="2000" b="1" dirty="0"/>
              <a:t>Miembros estáticos (</a:t>
            </a:r>
            <a:r>
              <a:rPr lang="es-ES" sz="2000" b="1" i="1" dirty="0" err="1">
                <a:latin typeface="Consolas" panose="020B0609020204030204" pitchFamily="49" charset="0"/>
              </a:rPr>
              <a:t>static</a:t>
            </a:r>
            <a:r>
              <a:rPr lang="es-ES" sz="2000" b="1" dirty="0"/>
              <a:t>) de una clase / Miembros de una clase</a:t>
            </a:r>
            <a:endParaRPr lang="es-ES" sz="2000" b="1" i="1" dirty="0">
              <a:latin typeface="Consolas" panose="020B0609020204030204" pitchFamily="49" charset="0"/>
            </a:endParaRPr>
          </a:p>
          <a:p>
            <a:pPr marL="7032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En Java no existen variables globales, por lo tanto, si queremos utilizar una variable única y que puedan utilizar todos los objetos de una clase deberemos declararla como estática (</a:t>
            </a:r>
            <a:r>
              <a:rPr lang="es-ES" i="1" dirty="0" err="1">
                <a:latin typeface="Consolas" panose="020B0609020204030204" pitchFamily="49" charset="0"/>
              </a:rPr>
              <a:t>static</a:t>
            </a:r>
            <a:r>
              <a:rPr lang="es-ES" sz="2000" dirty="0"/>
              <a:t>).</a:t>
            </a:r>
          </a:p>
          <a:p>
            <a:pPr marL="7032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A diferencia de los miembros normales o miembros de instancia, los miembros de clase tienen la cláusula </a:t>
            </a:r>
            <a:r>
              <a:rPr lang="es-ES" i="1" dirty="0" err="1">
                <a:latin typeface="Consolas" panose="020B0609020204030204" pitchFamily="49" charset="0"/>
              </a:rPr>
              <a:t>static</a:t>
            </a:r>
            <a:r>
              <a:rPr lang="es-ES" sz="2000" dirty="0"/>
              <a:t> y todos los objetos de la misma clase compartirán dichos miembros.</a:t>
            </a:r>
          </a:p>
          <a:p>
            <a:pPr marL="7032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Los miembros o atributos de instancia son aquellos que no son </a:t>
            </a:r>
            <a:r>
              <a:rPr lang="es-ES" sz="2000" i="1" dirty="0" err="1">
                <a:latin typeface="Consolas" panose="020B0609020204030204" pitchFamily="49" charset="0"/>
              </a:rPr>
              <a:t>static</a:t>
            </a:r>
            <a:r>
              <a:rPr lang="es-ES" sz="2400" dirty="0"/>
              <a:t>.</a:t>
            </a:r>
            <a:endParaRPr lang="es-ES" sz="2000" dirty="0"/>
          </a:p>
          <a:p>
            <a:pPr marL="708025" lvl="1" algn="just">
              <a:lnSpc>
                <a:spcPct val="114000"/>
              </a:lnSpc>
              <a:spcBef>
                <a:spcPts val="1200"/>
              </a:spcBef>
              <a:spcAft>
                <a:spcPts val="600"/>
              </a:spcAft>
              <a:buClr>
                <a:schemeClr val="accent6">
                  <a:lumMod val="75000"/>
                </a:schemeClr>
              </a:buClr>
              <a:buSzPct val="120000"/>
            </a:pPr>
            <a:endParaRPr lang="es-ES" sz="2000" dirty="0">
              <a:solidFill>
                <a:schemeClr val="tx1">
                  <a:lumMod val="50000"/>
                  <a:lumOff val="50000"/>
                </a:schemeClr>
              </a:solidFill>
            </a:endParaRPr>
          </a:p>
          <a:p>
            <a:pPr marL="708025" lvl="1" algn="just">
              <a:lnSpc>
                <a:spcPct val="114000"/>
              </a:lnSpc>
              <a:spcBef>
                <a:spcPts val="1200"/>
              </a:spcBef>
              <a:spcAft>
                <a:spcPts val="600"/>
              </a:spcAft>
              <a:buClr>
                <a:schemeClr val="accent6">
                  <a:lumMod val="75000"/>
                </a:schemeClr>
              </a:buClr>
              <a:buSzPct val="120000"/>
            </a:pPr>
            <a:r>
              <a:rPr lang="es-ES" sz="2000" dirty="0">
                <a:solidFill>
                  <a:schemeClr val="tx1">
                    <a:lumMod val="50000"/>
                    <a:lumOff val="50000"/>
                  </a:schemeClr>
                </a:solidFill>
              </a:rPr>
              <a:t>Lo vemos con el siguiente ejemplo:</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888996"/>
            <a:ext cx="2308101" cy="175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5580112" y="5517232"/>
            <a:ext cx="151216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par>
                          <p:cTn id="33" fill="hold">
                            <p:stCondLst>
                              <p:cond delay="500"/>
                            </p:stCondLst>
                            <p:childTnLst>
                              <p:par>
                                <p:cTn id="34" presetID="42" presetClass="entr" presetSubtype="0" fill="hold" nodeType="afterEffect">
                                  <p:stCondLst>
                                    <p:cond delay="0"/>
                                  </p:stCondLst>
                                  <p:childTnLst>
                                    <p:set>
                                      <p:cBhvr>
                                        <p:cTn id="35" dur="1" fill="hold">
                                          <p:stCondLst>
                                            <p:cond delay="0"/>
                                          </p:stCondLst>
                                        </p:cTn>
                                        <p:tgtEl>
                                          <p:spTgt spid="9218"/>
                                        </p:tgtEl>
                                        <p:attrNameLst>
                                          <p:attrName>style.visibility</p:attrName>
                                        </p:attrNameLst>
                                      </p:cBhvr>
                                      <p:to>
                                        <p:strVal val="visible"/>
                                      </p:to>
                                    </p:set>
                                    <p:animEffect transition="in" filter="fade">
                                      <p:cBhvr>
                                        <p:cTn id="36" dur="1000"/>
                                        <p:tgtEl>
                                          <p:spTgt spid="9218"/>
                                        </p:tgtEl>
                                      </p:cBhvr>
                                    </p:animEffect>
                                    <p:anim calcmode="lin" valueType="num">
                                      <p:cBhvr>
                                        <p:cTn id="37" dur="1000" fill="hold"/>
                                        <p:tgtEl>
                                          <p:spTgt spid="9218"/>
                                        </p:tgtEl>
                                        <p:attrNameLst>
                                          <p:attrName>ppt_x</p:attrName>
                                        </p:attrNameLst>
                                      </p:cBhvr>
                                      <p:tavLst>
                                        <p:tav tm="0">
                                          <p:val>
                                            <p:strVal val="#ppt_x"/>
                                          </p:val>
                                        </p:tav>
                                        <p:tav tm="100000">
                                          <p:val>
                                            <p:strVal val="#ppt_x"/>
                                          </p:val>
                                        </p:tav>
                                      </p:tavLst>
                                    </p:anim>
                                    <p:anim calcmode="lin" valueType="num">
                                      <p:cBhvr>
                                        <p:cTn id="38" dur="1000" fill="hold"/>
                                        <p:tgtEl>
                                          <p:spTgt spid="9218"/>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22" presetClass="entr" presetSubtype="8" fill="hold" grpId="0" nodeType="afterEffect">
                                  <p:stCondLst>
                                    <p:cond delay="100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422808"/>
          </a:xfrm>
          <a:prstGeom prst="rect">
            <a:avLst/>
          </a:prstGeom>
          <a:noFill/>
        </p:spPr>
        <p:txBody>
          <a:bodyPr wrap="square" rtlCol="0">
            <a:spAutoFit/>
          </a:bodyPr>
          <a:lstStyle/>
          <a:p>
            <a:pPr marL="342900" indent="-342900" algn="just">
              <a:lnSpc>
                <a:spcPct val="114000"/>
              </a:lnSpc>
              <a:spcBef>
                <a:spcPts val="1200"/>
              </a:spcBef>
              <a:spcAft>
                <a:spcPts val="1200"/>
              </a:spcAft>
              <a:buClr>
                <a:schemeClr val="accent6">
                  <a:lumMod val="75000"/>
                </a:schemeClr>
              </a:buClr>
              <a:buSzPct val="80000"/>
              <a:buFont typeface="Wingdings" panose="05000000000000000000" pitchFamily="2" charset="2"/>
              <a:buChar char="q"/>
            </a:pPr>
            <a:r>
              <a:rPr lang="es-ES" sz="2000" b="1" dirty="0"/>
              <a:t>Miembros estáticos (</a:t>
            </a:r>
            <a:r>
              <a:rPr lang="es-ES" sz="2000" b="1" i="1" dirty="0" err="1">
                <a:latin typeface="Consolas" panose="020B0609020204030204" pitchFamily="49" charset="0"/>
              </a:rPr>
              <a:t>static</a:t>
            </a:r>
            <a:r>
              <a:rPr lang="es-ES" sz="2000" b="1" dirty="0"/>
              <a:t>) de una clase / Miembros de una clase</a:t>
            </a:r>
            <a:endParaRPr lang="es-ES" sz="2000" b="1" i="1" dirty="0">
              <a:latin typeface="Consolas" panose="020B0609020204030204" pitchFamily="49"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857" y="1844824"/>
            <a:ext cx="4934286"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932600"/>
            <a:ext cx="6692821" cy="2679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8 Conector recto de flecha"/>
          <p:cNvCxnSpPr/>
          <p:nvPr/>
        </p:nvCxnSpPr>
        <p:spPr>
          <a:xfrm flipV="1">
            <a:off x="5148064" y="5441819"/>
            <a:ext cx="1368152"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10 Conector recto de flecha"/>
          <p:cNvCxnSpPr/>
          <p:nvPr/>
        </p:nvCxnSpPr>
        <p:spPr>
          <a:xfrm flipV="1">
            <a:off x="5148064" y="5558562"/>
            <a:ext cx="1368152" cy="873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12 Conector recto de flecha"/>
          <p:cNvCxnSpPr/>
          <p:nvPr/>
        </p:nvCxnSpPr>
        <p:spPr>
          <a:xfrm flipV="1">
            <a:off x="5148064" y="5733256"/>
            <a:ext cx="1368152" cy="1081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16 Rectángulo"/>
          <p:cNvSpPr/>
          <p:nvPr/>
        </p:nvSpPr>
        <p:spPr>
          <a:xfrm>
            <a:off x="2843808" y="2708920"/>
            <a:ext cx="2988332" cy="2160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171483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fade">
                                      <p:cBhvr>
                                        <p:cTn id="12" dur="1000"/>
                                        <p:tgtEl>
                                          <p:spTgt spid="10243"/>
                                        </p:tgtEl>
                                      </p:cBhvr>
                                    </p:animEffect>
                                    <p:anim calcmode="lin" valueType="num">
                                      <p:cBhvr>
                                        <p:cTn id="13" dur="1000" fill="hold"/>
                                        <p:tgtEl>
                                          <p:spTgt spid="10243"/>
                                        </p:tgtEl>
                                        <p:attrNameLst>
                                          <p:attrName>ppt_x</p:attrName>
                                        </p:attrNameLst>
                                      </p:cBhvr>
                                      <p:tavLst>
                                        <p:tav tm="0">
                                          <p:val>
                                            <p:strVal val="#ppt_x"/>
                                          </p:val>
                                        </p:tav>
                                        <p:tav tm="100000">
                                          <p:val>
                                            <p:strVal val="#ppt_x"/>
                                          </p:val>
                                        </p:tav>
                                      </p:tavLst>
                                    </p:anim>
                                    <p:anim calcmode="lin" valueType="num">
                                      <p:cBhvr>
                                        <p:cTn id="14"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971600" y="1391062"/>
            <a:ext cx="7416824" cy="5316840"/>
          </a:xfrm>
          <a:prstGeom prst="rect">
            <a:avLst/>
          </a:prstGeom>
          <a:noFill/>
        </p:spPr>
        <p:txBody>
          <a:bodyPr wrap="square" rtlCol="0">
            <a:spAutoFit/>
          </a:bodyPr>
          <a:lstStyle/>
          <a:p>
            <a:pPr marL="457200" indent="-457200">
              <a:buClr>
                <a:srgbClr val="0000CC"/>
              </a:buClr>
              <a:buFont typeface="+mj-lt"/>
              <a:buAutoNum type="arabicPeriod"/>
            </a:pPr>
            <a:r>
              <a:rPr lang="es-ES" sz="2000" dirty="0"/>
              <a:t>Creación de Paquetes.</a:t>
            </a:r>
          </a:p>
          <a:p>
            <a:pPr marL="457200" indent="-457200">
              <a:spcBef>
                <a:spcPts val="300"/>
              </a:spcBef>
              <a:buClr>
                <a:srgbClr val="0000CC"/>
              </a:buClr>
              <a:buFont typeface="+mj-lt"/>
              <a:buAutoNum type="arabicPeriod"/>
            </a:pPr>
            <a:r>
              <a:rPr lang="es-ES" sz="2000" dirty="0"/>
              <a:t>Concepto de Clase.</a:t>
            </a:r>
          </a:p>
          <a:p>
            <a:pPr marL="814388" lvl="1">
              <a:buClr>
                <a:srgbClr val="0000CC"/>
              </a:buClr>
            </a:pPr>
            <a:r>
              <a:rPr lang="es-ES" dirty="0">
                <a:solidFill>
                  <a:srgbClr val="0000CC"/>
                </a:solidFill>
              </a:rPr>
              <a:t>2.1.</a:t>
            </a:r>
            <a:r>
              <a:rPr lang="es-ES" dirty="0"/>
              <a:t> Control de acceso a una Clase.</a:t>
            </a:r>
          </a:p>
          <a:p>
            <a:pPr marL="814388" lvl="1">
              <a:buClr>
                <a:srgbClr val="0000CC"/>
              </a:buClr>
            </a:pPr>
            <a:r>
              <a:rPr lang="es-ES" dirty="0">
                <a:solidFill>
                  <a:srgbClr val="0000CC"/>
                </a:solidFill>
              </a:rPr>
              <a:t>2.2.</a:t>
            </a:r>
            <a:r>
              <a:rPr lang="es-ES" dirty="0"/>
              <a:t> Referencia al objeto </a:t>
            </a:r>
            <a:r>
              <a:rPr lang="es-ES" i="1" dirty="0" err="1"/>
              <a:t>This</a:t>
            </a:r>
            <a:r>
              <a:rPr lang="es-ES" dirty="0"/>
              <a:t>.</a:t>
            </a:r>
          </a:p>
          <a:p>
            <a:pPr marL="814388" lvl="1">
              <a:buClr>
                <a:srgbClr val="0000CC"/>
              </a:buClr>
            </a:pPr>
            <a:r>
              <a:rPr lang="es-ES" dirty="0">
                <a:solidFill>
                  <a:srgbClr val="0000CC"/>
                </a:solidFill>
              </a:rPr>
              <a:t>2.3.</a:t>
            </a:r>
            <a:r>
              <a:rPr lang="es-ES" dirty="0"/>
              <a:t> La clase </a:t>
            </a:r>
            <a:r>
              <a:rPr lang="es-ES" i="1" dirty="0" err="1"/>
              <a:t>Object</a:t>
            </a:r>
            <a:r>
              <a:rPr lang="es-ES" dirty="0"/>
              <a:t>.</a:t>
            </a:r>
          </a:p>
          <a:p>
            <a:pPr marL="457200" indent="-457200">
              <a:spcBef>
                <a:spcPts val="300"/>
              </a:spcBef>
              <a:buClr>
                <a:srgbClr val="0000CC"/>
              </a:buClr>
              <a:buFont typeface="+mj-lt"/>
              <a:buAutoNum type="arabicPeriod"/>
            </a:pPr>
            <a:r>
              <a:rPr lang="es-ES" sz="2000" dirty="0"/>
              <a:t>Estructura y miembros de una Clase.</a:t>
            </a:r>
          </a:p>
          <a:p>
            <a:pPr marL="814388" lvl="1">
              <a:buClr>
                <a:srgbClr val="0000CC"/>
              </a:buClr>
            </a:pPr>
            <a:r>
              <a:rPr lang="es-ES" dirty="0">
                <a:solidFill>
                  <a:srgbClr val="0000CC"/>
                </a:solidFill>
              </a:rPr>
              <a:t>3.1.</a:t>
            </a:r>
            <a:r>
              <a:rPr lang="es-ES" dirty="0"/>
              <a:t> Miembros estáticos de una clase / Miembros de clase.</a:t>
            </a:r>
          </a:p>
          <a:p>
            <a:pPr marL="814388" lvl="1">
              <a:buClr>
                <a:srgbClr val="0000CC"/>
              </a:buClr>
            </a:pPr>
            <a:r>
              <a:rPr lang="es-ES" dirty="0">
                <a:solidFill>
                  <a:srgbClr val="0000CC"/>
                </a:solidFill>
              </a:rPr>
              <a:t>3.2.</a:t>
            </a:r>
            <a:r>
              <a:rPr lang="es-ES" dirty="0"/>
              <a:t> Métodos de instancia y de clase.</a:t>
            </a:r>
          </a:p>
          <a:p>
            <a:pPr marL="814388" lvl="1">
              <a:buClr>
                <a:srgbClr val="0000CC"/>
              </a:buClr>
            </a:pPr>
            <a:r>
              <a:rPr lang="es-ES" dirty="0">
                <a:solidFill>
                  <a:srgbClr val="0000CC"/>
                </a:solidFill>
              </a:rPr>
              <a:t>3.3.</a:t>
            </a:r>
            <a:r>
              <a:rPr lang="es-ES" dirty="0"/>
              <a:t> Métodos de instancia.</a:t>
            </a:r>
          </a:p>
          <a:p>
            <a:pPr marL="814388" lvl="1">
              <a:buClr>
                <a:srgbClr val="0000CC"/>
              </a:buClr>
            </a:pPr>
            <a:r>
              <a:rPr lang="es-ES" dirty="0">
                <a:solidFill>
                  <a:srgbClr val="0000CC"/>
                </a:solidFill>
              </a:rPr>
              <a:t>3.3.</a:t>
            </a:r>
            <a:r>
              <a:rPr lang="es-ES" dirty="0"/>
              <a:t> Métodos estáticos o de clase.</a:t>
            </a:r>
          </a:p>
          <a:p>
            <a:pPr marL="457200" indent="-457200">
              <a:spcBef>
                <a:spcPts val="300"/>
              </a:spcBef>
              <a:buClr>
                <a:srgbClr val="0000CC"/>
              </a:buClr>
              <a:buFont typeface="+mj-lt"/>
              <a:buAutoNum type="arabicPeriod"/>
            </a:pPr>
            <a:r>
              <a:rPr lang="es-ES" sz="2000" dirty="0"/>
              <a:t>Trabajando con Métodos.</a:t>
            </a:r>
          </a:p>
          <a:p>
            <a:pPr marL="806450" lvl="1">
              <a:buClr>
                <a:srgbClr val="0000CC"/>
              </a:buClr>
            </a:pPr>
            <a:r>
              <a:rPr lang="es-ES" dirty="0">
                <a:solidFill>
                  <a:srgbClr val="0000CC"/>
                </a:solidFill>
              </a:rPr>
              <a:t>4.1.</a:t>
            </a:r>
            <a:r>
              <a:rPr lang="es-ES" dirty="0"/>
              <a:t> Paso de parámetros por valor y por referencia.</a:t>
            </a:r>
          </a:p>
          <a:p>
            <a:pPr marL="806450" lvl="1">
              <a:buClr>
                <a:srgbClr val="0000CC"/>
              </a:buClr>
            </a:pPr>
            <a:r>
              <a:rPr lang="es-ES" dirty="0">
                <a:solidFill>
                  <a:srgbClr val="0000CC"/>
                </a:solidFill>
              </a:rPr>
              <a:t>4.2.</a:t>
            </a:r>
            <a:r>
              <a:rPr lang="es-ES" dirty="0"/>
              <a:t> Los métodos recursivos.</a:t>
            </a:r>
          </a:p>
          <a:p>
            <a:pPr marL="457200" indent="-457200">
              <a:spcBef>
                <a:spcPts val="300"/>
              </a:spcBef>
              <a:buClr>
                <a:srgbClr val="0000CC"/>
              </a:buClr>
              <a:buFont typeface="+mj-lt"/>
              <a:buAutoNum type="arabicPeriod"/>
            </a:pPr>
            <a:r>
              <a:rPr lang="es-ES" sz="2000" dirty="0"/>
              <a:t>Los </a:t>
            </a:r>
            <a:r>
              <a:rPr lang="es-ES" sz="2000" i="1" dirty="0"/>
              <a:t>Constructores</a:t>
            </a:r>
            <a:r>
              <a:rPr lang="es-ES" sz="2000" dirty="0"/>
              <a:t>.</a:t>
            </a:r>
          </a:p>
          <a:p>
            <a:pPr marL="457200" indent="-457200">
              <a:spcBef>
                <a:spcPts val="300"/>
              </a:spcBef>
              <a:buClr>
                <a:srgbClr val="0000CC"/>
              </a:buClr>
              <a:buFont typeface="+mj-lt"/>
              <a:buAutoNum type="arabicPeriod"/>
            </a:pPr>
            <a:r>
              <a:rPr lang="es-ES" sz="2000" dirty="0"/>
              <a:t>Los </a:t>
            </a:r>
            <a:r>
              <a:rPr lang="es-ES" sz="2000" i="1" dirty="0"/>
              <a:t>Destructores</a:t>
            </a:r>
            <a:r>
              <a:rPr lang="es-ES" sz="2000" dirty="0"/>
              <a:t>.</a:t>
            </a:r>
          </a:p>
          <a:p>
            <a:pPr marL="457200" indent="-457200">
              <a:spcBef>
                <a:spcPts val="300"/>
              </a:spcBef>
              <a:buClr>
                <a:srgbClr val="0000CC"/>
              </a:buClr>
              <a:buFont typeface="+mj-lt"/>
              <a:buAutoNum type="arabicPeriod"/>
            </a:pPr>
            <a:r>
              <a:rPr lang="es-ES" sz="2000" dirty="0"/>
              <a:t>Encapsulación y visibilidad. </a:t>
            </a:r>
            <a:r>
              <a:rPr lang="es-ES" sz="2000" i="1" dirty="0"/>
              <a:t>Interfaces</a:t>
            </a:r>
            <a:r>
              <a:rPr lang="es-ES" sz="2000" dirty="0"/>
              <a:t>.</a:t>
            </a:r>
          </a:p>
          <a:p>
            <a:pPr marL="457200" indent="-457200">
              <a:spcBef>
                <a:spcPts val="300"/>
              </a:spcBef>
              <a:buClr>
                <a:srgbClr val="0000CC"/>
              </a:buClr>
              <a:buFont typeface="+mj-lt"/>
              <a:buAutoNum type="arabicPeriod"/>
            </a:pPr>
            <a:r>
              <a:rPr lang="es-ES" sz="2000" dirty="0"/>
              <a:t>Herencia.</a:t>
            </a:r>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4110356"/>
          </a:xfrm>
          <a:prstGeom prst="rect">
            <a:avLst/>
          </a:prstGeom>
          <a:noFill/>
        </p:spPr>
        <p:txBody>
          <a:bodyPr wrap="square" rtlCol="0">
            <a:spAutoFit/>
          </a:bodyPr>
          <a:lstStyle/>
          <a:p>
            <a:pPr marL="342900" indent="-342900" algn="just">
              <a:lnSpc>
                <a:spcPct val="114000"/>
              </a:lnSpc>
              <a:spcBef>
                <a:spcPts val="1200"/>
              </a:spcBef>
              <a:spcAft>
                <a:spcPts val="1200"/>
              </a:spcAft>
              <a:buClr>
                <a:schemeClr val="accent6">
                  <a:lumMod val="75000"/>
                </a:schemeClr>
              </a:buClr>
              <a:buSzPct val="80000"/>
              <a:buFont typeface="Wingdings" panose="05000000000000000000" pitchFamily="2" charset="2"/>
              <a:buChar char="q"/>
            </a:pPr>
            <a:r>
              <a:rPr lang="es-ES" sz="2000" b="1" dirty="0"/>
              <a:t>Métodos de instancia y de clase</a:t>
            </a:r>
            <a:endParaRPr lang="es-ES" sz="2000" b="1" i="1" dirty="0">
              <a:latin typeface="Consolas" panose="020B0609020204030204" pitchFamily="49" charset="0"/>
            </a:endParaRPr>
          </a:p>
          <a:p>
            <a:pPr marL="703263" lvl="1"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ü"/>
            </a:pPr>
            <a:r>
              <a:rPr lang="es-ES" sz="2000" dirty="0"/>
              <a:t>Los métodos de una clase son una abstracción del comportamiento de la misma. Los algoritmos formarán parte de los métodos y contendrán la lógica de la aplicación que queramos desarrollar.</a:t>
            </a:r>
          </a:p>
          <a:p>
            <a:pPr marL="703263" lvl="1"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ü"/>
            </a:pPr>
            <a:r>
              <a:rPr lang="es-ES" sz="2000" dirty="0"/>
              <a:t>Podemos dividir los métodos en dos bloques:</a:t>
            </a:r>
          </a:p>
          <a:p>
            <a:pPr marL="1160463" lvl="2"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
            </a:pPr>
            <a:r>
              <a:rPr lang="es-ES" sz="2000" b="1" dirty="0"/>
              <a:t>Métodos de instancia</a:t>
            </a:r>
            <a:r>
              <a:rPr lang="es-ES" sz="2000" dirty="0"/>
              <a:t>. Son aquellos utilizados por la instancia.</a:t>
            </a:r>
          </a:p>
          <a:p>
            <a:pPr marL="1160463" lvl="2"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
            </a:pPr>
            <a:r>
              <a:rPr lang="es-ES" sz="2000" b="1" dirty="0"/>
              <a:t>Métodos de clase</a:t>
            </a:r>
            <a:r>
              <a:rPr lang="es-ES" sz="2000" dirty="0"/>
              <a:t>. Son aquellos comunes para una clase. Un método por clase.</a:t>
            </a:r>
          </a:p>
        </p:txBody>
      </p:sp>
    </p:spTree>
    <p:extLst>
      <p:ext uri="{BB962C8B-B14F-4D97-AF65-F5344CB8AC3E}">
        <p14:creationId xmlns:p14="http://schemas.microsoft.com/office/powerpoint/2010/main" val="41071484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500"/>
                                        <p:tgtEl>
                                          <p:spTgt spid="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2331407"/>
          </a:xfrm>
          <a:prstGeom prst="rect">
            <a:avLst/>
          </a:prstGeom>
          <a:noFill/>
        </p:spPr>
        <p:txBody>
          <a:bodyPr wrap="square" rtlCol="0">
            <a:spAutoFit/>
          </a:bodyPr>
          <a:lstStyle/>
          <a:p>
            <a:pPr marL="342900" indent="-342900" algn="just">
              <a:lnSpc>
                <a:spcPct val="114000"/>
              </a:lnSpc>
              <a:spcAft>
                <a:spcPts val="600"/>
              </a:spcAft>
              <a:buClr>
                <a:schemeClr val="accent6">
                  <a:lumMod val="75000"/>
                </a:schemeClr>
              </a:buClr>
              <a:buSzPct val="80000"/>
              <a:buFont typeface="Wingdings" panose="05000000000000000000" pitchFamily="2" charset="2"/>
              <a:buChar char="q"/>
            </a:pPr>
            <a:r>
              <a:rPr lang="es-ES" sz="2000" b="1" dirty="0"/>
              <a:t>Métodos de instancia</a:t>
            </a:r>
            <a:endParaRPr lang="es-ES" sz="2000" b="1" i="1" dirty="0">
              <a:latin typeface="Consolas" panose="020B0609020204030204" pitchFamily="49" charset="0"/>
            </a:endParaRPr>
          </a:p>
          <a:p>
            <a:pPr marL="703263" lvl="1" indent="-342900" algn="just">
              <a:lnSpc>
                <a:spcPct val="114000"/>
              </a:lnSpc>
              <a:spcAft>
                <a:spcPts val="600"/>
              </a:spcAft>
              <a:buClr>
                <a:schemeClr val="accent6">
                  <a:lumMod val="75000"/>
                </a:schemeClr>
              </a:buClr>
              <a:buSzPct val="120000"/>
              <a:buFont typeface="Wingdings" panose="05000000000000000000" pitchFamily="2" charset="2"/>
              <a:buChar char="ü"/>
            </a:pPr>
            <a:r>
              <a:rPr lang="es-ES" sz="2000" dirty="0"/>
              <a:t>Los métodos de instancia son, por así decirlo, los llamados métodos comunes. Cada instancia u objeto tendrá sus propios métodos independientes del mismo método de otro objeto de la misma clase.</a:t>
            </a:r>
          </a:p>
          <a:p>
            <a:pPr marL="703263" lvl="1" indent="-342900" algn="just">
              <a:lnSpc>
                <a:spcPct val="114000"/>
              </a:lnSpc>
              <a:spcAft>
                <a:spcPts val="600"/>
              </a:spcAft>
              <a:buClr>
                <a:schemeClr val="accent6">
                  <a:lumMod val="75000"/>
                </a:schemeClr>
              </a:buClr>
              <a:buSzPct val="120000"/>
              <a:buFont typeface="Wingdings" panose="05000000000000000000" pitchFamily="2" charset="2"/>
              <a:buChar char="ü"/>
            </a:pPr>
            <a:r>
              <a:rPr lang="es-ES" sz="2000" dirty="0"/>
              <a:t>Los métodos de instancia pueden acceder a los miembros de instancia y también a los miembros de clase.</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654549"/>
            <a:ext cx="394335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829" y="3645024"/>
            <a:ext cx="39338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985654" y="5790560"/>
            <a:ext cx="5457904" cy="369332"/>
          </a:xfrm>
          <a:prstGeom prst="rect">
            <a:avLst/>
          </a:prstGeom>
          <a:noFill/>
        </p:spPr>
        <p:txBody>
          <a:bodyPr wrap="none" rtlCol="0">
            <a:spAutoFit/>
          </a:bodyPr>
          <a:lstStyle/>
          <a:p>
            <a:r>
              <a:rPr lang="es-ES" dirty="0"/>
              <a:t>La llamada a un método de instancia sería la siguiente:   </a:t>
            </a:r>
          </a:p>
        </p:txBody>
      </p:sp>
      <p:sp>
        <p:nvSpPr>
          <p:cNvPr id="10" name="9 CuadroTexto"/>
          <p:cNvSpPr txBox="1"/>
          <p:nvPr/>
        </p:nvSpPr>
        <p:spPr>
          <a:xfrm>
            <a:off x="2195736" y="6173553"/>
            <a:ext cx="4752528" cy="584775"/>
          </a:xfrm>
          <a:prstGeom prst="rect">
            <a:avLst/>
          </a:prstGeom>
          <a:solidFill>
            <a:schemeClr val="accent3">
              <a:lumMod val="20000"/>
              <a:lumOff val="80000"/>
            </a:schemeClr>
          </a:solidFill>
        </p:spPr>
        <p:txBody>
          <a:bodyPr wrap="square" rtlCol="0">
            <a:spAutoFit/>
          </a:bodyPr>
          <a:lstStyle/>
          <a:p>
            <a:r>
              <a:rPr lang="es-ES" sz="1600" dirty="0" err="1">
                <a:latin typeface="Consolas" panose="020B0609020204030204" pitchFamily="49" charset="0"/>
              </a:rPr>
              <a:t>TesteoCuadrado</a:t>
            </a:r>
            <a:r>
              <a:rPr lang="es-ES" sz="1600" dirty="0">
                <a:latin typeface="Consolas" panose="020B0609020204030204" pitchFamily="49" charset="0"/>
              </a:rPr>
              <a:t> t = new </a:t>
            </a:r>
            <a:r>
              <a:rPr lang="es-ES" sz="1600" dirty="0" err="1">
                <a:latin typeface="Consolas" panose="020B0609020204030204" pitchFamily="49" charset="0"/>
              </a:rPr>
              <a:t>TesteoCuadrado</a:t>
            </a:r>
            <a:r>
              <a:rPr lang="es-ES" sz="1600" dirty="0">
                <a:latin typeface="Consolas" panose="020B0609020204030204" pitchFamily="49" charset="0"/>
              </a:rPr>
              <a:t>();</a:t>
            </a:r>
          </a:p>
          <a:p>
            <a:r>
              <a:rPr lang="es-ES" sz="1600" dirty="0" err="1">
                <a:latin typeface="Consolas" panose="020B0609020204030204" pitchFamily="49" charset="0"/>
              </a:rPr>
              <a:t>t.prueba</a:t>
            </a:r>
            <a:r>
              <a:rPr lang="es-ES" sz="1600" dirty="0">
                <a:latin typeface="Consolas" panose="020B0609020204030204" pitchFamily="49" charset="0"/>
              </a:rPr>
              <a:t>();</a:t>
            </a:r>
          </a:p>
        </p:txBody>
      </p:sp>
    </p:spTree>
    <p:extLst>
      <p:ext uri="{BB962C8B-B14F-4D97-AF65-F5344CB8AC3E}">
        <p14:creationId xmlns:p14="http://schemas.microsoft.com/office/powerpoint/2010/main" val="36842526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1268"/>
                                        </p:tgtEl>
                                        <p:attrNameLst>
                                          <p:attrName>style.visibility</p:attrName>
                                        </p:attrNameLst>
                                      </p:cBhvr>
                                      <p:to>
                                        <p:strVal val="visible"/>
                                      </p:to>
                                    </p:set>
                                    <p:animEffect transition="in" filter="fade">
                                      <p:cBhvr>
                                        <p:cTn id="26" dur="1000"/>
                                        <p:tgtEl>
                                          <p:spTgt spid="11268"/>
                                        </p:tgtEl>
                                      </p:cBhvr>
                                    </p:animEffect>
                                    <p:anim calcmode="lin" valueType="num">
                                      <p:cBhvr>
                                        <p:cTn id="27" dur="1000" fill="hold"/>
                                        <p:tgtEl>
                                          <p:spTgt spid="11268"/>
                                        </p:tgtEl>
                                        <p:attrNameLst>
                                          <p:attrName>ppt_x</p:attrName>
                                        </p:attrNameLst>
                                      </p:cBhvr>
                                      <p:tavLst>
                                        <p:tav tm="0">
                                          <p:val>
                                            <p:strVal val="#ppt_x"/>
                                          </p:val>
                                        </p:tav>
                                        <p:tav tm="100000">
                                          <p:val>
                                            <p:strVal val="#ppt_x"/>
                                          </p:val>
                                        </p:tav>
                                      </p:tavLst>
                                    </p:anim>
                                    <p:anim calcmode="lin" valueType="num">
                                      <p:cBhvr>
                                        <p:cTn id="28" dur="1000" fill="hold"/>
                                        <p:tgtEl>
                                          <p:spTgt spid="11268"/>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498192" cy="2077492"/>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Métodos estáticos o de clase</a:t>
            </a:r>
            <a:endParaRPr lang="es-ES" sz="2000" b="1" i="1" dirty="0">
              <a:latin typeface="Consolas" panose="020B0609020204030204" pitchFamily="49" charset="0"/>
            </a:endParaRPr>
          </a:p>
          <a:p>
            <a:pPr marL="620713" lvl="1" indent="-357188"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Recuerda las siguientes reglas:</a:t>
            </a:r>
          </a:p>
          <a:p>
            <a:pPr marL="898525" lvl="2" indent="-279400" algn="just">
              <a:lnSpc>
                <a:spcPct val="114000"/>
              </a:lnSpc>
              <a:buClr>
                <a:schemeClr val="accent6">
                  <a:lumMod val="75000"/>
                </a:schemeClr>
              </a:buClr>
              <a:buSzPct val="120000"/>
              <a:buFont typeface="+mj-lt"/>
              <a:buAutoNum type="arabicPeriod"/>
            </a:pPr>
            <a:r>
              <a:rPr lang="es-ES" sz="2000" dirty="0"/>
              <a:t>Los métodos </a:t>
            </a:r>
            <a:r>
              <a:rPr lang="es-ES" b="1" i="1" dirty="0" err="1">
                <a:latin typeface="Consolas" panose="020B0609020204030204" pitchFamily="49" charset="0"/>
              </a:rPr>
              <a:t>static</a:t>
            </a:r>
            <a:r>
              <a:rPr lang="es-ES" sz="2000" dirty="0"/>
              <a:t> no tienen referencia </a:t>
            </a:r>
            <a:r>
              <a:rPr lang="es-ES" b="1" i="1" dirty="0" err="1">
                <a:latin typeface="Consolas" panose="020B0609020204030204" pitchFamily="49" charset="0"/>
              </a:rPr>
              <a:t>this</a:t>
            </a:r>
            <a:r>
              <a:rPr lang="es-ES" sz="2000" dirty="0"/>
              <a:t>.</a:t>
            </a:r>
          </a:p>
          <a:p>
            <a:pPr marL="898525" lvl="2" indent="-279400" algn="just">
              <a:lnSpc>
                <a:spcPct val="114000"/>
              </a:lnSpc>
              <a:buClr>
                <a:schemeClr val="accent6">
                  <a:lumMod val="75000"/>
                </a:schemeClr>
              </a:buClr>
              <a:buSzPct val="120000"/>
              <a:buFont typeface="+mj-lt"/>
              <a:buAutoNum type="arabicPeriod"/>
            </a:pPr>
            <a:r>
              <a:rPr lang="es-ES" sz="2000" dirty="0"/>
              <a:t>Un método </a:t>
            </a:r>
            <a:r>
              <a:rPr lang="es-ES" b="1" i="1" dirty="0" err="1">
                <a:latin typeface="Consolas" panose="020B0609020204030204" pitchFamily="49" charset="0"/>
              </a:rPr>
              <a:t>static</a:t>
            </a:r>
            <a:r>
              <a:rPr lang="es-ES" sz="2000" dirty="0"/>
              <a:t> no puede acceder a miembros que no sean </a:t>
            </a:r>
            <a:r>
              <a:rPr lang="es-ES" b="1" i="1" dirty="0" err="1">
                <a:latin typeface="Consolas" panose="020B0609020204030204" pitchFamily="49" charset="0"/>
              </a:rPr>
              <a:t>static</a:t>
            </a:r>
            <a:r>
              <a:rPr lang="es-ES" sz="2000" dirty="0"/>
              <a:t>.</a:t>
            </a:r>
          </a:p>
          <a:p>
            <a:pPr marL="898525" lvl="2" indent="-279400" algn="just">
              <a:lnSpc>
                <a:spcPct val="114000"/>
              </a:lnSpc>
              <a:buClr>
                <a:schemeClr val="accent6">
                  <a:lumMod val="75000"/>
                </a:schemeClr>
              </a:buClr>
              <a:buSzPct val="120000"/>
              <a:buFont typeface="+mj-lt"/>
              <a:buAutoNum type="arabicPeriod"/>
            </a:pPr>
            <a:r>
              <a:rPr lang="es-ES" sz="2000" dirty="0"/>
              <a:t>Un método </a:t>
            </a:r>
            <a:r>
              <a:rPr lang="es-ES" sz="2000" b="1" i="1" dirty="0"/>
              <a:t>no</a:t>
            </a:r>
            <a:r>
              <a:rPr lang="es-ES" sz="2000" dirty="0"/>
              <a:t> </a:t>
            </a:r>
            <a:r>
              <a:rPr lang="es-ES" b="1" i="1" dirty="0" err="1">
                <a:latin typeface="Consolas" panose="020B0609020204030204" pitchFamily="49" charset="0"/>
              </a:rPr>
              <a:t>static</a:t>
            </a:r>
            <a:r>
              <a:rPr lang="es-ES" sz="2000" dirty="0"/>
              <a:t> puede acceder a miembros </a:t>
            </a:r>
            <a:r>
              <a:rPr lang="es-ES" b="1" i="1" dirty="0" err="1">
                <a:latin typeface="Consolas" panose="020B0609020204030204" pitchFamily="49" charset="0"/>
              </a:rPr>
              <a:t>static</a:t>
            </a:r>
            <a:r>
              <a:rPr lang="es-ES" sz="2000" dirty="0"/>
              <a:t> y </a:t>
            </a:r>
            <a:r>
              <a:rPr lang="es-ES" sz="2000" b="1" i="1" dirty="0"/>
              <a:t>no</a:t>
            </a:r>
            <a:r>
              <a:rPr lang="es-ES" sz="2000" dirty="0"/>
              <a:t> </a:t>
            </a:r>
            <a:r>
              <a:rPr lang="es-ES" b="1" i="1" dirty="0" err="1">
                <a:latin typeface="Consolas" panose="020B0609020204030204" pitchFamily="49" charset="0"/>
              </a:rPr>
              <a:t>static</a:t>
            </a:r>
            <a:r>
              <a:rPr lang="es-ES" sz="2000" dirty="0"/>
              <a:t>.</a:t>
            </a: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429000"/>
            <a:ext cx="5472608" cy="333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Rectángulo"/>
          <p:cNvSpPr/>
          <p:nvPr/>
        </p:nvSpPr>
        <p:spPr>
          <a:xfrm>
            <a:off x="1860476" y="4797152"/>
            <a:ext cx="4608000" cy="1440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1835696" y="5441173"/>
            <a:ext cx="4608000" cy="1440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1866925" y="5878744"/>
            <a:ext cx="4608000" cy="1440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2 Conector recto de flecha"/>
          <p:cNvCxnSpPr>
            <a:stCxn id="11" idx="3"/>
          </p:cNvCxnSpPr>
          <p:nvPr/>
        </p:nvCxnSpPr>
        <p:spPr>
          <a:xfrm>
            <a:off x="6468476" y="4869152"/>
            <a:ext cx="1127860" cy="0"/>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2" name="11 Conector recto de flecha"/>
          <p:cNvCxnSpPr/>
          <p:nvPr/>
        </p:nvCxnSpPr>
        <p:spPr>
          <a:xfrm>
            <a:off x="6443696" y="5515050"/>
            <a:ext cx="1127860" cy="0"/>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5" name="14 Conector recto de flecha"/>
          <p:cNvCxnSpPr/>
          <p:nvPr/>
        </p:nvCxnSpPr>
        <p:spPr>
          <a:xfrm>
            <a:off x="6474925" y="5943096"/>
            <a:ext cx="1127860" cy="0"/>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7" name="6 CuadroTexto"/>
          <p:cNvSpPr txBox="1"/>
          <p:nvPr/>
        </p:nvSpPr>
        <p:spPr>
          <a:xfrm>
            <a:off x="7637784" y="4699875"/>
            <a:ext cx="787010" cy="338554"/>
          </a:xfrm>
          <a:prstGeom prst="rect">
            <a:avLst/>
          </a:prstGeom>
          <a:noFill/>
        </p:spPr>
        <p:txBody>
          <a:bodyPr wrap="none" rtlCol="0">
            <a:spAutoFit/>
          </a:bodyPr>
          <a:lstStyle/>
          <a:p>
            <a:r>
              <a:rPr lang="es-ES" sz="1600" dirty="0">
                <a:solidFill>
                  <a:srgbClr val="C00000"/>
                </a:solidFill>
              </a:rPr>
              <a:t>Regla 1</a:t>
            </a:r>
          </a:p>
        </p:txBody>
      </p:sp>
      <p:sp>
        <p:nvSpPr>
          <p:cNvPr id="16" name="15 CuadroTexto"/>
          <p:cNvSpPr txBox="1"/>
          <p:nvPr/>
        </p:nvSpPr>
        <p:spPr>
          <a:xfrm>
            <a:off x="7637784" y="5343896"/>
            <a:ext cx="787010" cy="338554"/>
          </a:xfrm>
          <a:prstGeom prst="rect">
            <a:avLst/>
          </a:prstGeom>
          <a:noFill/>
        </p:spPr>
        <p:txBody>
          <a:bodyPr wrap="none" rtlCol="0">
            <a:spAutoFit/>
          </a:bodyPr>
          <a:lstStyle/>
          <a:p>
            <a:r>
              <a:rPr lang="es-ES" sz="1600" dirty="0">
                <a:solidFill>
                  <a:srgbClr val="C00000"/>
                </a:solidFill>
              </a:rPr>
              <a:t>Regla 2</a:t>
            </a:r>
          </a:p>
        </p:txBody>
      </p:sp>
      <p:sp>
        <p:nvSpPr>
          <p:cNvPr id="17" name="16 CuadroTexto"/>
          <p:cNvSpPr txBox="1"/>
          <p:nvPr/>
        </p:nvSpPr>
        <p:spPr>
          <a:xfrm>
            <a:off x="7637784" y="5773819"/>
            <a:ext cx="787010" cy="338554"/>
          </a:xfrm>
          <a:prstGeom prst="rect">
            <a:avLst/>
          </a:prstGeom>
          <a:noFill/>
        </p:spPr>
        <p:txBody>
          <a:bodyPr wrap="none" rtlCol="0">
            <a:spAutoFit/>
          </a:bodyPr>
          <a:lstStyle/>
          <a:p>
            <a:r>
              <a:rPr lang="es-ES" sz="1600" dirty="0">
                <a:solidFill>
                  <a:srgbClr val="C00000"/>
                </a:solidFill>
              </a:rPr>
              <a:t>Regla 2</a:t>
            </a:r>
          </a:p>
        </p:txBody>
      </p:sp>
      <p:cxnSp>
        <p:nvCxnSpPr>
          <p:cNvPr id="18" name="17 Conector recto de flecha"/>
          <p:cNvCxnSpPr/>
          <p:nvPr/>
        </p:nvCxnSpPr>
        <p:spPr>
          <a:xfrm>
            <a:off x="5652120" y="4581128"/>
            <a:ext cx="19506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7618684" y="4411851"/>
            <a:ext cx="1109214" cy="338554"/>
          </a:xfrm>
          <a:prstGeom prst="rect">
            <a:avLst/>
          </a:prstGeom>
          <a:noFill/>
        </p:spPr>
        <p:txBody>
          <a:bodyPr wrap="none" rtlCol="0">
            <a:spAutoFit/>
          </a:bodyPr>
          <a:lstStyle/>
          <a:p>
            <a:r>
              <a:rPr lang="es-ES" sz="1600" dirty="0">
                <a:solidFill>
                  <a:srgbClr val="0070C0"/>
                </a:solidFill>
              </a:rPr>
              <a:t>Regla 3 </a:t>
            </a:r>
            <a:r>
              <a:rPr lang="es-ES" sz="1200" dirty="0">
                <a:solidFill>
                  <a:srgbClr val="0070C0"/>
                </a:solidFill>
              </a:rPr>
              <a:t>(OK)</a:t>
            </a:r>
          </a:p>
        </p:txBody>
      </p:sp>
    </p:spTree>
    <p:extLst>
      <p:ext uri="{BB962C8B-B14F-4D97-AF65-F5344CB8AC3E}">
        <p14:creationId xmlns:p14="http://schemas.microsoft.com/office/powerpoint/2010/main" val="8373721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269"/>
                                        </p:tgtEl>
                                        <p:attrNameLst>
                                          <p:attrName>style.visibility</p:attrName>
                                        </p:attrNameLst>
                                      </p:cBhvr>
                                      <p:to>
                                        <p:strVal val="visible"/>
                                      </p:to>
                                    </p:set>
                                    <p:animEffect transition="in" filter="fade">
                                      <p:cBhvr>
                                        <p:cTn id="28" dur="1000"/>
                                        <p:tgtEl>
                                          <p:spTgt spid="11269"/>
                                        </p:tgtEl>
                                      </p:cBhvr>
                                    </p:animEffect>
                                    <p:anim calcmode="lin" valueType="num">
                                      <p:cBhvr>
                                        <p:cTn id="29" dur="1000" fill="hold"/>
                                        <p:tgtEl>
                                          <p:spTgt spid="11269"/>
                                        </p:tgtEl>
                                        <p:attrNameLst>
                                          <p:attrName>ppt_x</p:attrName>
                                        </p:attrNameLst>
                                      </p:cBhvr>
                                      <p:tavLst>
                                        <p:tav tm="0">
                                          <p:val>
                                            <p:strVal val="#ppt_x"/>
                                          </p:val>
                                        </p:tav>
                                        <p:tav tm="100000">
                                          <p:val>
                                            <p:strVal val="#ppt_x"/>
                                          </p:val>
                                        </p:tav>
                                      </p:tavLst>
                                    </p:anim>
                                    <p:anim calcmode="lin" valueType="num">
                                      <p:cBhvr>
                                        <p:cTn id="30" dur="1000" fill="hold"/>
                                        <p:tgtEl>
                                          <p:spTgt spid="1126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2000"/>
                                        <p:tgtEl>
                                          <p:spTgt spid="11"/>
                                        </p:tgtEl>
                                      </p:cBhvr>
                                    </p:animEffect>
                                  </p:childTnLst>
                                </p:cTn>
                              </p:par>
                            </p:childTnLst>
                          </p:cTn>
                        </p:par>
                        <p:par>
                          <p:cTn id="36" fill="hold">
                            <p:stCondLst>
                              <p:cond delay="20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2000"/>
                                        <p:tgtEl>
                                          <p:spTgt spid="13"/>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2000"/>
                                        <p:tgtEl>
                                          <p:spTgt spid="14"/>
                                        </p:tgtEl>
                                      </p:cBhvr>
                                    </p:animEffect>
                                  </p:childTnLst>
                                </p:cTn>
                              </p:par>
                            </p:childTnLst>
                          </p:cTn>
                        </p:par>
                        <p:par>
                          <p:cTn id="62" fill="hold">
                            <p:stCondLst>
                              <p:cond delay="2000"/>
                            </p:stCondLst>
                            <p:childTnLst>
                              <p:par>
                                <p:cTn id="63" presetID="22" presetClass="entr" presetSubtype="8" fill="hold"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childTnLst>
                          </p:cTn>
                        </p:par>
                        <p:par>
                          <p:cTn id="66" fill="hold">
                            <p:stCondLst>
                              <p:cond delay="2500"/>
                            </p:stCondLst>
                            <p:childTnLst>
                              <p:par>
                                <p:cTn id="67" presetID="22" presetClass="entr" presetSubtype="8"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left)">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animBg="1"/>
      <p:bldP spid="13" grpId="0" animBg="1"/>
      <p:bldP spid="14" grpId="0" animBg="1"/>
      <p:bldP spid="7" grpId="0"/>
      <p:bldP spid="16" grpId="0"/>
      <p:bldP spid="17"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498192" cy="455894"/>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Ø"/>
            </a:pPr>
            <a:r>
              <a:rPr lang="es-ES" sz="2200" dirty="0"/>
              <a:t>Tabla resumen:</a:t>
            </a:r>
            <a:endParaRPr lang="es-ES" sz="2200" i="1" dirty="0">
              <a:latin typeface="Consolas" panose="020B0609020204030204" pitchFamily="49" charset="0"/>
            </a:endParaRPr>
          </a:p>
        </p:txBody>
      </p:sp>
      <p:graphicFrame>
        <p:nvGraphicFramePr>
          <p:cNvPr id="17" name="16 Tabla"/>
          <p:cNvGraphicFramePr>
            <a:graphicFrameLocks noGrp="1"/>
          </p:cNvGraphicFramePr>
          <p:nvPr>
            <p:extLst>
              <p:ext uri="{D42A27DB-BD31-4B8C-83A1-F6EECF244321}">
                <p14:modId xmlns:p14="http://schemas.microsoft.com/office/powerpoint/2010/main" val="3212012807"/>
              </p:ext>
            </p:extLst>
          </p:nvPr>
        </p:nvGraphicFramePr>
        <p:xfrm>
          <a:off x="827584" y="1844824"/>
          <a:ext cx="7920880" cy="1576184"/>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2304256">
                  <a:extLst>
                    <a:ext uri="{9D8B030D-6E8A-4147-A177-3AD203B41FA5}">
                      <a16:colId xmlns:a16="http://schemas.microsoft.com/office/drawing/2014/main" val="20003"/>
                    </a:ext>
                  </a:extLst>
                </a:gridCol>
              </a:tblGrid>
              <a:tr h="370840">
                <a:tc>
                  <a:txBody>
                    <a:bodyPr/>
                    <a:lstStyle/>
                    <a:p>
                      <a:r>
                        <a:rPr lang="es-ES" dirty="0"/>
                        <a:t>Método</a:t>
                      </a:r>
                    </a:p>
                  </a:txBody>
                  <a:tcPr>
                    <a:solidFill>
                      <a:srgbClr val="003BB0"/>
                    </a:solidFill>
                  </a:tcPr>
                </a:tc>
                <a:tc>
                  <a:txBody>
                    <a:bodyPr/>
                    <a:lstStyle/>
                    <a:p>
                      <a:r>
                        <a:rPr lang="es-ES" dirty="0"/>
                        <a:t>Llamada</a:t>
                      </a:r>
                    </a:p>
                  </a:txBody>
                  <a:tcPr>
                    <a:solidFill>
                      <a:srgbClr val="003BB0"/>
                    </a:solidFill>
                  </a:tcPr>
                </a:tc>
                <a:tc>
                  <a:txBody>
                    <a:bodyPr/>
                    <a:lstStyle/>
                    <a:p>
                      <a:r>
                        <a:rPr lang="es-ES" dirty="0"/>
                        <a:t>Declaración</a:t>
                      </a:r>
                    </a:p>
                  </a:txBody>
                  <a:tcPr>
                    <a:solidFill>
                      <a:srgbClr val="003BB0"/>
                    </a:solidFill>
                  </a:tcPr>
                </a:tc>
                <a:tc>
                  <a:txBody>
                    <a:bodyPr/>
                    <a:lstStyle/>
                    <a:p>
                      <a:r>
                        <a:rPr lang="es-ES" dirty="0"/>
                        <a:t>Acceso</a:t>
                      </a:r>
                    </a:p>
                  </a:txBody>
                  <a:tcPr>
                    <a:solidFill>
                      <a:srgbClr val="003BB0"/>
                    </a:solidFill>
                  </a:tcPr>
                </a:tc>
                <a:extLst>
                  <a:ext uri="{0D108BD9-81ED-4DB2-BD59-A6C34878D82A}">
                    <a16:rowId xmlns:a16="http://schemas.microsoft.com/office/drawing/2014/main" val="10000"/>
                  </a:ext>
                </a:extLst>
              </a:tr>
              <a:tr h="565264">
                <a:tc>
                  <a:txBody>
                    <a:bodyPr/>
                    <a:lstStyle/>
                    <a:p>
                      <a:r>
                        <a:rPr lang="es-ES" dirty="0"/>
                        <a:t>Clase</a:t>
                      </a:r>
                    </a:p>
                  </a:txBody>
                  <a:tcPr/>
                </a:tc>
                <a:tc>
                  <a:txBody>
                    <a:bodyPr/>
                    <a:lstStyle/>
                    <a:p>
                      <a:r>
                        <a:rPr lang="es-ES" dirty="0" err="1"/>
                        <a:t>Clase.metodo</a:t>
                      </a:r>
                      <a:r>
                        <a:rPr lang="es-ES" dirty="0"/>
                        <a:t>(parámetros)</a:t>
                      </a:r>
                    </a:p>
                  </a:txBody>
                  <a:tcPr/>
                </a:tc>
                <a:tc>
                  <a:txBody>
                    <a:bodyPr/>
                    <a:lstStyle/>
                    <a:p>
                      <a:r>
                        <a:rPr lang="es-ES" dirty="0" err="1"/>
                        <a:t>static</a:t>
                      </a:r>
                      <a:endParaRPr lang="es-ES" dirty="0"/>
                    </a:p>
                  </a:txBody>
                  <a:tcPr/>
                </a:tc>
                <a:tc>
                  <a:txBody>
                    <a:bodyPr/>
                    <a:lstStyle/>
                    <a:p>
                      <a:r>
                        <a:rPr lang="es-ES" dirty="0"/>
                        <a:t>Miembros de clase</a:t>
                      </a:r>
                    </a:p>
                  </a:txBody>
                  <a:tcPr/>
                </a:tc>
                <a:extLst>
                  <a:ext uri="{0D108BD9-81ED-4DB2-BD59-A6C34878D82A}">
                    <a16:rowId xmlns:a16="http://schemas.microsoft.com/office/drawing/2014/main" val="10001"/>
                  </a:ext>
                </a:extLst>
              </a:tr>
              <a:tr h="370840">
                <a:tc>
                  <a:txBody>
                    <a:bodyPr/>
                    <a:lstStyle/>
                    <a:p>
                      <a:r>
                        <a:rPr lang="es-ES" dirty="0"/>
                        <a:t>Instancia</a:t>
                      </a:r>
                    </a:p>
                  </a:txBody>
                  <a:tcPr/>
                </a:tc>
                <a:tc>
                  <a:txBody>
                    <a:bodyPr/>
                    <a:lstStyle/>
                    <a:p>
                      <a:r>
                        <a:rPr lang="es-ES" dirty="0" err="1"/>
                        <a:t>Instancia.metodo</a:t>
                      </a:r>
                      <a:r>
                        <a:rPr lang="es-ES" dirty="0"/>
                        <a:t>(parámetros)</a:t>
                      </a:r>
                    </a:p>
                  </a:txBody>
                  <a:tcPr/>
                </a:tc>
                <a:tc>
                  <a:txBody>
                    <a:bodyPr/>
                    <a:lstStyle/>
                    <a:p>
                      <a:endParaRPr lang="es-ES" dirty="0"/>
                    </a:p>
                  </a:txBody>
                  <a:tcPr/>
                </a:tc>
                <a:tc>
                  <a:txBody>
                    <a:bodyPr/>
                    <a:lstStyle/>
                    <a:p>
                      <a:r>
                        <a:rPr lang="es-ES" dirty="0"/>
                        <a:t>Miembros de clase y de instancia</a:t>
                      </a:r>
                    </a:p>
                  </a:txBody>
                  <a:tcPr/>
                </a:tc>
                <a:extLst>
                  <a:ext uri="{0D108BD9-81ED-4DB2-BD59-A6C34878D82A}">
                    <a16:rowId xmlns:a16="http://schemas.microsoft.com/office/drawing/2014/main" val="10002"/>
                  </a:ext>
                </a:extLst>
              </a:tr>
            </a:tbl>
          </a:graphicData>
        </a:graphic>
      </p:graphicFrame>
      <p:sp>
        <p:nvSpPr>
          <p:cNvPr id="22" name="21 CuadroTexto"/>
          <p:cNvSpPr txBox="1"/>
          <p:nvPr/>
        </p:nvSpPr>
        <p:spPr>
          <a:xfrm>
            <a:off x="395536" y="3933056"/>
            <a:ext cx="8498192" cy="1186800"/>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Ø"/>
            </a:pPr>
            <a:r>
              <a:rPr lang="es-ES" sz="2200" dirty="0"/>
              <a:t>Ejercicio:</a:t>
            </a:r>
          </a:p>
          <a:p>
            <a:pPr marL="357188" algn="just">
              <a:lnSpc>
                <a:spcPct val="114000"/>
              </a:lnSpc>
              <a:spcAft>
                <a:spcPts val="600"/>
              </a:spcAft>
              <a:buClr>
                <a:schemeClr val="accent6">
                  <a:lumMod val="75000"/>
                </a:schemeClr>
              </a:buClr>
              <a:buSzPct val="80000"/>
            </a:pPr>
            <a:r>
              <a:rPr lang="es-ES" dirty="0"/>
              <a:t>En la siguiente clase indica cuál es el atributo de instancia y cuál es el atributo de clase:</a:t>
            </a:r>
          </a:p>
        </p:txBody>
      </p:sp>
      <p:sp>
        <p:nvSpPr>
          <p:cNvPr id="18" name="17 CuadroTexto"/>
          <p:cNvSpPr txBox="1"/>
          <p:nvPr/>
        </p:nvSpPr>
        <p:spPr>
          <a:xfrm>
            <a:off x="1259632" y="5220278"/>
            <a:ext cx="4176464" cy="1200329"/>
          </a:xfrm>
          <a:prstGeom prst="rect">
            <a:avLst/>
          </a:prstGeom>
          <a:solidFill>
            <a:schemeClr val="accent3">
              <a:lumMod val="20000"/>
              <a:lumOff val="80000"/>
            </a:schemeClr>
          </a:solidFill>
        </p:spPr>
        <p:txBody>
          <a:bodyPr wrap="square" rtlCol="0">
            <a:spAutoFit/>
          </a:bodyPr>
          <a:lstStyle/>
          <a:p>
            <a:r>
              <a:rPr lang="es-ES" dirty="0" err="1">
                <a:latin typeface="Consolas" panose="020B0609020204030204" pitchFamily="49" charset="0"/>
              </a:rPr>
              <a:t>public</a:t>
            </a:r>
            <a:r>
              <a:rPr lang="es-ES" dirty="0">
                <a:latin typeface="Consolas" panose="020B0609020204030204" pitchFamily="49" charset="0"/>
              </a:rPr>
              <a:t> </a:t>
            </a:r>
            <a:r>
              <a:rPr lang="es-ES" dirty="0" err="1">
                <a:latin typeface="Consolas" panose="020B0609020204030204" pitchFamily="49" charset="0"/>
              </a:rPr>
              <a:t>class</a:t>
            </a:r>
            <a:r>
              <a:rPr lang="es-ES" dirty="0">
                <a:latin typeface="Consolas" panose="020B0609020204030204" pitchFamily="49" charset="0"/>
              </a:rPr>
              <a:t> </a:t>
            </a:r>
            <a:r>
              <a:rPr lang="es-ES" dirty="0" err="1">
                <a:latin typeface="Consolas" panose="020B0609020204030204" pitchFamily="49" charset="0"/>
              </a:rPr>
              <a:t>unaClase</a:t>
            </a:r>
            <a:r>
              <a:rPr lang="es-ES" dirty="0">
                <a:latin typeface="Consolas" panose="020B0609020204030204" pitchFamily="49" charset="0"/>
              </a:rPr>
              <a:t> {</a:t>
            </a:r>
          </a:p>
          <a:p>
            <a:r>
              <a:rPr lang="es-ES" dirty="0">
                <a:latin typeface="Consolas" panose="020B0609020204030204" pitchFamily="49" charset="0"/>
              </a:rPr>
              <a:t>    </a:t>
            </a:r>
            <a:r>
              <a:rPr lang="es-ES" dirty="0" err="1">
                <a:latin typeface="Consolas" panose="020B0609020204030204" pitchFamily="49" charset="0"/>
              </a:rPr>
              <a:t>public</a:t>
            </a:r>
            <a:r>
              <a:rPr lang="es-ES" dirty="0">
                <a:latin typeface="Consolas" panose="020B0609020204030204" pitchFamily="49" charset="0"/>
              </a:rPr>
              <a:t> </a:t>
            </a:r>
            <a:r>
              <a:rPr lang="es-ES" dirty="0" err="1">
                <a:latin typeface="Consolas" panose="020B0609020204030204" pitchFamily="49" charset="0"/>
              </a:rPr>
              <a:t>static</a:t>
            </a:r>
            <a:r>
              <a:rPr lang="es-ES" dirty="0">
                <a:latin typeface="Consolas" panose="020B0609020204030204" pitchFamily="49" charset="0"/>
              </a:rPr>
              <a:t> </a:t>
            </a:r>
            <a:r>
              <a:rPr lang="es-ES" dirty="0" err="1">
                <a:latin typeface="Consolas" panose="020B0609020204030204" pitchFamily="49" charset="0"/>
              </a:rPr>
              <a:t>int</a:t>
            </a:r>
            <a:r>
              <a:rPr lang="es-ES" dirty="0">
                <a:latin typeface="Consolas" panose="020B0609020204030204" pitchFamily="49" charset="0"/>
              </a:rPr>
              <a:t> </a:t>
            </a:r>
            <a:r>
              <a:rPr lang="es-ES" b="1" dirty="0">
                <a:solidFill>
                  <a:srgbClr val="0000CC"/>
                </a:solidFill>
                <a:latin typeface="Consolas" panose="020B0609020204030204" pitchFamily="49" charset="0"/>
              </a:rPr>
              <a:t>a</a:t>
            </a:r>
            <a:r>
              <a:rPr lang="es-ES" dirty="0">
                <a:latin typeface="Consolas" panose="020B0609020204030204" pitchFamily="49" charset="0"/>
              </a:rPr>
              <a:t> ==20;</a:t>
            </a:r>
          </a:p>
          <a:p>
            <a:r>
              <a:rPr lang="es-ES" dirty="0">
                <a:latin typeface="Consolas" panose="020B0609020204030204" pitchFamily="49" charset="0"/>
              </a:rPr>
              <a:t>    </a:t>
            </a:r>
            <a:r>
              <a:rPr lang="es-ES" dirty="0" err="1">
                <a:latin typeface="Consolas" panose="020B0609020204030204" pitchFamily="49" charset="0"/>
              </a:rPr>
              <a:t>public</a:t>
            </a:r>
            <a:r>
              <a:rPr lang="es-ES" dirty="0">
                <a:latin typeface="Consolas" panose="020B0609020204030204" pitchFamily="49" charset="0"/>
              </a:rPr>
              <a:t> </a:t>
            </a:r>
            <a:r>
              <a:rPr lang="es-ES" dirty="0" err="1">
                <a:latin typeface="Consolas" panose="020B0609020204030204" pitchFamily="49" charset="0"/>
              </a:rPr>
              <a:t>int</a:t>
            </a:r>
            <a:r>
              <a:rPr lang="es-ES" dirty="0">
                <a:latin typeface="Consolas" panose="020B0609020204030204" pitchFamily="49" charset="0"/>
              </a:rPr>
              <a:t> </a:t>
            </a:r>
            <a:r>
              <a:rPr lang="es-ES" b="1" dirty="0">
                <a:solidFill>
                  <a:srgbClr val="0000CC"/>
                </a:solidFill>
                <a:latin typeface="Consolas" panose="020B0609020204030204" pitchFamily="49" charset="0"/>
              </a:rPr>
              <a:t>b</a:t>
            </a:r>
            <a:r>
              <a:rPr lang="es-ES" dirty="0">
                <a:latin typeface="Consolas" panose="020B0609020204030204" pitchFamily="49" charset="0"/>
              </a:rPr>
              <a:t> = 13;</a:t>
            </a:r>
          </a:p>
          <a:p>
            <a:r>
              <a:rPr lang="es-ES" dirty="0">
                <a:latin typeface="Consolas" panose="020B0609020204030204" pitchFamily="49" charset="0"/>
              </a:rPr>
              <a:t>}</a:t>
            </a:r>
          </a:p>
        </p:txBody>
      </p:sp>
      <p:cxnSp>
        <p:nvCxnSpPr>
          <p:cNvPr id="24" name="23 Conector recto de flecha"/>
          <p:cNvCxnSpPr/>
          <p:nvPr/>
        </p:nvCxnSpPr>
        <p:spPr>
          <a:xfrm>
            <a:off x="5047593" y="5636931"/>
            <a:ext cx="8229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24 CuadroTexto"/>
          <p:cNvSpPr txBox="1"/>
          <p:nvPr/>
        </p:nvSpPr>
        <p:spPr>
          <a:xfrm>
            <a:off x="5945419" y="5451110"/>
            <a:ext cx="2138919" cy="369332"/>
          </a:xfrm>
          <a:prstGeom prst="rect">
            <a:avLst/>
          </a:prstGeom>
          <a:noFill/>
        </p:spPr>
        <p:txBody>
          <a:bodyPr wrap="none" rtlCol="0">
            <a:spAutoFit/>
          </a:bodyPr>
          <a:lstStyle/>
          <a:p>
            <a:r>
              <a:rPr lang="es-ES" b="1" dirty="0">
                <a:solidFill>
                  <a:srgbClr val="0070C0"/>
                </a:solidFill>
                <a:latin typeface="Consolas" panose="020B0609020204030204" pitchFamily="49" charset="0"/>
              </a:rPr>
              <a:t>a</a:t>
            </a:r>
            <a:r>
              <a:rPr lang="es-ES" sz="1600" dirty="0">
                <a:solidFill>
                  <a:srgbClr val="0070C0"/>
                </a:solidFill>
              </a:rPr>
              <a:t> es la variable de clase</a:t>
            </a:r>
            <a:endParaRPr lang="es-ES" sz="1200" dirty="0">
              <a:solidFill>
                <a:srgbClr val="0070C0"/>
              </a:solidFill>
            </a:endParaRPr>
          </a:p>
        </p:txBody>
      </p:sp>
      <p:cxnSp>
        <p:nvCxnSpPr>
          <p:cNvPr id="27" name="26 Conector recto de flecha"/>
          <p:cNvCxnSpPr/>
          <p:nvPr/>
        </p:nvCxnSpPr>
        <p:spPr>
          <a:xfrm>
            <a:off x="4182298" y="6005109"/>
            <a:ext cx="17305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27 CuadroTexto"/>
          <p:cNvSpPr txBox="1"/>
          <p:nvPr/>
        </p:nvSpPr>
        <p:spPr>
          <a:xfrm>
            <a:off x="5945419" y="5820442"/>
            <a:ext cx="2475549" cy="369332"/>
          </a:xfrm>
          <a:prstGeom prst="rect">
            <a:avLst/>
          </a:prstGeom>
          <a:noFill/>
        </p:spPr>
        <p:txBody>
          <a:bodyPr wrap="none" rtlCol="0">
            <a:spAutoFit/>
          </a:bodyPr>
          <a:lstStyle/>
          <a:p>
            <a:r>
              <a:rPr lang="es-ES" b="1" dirty="0">
                <a:solidFill>
                  <a:srgbClr val="0070C0"/>
                </a:solidFill>
                <a:latin typeface="Consolas" panose="020B0609020204030204" pitchFamily="49" charset="0"/>
              </a:rPr>
              <a:t>b</a:t>
            </a:r>
            <a:r>
              <a:rPr lang="es-ES" sz="1600" dirty="0">
                <a:solidFill>
                  <a:srgbClr val="0070C0"/>
                </a:solidFill>
              </a:rPr>
              <a:t> es la variable de instancia</a:t>
            </a:r>
            <a:endParaRPr lang="es-ES" sz="1200" dirty="0">
              <a:solidFill>
                <a:srgbClr val="0070C0"/>
              </a:solidFill>
            </a:endParaRPr>
          </a:p>
        </p:txBody>
      </p:sp>
    </p:spTree>
    <p:extLst>
      <p:ext uri="{BB962C8B-B14F-4D97-AF65-F5344CB8AC3E}">
        <p14:creationId xmlns:p14="http://schemas.microsoft.com/office/powerpoint/2010/main" val="26944635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wipe(left)">
                                      <p:cBhvr>
                                        <p:cTn id="18" dur="500"/>
                                        <p:tgtEl>
                                          <p:spTgt spid="22">
                                            <p:txEl>
                                              <p:pRg st="0" end="0"/>
                                            </p:txEl>
                                          </p:spTgt>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2">
                                            <p:txEl>
                                              <p:pRg st="1" end="1"/>
                                            </p:txEl>
                                          </p:spTgt>
                                        </p:tgtEl>
                                        <p:attrNameLst>
                                          <p:attrName>style.visibility</p:attrName>
                                        </p:attrNameLst>
                                      </p:cBhvr>
                                      <p:to>
                                        <p:strVal val="visible"/>
                                      </p:to>
                                    </p:set>
                                    <p:animEffect transition="in" filter="wipe(left)">
                                      <p:cBhvr>
                                        <p:cTn id="22" dur="500"/>
                                        <p:tgtEl>
                                          <p:spTgt spid="22">
                                            <p:txEl>
                                              <p:pRg st="1" end="1"/>
                                            </p:txEl>
                                          </p:spTgt>
                                        </p:tgtEl>
                                      </p:cBhvr>
                                    </p:animEffect>
                                  </p:childTnLst>
                                </p:cTn>
                              </p:par>
                            </p:childTnLst>
                          </p:cTn>
                        </p:par>
                        <p:par>
                          <p:cTn id="23" fill="hold">
                            <p:stCondLst>
                              <p:cond delay="1000"/>
                            </p:stCondLst>
                            <p:childTnLst>
                              <p:par>
                                <p:cTn id="24" presetID="47"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2" grpId="0" uiExpand="1" build="p"/>
      <p:bldP spid="18" grpId="0" animBg="1"/>
      <p:bldP spid="25"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4700"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Math</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052736"/>
            <a:ext cx="8498192" cy="723916"/>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Ø"/>
            </a:pPr>
            <a:r>
              <a:rPr lang="es-ES" dirty="0"/>
              <a:t>Un ejemplo de los métodos de clase son las funciones de la librería </a:t>
            </a:r>
            <a:r>
              <a:rPr lang="es-ES" b="1" i="1" dirty="0" err="1"/>
              <a:t>java.lang.Math</a:t>
            </a:r>
            <a:r>
              <a:rPr lang="es-ES" dirty="0"/>
              <a:t>, las cuales pueden ser llamadas anteponiendo el nombre de la clase </a:t>
            </a:r>
            <a:r>
              <a:rPr lang="es-ES" b="1" i="1" dirty="0" err="1"/>
              <a:t>Math</a:t>
            </a:r>
            <a:r>
              <a:rPr lang="es-ES" dirty="0"/>
              <a:t>.</a:t>
            </a:r>
            <a:endParaRPr lang="es-ES" i="1" dirty="0">
              <a:latin typeface="Consolas" panose="020B0609020204030204" pitchFamily="49" charset="0"/>
            </a:endParaRPr>
          </a:p>
        </p:txBody>
      </p:sp>
      <p:graphicFrame>
        <p:nvGraphicFramePr>
          <p:cNvPr id="2" name="1 Tabla"/>
          <p:cNvGraphicFramePr>
            <a:graphicFrameLocks noGrp="1"/>
          </p:cNvGraphicFramePr>
          <p:nvPr>
            <p:extLst>
              <p:ext uri="{D42A27DB-BD31-4B8C-83A1-F6EECF244321}">
                <p14:modId xmlns:p14="http://schemas.microsoft.com/office/powerpoint/2010/main" val="3846110692"/>
              </p:ext>
            </p:extLst>
          </p:nvPr>
        </p:nvGraphicFramePr>
        <p:xfrm>
          <a:off x="525958" y="1953442"/>
          <a:ext cx="8208912" cy="4716720"/>
        </p:xfrm>
        <a:graphic>
          <a:graphicData uri="http://schemas.openxmlformats.org/drawingml/2006/table">
            <a:tbl>
              <a:tblPr firstRow="1" bandRow="1">
                <a:tableStyleId>{5C22544A-7EE6-4342-B048-85BDC9FD1C3A}</a:tableStyleId>
              </a:tblPr>
              <a:tblGrid>
                <a:gridCol w="4392488">
                  <a:extLst>
                    <a:ext uri="{9D8B030D-6E8A-4147-A177-3AD203B41FA5}">
                      <a16:colId xmlns:a16="http://schemas.microsoft.com/office/drawing/2014/main" val="20000"/>
                    </a:ext>
                  </a:extLst>
                </a:gridCol>
                <a:gridCol w="3816424">
                  <a:extLst>
                    <a:ext uri="{9D8B030D-6E8A-4147-A177-3AD203B41FA5}">
                      <a16:colId xmlns:a16="http://schemas.microsoft.com/office/drawing/2014/main" val="20001"/>
                    </a:ext>
                  </a:extLst>
                </a:gridCol>
              </a:tblGrid>
              <a:tr h="360040">
                <a:tc>
                  <a:txBody>
                    <a:bodyPr/>
                    <a:lstStyle/>
                    <a:p>
                      <a:r>
                        <a:rPr lang="es-ES" sz="1600" dirty="0"/>
                        <a:t>Método</a:t>
                      </a:r>
                    </a:p>
                  </a:txBody>
                  <a:tcPr>
                    <a:solidFill>
                      <a:srgbClr val="000099"/>
                    </a:solidFill>
                  </a:tcPr>
                </a:tc>
                <a:tc>
                  <a:txBody>
                    <a:bodyPr/>
                    <a:lstStyle/>
                    <a:p>
                      <a:r>
                        <a:rPr lang="es-ES" sz="1600" dirty="0"/>
                        <a:t>Descripción</a:t>
                      </a:r>
                    </a:p>
                  </a:txBody>
                  <a:tcPr>
                    <a:solidFill>
                      <a:srgbClr val="000099"/>
                    </a:solidFill>
                  </a:tcPr>
                </a:tc>
                <a:extLst>
                  <a:ext uri="{0D108BD9-81ED-4DB2-BD59-A6C34878D82A}">
                    <a16:rowId xmlns:a16="http://schemas.microsoft.com/office/drawing/2014/main" val="10000"/>
                  </a:ext>
                </a:extLst>
              </a:tr>
              <a:tr h="637785">
                <a:tc>
                  <a:txBody>
                    <a:bodyPr/>
                    <a:lstStyle/>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int</a:t>
                      </a:r>
                      <a:r>
                        <a:rPr lang="es-ES" sz="1500" dirty="0">
                          <a:latin typeface="Consolas" panose="020B0609020204030204" pitchFamily="49" charset="0"/>
                        </a:rPr>
                        <a:t> </a:t>
                      </a:r>
                      <a:r>
                        <a:rPr lang="es-ES" sz="1500" b="1" dirty="0" err="1">
                          <a:latin typeface="Consolas" panose="020B0609020204030204" pitchFamily="49" charset="0"/>
                        </a:rPr>
                        <a:t>abs</a:t>
                      </a:r>
                      <a:r>
                        <a:rPr lang="es-ES" sz="1500" dirty="0">
                          <a:latin typeface="Consolas" panose="020B0609020204030204" pitchFamily="49" charset="0"/>
                        </a:rPr>
                        <a:t>(</a:t>
                      </a:r>
                      <a:r>
                        <a:rPr lang="es-ES" sz="1500" dirty="0" err="1">
                          <a:latin typeface="Consolas" panose="020B0609020204030204" pitchFamily="49" charset="0"/>
                        </a:rPr>
                        <a:t>int</a:t>
                      </a:r>
                      <a:r>
                        <a:rPr lang="es-ES" sz="1500" baseline="0" dirty="0">
                          <a:latin typeface="Consolas" panose="020B0609020204030204" pitchFamily="49" charset="0"/>
                        </a:rPr>
                        <a:t> a)</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long</a:t>
                      </a:r>
                      <a:r>
                        <a:rPr lang="es-ES" sz="1500" dirty="0">
                          <a:latin typeface="Consolas" panose="020B0609020204030204" pitchFamily="49" charset="0"/>
                        </a:rPr>
                        <a:t> </a:t>
                      </a:r>
                      <a:r>
                        <a:rPr lang="es-ES" sz="1500" b="1" dirty="0" err="1">
                          <a:latin typeface="Consolas" panose="020B0609020204030204" pitchFamily="49" charset="0"/>
                        </a:rPr>
                        <a:t>abs</a:t>
                      </a:r>
                      <a:r>
                        <a:rPr lang="es-ES" sz="1500" dirty="0">
                          <a:latin typeface="Consolas" panose="020B0609020204030204" pitchFamily="49" charset="0"/>
                        </a:rPr>
                        <a:t>(</a:t>
                      </a:r>
                      <a:r>
                        <a:rPr lang="es-ES" sz="1500" dirty="0" err="1">
                          <a:latin typeface="Consolas" panose="020B0609020204030204" pitchFamily="49" charset="0"/>
                        </a:rPr>
                        <a:t>long</a:t>
                      </a:r>
                      <a:r>
                        <a:rPr lang="es-ES" sz="1500" baseline="0" dirty="0">
                          <a:latin typeface="Consolas" panose="020B0609020204030204" pitchFamily="49" charset="0"/>
                        </a:rPr>
                        <a:t> a)</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err="1">
                          <a:latin typeface="Consolas" panose="020B0609020204030204" pitchFamily="49" charset="0"/>
                        </a:rPr>
                        <a:t>abs</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float</a:t>
                      </a:r>
                      <a:r>
                        <a:rPr lang="es-ES" sz="1500" dirty="0">
                          <a:latin typeface="Consolas" panose="020B0609020204030204" pitchFamily="49" charset="0"/>
                        </a:rPr>
                        <a:t> </a:t>
                      </a:r>
                      <a:r>
                        <a:rPr lang="es-ES" sz="1500" b="1" dirty="0" err="1">
                          <a:latin typeface="Consolas" panose="020B0609020204030204" pitchFamily="49" charset="0"/>
                        </a:rPr>
                        <a:t>abs</a:t>
                      </a:r>
                      <a:r>
                        <a:rPr lang="es-ES" sz="1500" dirty="0">
                          <a:latin typeface="Consolas" panose="020B0609020204030204" pitchFamily="49" charset="0"/>
                        </a:rPr>
                        <a:t>(</a:t>
                      </a:r>
                      <a:r>
                        <a:rPr lang="es-ES" sz="1500" dirty="0" err="1">
                          <a:latin typeface="Consolas" panose="020B0609020204030204" pitchFamily="49" charset="0"/>
                        </a:rPr>
                        <a:t>float</a:t>
                      </a:r>
                      <a:r>
                        <a:rPr lang="es-ES" sz="1500" baseline="0" dirty="0">
                          <a:latin typeface="Consolas" panose="020B0609020204030204" pitchFamily="49" charset="0"/>
                        </a:rPr>
                        <a:t> a)</a:t>
                      </a:r>
                      <a:endParaRPr lang="es-ES" sz="1500" dirty="0">
                        <a:latin typeface="Consolas" panose="020B0609020204030204" pitchFamily="49" charset="0"/>
                      </a:endParaRPr>
                    </a:p>
                  </a:txBody>
                  <a:tcPr/>
                </a:tc>
                <a:tc>
                  <a:txBody>
                    <a:bodyPr/>
                    <a:lstStyle/>
                    <a:p>
                      <a:r>
                        <a:rPr lang="es-ES" sz="1600" dirty="0"/>
                        <a:t>Devuelve</a:t>
                      </a:r>
                      <a:r>
                        <a:rPr lang="es-ES" sz="1600" baseline="0" dirty="0"/>
                        <a:t> el valor absoluto del parámetro pasado</a:t>
                      </a:r>
                      <a:endParaRPr lang="es-ES" sz="1600" dirty="0"/>
                    </a:p>
                  </a:txBody>
                  <a:tcPr anchor="ctr"/>
                </a:tc>
                <a:extLst>
                  <a:ext uri="{0D108BD9-81ED-4DB2-BD59-A6C34878D82A}">
                    <a16:rowId xmlns:a16="http://schemas.microsoft.com/office/drawing/2014/main" val="10001"/>
                  </a:ext>
                </a:extLst>
              </a:tr>
              <a:tr h="637785">
                <a:tc>
                  <a:txBody>
                    <a:bodyPr/>
                    <a:lstStyle/>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int</a:t>
                      </a:r>
                      <a:r>
                        <a:rPr lang="es-ES" sz="1500" dirty="0">
                          <a:latin typeface="Consolas" panose="020B0609020204030204" pitchFamily="49" charset="0"/>
                        </a:rPr>
                        <a:t> </a:t>
                      </a:r>
                      <a:r>
                        <a:rPr lang="es-ES" sz="1500" b="1" dirty="0">
                          <a:latin typeface="Consolas" panose="020B0609020204030204" pitchFamily="49" charset="0"/>
                        </a:rPr>
                        <a:t>min</a:t>
                      </a:r>
                      <a:r>
                        <a:rPr lang="es-ES" sz="1500" dirty="0">
                          <a:latin typeface="Consolas" panose="020B0609020204030204" pitchFamily="49" charset="0"/>
                        </a:rPr>
                        <a:t>(</a:t>
                      </a:r>
                      <a:r>
                        <a:rPr lang="es-ES" sz="1500" dirty="0" err="1">
                          <a:latin typeface="Consolas" panose="020B0609020204030204" pitchFamily="49" charset="0"/>
                        </a:rPr>
                        <a:t>int</a:t>
                      </a:r>
                      <a:r>
                        <a:rPr lang="es-ES" sz="1500" baseline="0" dirty="0">
                          <a:latin typeface="Consolas" panose="020B0609020204030204" pitchFamily="49" charset="0"/>
                        </a:rPr>
                        <a:t> a, </a:t>
                      </a:r>
                      <a:r>
                        <a:rPr lang="es-ES" sz="1500" baseline="0" dirty="0" err="1">
                          <a:latin typeface="Consolas" panose="020B0609020204030204" pitchFamily="49" charset="0"/>
                        </a:rPr>
                        <a:t>int</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long</a:t>
                      </a:r>
                      <a:r>
                        <a:rPr lang="es-ES" sz="1500" dirty="0">
                          <a:latin typeface="Consolas" panose="020B0609020204030204" pitchFamily="49" charset="0"/>
                        </a:rPr>
                        <a:t> </a:t>
                      </a:r>
                      <a:r>
                        <a:rPr lang="es-ES" sz="1500" b="1" dirty="0">
                          <a:latin typeface="Consolas" panose="020B0609020204030204" pitchFamily="49" charset="0"/>
                        </a:rPr>
                        <a:t>min</a:t>
                      </a:r>
                      <a:r>
                        <a:rPr lang="es-ES" sz="1500" dirty="0">
                          <a:latin typeface="Consolas" panose="020B0609020204030204" pitchFamily="49" charset="0"/>
                        </a:rPr>
                        <a:t>(</a:t>
                      </a:r>
                      <a:r>
                        <a:rPr lang="es-ES" sz="1500" dirty="0" err="1">
                          <a:latin typeface="Consolas" panose="020B0609020204030204" pitchFamily="49" charset="0"/>
                        </a:rPr>
                        <a:t>long</a:t>
                      </a:r>
                      <a:r>
                        <a:rPr lang="es-ES" sz="1500" baseline="0" dirty="0">
                          <a:latin typeface="Consolas" panose="020B0609020204030204" pitchFamily="49" charset="0"/>
                        </a:rPr>
                        <a:t> a, </a:t>
                      </a:r>
                      <a:r>
                        <a:rPr lang="es-ES" sz="1500" baseline="0" dirty="0" err="1">
                          <a:latin typeface="Consolas" panose="020B0609020204030204" pitchFamily="49" charset="0"/>
                        </a:rPr>
                        <a:t>long</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a:latin typeface="Consolas" panose="020B0609020204030204" pitchFamily="49" charset="0"/>
                        </a:rPr>
                        <a:t>min</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 </a:t>
                      </a:r>
                      <a:r>
                        <a:rPr lang="es-ES" sz="1500" baseline="0" dirty="0" err="1">
                          <a:latin typeface="Consolas" panose="020B0609020204030204" pitchFamily="49" charset="0"/>
                        </a:rPr>
                        <a:t>double</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float</a:t>
                      </a:r>
                      <a:r>
                        <a:rPr lang="es-ES" sz="1500" dirty="0">
                          <a:latin typeface="Consolas" panose="020B0609020204030204" pitchFamily="49" charset="0"/>
                        </a:rPr>
                        <a:t> </a:t>
                      </a:r>
                      <a:r>
                        <a:rPr lang="es-ES" sz="1500" b="1" dirty="0">
                          <a:latin typeface="Consolas" panose="020B0609020204030204" pitchFamily="49" charset="0"/>
                        </a:rPr>
                        <a:t>min</a:t>
                      </a:r>
                      <a:r>
                        <a:rPr lang="es-ES" sz="1500" dirty="0">
                          <a:latin typeface="Consolas" panose="020B0609020204030204" pitchFamily="49" charset="0"/>
                        </a:rPr>
                        <a:t>(</a:t>
                      </a:r>
                      <a:r>
                        <a:rPr lang="es-ES" sz="1500" dirty="0" err="1">
                          <a:latin typeface="Consolas" panose="020B0609020204030204" pitchFamily="49" charset="0"/>
                        </a:rPr>
                        <a:t>float</a:t>
                      </a:r>
                      <a:r>
                        <a:rPr lang="es-ES" sz="1500" baseline="0" dirty="0">
                          <a:latin typeface="Consolas" panose="020B0609020204030204" pitchFamily="49" charset="0"/>
                        </a:rPr>
                        <a:t> a, </a:t>
                      </a:r>
                      <a:r>
                        <a:rPr lang="es-ES" sz="1500" baseline="0" dirty="0" err="1">
                          <a:latin typeface="Consolas" panose="020B0609020204030204" pitchFamily="49" charset="0"/>
                        </a:rPr>
                        <a:t>float</a:t>
                      </a:r>
                      <a:r>
                        <a:rPr lang="es-ES" sz="1500" baseline="0" dirty="0">
                          <a:latin typeface="Consolas" panose="020B0609020204030204" pitchFamily="49" charset="0"/>
                        </a:rPr>
                        <a:t> b)</a:t>
                      </a:r>
                      <a:endParaRPr lang="es-ES" sz="1500" dirty="0">
                        <a:latin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a:t>Devuelve</a:t>
                      </a:r>
                      <a:r>
                        <a:rPr lang="es-ES" sz="1600" baseline="0" dirty="0"/>
                        <a:t> el menor de los valore a </a:t>
                      </a:r>
                      <a:r>
                        <a:rPr lang="es-ES" sz="1600" baseline="0" dirty="0" err="1"/>
                        <a:t>ó</a:t>
                      </a:r>
                      <a:r>
                        <a:rPr lang="es-ES" sz="1600" baseline="0" dirty="0"/>
                        <a:t> b</a:t>
                      </a:r>
                      <a:endParaRPr lang="es-ES" sz="1600" dirty="0"/>
                    </a:p>
                  </a:txBody>
                  <a:tcPr anchor="ctr"/>
                </a:tc>
                <a:extLst>
                  <a:ext uri="{0D108BD9-81ED-4DB2-BD59-A6C34878D82A}">
                    <a16:rowId xmlns:a16="http://schemas.microsoft.com/office/drawing/2014/main" val="10002"/>
                  </a:ext>
                </a:extLst>
              </a:tr>
              <a:tr h="637785">
                <a:tc>
                  <a:txBody>
                    <a:bodyPr/>
                    <a:lstStyle/>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int</a:t>
                      </a:r>
                      <a:r>
                        <a:rPr lang="es-ES" sz="1500" dirty="0">
                          <a:latin typeface="Consolas" panose="020B0609020204030204" pitchFamily="49" charset="0"/>
                        </a:rPr>
                        <a:t> </a:t>
                      </a:r>
                      <a:r>
                        <a:rPr lang="es-ES" sz="1500" b="1" dirty="0" err="1">
                          <a:latin typeface="Consolas" panose="020B0609020204030204" pitchFamily="49" charset="0"/>
                        </a:rPr>
                        <a:t>max</a:t>
                      </a:r>
                      <a:r>
                        <a:rPr lang="es-ES" sz="1500" dirty="0">
                          <a:latin typeface="Consolas" panose="020B0609020204030204" pitchFamily="49" charset="0"/>
                        </a:rPr>
                        <a:t>(</a:t>
                      </a:r>
                      <a:r>
                        <a:rPr lang="es-ES" sz="1500" dirty="0" err="1">
                          <a:latin typeface="Consolas" panose="020B0609020204030204" pitchFamily="49" charset="0"/>
                        </a:rPr>
                        <a:t>int</a:t>
                      </a:r>
                      <a:r>
                        <a:rPr lang="es-ES" sz="1500" baseline="0" dirty="0">
                          <a:latin typeface="Consolas" panose="020B0609020204030204" pitchFamily="49" charset="0"/>
                        </a:rPr>
                        <a:t> a, </a:t>
                      </a:r>
                      <a:r>
                        <a:rPr lang="es-ES" sz="1500" baseline="0" dirty="0" err="1">
                          <a:latin typeface="Consolas" panose="020B0609020204030204" pitchFamily="49" charset="0"/>
                        </a:rPr>
                        <a:t>int</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long</a:t>
                      </a:r>
                      <a:r>
                        <a:rPr lang="es-ES" sz="1500" dirty="0">
                          <a:latin typeface="Consolas" panose="020B0609020204030204" pitchFamily="49" charset="0"/>
                        </a:rPr>
                        <a:t> </a:t>
                      </a:r>
                      <a:r>
                        <a:rPr lang="es-ES" sz="1500" b="1" dirty="0" err="1">
                          <a:latin typeface="Consolas" panose="020B0609020204030204" pitchFamily="49" charset="0"/>
                        </a:rPr>
                        <a:t>max</a:t>
                      </a:r>
                      <a:r>
                        <a:rPr lang="es-ES" sz="1500" dirty="0">
                          <a:latin typeface="Consolas" panose="020B0609020204030204" pitchFamily="49" charset="0"/>
                        </a:rPr>
                        <a:t>(</a:t>
                      </a:r>
                      <a:r>
                        <a:rPr lang="es-ES" sz="1500" dirty="0" err="1">
                          <a:latin typeface="Consolas" panose="020B0609020204030204" pitchFamily="49" charset="0"/>
                        </a:rPr>
                        <a:t>long</a:t>
                      </a:r>
                      <a:r>
                        <a:rPr lang="es-ES" sz="1500" baseline="0" dirty="0">
                          <a:latin typeface="Consolas" panose="020B0609020204030204" pitchFamily="49" charset="0"/>
                        </a:rPr>
                        <a:t> a, </a:t>
                      </a:r>
                      <a:r>
                        <a:rPr lang="es-ES" sz="1500" baseline="0" dirty="0" err="1">
                          <a:latin typeface="Consolas" panose="020B0609020204030204" pitchFamily="49" charset="0"/>
                        </a:rPr>
                        <a:t>long</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err="1">
                          <a:latin typeface="Consolas" panose="020B0609020204030204" pitchFamily="49" charset="0"/>
                        </a:rPr>
                        <a:t>max</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 </a:t>
                      </a:r>
                      <a:r>
                        <a:rPr lang="es-ES" sz="1500" baseline="0" dirty="0" err="1">
                          <a:latin typeface="Consolas" panose="020B0609020204030204" pitchFamily="49" charset="0"/>
                        </a:rPr>
                        <a:t>double</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float</a:t>
                      </a:r>
                      <a:r>
                        <a:rPr lang="es-ES" sz="1500" dirty="0">
                          <a:latin typeface="Consolas" panose="020B0609020204030204" pitchFamily="49" charset="0"/>
                        </a:rPr>
                        <a:t> </a:t>
                      </a:r>
                      <a:r>
                        <a:rPr lang="es-ES" sz="1500" b="1" dirty="0" err="1">
                          <a:latin typeface="Consolas" panose="020B0609020204030204" pitchFamily="49" charset="0"/>
                        </a:rPr>
                        <a:t>max</a:t>
                      </a:r>
                      <a:r>
                        <a:rPr lang="es-ES" sz="1500" dirty="0">
                          <a:latin typeface="Consolas" panose="020B0609020204030204" pitchFamily="49" charset="0"/>
                        </a:rPr>
                        <a:t>(</a:t>
                      </a:r>
                      <a:r>
                        <a:rPr lang="es-ES" sz="1500" dirty="0" err="1">
                          <a:latin typeface="Consolas" panose="020B0609020204030204" pitchFamily="49" charset="0"/>
                        </a:rPr>
                        <a:t>float</a:t>
                      </a:r>
                      <a:r>
                        <a:rPr lang="es-ES" sz="1500" baseline="0" dirty="0">
                          <a:latin typeface="Consolas" panose="020B0609020204030204" pitchFamily="49" charset="0"/>
                        </a:rPr>
                        <a:t> a, </a:t>
                      </a:r>
                      <a:r>
                        <a:rPr lang="es-ES" sz="1500" baseline="0" dirty="0" err="1">
                          <a:latin typeface="Consolas" panose="020B0609020204030204" pitchFamily="49" charset="0"/>
                        </a:rPr>
                        <a:t>float</a:t>
                      </a:r>
                      <a:r>
                        <a:rPr lang="es-ES" sz="1500" baseline="0" dirty="0">
                          <a:latin typeface="Consolas" panose="020B0609020204030204" pitchFamily="49" charset="0"/>
                        </a:rPr>
                        <a:t> b)</a:t>
                      </a:r>
                      <a:endParaRPr lang="es-ES" sz="1500" dirty="0">
                        <a:latin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a:t>Devuelve</a:t>
                      </a:r>
                      <a:r>
                        <a:rPr lang="es-ES" sz="1600" baseline="0" dirty="0"/>
                        <a:t> el mayor de los valore a </a:t>
                      </a:r>
                      <a:r>
                        <a:rPr lang="es-ES" sz="1600" baseline="0" dirty="0" err="1"/>
                        <a:t>ó</a:t>
                      </a:r>
                      <a:r>
                        <a:rPr lang="es-ES" sz="1600" baseline="0" dirty="0"/>
                        <a:t> b</a:t>
                      </a:r>
                      <a:endParaRPr lang="es-ES" sz="1600" dirty="0"/>
                    </a:p>
                  </a:txBody>
                  <a:tcPr anchor="ctr"/>
                </a:tc>
                <a:extLst>
                  <a:ext uri="{0D108BD9-81ED-4DB2-BD59-A6C34878D82A}">
                    <a16:rowId xmlns:a16="http://schemas.microsoft.com/office/drawing/2014/main" val="10003"/>
                  </a:ext>
                </a:extLst>
              </a:tr>
              <a:tr h="255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err="1">
                          <a:latin typeface="Consolas" panose="020B0609020204030204" pitchFamily="49" charset="0"/>
                        </a:rPr>
                        <a:t>pow</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 </a:t>
                      </a:r>
                      <a:r>
                        <a:rPr lang="es-ES" sz="1500" baseline="0" dirty="0" err="1">
                          <a:latin typeface="Consolas" panose="020B0609020204030204" pitchFamily="49" charset="0"/>
                        </a:rPr>
                        <a:t>double</a:t>
                      </a:r>
                      <a:r>
                        <a:rPr lang="es-ES" sz="1500" baseline="0" dirty="0">
                          <a:latin typeface="Consolas" panose="020B0609020204030204" pitchFamily="49" charset="0"/>
                        </a:rPr>
                        <a:t> b)</a:t>
                      </a:r>
                      <a:endParaRPr lang="es-ES" sz="1500" dirty="0">
                        <a:latin typeface="Consolas" panose="020B0609020204030204" pitchFamily="49" charset="0"/>
                      </a:endParaRPr>
                    </a:p>
                  </a:txBody>
                  <a:tcPr/>
                </a:tc>
                <a:tc>
                  <a:txBody>
                    <a:bodyPr/>
                    <a:lstStyle/>
                    <a:p>
                      <a:r>
                        <a:rPr lang="es-ES" sz="1600" dirty="0"/>
                        <a:t>Potencia. Devuelve a elevado a b.</a:t>
                      </a:r>
                    </a:p>
                  </a:txBody>
                  <a:tcPr anchor="ctr"/>
                </a:tc>
                <a:extLst>
                  <a:ext uri="{0D108BD9-81ED-4DB2-BD59-A6C34878D82A}">
                    <a16:rowId xmlns:a16="http://schemas.microsoft.com/office/drawing/2014/main" val="10004"/>
                  </a:ext>
                </a:extLst>
              </a:tr>
              <a:tr h="424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err="1">
                          <a:latin typeface="Consolas" panose="020B0609020204030204" pitchFamily="49" charset="0"/>
                        </a:rPr>
                        <a:t>random</a:t>
                      </a:r>
                      <a:r>
                        <a:rPr lang="es-ES" sz="1500" dirty="0">
                          <a:latin typeface="Consolas" panose="020B0609020204030204" pitchFamily="49" charset="0"/>
                        </a:rPr>
                        <a:t>(</a:t>
                      </a:r>
                      <a:r>
                        <a:rPr lang="es-ES" sz="1500" baseline="0" dirty="0">
                          <a:latin typeface="Consolas" panose="020B0609020204030204" pitchFamily="49" charset="0"/>
                        </a:rPr>
                        <a:t>)</a:t>
                      </a:r>
                      <a:endParaRPr lang="es-ES" sz="1500" dirty="0">
                        <a:latin typeface="Consolas" panose="020B0609020204030204" pitchFamily="49" charset="0"/>
                      </a:endParaRPr>
                    </a:p>
                  </a:txBody>
                  <a:tcPr/>
                </a:tc>
                <a:tc>
                  <a:txBody>
                    <a:bodyPr/>
                    <a:lstStyle/>
                    <a:p>
                      <a:r>
                        <a:rPr lang="es-ES" sz="1600" dirty="0"/>
                        <a:t>Número aleatorio (entre cero y uno)</a:t>
                      </a:r>
                    </a:p>
                  </a:txBody>
                  <a:tcPr anchor="ctr"/>
                </a:tc>
                <a:extLst>
                  <a:ext uri="{0D108BD9-81ED-4DB2-BD59-A6C34878D82A}">
                    <a16:rowId xmlns:a16="http://schemas.microsoft.com/office/drawing/2014/main" val="10005"/>
                  </a:ext>
                </a:extLst>
              </a:tr>
              <a:tr h="360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int</a:t>
                      </a:r>
                      <a:r>
                        <a:rPr lang="es-ES" sz="1500" dirty="0">
                          <a:latin typeface="Consolas" panose="020B0609020204030204" pitchFamily="49" charset="0"/>
                        </a:rPr>
                        <a:t> </a:t>
                      </a:r>
                      <a:r>
                        <a:rPr lang="es-ES" sz="1500" b="1" dirty="0">
                          <a:latin typeface="Consolas" panose="020B0609020204030204" pitchFamily="49" charset="0"/>
                        </a:rPr>
                        <a:t>round</a:t>
                      </a:r>
                      <a:r>
                        <a:rPr lang="es-ES" sz="1500" dirty="0">
                          <a:latin typeface="Consolas" panose="020B0609020204030204" pitchFamily="49" charset="0"/>
                        </a:rPr>
                        <a:t>(</a:t>
                      </a:r>
                      <a:r>
                        <a:rPr lang="es-ES" sz="1500" dirty="0" err="1">
                          <a:latin typeface="Consolas" panose="020B0609020204030204" pitchFamily="49" charset="0"/>
                        </a:rPr>
                        <a:t>float</a:t>
                      </a:r>
                      <a:r>
                        <a:rPr lang="es-ES" sz="1500" baseline="0" dirty="0">
                          <a:latin typeface="Consolas" panose="020B0609020204030204" pitchFamily="49" charset="0"/>
                        </a:rPr>
                        <a:t> a)</a:t>
                      </a:r>
                    </a:p>
                    <a:p>
                      <a:pPr marL="0" marR="0" indent="0" algn="l" defTabSz="914400" rtl="0" eaLnBrk="1" fontAlgn="auto" latinLnBrk="0" hangingPunct="1">
                        <a:lnSpc>
                          <a:spcPct val="100000"/>
                        </a:lnSpc>
                        <a:spcBef>
                          <a:spcPts val="0"/>
                        </a:spcBef>
                        <a:spcAft>
                          <a:spcPts val="0"/>
                        </a:spcAft>
                        <a:buClrTx/>
                        <a:buSzTx/>
                        <a:buFontTx/>
                        <a:buNone/>
                        <a:tabLst/>
                        <a:defRPr/>
                      </a:pPr>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long</a:t>
                      </a:r>
                      <a:r>
                        <a:rPr lang="es-ES" sz="1500" dirty="0">
                          <a:latin typeface="Consolas" panose="020B0609020204030204" pitchFamily="49" charset="0"/>
                        </a:rPr>
                        <a:t> </a:t>
                      </a:r>
                      <a:r>
                        <a:rPr lang="es-ES" sz="1500" b="1" dirty="0">
                          <a:latin typeface="Consolas" panose="020B0609020204030204" pitchFamily="49" charset="0"/>
                        </a:rPr>
                        <a:t>round</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a:t>
                      </a:r>
                      <a:endParaRPr lang="es-ES" sz="1500" dirty="0">
                        <a:latin typeface="Consolas" panose="020B0609020204030204" pitchFamily="49" charset="0"/>
                      </a:endParaRPr>
                    </a:p>
                  </a:txBody>
                  <a:tcPr/>
                </a:tc>
                <a:tc>
                  <a:txBody>
                    <a:bodyPr/>
                    <a:lstStyle/>
                    <a:p>
                      <a:r>
                        <a:rPr lang="es-ES" sz="1600" dirty="0"/>
                        <a:t>Redondeo. Redondea el parámetro a al valor entero más cercano.</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45483995"/>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6" y="0"/>
            <a:ext cx="930864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p:nvCxnSpPr>
        <p:spPr>
          <a:xfrm>
            <a:off x="5364088" y="1916832"/>
            <a:ext cx="72008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 name="9 Conector recto"/>
          <p:cNvCxnSpPr/>
          <p:nvPr/>
        </p:nvCxnSpPr>
        <p:spPr>
          <a:xfrm>
            <a:off x="5364088" y="2276872"/>
            <a:ext cx="72008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1" name="10 Conector recto"/>
          <p:cNvCxnSpPr/>
          <p:nvPr/>
        </p:nvCxnSpPr>
        <p:spPr>
          <a:xfrm>
            <a:off x="5076056" y="2636912"/>
            <a:ext cx="64807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12 Conector recto"/>
          <p:cNvCxnSpPr/>
          <p:nvPr/>
        </p:nvCxnSpPr>
        <p:spPr>
          <a:xfrm>
            <a:off x="5156448" y="3068960"/>
            <a:ext cx="72008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4" name="13 Conector recto"/>
          <p:cNvCxnSpPr/>
          <p:nvPr/>
        </p:nvCxnSpPr>
        <p:spPr>
          <a:xfrm>
            <a:off x="6444208" y="3435112"/>
            <a:ext cx="93610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6" name="15 Conector recto"/>
          <p:cNvCxnSpPr/>
          <p:nvPr/>
        </p:nvCxnSpPr>
        <p:spPr>
          <a:xfrm>
            <a:off x="6951280" y="3789040"/>
            <a:ext cx="93610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9" name="18 Conector recto"/>
          <p:cNvCxnSpPr/>
          <p:nvPr/>
        </p:nvCxnSpPr>
        <p:spPr>
          <a:xfrm>
            <a:off x="6015176" y="3789040"/>
            <a:ext cx="78907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22" name="21 Elipse"/>
          <p:cNvSpPr/>
          <p:nvPr/>
        </p:nvSpPr>
        <p:spPr>
          <a:xfrm>
            <a:off x="4788024" y="2852936"/>
            <a:ext cx="288032" cy="216024"/>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sp>
        <p:nvSpPr>
          <p:cNvPr id="23" name="22 Elipse"/>
          <p:cNvSpPr/>
          <p:nvPr/>
        </p:nvSpPr>
        <p:spPr>
          <a:xfrm>
            <a:off x="6012884" y="3212976"/>
            <a:ext cx="288032" cy="216024"/>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11190372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75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75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340768"/>
            <a:ext cx="8354176" cy="2329933"/>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Paso de parámetros por valor o por referencia</a:t>
            </a:r>
            <a:endParaRPr lang="es-ES" sz="2000" b="1" i="1" dirty="0">
              <a:latin typeface="Consolas" panose="020B0609020204030204" pitchFamily="49" charset="0"/>
            </a:endParaRPr>
          </a:p>
          <a:p>
            <a:pPr marL="620713" lvl="1" indent="-357188" algn="just">
              <a:lnSpc>
                <a:spcPct val="114000"/>
              </a:lnSpc>
              <a:spcBef>
                <a:spcPts val="600"/>
              </a:spcBef>
              <a:spcAft>
                <a:spcPts val="600"/>
              </a:spcAft>
              <a:buClr>
                <a:schemeClr val="accent6">
                  <a:lumMod val="75000"/>
                </a:schemeClr>
              </a:buClr>
              <a:buSzPct val="120000"/>
              <a:buFont typeface="Courier New" panose="02070309020205020404" pitchFamily="49" charset="0"/>
              <a:buChar char="o"/>
            </a:pPr>
            <a:r>
              <a:rPr lang="es-ES" dirty="0"/>
              <a:t>Paso de parámetros </a:t>
            </a:r>
            <a:r>
              <a:rPr lang="es-ES" b="1" dirty="0"/>
              <a:t>por valor</a:t>
            </a:r>
            <a:r>
              <a:rPr lang="es-ES" dirty="0"/>
              <a:t>. Los parámetros se copian en las variables del método. Las variables pasadas como parámetro no se modifican. </a:t>
            </a:r>
          </a:p>
          <a:p>
            <a:pPr marL="620713" lvl="1" indent="-357188" algn="just">
              <a:lnSpc>
                <a:spcPct val="114000"/>
              </a:lnSpc>
              <a:spcBef>
                <a:spcPts val="600"/>
              </a:spcBef>
              <a:buClr>
                <a:schemeClr val="accent6">
                  <a:lumMod val="75000"/>
                </a:schemeClr>
              </a:buClr>
              <a:buSzPct val="120000"/>
              <a:buFont typeface="Courier New" panose="02070309020205020404" pitchFamily="49" charset="0"/>
              <a:buChar char="o"/>
            </a:pPr>
            <a:r>
              <a:rPr lang="es-ES" dirty="0"/>
              <a:t>Paso de parámetros </a:t>
            </a:r>
            <a:r>
              <a:rPr lang="es-ES" b="1" dirty="0"/>
              <a:t>por referencia</a:t>
            </a:r>
            <a:r>
              <a:rPr lang="es-ES" dirty="0"/>
              <a:t>. Las variables pasadas como parámetro se modifican puesto que el método trabaja con las direcciones de memoria de los parámetros.</a:t>
            </a:r>
          </a:p>
        </p:txBody>
      </p:sp>
      <p:sp>
        <p:nvSpPr>
          <p:cNvPr id="13" name="12 Rectángulo"/>
          <p:cNvSpPr/>
          <p:nvPr/>
        </p:nvSpPr>
        <p:spPr>
          <a:xfrm>
            <a:off x="683568" y="3861048"/>
            <a:ext cx="8064896" cy="2600648"/>
          </a:xfrm>
          <a:prstGeom prst="rect">
            <a:avLst/>
          </a:prstGeom>
        </p:spPr>
        <p:txBody>
          <a:bodyPr wrap="square">
            <a:spAutoFit/>
          </a:bodyPr>
          <a:lstStyle/>
          <a:p>
            <a:pPr algn="just">
              <a:lnSpc>
                <a:spcPct val="114000"/>
              </a:lnSpc>
            </a:pPr>
            <a:r>
              <a:rPr lang="es-ES" dirty="0">
                <a:solidFill>
                  <a:schemeClr val="tx1">
                    <a:lumMod val="50000"/>
                    <a:lumOff val="50000"/>
                  </a:schemeClr>
                </a:solidFill>
              </a:rPr>
              <a:t>Generalmente es común pasar parámetros a los métodos salvo que sean métodos para inicializar o finalizar el objeto. Existen ocasiones en las que necesitamos que estas variables que pasamos como parámetros cambien su valor una vez ejecutado el método si este las ha modificado. Si es una variable se puede solucionar con la sentencia </a:t>
            </a:r>
            <a:r>
              <a:rPr lang="es-ES" b="1" i="1" dirty="0" err="1">
                <a:solidFill>
                  <a:schemeClr val="tx1">
                    <a:lumMod val="50000"/>
                    <a:lumOff val="50000"/>
                  </a:schemeClr>
                </a:solidFill>
              </a:rPr>
              <a:t>return</a:t>
            </a:r>
            <a:r>
              <a:rPr lang="es-ES" dirty="0">
                <a:solidFill>
                  <a:schemeClr val="tx1">
                    <a:lumMod val="50000"/>
                    <a:lumOff val="50000"/>
                  </a:schemeClr>
                </a:solidFill>
              </a:rPr>
              <a:t>, pero imagina que queremos pasar 5 variables a un método y conservar los valores si éste los modifica. En ese caso, con </a:t>
            </a:r>
            <a:r>
              <a:rPr lang="es-ES" b="1" i="1" dirty="0" err="1">
                <a:solidFill>
                  <a:schemeClr val="tx1">
                    <a:lumMod val="50000"/>
                    <a:lumOff val="50000"/>
                  </a:schemeClr>
                </a:solidFill>
              </a:rPr>
              <a:t>return</a:t>
            </a:r>
            <a:r>
              <a:rPr lang="es-ES" dirty="0">
                <a:solidFill>
                  <a:schemeClr val="tx1">
                    <a:lumMod val="50000"/>
                    <a:lumOff val="50000"/>
                  </a:schemeClr>
                </a:solidFill>
              </a:rPr>
              <a:t> solamente podríamos obtener una variable modificada. Por lo tanto, deberemos utilizar paso de </a:t>
            </a:r>
            <a:r>
              <a:rPr lang="es-ES" u="sng" dirty="0">
                <a:solidFill>
                  <a:schemeClr val="tx1">
                    <a:lumMod val="50000"/>
                    <a:lumOff val="50000"/>
                  </a:schemeClr>
                </a:solidFill>
              </a:rPr>
              <a:t>parámetros por referencia</a:t>
            </a:r>
            <a:r>
              <a:rPr lang="es-ES" dirty="0">
                <a:solidFill>
                  <a:schemeClr val="tx1">
                    <a:lumMod val="50000"/>
                    <a:lumOff val="50000"/>
                  </a:schemeClr>
                </a:solidFill>
              </a:rPr>
              <a:t>.</a:t>
            </a:r>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340768"/>
            <a:ext cx="8354176" cy="422808"/>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Paso de parámetros por valor o por referencia</a:t>
            </a:r>
            <a:endParaRPr lang="es-ES" sz="2000" b="1" i="1" dirty="0">
              <a:latin typeface="Consolas" panose="020B0609020204030204" pitchFamily="49" charset="0"/>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2" y="1933338"/>
            <a:ext cx="8328892" cy="4164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Llamada rectangular"/>
          <p:cNvSpPr/>
          <p:nvPr/>
        </p:nvSpPr>
        <p:spPr>
          <a:xfrm>
            <a:off x="3787493" y="2360232"/>
            <a:ext cx="1224760" cy="360040"/>
          </a:xfrm>
          <a:prstGeom prst="wedgeRectCallout">
            <a:avLst>
              <a:gd name="adj1" fmla="val -20833"/>
              <a:gd name="adj2" fmla="val 92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Paso por valor</a:t>
            </a:r>
          </a:p>
        </p:txBody>
      </p:sp>
      <p:sp>
        <p:nvSpPr>
          <p:cNvPr id="9" name="8 Llamada rectangular"/>
          <p:cNvSpPr/>
          <p:nvPr/>
        </p:nvSpPr>
        <p:spPr>
          <a:xfrm>
            <a:off x="4716016" y="3079459"/>
            <a:ext cx="1584177" cy="360040"/>
          </a:xfrm>
          <a:prstGeom prst="wedgeRectCallout">
            <a:avLst>
              <a:gd name="adj1" fmla="val -64351"/>
              <a:gd name="adj2" fmla="val 58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Paso por referencia</a:t>
            </a:r>
          </a:p>
        </p:txBody>
      </p:sp>
      <p:sp>
        <p:nvSpPr>
          <p:cNvPr id="10" name="9 Flecha arriba"/>
          <p:cNvSpPr/>
          <p:nvPr/>
        </p:nvSpPr>
        <p:spPr>
          <a:xfrm>
            <a:off x="4148165" y="3714942"/>
            <a:ext cx="72008" cy="18002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0 Conector curvado"/>
          <p:cNvCxnSpPr>
            <a:stCxn id="12" idx="6"/>
          </p:cNvCxnSpPr>
          <p:nvPr/>
        </p:nvCxnSpPr>
        <p:spPr>
          <a:xfrm flipV="1">
            <a:off x="3500085" y="3645025"/>
            <a:ext cx="3592195" cy="1261296"/>
          </a:xfrm>
          <a:prstGeom prst="curvedConnector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11 Elipse"/>
          <p:cNvSpPr/>
          <p:nvPr/>
        </p:nvSpPr>
        <p:spPr>
          <a:xfrm>
            <a:off x="3356085" y="4780321"/>
            <a:ext cx="144000" cy="252000"/>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sp>
        <p:nvSpPr>
          <p:cNvPr id="14" name="13 Elipse"/>
          <p:cNvSpPr/>
          <p:nvPr/>
        </p:nvSpPr>
        <p:spPr>
          <a:xfrm>
            <a:off x="3356085" y="5157192"/>
            <a:ext cx="684000" cy="252000"/>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cxnSp>
        <p:nvCxnSpPr>
          <p:cNvPr id="15" name="14 Conector curvado"/>
          <p:cNvCxnSpPr/>
          <p:nvPr/>
        </p:nvCxnSpPr>
        <p:spPr>
          <a:xfrm flipV="1">
            <a:off x="4040085" y="3894962"/>
            <a:ext cx="3052195" cy="1388231"/>
          </a:xfrm>
          <a:prstGeom prst="curvedConnector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15 Elipse"/>
          <p:cNvSpPr/>
          <p:nvPr/>
        </p:nvSpPr>
        <p:spPr>
          <a:xfrm>
            <a:off x="4076171" y="3416341"/>
            <a:ext cx="198000" cy="288000"/>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145744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750"/>
                                        <p:tgtEl>
                                          <p:spTgt spid="9"/>
                                        </p:tgtEl>
                                      </p:cBhvr>
                                    </p:animEffect>
                                  </p:childTnLst>
                                </p:cTn>
                              </p:par>
                            </p:childTnLst>
                          </p:cTn>
                        </p:par>
                        <p:par>
                          <p:cTn id="20" fill="hold">
                            <p:stCondLst>
                              <p:cond delay="75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75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75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750"/>
                                        <p:tgtEl>
                                          <p:spTgt spid="12"/>
                                        </p:tgtEl>
                                      </p:cBhvr>
                                    </p:animEffect>
                                  </p:childTnLst>
                                </p:cTn>
                              </p:par>
                            </p:childTnLst>
                          </p:cTn>
                        </p:par>
                        <p:par>
                          <p:cTn id="32" fill="hold">
                            <p:stCondLst>
                              <p:cond delay="750"/>
                            </p:stCondLst>
                            <p:childTnLst>
                              <p:par>
                                <p:cTn id="33" presetID="2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par>
                          <p:cTn id="36" fill="hold">
                            <p:stCondLst>
                              <p:cond delay="1250"/>
                            </p:stCondLst>
                            <p:childTnLst>
                              <p:par>
                                <p:cTn id="37" presetID="2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1750"/>
                            </p:stCondLst>
                            <p:childTnLst>
                              <p:par>
                                <p:cTn id="41" presetID="22" presetClass="entr" presetSubtype="4"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4"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079054"/>
            <a:ext cx="8354176" cy="5148012"/>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Los métodos recursivos</a:t>
            </a:r>
            <a:endParaRPr lang="es-ES" sz="2000" b="1" i="1" dirty="0">
              <a:latin typeface="Consolas" panose="020B0609020204030204" pitchFamily="49" charset="0"/>
            </a:endParaRPr>
          </a:p>
          <a:p>
            <a:pPr marL="620713" lvl="1" indent="-257175"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Un método se  llama </a:t>
            </a:r>
            <a:r>
              <a:rPr lang="es-ES" b="1" dirty="0"/>
              <a:t>recursivo </a:t>
            </a:r>
            <a:r>
              <a:rPr lang="es-ES" dirty="0"/>
              <a:t>cuando </a:t>
            </a:r>
            <a:r>
              <a:rPr lang="es-ES" b="1" dirty="0"/>
              <a:t>se llama a sí mismo</a:t>
            </a:r>
            <a:r>
              <a:rPr lang="es-ES" dirty="0"/>
              <a:t>.</a:t>
            </a:r>
          </a:p>
          <a:p>
            <a:pPr marL="620713" lvl="1" indent="-257175" algn="just">
              <a:lnSpc>
                <a:spcPct val="114000"/>
              </a:lnSpc>
              <a:spcBef>
                <a:spcPts val="1200"/>
              </a:spcBef>
              <a:spcAft>
                <a:spcPts val="600"/>
              </a:spcAft>
              <a:buClr>
                <a:schemeClr val="accent6">
                  <a:lumMod val="75000"/>
                </a:schemeClr>
              </a:buClr>
              <a:buSzPct val="120000"/>
              <a:buFont typeface="Wingdings" panose="05000000000000000000" pitchFamily="2" charset="2"/>
              <a:buChar char="§"/>
            </a:pPr>
            <a:r>
              <a:rPr lang="es-ES" b="1" dirty="0">
                <a:solidFill>
                  <a:srgbClr val="000099"/>
                </a:solidFill>
              </a:rPr>
              <a:t>¿Cuándo utilizar la recursividad?</a:t>
            </a:r>
          </a:p>
          <a:p>
            <a:pPr marL="915988" lvl="1" indent="-285750" algn="just">
              <a:lnSpc>
                <a:spcPct val="114000"/>
              </a:lnSpc>
              <a:spcBef>
                <a:spcPts val="600"/>
              </a:spcBef>
              <a:buClr>
                <a:schemeClr val="accent6">
                  <a:lumMod val="75000"/>
                </a:schemeClr>
              </a:buClr>
              <a:buSzPct val="120000"/>
              <a:buFont typeface="Wingdings" panose="05000000000000000000" pitchFamily="2" charset="2"/>
              <a:buChar char="ü"/>
            </a:pPr>
            <a:r>
              <a:rPr lang="es-ES" dirty="0"/>
              <a:t>Cuando la solución de un problema es más sencilla.</a:t>
            </a:r>
          </a:p>
          <a:p>
            <a:pPr marL="915988" lvl="1" indent="-28575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dirty="0"/>
              <a:t>Cuando no es infinita, es decir, hay un caso resoluble más básico o sencillo.</a:t>
            </a:r>
          </a:p>
          <a:p>
            <a:pPr marL="630238" lvl="1" algn="just">
              <a:lnSpc>
                <a:spcPct val="114000"/>
              </a:lnSpc>
              <a:spcBef>
                <a:spcPts val="600"/>
              </a:spcBef>
              <a:spcAft>
                <a:spcPts val="600"/>
              </a:spcAft>
              <a:buClr>
                <a:schemeClr val="accent6">
                  <a:lumMod val="75000"/>
                </a:schemeClr>
              </a:buClr>
              <a:buSzPct val="120000"/>
            </a:pPr>
            <a:r>
              <a:rPr lang="es-ES" dirty="0"/>
              <a:t>Generalmente, cuando se va a resolver un problema recursivo vemos que en cada llamada sucesiva al método recursivo nos vamos acercando cada vez más a la solución.</a:t>
            </a:r>
          </a:p>
          <a:p>
            <a:pPr marL="620713" lvl="1" indent="-257175" algn="just">
              <a:lnSpc>
                <a:spcPct val="114000"/>
              </a:lnSpc>
              <a:spcBef>
                <a:spcPts val="1800"/>
              </a:spcBef>
              <a:spcAft>
                <a:spcPts val="600"/>
              </a:spcAft>
              <a:buClr>
                <a:schemeClr val="accent6">
                  <a:lumMod val="75000"/>
                </a:schemeClr>
              </a:buClr>
              <a:buSzPct val="120000"/>
              <a:buFont typeface="Wingdings" panose="05000000000000000000" pitchFamily="2" charset="2"/>
              <a:buChar char="§"/>
            </a:pPr>
            <a:r>
              <a:rPr lang="es-ES" b="1" dirty="0">
                <a:solidFill>
                  <a:srgbClr val="000099"/>
                </a:solidFill>
              </a:rPr>
              <a:t>¿Es eficiente la recursividad?</a:t>
            </a:r>
          </a:p>
          <a:p>
            <a:pPr marL="630238" lvl="1" algn="just">
              <a:lnSpc>
                <a:spcPct val="114000"/>
              </a:lnSpc>
              <a:spcBef>
                <a:spcPts val="600"/>
              </a:spcBef>
              <a:spcAft>
                <a:spcPts val="600"/>
              </a:spcAft>
              <a:buClr>
                <a:schemeClr val="accent6">
                  <a:lumMod val="75000"/>
                </a:schemeClr>
              </a:buClr>
              <a:buSzPct val="120000"/>
            </a:pPr>
            <a:r>
              <a:rPr lang="es-ES" dirty="0"/>
              <a:t>NO. La recursividad no es eficiente pero es sencilla de programar y de entender. Hay que tener siempre en cuenta que para un método recursivo siempre hay uno equivalente iterativo.</a:t>
            </a:r>
          </a:p>
        </p:txBody>
      </p:sp>
    </p:spTree>
    <p:extLst>
      <p:ext uri="{BB962C8B-B14F-4D97-AF65-F5344CB8AC3E}">
        <p14:creationId xmlns:p14="http://schemas.microsoft.com/office/powerpoint/2010/main" val="830480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ipe(left)">
                                      <p:cBhvr>
                                        <p:cTn id="35" dur="500"/>
                                        <p:tgtEl>
                                          <p:spTgt spid="6">
                                            <p:txEl>
                                              <p:pRg st="5" end="5"/>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wipe(left)">
                                      <p:cBhvr>
                                        <p:cTn id="39" dur="500"/>
                                        <p:tgtEl>
                                          <p:spTgt spid="6">
                                            <p:txEl>
                                              <p:pRg st="6" end="6"/>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wipe(left)">
                                      <p:cBhvr>
                                        <p:cTn id="4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079054"/>
            <a:ext cx="8354176" cy="912879"/>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Los métodos recursivos</a:t>
            </a:r>
            <a:endParaRPr lang="es-ES" sz="2000" b="1" i="1" dirty="0">
              <a:latin typeface="Consolas" panose="020B0609020204030204" pitchFamily="49" charset="0"/>
            </a:endParaRPr>
          </a:p>
          <a:p>
            <a:pPr marL="620713" lvl="1" indent="-257175"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Ejemplo:  </a:t>
            </a:r>
            <a:r>
              <a:rPr lang="es-ES" i="1" dirty="0"/>
              <a:t>POTENCIA</a:t>
            </a:r>
          </a:p>
        </p:txBody>
      </p:sp>
      <p:sp>
        <p:nvSpPr>
          <p:cNvPr id="7" name="6 CuadroTexto"/>
          <p:cNvSpPr txBox="1"/>
          <p:nvPr/>
        </p:nvSpPr>
        <p:spPr>
          <a:xfrm>
            <a:off x="1102346" y="2042243"/>
            <a:ext cx="7785248" cy="443198"/>
          </a:xfrm>
          <a:prstGeom prst="rect">
            <a:avLst/>
          </a:prstGeom>
          <a:noFill/>
        </p:spPr>
        <p:txBody>
          <a:bodyPr wrap="square" rtlCol="0">
            <a:spAutoFit/>
          </a:bodyPr>
          <a:lstStyle/>
          <a:p>
            <a:pPr marL="457200" indent="-457200" algn="just">
              <a:lnSpc>
                <a:spcPct val="114000"/>
              </a:lnSpc>
              <a:spcBef>
                <a:spcPts val="1200"/>
              </a:spcBef>
              <a:spcAft>
                <a:spcPts val="600"/>
              </a:spcAft>
              <a:buClr>
                <a:schemeClr val="accent6">
                  <a:lumMod val="75000"/>
                </a:schemeClr>
              </a:buClr>
              <a:buSzPct val="110000"/>
              <a:buFont typeface="+mj-lt"/>
              <a:buAutoNum type="alphaLcParenR"/>
            </a:pPr>
            <a:r>
              <a:rPr lang="es-ES" sz="2000" dirty="0"/>
              <a:t>Solución </a:t>
            </a:r>
            <a:r>
              <a:rPr lang="es-ES" sz="2000" b="1" dirty="0"/>
              <a:t>iterativa</a:t>
            </a:r>
            <a:r>
              <a:rPr lang="es-ES" sz="2000" dirty="0"/>
              <a:t>:      </a:t>
            </a:r>
            <a:r>
              <a:rPr lang="es-ES" sz="2000" dirty="0">
                <a:solidFill>
                  <a:srgbClr val="000099"/>
                </a:solidFill>
              </a:rPr>
              <a:t>2</a:t>
            </a:r>
            <a:r>
              <a:rPr lang="es-ES" sz="2200" baseline="40000" dirty="0">
                <a:solidFill>
                  <a:srgbClr val="000099"/>
                </a:solidFill>
              </a:rPr>
              <a:t>3</a:t>
            </a:r>
            <a:r>
              <a:rPr lang="es-ES" sz="2000" dirty="0">
                <a:solidFill>
                  <a:srgbClr val="000099"/>
                </a:solidFill>
              </a:rPr>
              <a:t> = 2 x 2 x 2</a:t>
            </a:r>
            <a:endParaRPr lang="es-ES" sz="2000" i="1" dirty="0">
              <a:solidFill>
                <a:srgbClr val="000099"/>
              </a:solidFill>
              <a:latin typeface="Consolas" panose="020B0609020204030204" pitchFamily="49" charset="0"/>
            </a:endParaRPr>
          </a:p>
        </p:txBody>
      </p:sp>
      <p:sp>
        <p:nvSpPr>
          <p:cNvPr id="8" name="7 CuadroTexto"/>
          <p:cNvSpPr txBox="1"/>
          <p:nvPr/>
        </p:nvSpPr>
        <p:spPr>
          <a:xfrm>
            <a:off x="1102346" y="4448671"/>
            <a:ext cx="7785248" cy="423193"/>
          </a:xfrm>
          <a:prstGeom prst="rect">
            <a:avLst/>
          </a:prstGeom>
          <a:noFill/>
        </p:spPr>
        <p:txBody>
          <a:bodyPr wrap="square" rtlCol="0">
            <a:spAutoFit/>
          </a:bodyPr>
          <a:lstStyle/>
          <a:p>
            <a:pPr marL="457200" indent="-457200" algn="just">
              <a:lnSpc>
                <a:spcPct val="114000"/>
              </a:lnSpc>
              <a:spcBef>
                <a:spcPts val="600"/>
              </a:spcBef>
              <a:spcAft>
                <a:spcPts val="600"/>
              </a:spcAft>
              <a:buClr>
                <a:schemeClr val="accent6">
                  <a:lumMod val="75000"/>
                </a:schemeClr>
              </a:buClr>
              <a:buSzPct val="110000"/>
              <a:buFont typeface="+mj-lt"/>
              <a:buAutoNum type="alphaLcParenR" startAt="2"/>
            </a:pPr>
            <a:r>
              <a:rPr lang="es-ES" sz="2000" dirty="0"/>
              <a:t>Solución </a:t>
            </a:r>
            <a:r>
              <a:rPr lang="es-ES" sz="2000" b="1" dirty="0"/>
              <a:t>recursiva</a:t>
            </a:r>
            <a:r>
              <a:rPr lang="es-ES" sz="2000" dirty="0"/>
              <a:t>:      </a:t>
            </a:r>
            <a:r>
              <a:rPr lang="es-ES" sz="2000" dirty="0">
                <a:solidFill>
                  <a:srgbClr val="000099"/>
                </a:solidFill>
              </a:rPr>
              <a:t>2</a:t>
            </a:r>
            <a:r>
              <a:rPr lang="es-ES" sz="2200" baseline="40000" dirty="0">
                <a:solidFill>
                  <a:srgbClr val="000099"/>
                </a:solidFill>
              </a:rPr>
              <a:t>3</a:t>
            </a:r>
            <a:r>
              <a:rPr lang="es-ES" sz="2000" dirty="0">
                <a:solidFill>
                  <a:srgbClr val="000099"/>
                </a:solidFill>
              </a:rPr>
              <a:t> = 2 x 2</a:t>
            </a:r>
            <a:r>
              <a:rPr lang="es-ES" sz="2200" baseline="40000" dirty="0">
                <a:solidFill>
                  <a:srgbClr val="000099"/>
                </a:solidFill>
              </a:rPr>
              <a:t>2</a:t>
            </a:r>
            <a:endParaRPr lang="es-ES" sz="2200" i="1" baseline="40000" dirty="0">
              <a:solidFill>
                <a:srgbClr val="000099"/>
              </a:solidFill>
              <a:latin typeface="Consolas" panose="020B0609020204030204" pitchFamily="49" charset="0"/>
            </a:endParaRPr>
          </a:p>
        </p:txBody>
      </p:sp>
      <p:sp>
        <p:nvSpPr>
          <p:cNvPr id="9" name="8 Rectángulo"/>
          <p:cNvSpPr/>
          <p:nvPr/>
        </p:nvSpPr>
        <p:spPr>
          <a:xfrm>
            <a:off x="1435274" y="5013176"/>
            <a:ext cx="6480720" cy="1697901"/>
          </a:xfrm>
          <a:prstGeom prst="rect">
            <a:avLst/>
          </a:prstGeom>
          <a:solidFill>
            <a:schemeClr val="accent3">
              <a:lumMod val="20000"/>
              <a:lumOff val="80000"/>
            </a:schemeClr>
          </a:solidFill>
        </p:spPr>
        <p:txBody>
          <a:bodyPr wrap="square">
            <a:spAutoFit/>
          </a:bodyPr>
          <a:lstStyle/>
          <a:p>
            <a:pPr>
              <a:spcBef>
                <a:spcPts val="200"/>
              </a:spcBef>
            </a:pPr>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static</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b="1" i="1" dirty="0">
                <a:solidFill>
                  <a:srgbClr val="000000"/>
                </a:solidFill>
                <a:latin typeface="Consolas"/>
              </a:rPr>
              <a:t>potencia</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base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exp</a:t>
            </a:r>
            <a:r>
              <a:rPr lang="es-ES" sz="1600" dirty="0">
                <a:solidFill>
                  <a:srgbClr val="000000"/>
                </a:solidFill>
                <a:latin typeface="Consolas"/>
              </a:rPr>
              <a:t>) {</a:t>
            </a:r>
          </a:p>
          <a:p>
            <a:pPr>
              <a:spcBef>
                <a:spcPts val="200"/>
              </a:spcBef>
            </a:pPr>
            <a:r>
              <a:rPr lang="en-US" sz="1600" dirty="0">
                <a:solidFill>
                  <a:srgbClr val="7F0055"/>
                </a:solidFill>
                <a:latin typeface="Consolas"/>
              </a:rPr>
              <a:t>	if</a:t>
            </a:r>
            <a:r>
              <a:rPr lang="en-US" sz="1600" dirty="0">
                <a:solidFill>
                  <a:srgbClr val="000000"/>
                </a:solidFill>
                <a:latin typeface="Consolas"/>
              </a:rPr>
              <a:t> (</a:t>
            </a:r>
            <a:r>
              <a:rPr lang="en-US" sz="1600" dirty="0" err="1">
                <a:solidFill>
                  <a:srgbClr val="6A3E3E"/>
                </a:solidFill>
                <a:latin typeface="Consolas"/>
              </a:rPr>
              <a:t>exp</a:t>
            </a:r>
            <a:r>
              <a:rPr lang="en-US" sz="1600" dirty="0">
                <a:solidFill>
                  <a:srgbClr val="000000"/>
                </a:solidFill>
                <a:latin typeface="Consolas"/>
              </a:rPr>
              <a:t> == 1) 	</a:t>
            </a:r>
            <a:r>
              <a:rPr lang="en-US" sz="1400" dirty="0">
                <a:solidFill>
                  <a:srgbClr val="3F7F5F"/>
                </a:solidFill>
                <a:latin typeface="Consolas"/>
              </a:rPr>
              <a:t>// </a:t>
            </a:r>
            <a:r>
              <a:rPr lang="en-US" sz="1400" dirty="0" err="1">
                <a:solidFill>
                  <a:srgbClr val="3F7F5F"/>
                </a:solidFill>
                <a:latin typeface="Consolas"/>
              </a:rPr>
              <a:t>Caso</a:t>
            </a:r>
            <a:r>
              <a:rPr lang="en-US" sz="1400" dirty="0">
                <a:solidFill>
                  <a:srgbClr val="3F7F5F"/>
                </a:solidFill>
                <a:latin typeface="Consolas"/>
              </a:rPr>
              <a:t> base</a:t>
            </a:r>
          </a:p>
          <a:p>
            <a:pPr>
              <a:spcBef>
                <a:spcPts val="2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a:solidFill>
                  <a:srgbClr val="6A3E3E"/>
                </a:solidFill>
                <a:latin typeface="Consolas"/>
              </a:rPr>
              <a:t>base</a:t>
            </a:r>
            <a:r>
              <a:rPr lang="es-ES" sz="1600" dirty="0">
                <a:solidFill>
                  <a:srgbClr val="000000"/>
                </a:solidFill>
                <a:latin typeface="Consolas"/>
              </a:rPr>
              <a:t>;</a:t>
            </a:r>
          </a:p>
          <a:p>
            <a:pPr>
              <a:spcBef>
                <a:spcPts val="200"/>
              </a:spcBef>
            </a:pPr>
            <a:r>
              <a:rPr lang="es-ES" sz="1600" dirty="0">
                <a:solidFill>
                  <a:srgbClr val="7F0055"/>
                </a:solidFill>
                <a:latin typeface="Consolas"/>
              </a:rPr>
              <a:t>	</a:t>
            </a:r>
            <a:r>
              <a:rPr lang="es-ES" sz="1600" dirty="0" err="1">
                <a:solidFill>
                  <a:srgbClr val="7F0055"/>
                </a:solidFill>
                <a:latin typeface="Consolas"/>
              </a:rPr>
              <a:t>else</a:t>
            </a:r>
            <a:r>
              <a:rPr lang="es-ES" sz="1600" dirty="0">
                <a:solidFill>
                  <a:srgbClr val="7F0055"/>
                </a:solidFill>
                <a:latin typeface="Consolas"/>
              </a:rPr>
              <a:t>		</a:t>
            </a:r>
            <a:r>
              <a:rPr lang="es-ES" sz="1400" dirty="0">
                <a:solidFill>
                  <a:srgbClr val="3F7F5F"/>
                </a:solidFill>
                <a:latin typeface="Consolas"/>
              </a:rPr>
              <a:t>// </a:t>
            </a:r>
            <a:r>
              <a:rPr lang="es-ES" sz="1400" dirty="0" err="1">
                <a:solidFill>
                  <a:srgbClr val="3F7F5F"/>
                </a:solidFill>
                <a:latin typeface="Consolas"/>
              </a:rPr>
              <a:t>Reduccion</a:t>
            </a:r>
            <a:r>
              <a:rPr lang="es-ES" sz="1400" dirty="0">
                <a:solidFill>
                  <a:srgbClr val="3F7F5F"/>
                </a:solidFill>
                <a:latin typeface="Consolas"/>
              </a:rPr>
              <a:t> de la complejidad</a:t>
            </a:r>
          </a:p>
          <a:p>
            <a:pPr>
              <a:spcBef>
                <a:spcPts val="2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a:solidFill>
                  <a:srgbClr val="6A3E3E"/>
                </a:solidFill>
                <a:latin typeface="Consolas"/>
              </a:rPr>
              <a:t>base</a:t>
            </a:r>
            <a:r>
              <a:rPr lang="es-ES" sz="1600" dirty="0">
                <a:solidFill>
                  <a:srgbClr val="000000"/>
                </a:solidFill>
                <a:latin typeface="Consolas"/>
              </a:rPr>
              <a:t> * </a:t>
            </a:r>
            <a:r>
              <a:rPr lang="es-ES" sz="1600" b="1" i="1" dirty="0">
                <a:solidFill>
                  <a:srgbClr val="000000"/>
                </a:solidFill>
                <a:latin typeface="Consolas"/>
              </a:rPr>
              <a:t>potencia</a:t>
            </a:r>
            <a:r>
              <a:rPr lang="es-ES" sz="1600" i="1" dirty="0">
                <a:solidFill>
                  <a:srgbClr val="000000"/>
                </a:solidFill>
                <a:latin typeface="Consolas"/>
              </a:rPr>
              <a:t>(</a:t>
            </a:r>
            <a:r>
              <a:rPr lang="es-ES" sz="1600" i="1" dirty="0">
                <a:solidFill>
                  <a:srgbClr val="6A3E3E"/>
                </a:solidFill>
                <a:latin typeface="Consolas"/>
              </a:rPr>
              <a:t>base</a:t>
            </a:r>
            <a:r>
              <a:rPr lang="es-ES" sz="1600" i="1" dirty="0">
                <a:solidFill>
                  <a:srgbClr val="000000"/>
                </a:solidFill>
                <a:latin typeface="Consolas"/>
              </a:rPr>
              <a:t>,</a:t>
            </a:r>
            <a:r>
              <a:rPr lang="es-ES" sz="1600" i="1" dirty="0">
                <a:solidFill>
                  <a:srgbClr val="6A3E3E"/>
                </a:solidFill>
                <a:latin typeface="Consolas"/>
              </a:rPr>
              <a:t>exp</a:t>
            </a:r>
            <a:r>
              <a:rPr lang="es-ES" sz="1600" i="1" dirty="0">
                <a:solidFill>
                  <a:srgbClr val="000000"/>
                </a:solidFill>
                <a:latin typeface="Consolas"/>
              </a:rPr>
              <a:t>-1);</a:t>
            </a:r>
          </a:p>
          <a:p>
            <a:pPr>
              <a:spcBef>
                <a:spcPts val="200"/>
              </a:spcBef>
            </a:pPr>
            <a:r>
              <a:rPr lang="es-ES" sz="1600" dirty="0">
                <a:solidFill>
                  <a:srgbClr val="000000"/>
                </a:solidFill>
                <a:latin typeface="Consolas"/>
              </a:rPr>
              <a:t>  }</a:t>
            </a:r>
            <a:endParaRPr lang="es-ES" sz="1600" dirty="0"/>
          </a:p>
        </p:txBody>
      </p:sp>
      <p:sp>
        <p:nvSpPr>
          <p:cNvPr id="10" name="9 Rectángulo"/>
          <p:cNvSpPr/>
          <p:nvPr/>
        </p:nvSpPr>
        <p:spPr>
          <a:xfrm>
            <a:off x="1428006" y="2537318"/>
            <a:ext cx="6480720" cy="1697901"/>
          </a:xfrm>
          <a:prstGeom prst="rect">
            <a:avLst/>
          </a:prstGeom>
          <a:solidFill>
            <a:schemeClr val="accent3">
              <a:lumMod val="20000"/>
              <a:lumOff val="80000"/>
            </a:schemeClr>
          </a:solidFill>
        </p:spPr>
        <p:txBody>
          <a:bodyPr wrap="square">
            <a:spAutoFit/>
          </a:bodyPr>
          <a:lstStyle/>
          <a:p>
            <a:pPr>
              <a:spcAft>
                <a:spcPts val="200"/>
              </a:spcAft>
            </a:pPr>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static</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b="1" i="1" dirty="0">
                <a:solidFill>
                  <a:srgbClr val="000000"/>
                </a:solidFill>
                <a:latin typeface="Consolas"/>
              </a:rPr>
              <a:t>potencia2</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base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exp</a:t>
            </a:r>
            <a:r>
              <a:rPr lang="es-ES" sz="1600" dirty="0">
                <a:solidFill>
                  <a:srgbClr val="000000"/>
                </a:solidFill>
                <a:latin typeface="Consolas"/>
              </a:rPr>
              <a:t>) {</a:t>
            </a:r>
          </a:p>
          <a:p>
            <a:pPr>
              <a:spcAft>
                <a:spcPts val="200"/>
              </a:spcAft>
            </a:pPr>
            <a:r>
              <a:rPr lang="es-ES" sz="1600" dirty="0">
                <a:solidFill>
                  <a:srgbClr val="7F0055"/>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res</a:t>
            </a:r>
            <a:r>
              <a:rPr lang="es-ES" sz="1600" dirty="0">
                <a:solidFill>
                  <a:srgbClr val="000000"/>
                </a:solidFill>
                <a:latin typeface="Consolas"/>
              </a:rPr>
              <a:t> = 1;</a:t>
            </a:r>
          </a:p>
          <a:p>
            <a:pPr>
              <a:spcAft>
                <a:spcPts val="200"/>
              </a:spcAft>
            </a:pPr>
            <a:r>
              <a:rPr lang="nn-NO" sz="1600" dirty="0">
                <a:solidFill>
                  <a:srgbClr val="7F0055"/>
                </a:solidFill>
                <a:latin typeface="Consolas"/>
              </a:rPr>
              <a:t>	for</a:t>
            </a:r>
            <a:r>
              <a:rPr lang="nn-NO" sz="1600" dirty="0">
                <a:solidFill>
                  <a:srgbClr val="000000"/>
                </a:solidFill>
                <a:latin typeface="Consolas"/>
              </a:rPr>
              <a:t> (</a:t>
            </a:r>
            <a:r>
              <a:rPr lang="nn-NO" sz="1600" dirty="0">
                <a:solidFill>
                  <a:srgbClr val="7F0055"/>
                </a:solidFill>
                <a:latin typeface="Consolas"/>
              </a:rPr>
              <a:t>int</a:t>
            </a:r>
            <a:r>
              <a:rPr lang="nn-NO" sz="1600" dirty="0">
                <a:solidFill>
                  <a:srgbClr val="000000"/>
                </a:solidFill>
                <a:latin typeface="Consolas"/>
              </a:rPr>
              <a:t> </a:t>
            </a:r>
            <a:r>
              <a:rPr lang="nn-NO" sz="1600" dirty="0">
                <a:solidFill>
                  <a:srgbClr val="6A3E3E"/>
                </a:solidFill>
                <a:latin typeface="Consolas"/>
              </a:rPr>
              <a:t>i</a:t>
            </a:r>
            <a:r>
              <a:rPr lang="nn-NO" sz="1600" dirty="0">
                <a:solidFill>
                  <a:srgbClr val="000000"/>
                </a:solidFill>
                <a:latin typeface="Consolas"/>
              </a:rPr>
              <a:t>=1; </a:t>
            </a:r>
            <a:r>
              <a:rPr lang="nn-NO" sz="1600" dirty="0">
                <a:solidFill>
                  <a:srgbClr val="6A3E3E"/>
                </a:solidFill>
                <a:latin typeface="Consolas"/>
              </a:rPr>
              <a:t>i</a:t>
            </a:r>
            <a:r>
              <a:rPr lang="nn-NO" sz="1600" dirty="0">
                <a:solidFill>
                  <a:srgbClr val="000000"/>
                </a:solidFill>
                <a:latin typeface="Consolas"/>
              </a:rPr>
              <a:t> &lt;= </a:t>
            </a:r>
            <a:r>
              <a:rPr lang="nn-NO" sz="1600" dirty="0">
                <a:solidFill>
                  <a:srgbClr val="6A3E3E"/>
                </a:solidFill>
                <a:latin typeface="Consolas"/>
              </a:rPr>
              <a:t>exp</a:t>
            </a:r>
            <a:r>
              <a:rPr lang="nn-NO" sz="1600" dirty="0">
                <a:solidFill>
                  <a:srgbClr val="000000"/>
                </a:solidFill>
                <a:latin typeface="Consolas"/>
              </a:rPr>
              <a:t>; </a:t>
            </a:r>
            <a:r>
              <a:rPr lang="nn-NO" sz="1600" dirty="0">
                <a:solidFill>
                  <a:srgbClr val="6A3E3E"/>
                </a:solidFill>
                <a:latin typeface="Consolas"/>
              </a:rPr>
              <a:t>i</a:t>
            </a:r>
            <a:r>
              <a:rPr lang="nn-NO" sz="1600" dirty="0">
                <a:solidFill>
                  <a:srgbClr val="000000"/>
                </a:solidFill>
                <a:latin typeface="Consolas"/>
              </a:rPr>
              <a:t>++)</a:t>
            </a:r>
          </a:p>
          <a:p>
            <a:pPr>
              <a:spcAft>
                <a:spcPts val="200"/>
              </a:spcAft>
            </a:pPr>
            <a:r>
              <a:rPr lang="es-ES" sz="1600" dirty="0">
                <a:solidFill>
                  <a:srgbClr val="6A3E3E"/>
                </a:solidFill>
                <a:latin typeface="Consolas"/>
              </a:rPr>
              <a:t>		res</a:t>
            </a:r>
            <a:r>
              <a:rPr lang="es-ES" sz="1600" dirty="0">
                <a:solidFill>
                  <a:srgbClr val="000000"/>
                </a:solidFill>
                <a:latin typeface="Consolas"/>
              </a:rPr>
              <a:t> = </a:t>
            </a:r>
            <a:r>
              <a:rPr lang="es-ES" sz="1600" dirty="0">
                <a:solidFill>
                  <a:srgbClr val="6A3E3E"/>
                </a:solidFill>
                <a:latin typeface="Consolas"/>
              </a:rPr>
              <a:t>res</a:t>
            </a:r>
            <a:r>
              <a:rPr lang="es-ES" sz="1600" dirty="0">
                <a:solidFill>
                  <a:srgbClr val="000000"/>
                </a:solidFill>
                <a:latin typeface="Consolas"/>
              </a:rPr>
              <a:t> * </a:t>
            </a:r>
            <a:r>
              <a:rPr lang="es-ES" sz="1600" dirty="0">
                <a:solidFill>
                  <a:srgbClr val="6A3E3E"/>
                </a:solidFill>
                <a:latin typeface="Consolas"/>
              </a:rPr>
              <a:t>base</a:t>
            </a:r>
            <a:r>
              <a:rPr lang="es-ES" sz="1600" dirty="0">
                <a:solidFill>
                  <a:srgbClr val="000000"/>
                </a:solidFill>
                <a:latin typeface="Consolas"/>
              </a:rPr>
              <a:t>;</a:t>
            </a:r>
          </a:p>
          <a:p>
            <a:pPr>
              <a:spcAft>
                <a:spcPts val="200"/>
              </a:spcAft>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a:solidFill>
                  <a:srgbClr val="6A3E3E"/>
                </a:solidFill>
                <a:latin typeface="Consolas"/>
              </a:rPr>
              <a:t>res</a:t>
            </a:r>
            <a:r>
              <a:rPr lang="es-ES" sz="1600" dirty="0">
                <a:solidFill>
                  <a:srgbClr val="000000"/>
                </a:solidFill>
                <a:latin typeface="Consolas"/>
              </a:rPr>
              <a:t>;</a:t>
            </a:r>
          </a:p>
          <a:p>
            <a:pPr>
              <a:spcAft>
                <a:spcPts val="200"/>
              </a:spcAft>
            </a:pPr>
            <a:r>
              <a:rPr lang="es-ES" sz="1600" dirty="0">
                <a:solidFill>
                  <a:srgbClr val="000000"/>
                </a:solidFill>
                <a:latin typeface="Consolas"/>
              </a:rPr>
              <a:t>  }</a:t>
            </a:r>
            <a:endParaRPr lang="es-ES" sz="1600" dirty="0"/>
          </a:p>
        </p:txBody>
      </p:sp>
    </p:spTree>
    <p:extLst>
      <p:ext uri="{BB962C8B-B14F-4D97-AF65-F5344CB8AC3E}">
        <p14:creationId xmlns:p14="http://schemas.microsoft.com/office/powerpoint/2010/main" val="72510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P spid="8" grpId="0" build="p"/>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Creación de paquetes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56737"/>
            <a:ext cx="8352928" cy="5072158"/>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Un paquete es un conjunto de clases relacionadas entre sí.</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Un paquete puede contener, a su vez, </a:t>
            </a:r>
            <a:r>
              <a:rPr lang="es-ES" sz="2000" i="1" dirty="0" err="1"/>
              <a:t>subpaquetes</a:t>
            </a:r>
            <a:r>
              <a:rPr lang="es-ES" sz="2000" dirty="0"/>
              <a:t>.</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Java mantiene su biblioteca de clases en una estructura jerárquica.</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Cuando nos referimos a una clase de un paquete (salvo que se haya importado el paquete) hay que referirse a la misma especificando el paquete (y </a:t>
            </a:r>
            <a:r>
              <a:rPr lang="es-ES" sz="2000" i="1" dirty="0" err="1"/>
              <a:t>subpaquete</a:t>
            </a:r>
            <a:r>
              <a:rPr lang="es-ES" sz="2000" dirty="0"/>
              <a:t> si es necesario) al que pertenece </a:t>
            </a:r>
            <a:r>
              <a:rPr lang="es-ES" sz="2000" dirty="0">
                <a:solidFill>
                  <a:schemeClr val="tx1">
                    <a:lumMod val="50000"/>
                    <a:lumOff val="50000"/>
                  </a:schemeClr>
                </a:solidFill>
              </a:rPr>
              <a:t>(por ejemplo: </a:t>
            </a:r>
            <a:r>
              <a:rPr lang="es-ES" sz="2000" dirty="0" err="1">
                <a:solidFill>
                  <a:schemeClr val="tx1">
                    <a:lumMod val="50000"/>
                    <a:lumOff val="50000"/>
                  </a:schemeClr>
                </a:solidFill>
              </a:rPr>
              <a:t>java.io.File</a:t>
            </a:r>
            <a:r>
              <a:rPr lang="es-ES" sz="2000" dirty="0">
                <a:solidFill>
                  <a:schemeClr val="tx1">
                    <a:lumMod val="50000"/>
                    <a:lumOff val="50000"/>
                  </a:schemeClr>
                </a:solidFill>
              </a:rPr>
              <a:t>).</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Los paquetes permiten reducir conflictos con los nombres puesto que dos clases que se llaman igual, si pertenecen a paquetes distintos, no deberían de dar problemas.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Los paquetes permiten proteger ciertas clases no públicas al acceso desde fuera del mismo.</a:t>
            </a:r>
          </a:p>
        </p:txBody>
      </p:sp>
    </p:spTree>
    <p:extLst>
      <p:ext uri="{BB962C8B-B14F-4D97-AF65-F5344CB8AC3E}">
        <p14:creationId xmlns:p14="http://schemas.microsoft.com/office/powerpoint/2010/main" val="8019653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left)">
                                      <p:cBhvr>
                                        <p:cTn id="15" dur="500"/>
                                        <p:tgtEl>
                                          <p:spTgt spid="2">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left)">
                                      <p:cBhvr>
                                        <p:cTn id="19" dur="500"/>
                                        <p:tgtEl>
                                          <p:spTgt spid="2">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500"/>
                                        <p:tgtEl>
                                          <p:spTgt spid="2">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left)">
                                      <p:cBhvr>
                                        <p:cTn id="27" dur="500"/>
                                        <p:tgtEl>
                                          <p:spTgt spid="2">
                                            <p:txEl>
                                              <p:pRg st="3" end="3"/>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wipe(left)">
                                      <p:cBhvr>
                                        <p:cTn id="31" dur="500"/>
                                        <p:tgtEl>
                                          <p:spTgt spid="2">
                                            <p:txEl>
                                              <p:pRg st="4" end="4"/>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wipe(left)">
                                      <p:cBhvr>
                                        <p:cTn id="3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079054"/>
            <a:ext cx="8354176" cy="912879"/>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Los métodos recursivos</a:t>
            </a:r>
            <a:endParaRPr lang="es-ES" sz="2000" b="1" i="1" dirty="0">
              <a:latin typeface="Consolas" panose="020B0609020204030204" pitchFamily="49" charset="0"/>
            </a:endParaRPr>
          </a:p>
          <a:p>
            <a:pPr marL="620713" lvl="1" indent="-257175"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Ejemplo:  </a:t>
            </a:r>
            <a:r>
              <a:rPr lang="es-ES" i="1" dirty="0"/>
              <a:t>FACTORIAL</a:t>
            </a:r>
          </a:p>
        </p:txBody>
      </p:sp>
      <p:sp>
        <p:nvSpPr>
          <p:cNvPr id="7" name="6 CuadroTexto"/>
          <p:cNvSpPr txBox="1"/>
          <p:nvPr/>
        </p:nvSpPr>
        <p:spPr>
          <a:xfrm>
            <a:off x="1102346" y="1983616"/>
            <a:ext cx="7785248" cy="443198"/>
          </a:xfrm>
          <a:prstGeom prst="rect">
            <a:avLst/>
          </a:prstGeom>
          <a:noFill/>
        </p:spPr>
        <p:txBody>
          <a:bodyPr wrap="square" rtlCol="0">
            <a:spAutoFit/>
          </a:bodyPr>
          <a:lstStyle/>
          <a:p>
            <a:pPr marL="457200" indent="-457200" algn="just">
              <a:lnSpc>
                <a:spcPct val="114000"/>
              </a:lnSpc>
              <a:spcBef>
                <a:spcPts val="1200"/>
              </a:spcBef>
              <a:spcAft>
                <a:spcPts val="600"/>
              </a:spcAft>
              <a:buClr>
                <a:schemeClr val="accent6">
                  <a:lumMod val="75000"/>
                </a:schemeClr>
              </a:buClr>
              <a:buSzPct val="110000"/>
              <a:buFont typeface="+mj-lt"/>
              <a:buAutoNum type="alphaLcParenR"/>
            </a:pPr>
            <a:r>
              <a:rPr lang="es-ES" sz="2000" dirty="0"/>
              <a:t>Solución </a:t>
            </a:r>
            <a:r>
              <a:rPr lang="es-ES" sz="2000" b="1" dirty="0"/>
              <a:t>iterativa</a:t>
            </a:r>
            <a:r>
              <a:rPr lang="es-ES" sz="2000" dirty="0"/>
              <a:t>:      </a:t>
            </a:r>
            <a:r>
              <a:rPr lang="es-ES" sz="2000" dirty="0">
                <a:solidFill>
                  <a:srgbClr val="000099"/>
                </a:solidFill>
              </a:rPr>
              <a:t>4! = 4 x 3 x 2 x 1</a:t>
            </a:r>
            <a:endParaRPr lang="es-ES" sz="2000" i="1" dirty="0">
              <a:solidFill>
                <a:srgbClr val="000099"/>
              </a:solidFill>
              <a:latin typeface="Consolas" panose="020B0609020204030204" pitchFamily="49" charset="0"/>
            </a:endParaRPr>
          </a:p>
        </p:txBody>
      </p:sp>
      <p:sp>
        <p:nvSpPr>
          <p:cNvPr id="8" name="7 CuadroTexto"/>
          <p:cNvSpPr txBox="1"/>
          <p:nvPr/>
        </p:nvSpPr>
        <p:spPr>
          <a:xfrm>
            <a:off x="1102346" y="4583062"/>
            <a:ext cx="7785248" cy="422808"/>
          </a:xfrm>
          <a:prstGeom prst="rect">
            <a:avLst/>
          </a:prstGeom>
          <a:noFill/>
        </p:spPr>
        <p:txBody>
          <a:bodyPr wrap="square" rtlCol="0">
            <a:spAutoFit/>
          </a:bodyPr>
          <a:lstStyle/>
          <a:p>
            <a:pPr marL="457200" indent="-457200" algn="just">
              <a:lnSpc>
                <a:spcPct val="114000"/>
              </a:lnSpc>
              <a:spcBef>
                <a:spcPts val="600"/>
              </a:spcBef>
              <a:spcAft>
                <a:spcPts val="600"/>
              </a:spcAft>
              <a:buClr>
                <a:schemeClr val="accent6">
                  <a:lumMod val="75000"/>
                </a:schemeClr>
              </a:buClr>
              <a:buSzPct val="110000"/>
              <a:buFont typeface="+mj-lt"/>
              <a:buAutoNum type="alphaLcParenR" startAt="2"/>
            </a:pPr>
            <a:r>
              <a:rPr lang="es-ES" sz="2000" dirty="0"/>
              <a:t>Solución </a:t>
            </a:r>
            <a:r>
              <a:rPr lang="es-ES" sz="2000" b="1" dirty="0"/>
              <a:t>recursiva</a:t>
            </a:r>
            <a:r>
              <a:rPr lang="es-ES" sz="2000" dirty="0"/>
              <a:t>:      </a:t>
            </a:r>
            <a:r>
              <a:rPr lang="es-ES" sz="2000" dirty="0">
                <a:solidFill>
                  <a:srgbClr val="000099"/>
                </a:solidFill>
              </a:rPr>
              <a:t>4! = 4 x 3!</a:t>
            </a:r>
            <a:endParaRPr lang="es-ES" sz="2000" i="1" dirty="0">
              <a:solidFill>
                <a:srgbClr val="000099"/>
              </a:solidFill>
              <a:latin typeface="Consolas" panose="020B0609020204030204" pitchFamily="49" charset="0"/>
            </a:endParaRPr>
          </a:p>
        </p:txBody>
      </p:sp>
      <p:sp>
        <p:nvSpPr>
          <p:cNvPr id="3" name="2 Rectángulo"/>
          <p:cNvSpPr/>
          <p:nvPr/>
        </p:nvSpPr>
        <p:spPr>
          <a:xfrm>
            <a:off x="1394570" y="2418665"/>
            <a:ext cx="7200800" cy="2151871"/>
          </a:xfrm>
          <a:prstGeom prst="rect">
            <a:avLst/>
          </a:prstGeom>
          <a:solidFill>
            <a:schemeClr val="accent3">
              <a:lumMod val="20000"/>
              <a:lumOff val="80000"/>
            </a:schemeClr>
          </a:solidFill>
        </p:spPr>
        <p:txBody>
          <a:bodyPr wrap="square">
            <a:spAutoFit/>
          </a:bodyPr>
          <a:lstStyle/>
          <a:p>
            <a:pPr>
              <a:spcBef>
                <a:spcPts val="100"/>
              </a:spcBef>
            </a:pPr>
            <a:r>
              <a:rPr lang="en-US" sz="1600" dirty="0">
                <a:solidFill>
                  <a:srgbClr val="7F0055"/>
                </a:solidFill>
                <a:latin typeface="Consolas"/>
              </a:rPr>
              <a:t>  public</a:t>
            </a:r>
            <a:r>
              <a:rPr lang="en-US" sz="1600" dirty="0">
                <a:solidFill>
                  <a:srgbClr val="000000"/>
                </a:solidFill>
                <a:latin typeface="Consolas"/>
              </a:rPr>
              <a:t> </a:t>
            </a:r>
            <a:r>
              <a:rPr lang="en-US" sz="1600" dirty="0">
                <a:solidFill>
                  <a:srgbClr val="7F0055"/>
                </a:solidFill>
                <a:latin typeface="Consolas"/>
              </a:rPr>
              <a:t>static</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a:t>
            </a:r>
            <a:r>
              <a:rPr lang="en-US" sz="1600" b="1" i="1" dirty="0">
                <a:solidFill>
                  <a:srgbClr val="000000"/>
                </a:solidFill>
                <a:latin typeface="Consolas"/>
              </a:rPr>
              <a:t>factorial2</a:t>
            </a:r>
            <a:r>
              <a:rPr lang="en-US" sz="1600" dirty="0">
                <a:solidFill>
                  <a:srgbClr val="000000"/>
                </a:solidFill>
                <a:latin typeface="Consolas"/>
              </a:rPr>
              <a:t>(</a:t>
            </a:r>
            <a:r>
              <a:rPr lang="en-US" sz="1600" dirty="0" err="1">
                <a:solidFill>
                  <a:srgbClr val="7F0055"/>
                </a:solidFill>
                <a:latin typeface="Consolas"/>
              </a:rPr>
              <a:t>int</a:t>
            </a:r>
            <a:r>
              <a:rPr lang="en-US" sz="1600" dirty="0">
                <a:solidFill>
                  <a:srgbClr val="000000"/>
                </a:solidFill>
                <a:latin typeface="Consolas"/>
              </a:rPr>
              <a:t> </a:t>
            </a:r>
            <a:r>
              <a:rPr lang="en-US" sz="1600" dirty="0">
                <a:solidFill>
                  <a:srgbClr val="6A3E3E"/>
                </a:solidFill>
                <a:latin typeface="Consolas"/>
              </a:rPr>
              <a:t>N</a:t>
            </a:r>
            <a:r>
              <a:rPr lang="en-US" sz="1600" dirty="0">
                <a:solidFill>
                  <a:srgbClr val="000000"/>
                </a:solidFill>
                <a:latin typeface="Consolas"/>
              </a:rPr>
              <a:t>) {</a:t>
            </a:r>
          </a:p>
          <a:p>
            <a:pPr>
              <a:spcBef>
                <a:spcPts val="100"/>
              </a:spcBef>
            </a:pPr>
            <a:r>
              <a:rPr lang="es-ES" sz="1600" dirty="0">
                <a:solidFill>
                  <a:srgbClr val="7F0055"/>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fact</a:t>
            </a:r>
            <a:r>
              <a:rPr lang="es-ES" sz="1600" dirty="0">
                <a:solidFill>
                  <a:srgbClr val="000000"/>
                </a:solidFill>
                <a:latin typeface="Consolas"/>
              </a:rPr>
              <a:t> = 1;</a:t>
            </a:r>
          </a:p>
          <a:p>
            <a:pPr>
              <a:spcBef>
                <a:spcPts val="100"/>
              </a:spcBef>
            </a:pPr>
            <a:r>
              <a:rPr lang="es-ES" sz="1600" dirty="0">
                <a:solidFill>
                  <a:srgbClr val="7F0055"/>
                </a:solidFill>
                <a:latin typeface="Consolas"/>
              </a:rPr>
              <a:t>	</a:t>
            </a:r>
            <a:r>
              <a:rPr lang="es-ES" sz="1600" dirty="0" err="1">
                <a:solidFill>
                  <a:srgbClr val="7F0055"/>
                </a:solidFill>
                <a:latin typeface="Consolas"/>
              </a:rPr>
              <a:t>while</a:t>
            </a:r>
            <a:r>
              <a:rPr lang="es-ES" sz="1600" dirty="0">
                <a:solidFill>
                  <a:srgbClr val="000000"/>
                </a:solidFill>
                <a:latin typeface="Consolas"/>
              </a:rPr>
              <a:t> (</a:t>
            </a:r>
            <a:r>
              <a:rPr lang="es-ES" sz="1600" dirty="0">
                <a:solidFill>
                  <a:srgbClr val="6A3E3E"/>
                </a:solidFill>
                <a:latin typeface="Consolas"/>
              </a:rPr>
              <a:t>N</a:t>
            </a:r>
            <a:r>
              <a:rPr lang="es-ES" sz="1600" dirty="0">
                <a:solidFill>
                  <a:srgbClr val="000000"/>
                </a:solidFill>
                <a:latin typeface="Consolas"/>
              </a:rPr>
              <a:t>&gt;0) {</a:t>
            </a:r>
          </a:p>
          <a:p>
            <a:pPr>
              <a:spcBef>
                <a:spcPts val="100"/>
              </a:spcBef>
            </a:pPr>
            <a:r>
              <a:rPr lang="es-ES" sz="1600" dirty="0">
                <a:solidFill>
                  <a:srgbClr val="6A3E3E"/>
                </a:solidFill>
                <a:latin typeface="Consolas"/>
              </a:rPr>
              <a:t>	      </a:t>
            </a:r>
            <a:r>
              <a:rPr lang="es-ES" sz="1600" dirty="0" err="1">
                <a:solidFill>
                  <a:srgbClr val="6A3E3E"/>
                </a:solidFill>
                <a:latin typeface="Consolas"/>
              </a:rPr>
              <a:t>fact</a:t>
            </a:r>
            <a:r>
              <a:rPr lang="es-ES" sz="1600" dirty="0">
                <a:solidFill>
                  <a:srgbClr val="000000"/>
                </a:solidFill>
                <a:latin typeface="Consolas"/>
              </a:rPr>
              <a:t>=</a:t>
            </a:r>
            <a:r>
              <a:rPr lang="es-ES" sz="1600" dirty="0" err="1">
                <a:solidFill>
                  <a:srgbClr val="6A3E3E"/>
                </a:solidFill>
                <a:latin typeface="Consolas"/>
              </a:rPr>
              <a:t>fact</a:t>
            </a:r>
            <a:r>
              <a:rPr lang="es-ES" sz="1600" dirty="0">
                <a:solidFill>
                  <a:srgbClr val="000000"/>
                </a:solidFill>
                <a:latin typeface="Consolas"/>
              </a:rPr>
              <a:t>*</a:t>
            </a:r>
            <a:r>
              <a:rPr lang="es-ES" sz="1600" dirty="0">
                <a:solidFill>
                  <a:srgbClr val="6A3E3E"/>
                </a:solidFill>
                <a:latin typeface="Consolas"/>
              </a:rPr>
              <a:t>N</a:t>
            </a:r>
            <a:r>
              <a:rPr lang="es-ES" sz="1600" dirty="0">
                <a:solidFill>
                  <a:srgbClr val="000000"/>
                </a:solidFill>
                <a:latin typeface="Consolas"/>
              </a:rPr>
              <a:t>;</a:t>
            </a:r>
          </a:p>
          <a:p>
            <a:pPr>
              <a:spcBef>
                <a:spcPts val="100"/>
              </a:spcBef>
            </a:pPr>
            <a:r>
              <a:rPr lang="es-ES" sz="1600" dirty="0">
                <a:solidFill>
                  <a:srgbClr val="6A3E3E"/>
                </a:solidFill>
                <a:latin typeface="Consolas"/>
              </a:rPr>
              <a:t>	      N</a:t>
            </a:r>
            <a:r>
              <a:rPr lang="es-ES" sz="1600" dirty="0">
                <a:solidFill>
                  <a:srgbClr val="000000"/>
                </a:solidFill>
                <a:latin typeface="Consolas"/>
              </a:rPr>
              <a:t>--;</a:t>
            </a:r>
          </a:p>
          <a:p>
            <a:pPr>
              <a:spcBef>
                <a:spcPts val="100"/>
              </a:spcBef>
            </a:pPr>
            <a:r>
              <a:rPr lang="es-ES" sz="1600" dirty="0">
                <a:solidFill>
                  <a:srgbClr val="000000"/>
                </a:solidFill>
                <a:latin typeface="Consolas"/>
              </a:rPr>
              <a:t>	}</a:t>
            </a:r>
          </a:p>
          <a:p>
            <a:pPr>
              <a:spcBef>
                <a:spcPts val="1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err="1">
                <a:solidFill>
                  <a:srgbClr val="6A3E3E"/>
                </a:solidFill>
                <a:latin typeface="Consolas"/>
              </a:rPr>
              <a:t>fact</a:t>
            </a:r>
            <a:r>
              <a:rPr lang="es-ES" sz="1600" dirty="0">
                <a:solidFill>
                  <a:srgbClr val="000000"/>
                </a:solidFill>
                <a:latin typeface="Consolas"/>
              </a:rPr>
              <a:t>;</a:t>
            </a:r>
          </a:p>
          <a:p>
            <a:pPr>
              <a:spcBef>
                <a:spcPts val="100"/>
              </a:spcBef>
            </a:pPr>
            <a:r>
              <a:rPr lang="es-ES" sz="1600" dirty="0">
                <a:solidFill>
                  <a:srgbClr val="000000"/>
                </a:solidFill>
                <a:latin typeface="Consolas"/>
              </a:rPr>
              <a:t>  }</a:t>
            </a:r>
            <a:endParaRPr lang="es-ES" sz="1600" dirty="0"/>
          </a:p>
        </p:txBody>
      </p:sp>
      <p:sp>
        <p:nvSpPr>
          <p:cNvPr id="11" name="10 Rectángulo"/>
          <p:cNvSpPr/>
          <p:nvPr/>
        </p:nvSpPr>
        <p:spPr>
          <a:xfrm>
            <a:off x="1394570" y="5010389"/>
            <a:ext cx="7200800" cy="1633781"/>
          </a:xfrm>
          <a:prstGeom prst="rect">
            <a:avLst/>
          </a:prstGeom>
          <a:solidFill>
            <a:schemeClr val="accent3">
              <a:lumMod val="20000"/>
              <a:lumOff val="80000"/>
            </a:schemeClr>
          </a:solidFill>
        </p:spPr>
        <p:txBody>
          <a:bodyPr wrap="square">
            <a:spAutoFit/>
          </a:bodyPr>
          <a:lstStyle/>
          <a:p>
            <a:pPr>
              <a:spcBef>
                <a:spcPts val="100"/>
              </a:spcBef>
            </a:pPr>
            <a:r>
              <a:rPr lang="en-US" sz="1600" dirty="0">
                <a:solidFill>
                  <a:srgbClr val="7F0055"/>
                </a:solidFill>
                <a:latin typeface="Consolas"/>
              </a:rPr>
              <a:t>  public</a:t>
            </a:r>
            <a:r>
              <a:rPr lang="en-US" sz="1600" dirty="0">
                <a:solidFill>
                  <a:srgbClr val="000000"/>
                </a:solidFill>
                <a:latin typeface="Consolas"/>
              </a:rPr>
              <a:t> </a:t>
            </a:r>
            <a:r>
              <a:rPr lang="en-US" sz="1600" dirty="0">
                <a:solidFill>
                  <a:srgbClr val="7F0055"/>
                </a:solidFill>
                <a:latin typeface="Consolas"/>
              </a:rPr>
              <a:t>static</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a:t>
            </a:r>
            <a:r>
              <a:rPr lang="en-US" sz="1600" b="1" i="1" dirty="0">
                <a:solidFill>
                  <a:srgbClr val="000000"/>
                </a:solidFill>
                <a:latin typeface="Consolas"/>
              </a:rPr>
              <a:t>factorial</a:t>
            </a:r>
            <a:r>
              <a:rPr lang="en-US" sz="1600" dirty="0">
                <a:solidFill>
                  <a:srgbClr val="000000"/>
                </a:solidFill>
                <a:latin typeface="Consolas"/>
              </a:rPr>
              <a:t>(</a:t>
            </a:r>
            <a:r>
              <a:rPr lang="en-US" sz="1600" dirty="0" err="1">
                <a:solidFill>
                  <a:srgbClr val="7F0055"/>
                </a:solidFill>
                <a:latin typeface="Consolas"/>
              </a:rPr>
              <a:t>int</a:t>
            </a:r>
            <a:r>
              <a:rPr lang="en-US" sz="1600" dirty="0">
                <a:solidFill>
                  <a:srgbClr val="000000"/>
                </a:solidFill>
                <a:latin typeface="Consolas"/>
              </a:rPr>
              <a:t> </a:t>
            </a:r>
            <a:r>
              <a:rPr lang="en-US" sz="1600" dirty="0">
                <a:solidFill>
                  <a:srgbClr val="6A3E3E"/>
                </a:solidFill>
                <a:latin typeface="Consolas"/>
              </a:rPr>
              <a:t>N</a:t>
            </a:r>
            <a:r>
              <a:rPr lang="en-US" sz="1600" dirty="0">
                <a:solidFill>
                  <a:srgbClr val="000000"/>
                </a:solidFill>
                <a:latin typeface="Consolas"/>
              </a:rPr>
              <a:t>) {</a:t>
            </a:r>
          </a:p>
          <a:p>
            <a:pPr>
              <a:spcBef>
                <a:spcPts val="100"/>
              </a:spcBef>
            </a:pPr>
            <a:r>
              <a:rPr lang="pt-BR" sz="1600" dirty="0">
                <a:solidFill>
                  <a:srgbClr val="7F0055"/>
                </a:solidFill>
                <a:latin typeface="Consolas"/>
              </a:rPr>
              <a:t>	</a:t>
            </a:r>
            <a:r>
              <a:rPr lang="pt-BR" sz="1600" dirty="0" err="1">
                <a:solidFill>
                  <a:srgbClr val="7F0055"/>
                </a:solidFill>
                <a:latin typeface="Consolas"/>
              </a:rPr>
              <a:t>if</a:t>
            </a:r>
            <a:r>
              <a:rPr lang="pt-BR" sz="1600" dirty="0">
                <a:solidFill>
                  <a:srgbClr val="000000"/>
                </a:solidFill>
                <a:latin typeface="Consolas"/>
              </a:rPr>
              <a:t> (</a:t>
            </a:r>
            <a:r>
              <a:rPr lang="pt-BR" sz="1600" dirty="0">
                <a:solidFill>
                  <a:srgbClr val="6A3E3E"/>
                </a:solidFill>
                <a:latin typeface="Consolas"/>
              </a:rPr>
              <a:t>N</a:t>
            </a:r>
            <a:r>
              <a:rPr lang="pt-BR" sz="1600" dirty="0">
                <a:solidFill>
                  <a:srgbClr val="000000"/>
                </a:solidFill>
                <a:latin typeface="Consolas"/>
              </a:rPr>
              <a:t> == 0) 	</a:t>
            </a:r>
            <a:r>
              <a:rPr lang="pt-BR" sz="1400" dirty="0">
                <a:solidFill>
                  <a:srgbClr val="3F7F5F"/>
                </a:solidFill>
                <a:latin typeface="Consolas"/>
              </a:rPr>
              <a:t>// Caso base</a:t>
            </a:r>
          </a:p>
          <a:p>
            <a:pPr>
              <a:spcBef>
                <a:spcPts val="1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1;</a:t>
            </a:r>
          </a:p>
          <a:p>
            <a:pPr>
              <a:spcBef>
                <a:spcPts val="100"/>
              </a:spcBef>
            </a:pPr>
            <a:r>
              <a:rPr lang="es-ES" sz="1600" dirty="0">
                <a:solidFill>
                  <a:srgbClr val="7F0055"/>
                </a:solidFill>
                <a:latin typeface="Consolas"/>
              </a:rPr>
              <a:t>	</a:t>
            </a:r>
            <a:r>
              <a:rPr lang="es-ES" sz="1600" dirty="0" err="1">
                <a:solidFill>
                  <a:srgbClr val="7F0055"/>
                </a:solidFill>
                <a:latin typeface="Consolas"/>
              </a:rPr>
              <a:t>else</a:t>
            </a:r>
            <a:r>
              <a:rPr lang="es-ES" sz="1600" dirty="0">
                <a:solidFill>
                  <a:srgbClr val="7F0055"/>
                </a:solidFill>
                <a:latin typeface="Consolas"/>
              </a:rPr>
              <a:t>		</a:t>
            </a:r>
            <a:r>
              <a:rPr lang="es-ES" sz="1400" dirty="0">
                <a:solidFill>
                  <a:srgbClr val="3F7F5F"/>
                </a:solidFill>
                <a:latin typeface="Consolas"/>
              </a:rPr>
              <a:t>// Reducción de la complejidad</a:t>
            </a:r>
          </a:p>
          <a:p>
            <a:pPr>
              <a:spcBef>
                <a:spcPts val="1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a:solidFill>
                  <a:srgbClr val="6A3E3E"/>
                </a:solidFill>
                <a:latin typeface="Consolas"/>
              </a:rPr>
              <a:t>N</a:t>
            </a:r>
            <a:r>
              <a:rPr lang="es-ES" sz="1600" dirty="0">
                <a:solidFill>
                  <a:srgbClr val="000000"/>
                </a:solidFill>
                <a:latin typeface="Consolas"/>
              </a:rPr>
              <a:t> * </a:t>
            </a:r>
            <a:r>
              <a:rPr lang="es-ES" sz="1600" b="1" i="1" dirty="0">
                <a:solidFill>
                  <a:srgbClr val="000000"/>
                </a:solidFill>
                <a:latin typeface="Consolas"/>
              </a:rPr>
              <a:t>factorial</a:t>
            </a:r>
            <a:r>
              <a:rPr lang="es-ES" sz="1600" i="1" dirty="0">
                <a:solidFill>
                  <a:srgbClr val="000000"/>
                </a:solidFill>
                <a:latin typeface="Consolas"/>
              </a:rPr>
              <a:t>(</a:t>
            </a:r>
            <a:r>
              <a:rPr lang="es-ES" sz="1600" i="1" dirty="0">
                <a:solidFill>
                  <a:srgbClr val="6A3E3E"/>
                </a:solidFill>
                <a:latin typeface="Consolas"/>
              </a:rPr>
              <a:t>N</a:t>
            </a:r>
            <a:r>
              <a:rPr lang="es-ES" sz="1600" i="1" dirty="0">
                <a:solidFill>
                  <a:srgbClr val="000000"/>
                </a:solidFill>
                <a:latin typeface="Consolas"/>
              </a:rPr>
              <a:t>-1);</a:t>
            </a:r>
          </a:p>
          <a:p>
            <a:pPr>
              <a:spcBef>
                <a:spcPts val="100"/>
              </a:spcBef>
            </a:pPr>
            <a:r>
              <a:rPr lang="es-ES" sz="1600" dirty="0">
                <a:solidFill>
                  <a:srgbClr val="000000"/>
                </a:solidFill>
                <a:latin typeface="Consolas"/>
              </a:rPr>
              <a:t>  }</a:t>
            </a:r>
            <a:endParaRPr lang="es-ES" sz="1600" dirty="0"/>
          </a:p>
        </p:txBody>
      </p:sp>
    </p:spTree>
    <p:extLst>
      <p:ext uri="{BB962C8B-B14F-4D97-AF65-F5344CB8AC3E}">
        <p14:creationId xmlns:p14="http://schemas.microsoft.com/office/powerpoint/2010/main" val="4269408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3"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40768"/>
            <a:ext cx="8352928" cy="5247590"/>
          </a:xfrm>
          <a:prstGeom prst="rect">
            <a:avLst/>
          </a:prstGeom>
          <a:noFill/>
        </p:spPr>
        <p:txBody>
          <a:bodyPr wrap="square" rtlCol="0">
            <a:spAutoFit/>
          </a:bodyPr>
          <a:lstStyle/>
          <a:p>
            <a:pPr marL="342900" indent="-342900" algn="just">
              <a:spcBef>
                <a:spcPts val="600"/>
              </a:spcBef>
              <a:spcAft>
                <a:spcPts val="600"/>
              </a:spcAft>
              <a:buClr>
                <a:schemeClr val="accent6">
                  <a:lumMod val="75000"/>
                </a:schemeClr>
              </a:buClr>
              <a:buSzPct val="90000"/>
              <a:buFont typeface="Wingdings" panose="05000000000000000000" pitchFamily="2" charset="2"/>
              <a:buChar char="Ø"/>
            </a:pPr>
            <a:r>
              <a:rPr lang="es-ES" sz="2000" dirty="0"/>
              <a:t>El </a:t>
            </a:r>
            <a:r>
              <a:rPr lang="es-ES" sz="2000" b="1" i="1" dirty="0"/>
              <a:t>constructor</a:t>
            </a:r>
            <a:r>
              <a:rPr lang="es-ES" sz="2000" dirty="0"/>
              <a:t> se llama de forma automática siempre que se crea un objeto de una clase.</a:t>
            </a:r>
          </a:p>
          <a:p>
            <a:pPr marL="342900" indent="-342900" algn="just">
              <a:spcBef>
                <a:spcPts val="600"/>
              </a:spcBef>
              <a:spcAft>
                <a:spcPts val="600"/>
              </a:spcAft>
              <a:buClr>
                <a:schemeClr val="accent6">
                  <a:lumMod val="75000"/>
                </a:schemeClr>
              </a:buClr>
              <a:buSzPct val="90000"/>
              <a:buFont typeface="Wingdings" panose="05000000000000000000" pitchFamily="2" charset="2"/>
              <a:buChar char="Ø"/>
            </a:pPr>
            <a:r>
              <a:rPr lang="es-ES" sz="2000" dirty="0"/>
              <a:t>Tenemos dos tipos de </a:t>
            </a:r>
            <a:r>
              <a:rPr lang="es-ES" sz="2000" b="1" i="1" dirty="0"/>
              <a:t>constructores</a:t>
            </a:r>
            <a:r>
              <a:rPr lang="es-ES" sz="2000" dirty="0"/>
              <a:t>:</a:t>
            </a:r>
          </a:p>
          <a:p>
            <a:pPr marL="628650" lvl="1" indent="-266700" algn="just">
              <a:spcBef>
                <a:spcPts val="600"/>
              </a:spcBef>
              <a:spcAft>
                <a:spcPts val="600"/>
              </a:spcAft>
              <a:buClr>
                <a:schemeClr val="accent6">
                  <a:lumMod val="75000"/>
                </a:schemeClr>
              </a:buClr>
              <a:buSzPct val="90000"/>
              <a:buFont typeface="Courier New" panose="02070309020205020404" pitchFamily="49" charset="0"/>
              <a:buChar char="o"/>
            </a:pPr>
            <a:r>
              <a:rPr lang="es-ES" sz="2000" b="1" dirty="0">
                <a:solidFill>
                  <a:srgbClr val="000099"/>
                </a:solidFill>
              </a:rPr>
              <a:t>Constructor por defecto</a:t>
            </a:r>
            <a:r>
              <a:rPr lang="es-ES" sz="2000" dirty="0"/>
              <a:t>. Cuando no se especifica en el código. Se ejecuta de manera automática e inicializa el objeto con los valores especificados o predeterminados el sistema.</a:t>
            </a:r>
          </a:p>
          <a:p>
            <a:pPr marL="628650" lvl="1" indent="-266700" algn="just">
              <a:spcBef>
                <a:spcPts val="600"/>
              </a:spcBef>
              <a:spcAft>
                <a:spcPts val="600"/>
              </a:spcAft>
              <a:buClr>
                <a:schemeClr val="accent6">
                  <a:lumMod val="75000"/>
                </a:schemeClr>
              </a:buClr>
              <a:buSzPct val="90000"/>
              <a:buFont typeface="Courier New" panose="02070309020205020404" pitchFamily="49" charset="0"/>
              <a:buChar char="o"/>
            </a:pPr>
            <a:r>
              <a:rPr lang="es-ES" sz="2000" b="1" dirty="0">
                <a:solidFill>
                  <a:srgbClr val="000099"/>
                </a:solidFill>
              </a:rPr>
              <a:t>Constructor definido</a:t>
            </a:r>
            <a:r>
              <a:rPr lang="es-ES" sz="2000" dirty="0"/>
              <a:t>. Puede ser más de uno. Tiene el mismo nombre de la clase. Nunca devuelve un valor y no puede ser declarado como </a:t>
            </a:r>
            <a:r>
              <a:rPr lang="es-ES" i="1" dirty="0" err="1">
                <a:latin typeface="Consolas" panose="020B0609020204030204" pitchFamily="49" charset="0"/>
              </a:rPr>
              <a:t>static</a:t>
            </a:r>
            <a:r>
              <a:rPr lang="es-ES" sz="2000" dirty="0"/>
              <a:t>, </a:t>
            </a:r>
            <a:r>
              <a:rPr lang="es-ES" i="1" dirty="0">
                <a:latin typeface="Consolas" panose="020B0609020204030204" pitchFamily="49" charset="0"/>
              </a:rPr>
              <a:t>final</a:t>
            </a:r>
            <a:r>
              <a:rPr lang="es-ES" sz="2000" dirty="0"/>
              <a:t>, </a:t>
            </a:r>
            <a:r>
              <a:rPr lang="es-ES" i="1" dirty="0" err="1">
                <a:latin typeface="Consolas" panose="020B0609020204030204" pitchFamily="49" charset="0"/>
              </a:rPr>
              <a:t>native</a:t>
            </a:r>
            <a:r>
              <a:rPr lang="es-ES" sz="2000" dirty="0"/>
              <a:t>, </a:t>
            </a:r>
            <a:r>
              <a:rPr lang="es-ES" i="1" dirty="0" err="1">
                <a:latin typeface="Consolas" panose="020B0609020204030204" pitchFamily="49" charset="0"/>
              </a:rPr>
              <a:t>abstract</a:t>
            </a:r>
            <a:r>
              <a:rPr lang="es-ES" sz="2000" dirty="0"/>
              <a:t> o </a:t>
            </a:r>
            <a:r>
              <a:rPr lang="es-ES" i="1" dirty="0" err="1">
                <a:latin typeface="Consolas" panose="020B0609020204030204" pitchFamily="49" charset="0"/>
              </a:rPr>
              <a:t>synchronized</a:t>
            </a:r>
            <a:r>
              <a:rPr lang="es-ES" sz="2000" dirty="0"/>
              <a:t>. Por regla general se declaran los constructores como públicos (</a:t>
            </a:r>
            <a:r>
              <a:rPr lang="es-ES" i="1" dirty="0" err="1">
                <a:latin typeface="Consolas" panose="020B0609020204030204" pitchFamily="49" charset="0"/>
              </a:rPr>
              <a:t>public</a:t>
            </a:r>
            <a:r>
              <a:rPr lang="es-ES" sz="2000" dirty="0"/>
              <a:t>) para que puedan ser utilizados por cualquier otra clase. </a:t>
            </a:r>
          </a:p>
          <a:p>
            <a:pPr marL="342900" indent="-342900" algn="just">
              <a:spcBef>
                <a:spcPts val="1200"/>
              </a:spcBef>
              <a:spcAft>
                <a:spcPts val="600"/>
              </a:spcAft>
              <a:buClr>
                <a:schemeClr val="accent6">
                  <a:lumMod val="75000"/>
                </a:schemeClr>
              </a:buClr>
              <a:buSzPct val="90000"/>
              <a:buFont typeface="Wingdings" panose="05000000000000000000" pitchFamily="2" charset="2"/>
              <a:buChar char="Ø"/>
            </a:pPr>
            <a:r>
              <a:rPr lang="es-ES" sz="2000" dirty="0"/>
              <a:t>Cuando existe más de un </a:t>
            </a:r>
            <a:r>
              <a:rPr lang="es-ES" sz="2000" b="1" i="1" dirty="0"/>
              <a:t>constructor</a:t>
            </a:r>
            <a:r>
              <a:rPr lang="es-ES" sz="2000" dirty="0"/>
              <a:t> para una clase, se dice que está sobrecargado.</a:t>
            </a:r>
          </a:p>
          <a:p>
            <a:pPr marL="342900" indent="-342900" algn="just">
              <a:spcBef>
                <a:spcPts val="600"/>
              </a:spcBef>
              <a:spcAft>
                <a:spcPts val="600"/>
              </a:spcAft>
              <a:buClr>
                <a:schemeClr val="accent6">
                  <a:lumMod val="75000"/>
                </a:schemeClr>
              </a:buClr>
              <a:buSzPct val="90000"/>
              <a:buFont typeface="Wingdings" panose="05000000000000000000" pitchFamily="2" charset="2"/>
              <a:buChar char="Ø"/>
            </a:pPr>
            <a:endParaRPr lang="es-ES" sz="2000" dirty="0"/>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left)">
                                      <p:cBhvr>
                                        <p:cTn id="15" dur="500"/>
                                        <p:tgtEl>
                                          <p:spTgt spid="2">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left)">
                                      <p:cBhvr>
                                        <p:cTn id="19" dur="500"/>
                                        <p:tgtEl>
                                          <p:spTgt spid="2">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500"/>
                                        <p:tgtEl>
                                          <p:spTgt spid="2">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left)">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left)">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251520" y="1340767"/>
            <a:ext cx="8352928" cy="2409955"/>
          </a:xfrm>
          <a:prstGeom prst="rect">
            <a:avLst/>
          </a:prstGeom>
          <a:noFill/>
        </p:spPr>
        <p:txBody>
          <a:bodyPr wrap="square" rtlCol="0">
            <a:spAutoFit/>
          </a:bodyPr>
          <a:lstStyle/>
          <a:p>
            <a:pPr marL="163513" indent="-257175"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a:solidFill>
                  <a:srgbClr val="000099"/>
                </a:solidFill>
              </a:rPr>
              <a:t>¿Qué hace </a:t>
            </a:r>
            <a:r>
              <a:rPr lang="es-ES" b="1" i="1" dirty="0">
                <a:solidFill>
                  <a:srgbClr val="000099"/>
                </a:solidFill>
              </a:rPr>
              <a:t>Java</a:t>
            </a:r>
            <a:r>
              <a:rPr lang="es-ES" b="1" dirty="0">
                <a:solidFill>
                  <a:srgbClr val="000099"/>
                </a:solidFill>
              </a:rPr>
              <a:t> cuando tiene que cargar una clase?</a:t>
            </a:r>
          </a:p>
          <a:p>
            <a:pPr marL="630238" indent="-363538" algn="just">
              <a:lnSpc>
                <a:spcPct val="114000"/>
              </a:lnSpc>
              <a:spcBef>
                <a:spcPts val="600"/>
              </a:spcBef>
              <a:spcAft>
                <a:spcPts val="600"/>
              </a:spcAft>
              <a:buClr>
                <a:schemeClr val="accent6">
                  <a:lumMod val="75000"/>
                </a:schemeClr>
              </a:buClr>
              <a:buSzPct val="100000"/>
              <a:buFont typeface="+mj-lt"/>
              <a:buAutoNum type="arabicPeriod"/>
            </a:pPr>
            <a:r>
              <a:rPr lang="es-ES" dirty="0"/>
              <a:t>Antes de crear el primer objeto, </a:t>
            </a:r>
            <a:r>
              <a:rPr lang="es-ES" i="1" dirty="0"/>
              <a:t>Java</a:t>
            </a:r>
            <a:r>
              <a:rPr lang="es-ES" dirty="0"/>
              <a:t> localiza el fichero de la clase en disco (fichero </a:t>
            </a:r>
            <a:r>
              <a:rPr lang="es-ES" b="1" i="1" dirty="0"/>
              <a:t>.</a:t>
            </a:r>
            <a:r>
              <a:rPr lang="es-ES" b="1" i="1" dirty="0" err="1"/>
              <a:t>class</a:t>
            </a:r>
            <a:r>
              <a:rPr lang="es-ES" dirty="0"/>
              <a:t>) y lo carga en memoria.</a:t>
            </a:r>
          </a:p>
          <a:p>
            <a:pPr marL="630238" indent="-363538" algn="just">
              <a:lnSpc>
                <a:spcPct val="114000"/>
              </a:lnSpc>
              <a:buClr>
                <a:schemeClr val="accent6">
                  <a:lumMod val="75000"/>
                </a:schemeClr>
              </a:buClr>
              <a:buSzPct val="100000"/>
              <a:buFont typeface="+mj-lt"/>
              <a:buAutoNum type="arabicPeriod"/>
            </a:pPr>
            <a:r>
              <a:rPr lang="es-ES" dirty="0"/>
              <a:t>Se ejecutarán los inicializadores </a:t>
            </a:r>
            <a:r>
              <a:rPr lang="es-ES" b="1" i="1" dirty="0" err="1"/>
              <a:t>static</a:t>
            </a:r>
            <a:r>
              <a:rPr lang="es-ES" dirty="0"/>
              <a:t> de la clase </a:t>
            </a:r>
            <a:r>
              <a:rPr lang="es-ES" dirty="0">
                <a:solidFill>
                  <a:schemeClr val="tx1">
                    <a:lumMod val="50000"/>
                    <a:lumOff val="50000"/>
                  </a:schemeClr>
                </a:solidFill>
              </a:rPr>
              <a:t>(se explican más adelante)</a:t>
            </a:r>
            <a:r>
              <a:rPr lang="es-ES" dirty="0"/>
              <a:t>.</a:t>
            </a:r>
          </a:p>
          <a:p>
            <a:pPr marL="630238" indent="-363538" algn="just">
              <a:lnSpc>
                <a:spcPct val="114000"/>
              </a:lnSpc>
              <a:spcBef>
                <a:spcPts val="600"/>
              </a:spcBef>
              <a:spcAft>
                <a:spcPts val="600"/>
              </a:spcAft>
              <a:buClr>
                <a:schemeClr val="accent6">
                  <a:lumMod val="75000"/>
                </a:schemeClr>
              </a:buClr>
              <a:buSzPct val="100000"/>
              <a:buFont typeface="+mj-lt"/>
              <a:buAutoNum type="arabicPeriod"/>
            </a:pPr>
            <a:r>
              <a:rPr lang="es-ES" dirty="0"/>
              <a:t>Se crea el objeto.</a:t>
            </a:r>
          </a:p>
          <a:p>
            <a:pPr marL="342900" indent="-342900" algn="just">
              <a:spcBef>
                <a:spcPts val="600"/>
              </a:spcBef>
              <a:spcAft>
                <a:spcPts val="600"/>
              </a:spcAft>
              <a:buClr>
                <a:schemeClr val="accent6">
                  <a:lumMod val="75000"/>
                </a:schemeClr>
              </a:buClr>
              <a:buSzPct val="90000"/>
              <a:buFont typeface="Wingdings" panose="05000000000000000000" pitchFamily="2" charset="2"/>
              <a:buChar char="Ø"/>
            </a:pPr>
            <a:endParaRPr lang="es-E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406" y="3723975"/>
            <a:ext cx="3998660" cy="2973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251520" y="3573016"/>
            <a:ext cx="4608512" cy="2918428"/>
          </a:xfrm>
          <a:prstGeom prst="rect">
            <a:avLst/>
          </a:prstGeom>
        </p:spPr>
        <p:txBody>
          <a:bodyPr wrap="square">
            <a:spAutoFit/>
          </a:bodyPr>
          <a:lstStyle/>
          <a:p>
            <a:pPr marL="163513" lvl="0" indent="-257175" algn="just">
              <a:lnSpc>
                <a:spcPct val="114000"/>
              </a:lnSpc>
              <a:spcBef>
                <a:spcPts val="1200"/>
              </a:spcBef>
              <a:spcAft>
                <a:spcPts val="600"/>
              </a:spcAft>
              <a:buClr>
                <a:srgbClr val="F79646">
                  <a:lumMod val="75000"/>
                </a:srgbClr>
              </a:buClr>
              <a:buSzPct val="120000"/>
              <a:buFont typeface="Wingdings" panose="05000000000000000000" pitchFamily="2" charset="2"/>
              <a:buChar char="§"/>
            </a:pPr>
            <a:r>
              <a:rPr lang="es-ES" b="1" dirty="0">
                <a:solidFill>
                  <a:srgbClr val="000099"/>
                </a:solidFill>
              </a:rPr>
              <a:t>¿Qué hace Java cuando se crea un objeto?</a:t>
            </a:r>
          </a:p>
          <a:p>
            <a:pPr marL="630238" lvl="0" indent="-363538" algn="just">
              <a:lnSpc>
                <a:spcPct val="114000"/>
              </a:lnSpc>
              <a:spcBef>
                <a:spcPts val="600"/>
              </a:spcBef>
              <a:spcAft>
                <a:spcPts val="600"/>
              </a:spcAft>
              <a:buClr>
                <a:srgbClr val="F79646">
                  <a:lumMod val="75000"/>
                </a:srgbClr>
              </a:buClr>
              <a:buSzPct val="100000"/>
              <a:buFont typeface="+mj-lt"/>
              <a:buAutoNum type="arabicPeriod"/>
            </a:pPr>
            <a:r>
              <a:rPr lang="es-ES" dirty="0">
                <a:solidFill>
                  <a:prstClr val="black"/>
                </a:solidFill>
              </a:rPr>
              <a:t>Crea memoria para el objeto mediante el operador </a:t>
            </a:r>
            <a:r>
              <a:rPr lang="es-ES" b="1" i="1" dirty="0">
                <a:solidFill>
                  <a:prstClr val="black"/>
                </a:solidFill>
                <a:latin typeface="Consolas" panose="020B0609020204030204" pitchFamily="49" charset="0"/>
              </a:rPr>
              <a:t>new</a:t>
            </a:r>
            <a:r>
              <a:rPr lang="es-ES" dirty="0">
                <a:solidFill>
                  <a:prstClr val="black"/>
                </a:solidFill>
              </a:rPr>
              <a:t>.</a:t>
            </a:r>
          </a:p>
          <a:p>
            <a:pPr marL="630238" lvl="0" indent="-363538" algn="just">
              <a:lnSpc>
                <a:spcPct val="114000"/>
              </a:lnSpc>
              <a:spcBef>
                <a:spcPts val="600"/>
              </a:spcBef>
              <a:spcAft>
                <a:spcPts val="600"/>
              </a:spcAft>
              <a:buClr>
                <a:srgbClr val="F79646">
                  <a:lumMod val="75000"/>
                </a:srgbClr>
              </a:buClr>
              <a:buSzPct val="100000"/>
              <a:buFont typeface="+mj-lt"/>
              <a:buAutoNum type="arabicPeriod"/>
            </a:pPr>
            <a:r>
              <a:rPr lang="es-ES" dirty="0">
                <a:solidFill>
                  <a:prstClr val="black"/>
                </a:solidFill>
              </a:rPr>
              <a:t>Inicializa los atributos del objeto </a:t>
            </a:r>
            <a:r>
              <a:rPr lang="es-ES" dirty="0">
                <a:solidFill>
                  <a:prstClr val="black">
                    <a:lumMod val="50000"/>
                    <a:lumOff val="50000"/>
                  </a:prstClr>
                </a:solidFill>
              </a:rPr>
              <a:t>(solo los que no fueron inicializados)</a:t>
            </a:r>
            <a:r>
              <a:rPr lang="es-ES" dirty="0">
                <a:solidFill>
                  <a:prstClr val="black"/>
                </a:solidFill>
              </a:rPr>
              <a:t>.</a:t>
            </a:r>
          </a:p>
          <a:p>
            <a:pPr marL="630238" lvl="0" indent="-363538" algn="just">
              <a:lnSpc>
                <a:spcPct val="114000"/>
              </a:lnSpc>
              <a:spcBef>
                <a:spcPts val="600"/>
              </a:spcBef>
              <a:spcAft>
                <a:spcPts val="600"/>
              </a:spcAft>
              <a:buClr>
                <a:srgbClr val="F79646">
                  <a:lumMod val="75000"/>
                </a:srgbClr>
              </a:buClr>
              <a:buSzPct val="100000"/>
              <a:buFont typeface="+mj-lt"/>
              <a:buAutoNum type="arabicPeriod"/>
            </a:pPr>
            <a:r>
              <a:rPr lang="es-ES" dirty="0">
                <a:solidFill>
                  <a:prstClr val="black"/>
                </a:solidFill>
              </a:rPr>
              <a:t>Se ejecutan los inicializadores de objeto.</a:t>
            </a:r>
          </a:p>
          <a:p>
            <a:pPr marL="630238" lvl="0" indent="-363538" algn="just">
              <a:lnSpc>
                <a:spcPct val="114000"/>
              </a:lnSpc>
              <a:spcBef>
                <a:spcPts val="600"/>
              </a:spcBef>
              <a:spcAft>
                <a:spcPts val="600"/>
              </a:spcAft>
              <a:buClr>
                <a:srgbClr val="F79646">
                  <a:lumMod val="75000"/>
                </a:srgbClr>
              </a:buClr>
              <a:buSzPct val="100000"/>
              <a:buFont typeface="+mj-lt"/>
              <a:buAutoNum type="arabicPeriod"/>
            </a:pPr>
            <a:r>
              <a:rPr lang="es-ES" dirty="0">
                <a:solidFill>
                  <a:prstClr val="black"/>
                </a:solidFill>
              </a:rPr>
              <a:t>Llama al constructor adecuado.</a:t>
            </a:r>
          </a:p>
        </p:txBody>
      </p:sp>
    </p:spTree>
    <p:extLst>
      <p:ext uri="{BB962C8B-B14F-4D97-AF65-F5344CB8AC3E}">
        <p14:creationId xmlns:p14="http://schemas.microsoft.com/office/powerpoint/2010/main" val="8663408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left)">
                                      <p:cBhvr>
                                        <p:cTn id="24" dur="500"/>
                                        <p:tgtEl>
                                          <p:spTgt spid="3">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left)">
                                      <p:cBhvr>
                                        <p:cTn id="28" dur="500"/>
                                        <p:tgtEl>
                                          <p:spTgt spid="3">
                                            <p:txEl>
                                              <p:pRg st="1" end="1"/>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left)">
                                      <p:cBhvr>
                                        <p:cTn id="32" dur="500"/>
                                        <p:tgtEl>
                                          <p:spTgt spid="3">
                                            <p:txEl>
                                              <p:pRg st="2" end="2"/>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left)">
                                      <p:cBhvr>
                                        <p:cTn id="36" dur="500"/>
                                        <p:tgtEl>
                                          <p:spTgt spid="3">
                                            <p:txEl>
                                              <p:pRg st="3" end="3"/>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wipe(left)">
                                      <p:cBhvr>
                                        <p:cTn id="40" dur="500"/>
                                        <p:tgtEl>
                                          <p:spTgt spid="3">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4338"/>
                                        </p:tgtEl>
                                        <p:attrNameLst>
                                          <p:attrName>style.visibility</p:attrName>
                                        </p:attrNameLst>
                                      </p:cBhvr>
                                      <p:to>
                                        <p:strVal val="visible"/>
                                      </p:to>
                                    </p:set>
                                    <p:animEffect transition="in" filter="fade">
                                      <p:cBhvr>
                                        <p:cTn id="43" dur="2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7" y="1579361"/>
            <a:ext cx="4032447" cy="4497385"/>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SOBRECARGA DEL CONSTRUCTOR</a:t>
            </a:r>
          </a:p>
          <a:p>
            <a:pPr marL="560388" indent="-285750" algn="just">
              <a:lnSpc>
                <a:spcPct val="114000"/>
              </a:lnSpc>
              <a:spcBef>
                <a:spcPts val="1200"/>
              </a:spcBef>
              <a:spcAft>
                <a:spcPts val="1200"/>
              </a:spcAft>
              <a:buClr>
                <a:schemeClr val="accent6">
                  <a:lumMod val="75000"/>
                </a:schemeClr>
              </a:buClr>
              <a:buSzPct val="90000"/>
              <a:buFont typeface="Wingdings" panose="05000000000000000000" pitchFamily="2" charset="2"/>
              <a:buChar char="ü"/>
            </a:pPr>
            <a:r>
              <a:rPr lang="es-ES" dirty="0"/>
              <a:t>Se definen múltiples constructores para una clase cuando el objeto pueda ser inicializado de múltiples formas. </a:t>
            </a:r>
          </a:p>
          <a:p>
            <a:pPr marL="5603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Al sobrecargar un constructor, variaremos el tipo y número de parámetros que recibe.</a:t>
            </a:r>
          </a:p>
          <a:p>
            <a:pPr marL="5603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Cuando creamos un objeto con </a:t>
            </a:r>
            <a:r>
              <a:rPr lang="es-ES" b="1" i="1" dirty="0">
                <a:latin typeface="Consolas" panose="020B0609020204030204" pitchFamily="49" charset="0"/>
              </a:rPr>
              <a:t>new</a:t>
            </a:r>
            <a:r>
              <a:rPr lang="es-ES" dirty="0"/>
              <a:t>, Java elige el constructor más adecuado dependiendo de los parámetros utilizados.</a:t>
            </a:r>
          </a:p>
        </p:txBody>
      </p:sp>
      <p:sp>
        <p:nvSpPr>
          <p:cNvPr id="6" name="5 Rectángulo"/>
          <p:cNvSpPr/>
          <p:nvPr/>
        </p:nvSpPr>
        <p:spPr>
          <a:xfrm>
            <a:off x="4806026" y="1340767"/>
            <a:ext cx="4068452" cy="3883114"/>
          </a:xfrm>
          <a:prstGeom prst="rect">
            <a:avLst/>
          </a:prstGeom>
          <a:solidFill>
            <a:schemeClr val="accent3">
              <a:lumMod val="20000"/>
              <a:lumOff val="80000"/>
            </a:schemeClr>
          </a:solidFill>
        </p:spPr>
        <p:txBody>
          <a:bodyPr wrap="square">
            <a:spAutoFit/>
          </a:bodyPr>
          <a:lstStyle/>
          <a:p>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class</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p>
          <a:p>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ancho</a:t>
            </a:r>
            <a:r>
              <a:rPr lang="es-ES" sz="1600" dirty="0">
                <a:solidFill>
                  <a:srgbClr val="000000"/>
                </a:solidFill>
                <a:latin typeface="Consolas"/>
              </a:rPr>
              <a:t>;</a:t>
            </a:r>
          </a:p>
          <a:p>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alto</a:t>
            </a:r>
            <a:r>
              <a:rPr lang="es-ES" sz="1600" dirty="0">
                <a:solidFill>
                  <a:srgbClr val="000000"/>
                </a:solidFill>
                <a:latin typeface="Consolas"/>
              </a:rPr>
              <a:t>;</a:t>
            </a:r>
          </a:p>
          <a:p>
            <a:pPr>
              <a:spcBef>
                <a:spcPts val="200"/>
              </a:spcBef>
            </a:pPr>
            <a:r>
              <a:rPr lang="es-ES" sz="1600" dirty="0">
                <a:solidFill>
                  <a:srgbClr val="000000"/>
                </a:solidFill>
                <a:latin typeface="Consolas"/>
              </a:rPr>
              <a:t>   </a:t>
            </a:r>
            <a:r>
              <a:rPr lang="es-ES" sz="1700" b="1" dirty="0" err="1">
                <a:solidFill>
                  <a:srgbClr val="000000"/>
                </a:solidFill>
                <a:latin typeface="Consolas"/>
              </a:rPr>
              <a:t>Rectangulo</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an</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al</a:t>
            </a:r>
            <a:r>
              <a:rPr lang="es-ES" sz="1600" dirty="0">
                <a:solidFill>
                  <a:srgbClr val="000000"/>
                </a:solidFill>
                <a:latin typeface="Consolas"/>
              </a:rPr>
              <a:t>) {</a:t>
            </a:r>
          </a:p>
          <a:p>
            <a:r>
              <a:rPr lang="es-ES" sz="1600" dirty="0">
                <a:solidFill>
                  <a:srgbClr val="7F0055"/>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ancho</a:t>
            </a:r>
            <a:r>
              <a:rPr lang="es-ES" sz="1600" dirty="0">
                <a:solidFill>
                  <a:srgbClr val="000000"/>
                </a:solidFill>
                <a:latin typeface="Consolas"/>
              </a:rPr>
              <a:t> = </a:t>
            </a:r>
            <a:r>
              <a:rPr lang="es-ES" sz="1600" dirty="0" err="1">
                <a:solidFill>
                  <a:srgbClr val="6A3E3E"/>
                </a:solidFill>
                <a:latin typeface="Consolas"/>
              </a:rPr>
              <a:t>an</a:t>
            </a:r>
            <a:r>
              <a:rPr lang="es-ES" sz="1600" dirty="0">
                <a:solidFill>
                  <a:srgbClr val="000000"/>
                </a:solidFill>
                <a:latin typeface="Consolas"/>
              </a:rPr>
              <a:t>;</a:t>
            </a:r>
          </a:p>
          <a:p>
            <a:r>
              <a:rPr lang="es-ES" sz="1600" dirty="0">
                <a:solidFill>
                  <a:srgbClr val="7F0055"/>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alto</a:t>
            </a:r>
            <a:r>
              <a:rPr lang="es-ES" sz="1600" dirty="0">
                <a:solidFill>
                  <a:srgbClr val="000000"/>
                </a:solidFill>
                <a:latin typeface="Consolas"/>
              </a:rPr>
              <a:t> = </a:t>
            </a:r>
            <a:r>
              <a:rPr lang="es-ES" sz="1600" dirty="0">
                <a:solidFill>
                  <a:srgbClr val="6A3E3E"/>
                </a:solidFill>
                <a:latin typeface="Consolas"/>
              </a:rPr>
              <a:t>al</a:t>
            </a:r>
            <a:r>
              <a:rPr lang="es-ES" sz="1600" dirty="0">
                <a:solidFill>
                  <a:srgbClr val="000000"/>
                </a:solidFill>
                <a:latin typeface="Consolas"/>
              </a:rPr>
              <a:t>;</a:t>
            </a:r>
          </a:p>
          <a:p>
            <a:r>
              <a:rPr lang="es-ES" sz="1600" dirty="0">
                <a:solidFill>
                  <a:srgbClr val="000000"/>
                </a:solidFill>
                <a:latin typeface="Consolas"/>
              </a:rPr>
              <a:t>   }</a:t>
            </a:r>
          </a:p>
          <a:p>
            <a:pPr>
              <a:spcBef>
                <a:spcPts val="200"/>
              </a:spcBef>
            </a:pPr>
            <a:r>
              <a:rPr lang="es-ES" sz="1600" dirty="0">
                <a:solidFill>
                  <a:srgbClr val="000000"/>
                </a:solidFill>
                <a:latin typeface="Consolas"/>
              </a:rPr>
              <a:t>   </a:t>
            </a:r>
            <a:r>
              <a:rPr lang="es-ES" sz="1700" b="1" dirty="0" err="1">
                <a:solidFill>
                  <a:srgbClr val="000000"/>
                </a:solidFill>
                <a:latin typeface="Consolas"/>
              </a:rPr>
              <a:t>Rectangulo</a:t>
            </a:r>
            <a:r>
              <a:rPr lang="es-ES" sz="1600" dirty="0">
                <a:solidFill>
                  <a:srgbClr val="000000"/>
                </a:solidFill>
                <a:latin typeface="Consolas"/>
              </a:rPr>
              <a:t>(){</a:t>
            </a:r>
          </a:p>
          <a:p>
            <a:r>
              <a:rPr lang="es-ES" sz="1600" dirty="0">
                <a:solidFill>
                  <a:srgbClr val="0000C0"/>
                </a:solidFill>
                <a:latin typeface="Consolas"/>
              </a:rPr>
              <a:t>	ancho</a:t>
            </a:r>
            <a:r>
              <a:rPr lang="es-ES" sz="1600" dirty="0">
                <a:solidFill>
                  <a:srgbClr val="000000"/>
                </a:solidFill>
                <a:latin typeface="Consolas"/>
              </a:rPr>
              <a:t>=</a:t>
            </a:r>
            <a:r>
              <a:rPr lang="es-ES" sz="1600" dirty="0">
                <a:solidFill>
                  <a:srgbClr val="0000C0"/>
                </a:solidFill>
                <a:latin typeface="Consolas"/>
              </a:rPr>
              <a:t>alto</a:t>
            </a:r>
            <a:r>
              <a:rPr lang="es-ES" sz="1600" dirty="0">
                <a:solidFill>
                  <a:srgbClr val="000000"/>
                </a:solidFill>
                <a:latin typeface="Consolas"/>
              </a:rPr>
              <a:t>=0;</a:t>
            </a:r>
          </a:p>
          <a:p>
            <a:r>
              <a:rPr lang="es-ES" sz="1600" dirty="0">
                <a:solidFill>
                  <a:srgbClr val="000000"/>
                </a:solidFill>
                <a:latin typeface="Consolas"/>
              </a:rPr>
              <a:t>   }</a:t>
            </a:r>
          </a:p>
          <a:p>
            <a:pPr>
              <a:spcBef>
                <a:spcPts val="200"/>
              </a:spcBef>
            </a:pPr>
            <a:r>
              <a:rPr lang="es-ES" sz="1600" dirty="0">
                <a:solidFill>
                  <a:srgbClr val="000000"/>
                </a:solidFill>
                <a:latin typeface="Consolas"/>
              </a:rPr>
              <a:t>   </a:t>
            </a:r>
            <a:r>
              <a:rPr lang="es-ES" sz="1700" b="1" dirty="0" err="1">
                <a:solidFill>
                  <a:srgbClr val="000000"/>
                </a:solidFill>
                <a:latin typeface="Consolas"/>
              </a:rPr>
              <a:t>Rectangulo</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dato</a:t>
            </a:r>
            <a:r>
              <a:rPr lang="es-ES" sz="1600" dirty="0">
                <a:solidFill>
                  <a:srgbClr val="000000"/>
                </a:solidFill>
                <a:latin typeface="Consolas"/>
              </a:rPr>
              <a:t>) {</a:t>
            </a:r>
          </a:p>
          <a:p>
            <a:r>
              <a:rPr lang="es-ES" sz="1600" dirty="0">
                <a:solidFill>
                  <a:srgbClr val="0000C0"/>
                </a:solidFill>
                <a:latin typeface="Consolas"/>
              </a:rPr>
              <a:t>	ancho</a:t>
            </a:r>
            <a:r>
              <a:rPr lang="es-ES" sz="1600" dirty="0">
                <a:solidFill>
                  <a:srgbClr val="000000"/>
                </a:solidFill>
                <a:latin typeface="Consolas"/>
              </a:rPr>
              <a:t>=</a:t>
            </a:r>
            <a:r>
              <a:rPr lang="es-ES" sz="1600" dirty="0">
                <a:solidFill>
                  <a:srgbClr val="0000C0"/>
                </a:solidFill>
                <a:latin typeface="Consolas"/>
              </a:rPr>
              <a:t>alto</a:t>
            </a:r>
            <a:r>
              <a:rPr lang="es-ES" sz="1600" dirty="0">
                <a:solidFill>
                  <a:srgbClr val="000000"/>
                </a:solidFill>
                <a:latin typeface="Consolas"/>
              </a:rPr>
              <a:t>=</a:t>
            </a:r>
            <a:r>
              <a:rPr lang="es-ES" sz="1600" dirty="0">
                <a:solidFill>
                  <a:srgbClr val="6A3E3E"/>
                </a:solidFill>
                <a:latin typeface="Consolas"/>
              </a:rPr>
              <a:t>dato</a:t>
            </a:r>
            <a:r>
              <a:rPr lang="es-ES" sz="1600" dirty="0">
                <a:solidFill>
                  <a:srgbClr val="000000"/>
                </a:solidFill>
                <a:latin typeface="Consolas"/>
              </a:rPr>
              <a:t>;</a:t>
            </a:r>
          </a:p>
          <a:p>
            <a:r>
              <a:rPr lang="es-ES" sz="1600" dirty="0">
                <a:solidFill>
                  <a:srgbClr val="000000"/>
                </a:solidFill>
                <a:latin typeface="Consolas"/>
              </a:rPr>
              <a:t>   } </a:t>
            </a:r>
          </a:p>
          <a:p>
            <a:r>
              <a:rPr lang="es-ES" sz="1600" dirty="0">
                <a:solidFill>
                  <a:srgbClr val="000000"/>
                </a:solidFill>
                <a:latin typeface="Consolas"/>
              </a:rPr>
              <a:t>   ... ... ...</a:t>
            </a:r>
          </a:p>
          <a:p>
            <a:r>
              <a:rPr lang="es-ES" sz="1600" dirty="0">
                <a:solidFill>
                  <a:srgbClr val="000000"/>
                </a:solidFill>
                <a:latin typeface="Consolas"/>
              </a:rPr>
              <a:t>}</a:t>
            </a:r>
            <a:endParaRPr lang="es-ES" sz="1600" dirty="0"/>
          </a:p>
        </p:txBody>
      </p:sp>
      <p:sp>
        <p:nvSpPr>
          <p:cNvPr id="7" name="6 Rectángulo"/>
          <p:cNvSpPr/>
          <p:nvPr/>
        </p:nvSpPr>
        <p:spPr>
          <a:xfrm>
            <a:off x="4680012" y="5661248"/>
            <a:ext cx="4320480" cy="830997"/>
          </a:xfrm>
          <a:prstGeom prst="rect">
            <a:avLst/>
          </a:prstGeom>
          <a:solidFill>
            <a:schemeClr val="accent3">
              <a:lumMod val="20000"/>
              <a:lumOff val="80000"/>
            </a:schemeClr>
          </a:solidFill>
        </p:spPr>
        <p:txBody>
          <a:bodyPr wrap="square">
            <a:spAutoFit/>
          </a:bodyPr>
          <a:lstStyle/>
          <a:p>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r1</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(3,4);</a:t>
            </a:r>
          </a:p>
          <a:p>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r2</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a:t>
            </a:r>
          </a:p>
          <a:p>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r3</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(5);</a:t>
            </a:r>
            <a:endParaRPr lang="es-ES" sz="1600" dirty="0"/>
          </a:p>
        </p:txBody>
      </p:sp>
    </p:spTree>
    <p:extLst>
      <p:ext uri="{BB962C8B-B14F-4D97-AF65-F5344CB8AC3E}">
        <p14:creationId xmlns:p14="http://schemas.microsoft.com/office/powerpoint/2010/main" val="2820777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40767"/>
            <a:ext cx="8208912" cy="1698350"/>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ASIGNACIÓN DE OBJETOS</a:t>
            </a:r>
          </a:p>
          <a:p>
            <a:pPr marL="619125" lvl="1"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Cuando trabajamos con objetos, estamos trabajando con referencias. Una referencia es una localización de la memoria donde se encuentra el objeto.</a:t>
            </a:r>
          </a:p>
          <a:p>
            <a:pPr marL="623888"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Lo vemos con un ejemplo, con la clase </a:t>
            </a:r>
            <a:r>
              <a:rPr lang="es-ES" i="1" dirty="0" err="1">
                <a:solidFill>
                  <a:schemeClr val="tx1">
                    <a:lumMod val="50000"/>
                    <a:lumOff val="50000"/>
                  </a:schemeClr>
                </a:solidFill>
              </a:rPr>
              <a:t>Rectangulo</a:t>
            </a:r>
            <a:r>
              <a:rPr lang="es-ES" dirty="0">
                <a:solidFill>
                  <a:schemeClr val="tx1">
                    <a:lumMod val="50000"/>
                    <a:lumOff val="50000"/>
                  </a:schemeClr>
                </a:solidFill>
              </a:rPr>
              <a:t> siguiente:</a:t>
            </a:r>
          </a:p>
        </p:txBody>
      </p:sp>
      <p:sp>
        <p:nvSpPr>
          <p:cNvPr id="8" name="7 Rectángulo"/>
          <p:cNvSpPr/>
          <p:nvPr/>
        </p:nvSpPr>
        <p:spPr>
          <a:xfrm>
            <a:off x="853944" y="3261786"/>
            <a:ext cx="7894520" cy="3570208"/>
          </a:xfrm>
          <a:prstGeom prst="rect">
            <a:avLst/>
          </a:prstGeom>
          <a:solidFill>
            <a:schemeClr val="accent3">
              <a:lumMod val="20000"/>
              <a:lumOff val="80000"/>
            </a:schemeClr>
          </a:solidFill>
        </p:spPr>
        <p:txBody>
          <a:bodyPr wrap="square">
            <a:spAutoFit/>
          </a:bodyPr>
          <a:lstStyle/>
          <a:p>
            <a:pPr>
              <a:spcBef>
                <a:spcPts val="500"/>
              </a:spcBef>
            </a:pP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class</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p>
          <a:p>
            <a:pPr>
              <a:spcBef>
                <a:spcPts val="500"/>
              </a:spcBef>
            </a:pPr>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ancho</a:t>
            </a:r>
            <a:r>
              <a:rPr lang="es-ES" sz="1600" dirty="0">
                <a:solidFill>
                  <a:srgbClr val="000000"/>
                </a:solidFill>
                <a:latin typeface="Consolas"/>
              </a:rPr>
              <a:t>;</a:t>
            </a:r>
          </a:p>
          <a:p>
            <a:pPr>
              <a:spcBef>
                <a:spcPts val="500"/>
              </a:spcBef>
            </a:pPr>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alto</a:t>
            </a:r>
            <a:r>
              <a:rPr lang="es-ES" sz="1600" dirty="0">
                <a:solidFill>
                  <a:srgbClr val="000000"/>
                </a:solidFill>
                <a:latin typeface="Consolas"/>
              </a:rPr>
              <a:t>;</a:t>
            </a:r>
          </a:p>
          <a:p>
            <a:pPr>
              <a:spcBef>
                <a:spcPts val="500"/>
              </a:spcBef>
            </a:pPr>
            <a:r>
              <a:rPr lang="es-ES" sz="1600" dirty="0">
                <a:solidFill>
                  <a:srgbClr val="000000"/>
                </a:solidFill>
                <a:latin typeface="Consolas"/>
              </a:rPr>
              <a:t>    </a:t>
            </a:r>
            <a:r>
              <a:rPr lang="es-ES" sz="1600" b="1" dirty="0" err="1">
                <a:solidFill>
                  <a:srgbClr val="000000"/>
                </a:solidFill>
                <a:latin typeface="Consolas"/>
              </a:rPr>
              <a:t>Rectangulo</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an</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al</a:t>
            </a:r>
            <a:r>
              <a:rPr lang="es-ES" sz="1600" dirty="0">
                <a:solidFill>
                  <a:srgbClr val="000000"/>
                </a:solidFill>
                <a:latin typeface="Consolas"/>
              </a:rPr>
              <a:t>) {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ancho</a:t>
            </a:r>
            <a:r>
              <a:rPr lang="es-ES" sz="1600" dirty="0">
                <a:solidFill>
                  <a:srgbClr val="000000"/>
                </a:solidFill>
                <a:latin typeface="Consolas"/>
              </a:rPr>
              <a:t> = </a:t>
            </a:r>
            <a:r>
              <a:rPr lang="es-ES" sz="1600" dirty="0" err="1">
                <a:solidFill>
                  <a:srgbClr val="6A3E3E"/>
                </a:solidFill>
                <a:latin typeface="Consolas"/>
              </a:rPr>
              <a:t>an</a:t>
            </a:r>
            <a:r>
              <a:rPr lang="es-ES" sz="1600" dirty="0">
                <a:solidFill>
                  <a:srgbClr val="000000"/>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alto</a:t>
            </a:r>
            <a:r>
              <a:rPr lang="es-ES" sz="1600" dirty="0">
                <a:solidFill>
                  <a:srgbClr val="000000"/>
                </a:solidFill>
                <a:latin typeface="Consolas"/>
              </a:rPr>
              <a:t> = </a:t>
            </a:r>
            <a:r>
              <a:rPr lang="es-ES" sz="1600" dirty="0">
                <a:solidFill>
                  <a:srgbClr val="6A3E3E"/>
                </a:solidFill>
                <a:latin typeface="Consolas"/>
              </a:rPr>
              <a:t>al</a:t>
            </a:r>
            <a:r>
              <a:rPr lang="es-ES" sz="1600" dirty="0">
                <a:solidFill>
                  <a:srgbClr val="000000"/>
                </a:solidFill>
                <a:latin typeface="Consolas"/>
              </a:rPr>
              <a:t>; }</a:t>
            </a:r>
          </a:p>
          <a:p>
            <a:pPr>
              <a:spcBef>
                <a:spcPts val="500"/>
              </a:spcBef>
            </a:pPr>
            <a:r>
              <a:rPr lang="es-ES" sz="1600" dirty="0">
                <a:solidFill>
                  <a:srgbClr val="000000"/>
                </a:solidFill>
                <a:latin typeface="Consolas"/>
              </a:rPr>
              <a:t>    </a:t>
            </a:r>
            <a:r>
              <a:rPr lang="es-ES" sz="1600" b="1" dirty="0" err="1">
                <a:solidFill>
                  <a:srgbClr val="000000"/>
                </a:solidFill>
                <a:latin typeface="Consolas"/>
              </a:rPr>
              <a:t>Rectangulo</a:t>
            </a:r>
            <a:r>
              <a:rPr lang="es-ES" sz="1600" dirty="0">
                <a:solidFill>
                  <a:srgbClr val="000000"/>
                </a:solidFill>
                <a:latin typeface="Consolas"/>
              </a:rPr>
              <a:t>(){ </a:t>
            </a:r>
            <a:r>
              <a:rPr lang="es-ES" sz="1600" dirty="0">
                <a:solidFill>
                  <a:srgbClr val="0000C0"/>
                </a:solidFill>
                <a:latin typeface="Consolas"/>
              </a:rPr>
              <a:t>ancho</a:t>
            </a:r>
            <a:r>
              <a:rPr lang="es-ES" sz="1600" dirty="0">
                <a:solidFill>
                  <a:srgbClr val="000000"/>
                </a:solidFill>
                <a:latin typeface="Consolas"/>
              </a:rPr>
              <a:t>=</a:t>
            </a:r>
            <a:r>
              <a:rPr lang="es-ES" sz="1600" dirty="0">
                <a:solidFill>
                  <a:srgbClr val="0000C0"/>
                </a:solidFill>
                <a:latin typeface="Consolas"/>
              </a:rPr>
              <a:t>alto</a:t>
            </a:r>
            <a:r>
              <a:rPr lang="es-ES" sz="1600" dirty="0">
                <a:solidFill>
                  <a:srgbClr val="000000"/>
                </a:solidFill>
                <a:latin typeface="Consolas"/>
              </a:rPr>
              <a:t>=0;}</a:t>
            </a:r>
          </a:p>
          <a:p>
            <a:pPr>
              <a:spcBef>
                <a:spcPts val="500"/>
              </a:spcBef>
            </a:pPr>
            <a:r>
              <a:rPr lang="es-ES" sz="1600" dirty="0">
                <a:solidFill>
                  <a:srgbClr val="000000"/>
                </a:solidFill>
                <a:latin typeface="Consolas"/>
              </a:rPr>
              <a:t>    </a:t>
            </a:r>
            <a:r>
              <a:rPr lang="es-ES" sz="1600" b="1" dirty="0" err="1">
                <a:solidFill>
                  <a:srgbClr val="000000"/>
                </a:solidFill>
                <a:latin typeface="Consolas"/>
              </a:rPr>
              <a:t>Rectangulo</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dato</a:t>
            </a:r>
            <a:r>
              <a:rPr lang="es-ES" sz="1600" dirty="0">
                <a:solidFill>
                  <a:srgbClr val="000000"/>
                </a:solidFill>
                <a:latin typeface="Consolas"/>
              </a:rPr>
              <a:t>) { </a:t>
            </a:r>
            <a:r>
              <a:rPr lang="es-ES" sz="1600" dirty="0">
                <a:solidFill>
                  <a:srgbClr val="0000C0"/>
                </a:solidFill>
                <a:latin typeface="Consolas"/>
              </a:rPr>
              <a:t>ancho</a:t>
            </a:r>
            <a:r>
              <a:rPr lang="es-ES" sz="1600" dirty="0">
                <a:solidFill>
                  <a:srgbClr val="000000"/>
                </a:solidFill>
                <a:latin typeface="Consolas"/>
              </a:rPr>
              <a:t>=</a:t>
            </a:r>
            <a:r>
              <a:rPr lang="es-ES" sz="1600" dirty="0">
                <a:solidFill>
                  <a:srgbClr val="0000C0"/>
                </a:solidFill>
                <a:latin typeface="Consolas"/>
              </a:rPr>
              <a:t>alto</a:t>
            </a:r>
            <a:r>
              <a:rPr lang="es-ES" sz="1600" dirty="0">
                <a:solidFill>
                  <a:srgbClr val="000000"/>
                </a:solidFill>
                <a:latin typeface="Consolas"/>
              </a:rPr>
              <a:t>=</a:t>
            </a:r>
            <a:r>
              <a:rPr lang="es-ES" sz="1600" dirty="0">
                <a:solidFill>
                  <a:srgbClr val="6A3E3E"/>
                </a:solidFill>
                <a:latin typeface="Consolas"/>
              </a:rPr>
              <a:t>dato</a:t>
            </a:r>
            <a:r>
              <a:rPr lang="es-ES" sz="1600" dirty="0">
                <a:solidFill>
                  <a:srgbClr val="000000"/>
                </a:solidFill>
                <a:latin typeface="Consolas"/>
              </a:rPr>
              <a:t>; } </a:t>
            </a:r>
          </a:p>
          <a:p>
            <a:pPr>
              <a:spcBef>
                <a:spcPts val="500"/>
              </a:spcBef>
            </a:pPr>
            <a:r>
              <a:rPr lang="en-US" sz="1600" dirty="0">
                <a:solidFill>
                  <a:srgbClr val="7F0055"/>
                </a:solidFill>
                <a:latin typeface="Consolas"/>
              </a:rPr>
              <a:t>    public</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a:t>
            </a:r>
            <a:r>
              <a:rPr lang="en-US" sz="1600" b="1" dirty="0" err="1">
                <a:solidFill>
                  <a:srgbClr val="000000"/>
                </a:solidFill>
                <a:latin typeface="Consolas"/>
              </a:rPr>
              <a:t>getAncho</a:t>
            </a:r>
            <a:r>
              <a:rPr lang="en-US" sz="1600" dirty="0">
                <a:solidFill>
                  <a:srgbClr val="000000"/>
                </a:solidFill>
                <a:latin typeface="Consolas"/>
              </a:rPr>
              <a:t>() {</a:t>
            </a:r>
            <a:r>
              <a:rPr lang="en-US" sz="1600" dirty="0">
                <a:solidFill>
                  <a:srgbClr val="7F0055"/>
                </a:solidFill>
                <a:latin typeface="Consolas"/>
              </a:rPr>
              <a:t>return</a:t>
            </a:r>
            <a:r>
              <a:rPr lang="en-US" sz="1600" dirty="0">
                <a:solidFill>
                  <a:srgbClr val="000000"/>
                </a:solidFill>
                <a:latin typeface="Consolas"/>
              </a:rPr>
              <a:t> </a:t>
            </a:r>
            <a:r>
              <a:rPr lang="en-US" sz="1600" dirty="0" err="1">
                <a:solidFill>
                  <a:srgbClr val="7F0055"/>
                </a:solidFill>
                <a:latin typeface="Consolas"/>
              </a:rPr>
              <a:t>this</a:t>
            </a:r>
            <a:r>
              <a:rPr lang="en-US" sz="1600" dirty="0" err="1">
                <a:solidFill>
                  <a:srgbClr val="000000"/>
                </a:solidFill>
                <a:latin typeface="Consolas"/>
              </a:rPr>
              <a:t>.</a:t>
            </a:r>
            <a:r>
              <a:rPr lang="en-US" sz="1600" dirty="0" err="1">
                <a:solidFill>
                  <a:srgbClr val="0000C0"/>
                </a:solidFill>
                <a:latin typeface="Consolas"/>
              </a:rPr>
              <a:t>ancho</a:t>
            </a:r>
            <a:r>
              <a:rPr lang="en-US" sz="1600" dirty="0">
                <a:solidFill>
                  <a:srgbClr val="000000"/>
                </a:solidFill>
                <a:latin typeface="Consolas"/>
              </a:rPr>
              <a:t>; }</a:t>
            </a:r>
          </a:p>
          <a:p>
            <a:pPr>
              <a:spcBef>
                <a:spcPts val="500"/>
              </a:spcBef>
            </a:pPr>
            <a:r>
              <a:rPr lang="en-US" sz="1600" dirty="0">
                <a:solidFill>
                  <a:srgbClr val="7F0055"/>
                </a:solidFill>
                <a:latin typeface="Consolas"/>
              </a:rPr>
              <a:t>    public</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a:t>
            </a:r>
            <a:r>
              <a:rPr lang="en-US" sz="1600" b="1" dirty="0" err="1">
                <a:solidFill>
                  <a:srgbClr val="000000"/>
                </a:solidFill>
                <a:latin typeface="Consolas"/>
              </a:rPr>
              <a:t>getAlto</a:t>
            </a:r>
            <a:r>
              <a:rPr lang="en-US" sz="1600" dirty="0">
                <a:solidFill>
                  <a:srgbClr val="000000"/>
                </a:solidFill>
                <a:latin typeface="Consolas"/>
              </a:rPr>
              <a:t>() { </a:t>
            </a:r>
            <a:r>
              <a:rPr lang="en-US" sz="1600" dirty="0">
                <a:solidFill>
                  <a:srgbClr val="7F0055"/>
                </a:solidFill>
                <a:latin typeface="Consolas"/>
              </a:rPr>
              <a:t>return</a:t>
            </a:r>
            <a:r>
              <a:rPr lang="en-US" sz="1600" dirty="0">
                <a:solidFill>
                  <a:srgbClr val="000000"/>
                </a:solidFill>
                <a:latin typeface="Consolas"/>
              </a:rPr>
              <a:t> </a:t>
            </a:r>
            <a:r>
              <a:rPr lang="en-US" sz="1600" dirty="0" err="1">
                <a:solidFill>
                  <a:srgbClr val="7F0055"/>
                </a:solidFill>
                <a:latin typeface="Consolas"/>
              </a:rPr>
              <a:t>this</a:t>
            </a:r>
            <a:r>
              <a:rPr lang="en-US" sz="1600" dirty="0" err="1">
                <a:solidFill>
                  <a:srgbClr val="000000"/>
                </a:solidFill>
                <a:latin typeface="Consolas"/>
              </a:rPr>
              <a:t>.</a:t>
            </a:r>
            <a:r>
              <a:rPr lang="en-US" sz="1600" dirty="0" err="1">
                <a:solidFill>
                  <a:srgbClr val="0000C0"/>
                </a:solidFill>
                <a:latin typeface="Consolas"/>
              </a:rPr>
              <a:t>alto</a:t>
            </a:r>
            <a:r>
              <a:rPr lang="en-US" sz="1600" dirty="0">
                <a:solidFill>
                  <a:srgbClr val="000000"/>
                </a:solidFill>
                <a:latin typeface="Consolas"/>
              </a:rPr>
              <a:t>; }</a:t>
            </a:r>
          </a:p>
          <a:p>
            <a:pPr>
              <a:spcBef>
                <a:spcPts val="500"/>
              </a:spcBef>
            </a:pPr>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r>
              <a:rPr lang="es-ES" sz="1600" b="1" dirty="0" err="1">
                <a:solidFill>
                  <a:srgbClr val="000000"/>
                </a:solidFill>
                <a:latin typeface="Consolas"/>
              </a:rPr>
              <a:t>incrementarAncho</a:t>
            </a:r>
            <a:r>
              <a:rPr lang="es-ES" sz="1600" dirty="0">
                <a:solidFill>
                  <a:srgbClr val="000000"/>
                </a:solidFill>
                <a:latin typeface="Consolas"/>
              </a:rPr>
              <a:t>() { </a:t>
            </a:r>
            <a:r>
              <a:rPr lang="es-ES" sz="1600" dirty="0">
                <a:solidFill>
                  <a:srgbClr val="0000C0"/>
                </a:solidFill>
                <a:latin typeface="Consolas"/>
              </a:rPr>
              <a:t>ancho</a:t>
            </a:r>
            <a:r>
              <a:rPr lang="es-ES" sz="1600" dirty="0">
                <a:solidFill>
                  <a:srgbClr val="000000"/>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err="1">
                <a:solidFill>
                  <a:srgbClr val="7F0055"/>
                </a:solidFill>
                <a:latin typeface="Consolas"/>
              </a:rPr>
              <a:t>this</a:t>
            </a:r>
            <a:r>
              <a:rPr lang="es-ES" sz="1600" dirty="0">
                <a:solidFill>
                  <a:srgbClr val="000000"/>
                </a:solidFill>
                <a:latin typeface="Consolas"/>
              </a:rPr>
              <a:t>; }</a:t>
            </a:r>
          </a:p>
          <a:p>
            <a:pPr>
              <a:spcBef>
                <a:spcPts val="500"/>
              </a:spcBef>
            </a:pPr>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r>
              <a:rPr lang="es-ES" sz="1600" b="1" dirty="0" err="1">
                <a:solidFill>
                  <a:srgbClr val="000000"/>
                </a:solidFill>
                <a:latin typeface="Consolas"/>
              </a:rPr>
              <a:t>incrementarAlto</a:t>
            </a:r>
            <a:r>
              <a:rPr lang="es-ES" sz="1600" dirty="0">
                <a:solidFill>
                  <a:srgbClr val="000000"/>
                </a:solidFill>
                <a:latin typeface="Consolas"/>
              </a:rPr>
              <a:t>() {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alto</a:t>
            </a:r>
            <a:r>
              <a:rPr lang="es-ES" sz="1600" dirty="0">
                <a:solidFill>
                  <a:srgbClr val="000000"/>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err="1">
                <a:solidFill>
                  <a:srgbClr val="7F0055"/>
                </a:solidFill>
                <a:latin typeface="Consolas"/>
              </a:rPr>
              <a:t>this</a:t>
            </a:r>
            <a:r>
              <a:rPr lang="es-ES" sz="1600" dirty="0">
                <a:solidFill>
                  <a:srgbClr val="000000"/>
                </a:solidFill>
                <a:latin typeface="Consolas"/>
              </a:rPr>
              <a:t>; }</a:t>
            </a:r>
          </a:p>
          <a:p>
            <a:pPr>
              <a:spcBef>
                <a:spcPts val="500"/>
              </a:spcBef>
            </a:pPr>
            <a:r>
              <a:rPr lang="es-ES" sz="1600" dirty="0">
                <a:solidFill>
                  <a:srgbClr val="000000"/>
                </a:solidFill>
                <a:latin typeface="Consolas"/>
              </a:rPr>
              <a:t>}</a:t>
            </a:r>
            <a:endParaRPr lang="es-ES" sz="1600" dirty="0"/>
          </a:p>
        </p:txBody>
      </p:sp>
    </p:spTree>
    <p:extLst>
      <p:ext uri="{BB962C8B-B14F-4D97-AF65-F5344CB8AC3E}">
        <p14:creationId xmlns:p14="http://schemas.microsoft.com/office/powerpoint/2010/main" val="476133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40767"/>
            <a:ext cx="8208912" cy="1228670"/>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ASIGNACIÓN DE OBJETOS</a:t>
            </a:r>
          </a:p>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Como la clase </a:t>
            </a:r>
            <a:r>
              <a:rPr lang="es-ES" i="1" dirty="0" err="1">
                <a:solidFill>
                  <a:schemeClr val="tx1">
                    <a:lumMod val="50000"/>
                    <a:lumOff val="50000"/>
                  </a:schemeClr>
                </a:solidFill>
              </a:rPr>
              <a:t>Rectangulo</a:t>
            </a:r>
            <a:r>
              <a:rPr lang="es-ES" dirty="0">
                <a:solidFill>
                  <a:schemeClr val="tx1">
                    <a:lumMod val="50000"/>
                    <a:lumOff val="50000"/>
                  </a:schemeClr>
                </a:solidFill>
              </a:rPr>
              <a:t> es pública, desde el método </a:t>
            </a:r>
            <a:r>
              <a:rPr lang="es-ES" b="1" i="1" dirty="0" err="1">
                <a:solidFill>
                  <a:schemeClr val="tx1">
                    <a:lumMod val="50000"/>
                    <a:lumOff val="50000"/>
                  </a:schemeClr>
                </a:solidFill>
              </a:rPr>
              <a:t>main</a:t>
            </a:r>
            <a:r>
              <a:rPr lang="es-ES" dirty="0">
                <a:solidFill>
                  <a:schemeClr val="tx1">
                    <a:lumMod val="50000"/>
                    <a:lumOff val="50000"/>
                  </a:schemeClr>
                </a:solidFill>
              </a:rPr>
              <a:t> de otra clase ejecutamos el siguiente código:</a:t>
            </a:r>
          </a:p>
        </p:txBody>
      </p:sp>
      <p:sp>
        <p:nvSpPr>
          <p:cNvPr id="6" name="5 Rectángulo"/>
          <p:cNvSpPr/>
          <p:nvPr/>
        </p:nvSpPr>
        <p:spPr>
          <a:xfrm>
            <a:off x="1523691" y="2780928"/>
            <a:ext cx="6264696" cy="2200602"/>
          </a:xfrm>
          <a:prstGeom prst="rect">
            <a:avLst/>
          </a:prstGeom>
          <a:solidFill>
            <a:schemeClr val="accent3">
              <a:lumMod val="20000"/>
              <a:lumOff val="80000"/>
            </a:schemeClr>
          </a:solidFill>
        </p:spPr>
        <p:txBody>
          <a:bodyPr wrap="square">
            <a:spAutoFit/>
          </a:bodyPr>
          <a:lstStyle/>
          <a:p>
            <a:pPr>
              <a:spcBef>
                <a:spcPts val="500"/>
              </a:spcBef>
            </a:pP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r1</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(5,7);</a:t>
            </a:r>
          </a:p>
          <a:p>
            <a:pPr>
              <a:spcBef>
                <a:spcPts val="500"/>
              </a:spcBef>
            </a:pP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r2</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a:t>
            </a:r>
          </a:p>
          <a:p>
            <a:pPr>
              <a:spcBef>
                <a:spcPts val="500"/>
              </a:spcBef>
            </a:pPr>
            <a:r>
              <a:rPr lang="es-ES" sz="1600" dirty="0">
                <a:solidFill>
                  <a:srgbClr val="6A3E3E"/>
                </a:solidFill>
                <a:latin typeface="Consolas"/>
              </a:rPr>
              <a:t>r2</a:t>
            </a:r>
            <a:r>
              <a:rPr lang="es-ES" sz="1600" dirty="0">
                <a:solidFill>
                  <a:srgbClr val="000000"/>
                </a:solidFill>
                <a:latin typeface="Consolas"/>
              </a:rPr>
              <a:t> = </a:t>
            </a:r>
            <a:r>
              <a:rPr lang="es-ES" sz="1600" dirty="0">
                <a:solidFill>
                  <a:srgbClr val="6A3E3E"/>
                </a:solidFill>
                <a:latin typeface="Consolas"/>
              </a:rPr>
              <a:t>r1</a:t>
            </a:r>
            <a:r>
              <a:rPr lang="es-ES" sz="1600" dirty="0">
                <a:solidFill>
                  <a:srgbClr val="000000"/>
                </a:solidFill>
                <a:latin typeface="Consolas"/>
              </a:rPr>
              <a:t>;</a:t>
            </a:r>
          </a:p>
          <a:p>
            <a:pPr>
              <a:spcBef>
                <a:spcPts val="500"/>
              </a:spcBef>
            </a:pPr>
            <a:r>
              <a:rPr lang="es-ES" sz="1600" dirty="0">
                <a:solidFill>
                  <a:srgbClr val="6A3E3E"/>
                </a:solidFill>
                <a:latin typeface="Consolas"/>
              </a:rPr>
              <a:t>r2</a:t>
            </a:r>
            <a:r>
              <a:rPr lang="es-ES" sz="1600" dirty="0">
                <a:solidFill>
                  <a:srgbClr val="000000"/>
                </a:solidFill>
                <a:latin typeface="Consolas"/>
              </a:rPr>
              <a:t>.incrementarAncho();</a:t>
            </a:r>
          </a:p>
          <a:p>
            <a:pPr>
              <a:spcBef>
                <a:spcPts val="500"/>
              </a:spcBef>
            </a:pPr>
            <a:r>
              <a:rPr lang="es-ES" sz="1600" dirty="0">
                <a:solidFill>
                  <a:srgbClr val="6A3E3E"/>
                </a:solidFill>
                <a:latin typeface="Consolas"/>
              </a:rPr>
              <a:t>r2</a:t>
            </a:r>
            <a:r>
              <a:rPr lang="es-ES" sz="1600" dirty="0">
                <a:solidFill>
                  <a:srgbClr val="000000"/>
                </a:solidFill>
                <a:latin typeface="Consolas"/>
              </a:rPr>
              <a:t>.incrementarAlto();</a:t>
            </a:r>
          </a:p>
          <a:p>
            <a:pPr>
              <a:spcBef>
                <a:spcPts val="500"/>
              </a:spcBef>
            </a:pP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2A00FF"/>
                </a:solidFill>
                <a:latin typeface="Consolas"/>
              </a:rPr>
              <a:t>"Alto: "</a:t>
            </a:r>
            <a:r>
              <a:rPr lang="es-ES" sz="1600" i="1" dirty="0">
                <a:solidFill>
                  <a:srgbClr val="000000"/>
                </a:solidFill>
                <a:latin typeface="Consolas"/>
              </a:rPr>
              <a:t>+</a:t>
            </a:r>
            <a:r>
              <a:rPr lang="es-ES" sz="1600" i="1" dirty="0">
                <a:solidFill>
                  <a:srgbClr val="6A3E3E"/>
                </a:solidFill>
                <a:latin typeface="Consolas"/>
              </a:rPr>
              <a:t>r1</a:t>
            </a:r>
            <a:r>
              <a:rPr lang="es-ES" sz="1600" i="1" dirty="0">
                <a:solidFill>
                  <a:srgbClr val="000000"/>
                </a:solidFill>
                <a:latin typeface="Consolas"/>
              </a:rPr>
              <a:t>.getAlto());</a:t>
            </a:r>
          </a:p>
          <a:p>
            <a:pPr>
              <a:spcBef>
                <a:spcPts val="500"/>
              </a:spcBef>
            </a:pP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2A00FF"/>
                </a:solidFill>
                <a:latin typeface="Consolas"/>
              </a:rPr>
              <a:t>"Ancho: "</a:t>
            </a:r>
            <a:r>
              <a:rPr lang="es-ES" sz="1600" i="1" dirty="0">
                <a:solidFill>
                  <a:srgbClr val="000000"/>
                </a:solidFill>
                <a:latin typeface="Consolas"/>
              </a:rPr>
              <a:t>+</a:t>
            </a:r>
            <a:r>
              <a:rPr lang="es-ES" sz="1600" i="1" dirty="0">
                <a:solidFill>
                  <a:srgbClr val="6A3E3E"/>
                </a:solidFill>
                <a:latin typeface="Consolas"/>
              </a:rPr>
              <a:t>r1</a:t>
            </a:r>
            <a:r>
              <a:rPr lang="es-ES" sz="1600" i="1" dirty="0">
                <a:solidFill>
                  <a:srgbClr val="000000"/>
                </a:solidFill>
                <a:latin typeface="Consolas"/>
              </a:rPr>
              <a:t>.getAncho());</a:t>
            </a:r>
            <a:endParaRPr lang="es-ES" sz="1600" dirty="0"/>
          </a:p>
        </p:txBody>
      </p:sp>
      <p:sp>
        <p:nvSpPr>
          <p:cNvPr id="7" name="6 Rectángulo"/>
          <p:cNvSpPr/>
          <p:nvPr/>
        </p:nvSpPr>
        <p:spPr>
          <a:xfrm>
            <a:off x="395536" y="5189774"/>
            <a:ext cx="8208912" cy="408125"/>
          </a:xfrm>
          <a:prstGeom prst="rect">
            <a:avLst/>
          </a:prstGeom>
        </p:spPr>
        <p:txBody>
          <a:bodyPr wrap="square">
            <a:spAutoFit/>
          </a:bodyPr>
          <a:lstStyle/>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La pregunta es la siguiente: ¿Qué mostrará el programa por pantalla? 2 opciones:</a:t>
            </a:r>
          </a:p>
        </p:txBody>
      </p:sp>
      <p:graphicFrame>
        <p:nvGraphicFramePr>
          <p:cNvPr id="9" name="8 Tabla"/>
          <p:cNvGraphicFramePr>
            <a:graphicFrameLocks noGrp="1"/>
          </p:cNvGraphicFramePr>
          <p:nvPr>
            <p:extLst>
              <p:ext uri="{D42A27DB-BD31-4B8C-83A1-F6EECF244321}">
                <p14:modId xmlns:p14="http://schemas.microsoft.com/office/powerpoint/2010/main" val="1346728916"/>
              </p:ext>
            </p:extLst>
          </p:nvPr>
        </p:nvGraphicFramePr>
        <p:xfrm>
          <a:off x="2999854" y="5675537"/>
          <a:ext cx="3312370" cy="949960"/>
        </p:xfrm>
        <a:graphic>
          <a:graphicData uri="http://schemas.openxmlformats.org/drawingml/2006/table">
            <a:tbl>
              <a:tblPr firstRow="1" bandRow="1">
                <a:tableStyleId>{5C22544A-7EE6-4342-B048-85BDC9FD1C3A}</a:tableStyleId>
              </a:tblPr>
              <a:tblGrid>
                <a:gridCol w="1656185">
                  <a:extLst>
                    <a:ext uri="{9D8B030D-6E8A-4147-A177-3AD203B41FA5}">
                      <a16:colId xmlns:a16="http://schemas.microsoft.com/office/drawing/2014/main" val="20000"/>
                    </a:ext>
                  </a:extLst>
                </a:gridCol>
                <a:gridCol w="1656185">
                  <a:extLst>
                    <a:ext uri="{9D8B030D-6E8A-4147-A177-3AD203B41FA5}">
                      <a16:colId xmlns:a16="http://schemas.microsoft.com/office/drawing/2014/main" val="20001"/>
                    </a:ext>
                  </a:extLst>
                </a:gridCol>
              </a:tblGrid>
              <a:tr h="370840">
                <a:tc>
                  <a:txBody>
                    <a:bodyPr/>
                    <a:lstStyle/>
                    <a:p>
                      <a:pPr algn="ctr"/>
                      <a:r>
                        <a:rPr lang="es-ES" sz="1600" dirty="0"/>
                        <a:t>Opción 1</a:t>
                      </a:r>
                    </a:p>
                  </a:txBody>
                  <a:tcPr anchor="ctr"/>
                </a:tc>
                <a:tc>
                  <a:txBody>
                    <a:bodyPr/>
                    <a:lstStyle/>
                    <a:p>
                      <a:pPr algn="ctr"/>
                      <a:r>
                        <a:rPr lang="es-ES" sz="1600" dirty="0"/>
                        <a:t>Opción 2</a:t>
                      </a:r>
                    </a:p>
                  </a:txBody>
                  <a:tcPr anchor="ctr"/>
                </a:tc>
                <a:extLst>
                  <a:ext uri="{0D108BD9-81ED-4DB2-BD59-A6C34878D82A}">
                    <a16:rowId xmlns:a16="http://schemas.microsoft.com/office/drawing/2014/main" val="10000"/>
                  </a:ext>
                </a:extLst>
              </a:tr>
              <a:tr h="370840">
                <a:tc>
                  <a:txBody>
                    <a:bodyPr/>
                    <a:lstStyle/>
                    <a:p>
                      <a:pPr algn="ctr"/>
                      <a:r>
                        <a:rPr lang="es-ES" sz="1600" dirty="0"/>
                        <a:t>Alto: 7</a:t>
                      </a:r>
                    </a:p>
                    <a:p>
                      <a:pPr algn="ctr"/>
                      <a:r>
                        <a:rPr lang="es-ES" sz="1600" dirty="0"/>
                        <a:t>Ancho: 5</a:t>
                      </a:r>
                    </a:p>
                  </a:txBody>
                  <a:tcPr anchor="ctr"/>
                </a:tc>
                <a:tc>
                  <a:txBody>
                    <a:bodyPr/>
                    <a:lstStyle/>
                    <a:p>
                      <a:pPr algn="ctr"/>
                      <a:r>
                        <a:rPr lang="es-ES" sz="1600" dirty="0"/>
                        <a:t>Alto: 8</a:t>
                      </a:r>
                    </a:p>
                    <a:p>
                      <a:pPr algn="ctr"/>
                      <a:r>
                        <a:rPr lang="es-ES" sz="1600" dirty="0"/>
                        <a:t>Ancho: 6</a:t>
                      </a:r>
                    </a:p>
                  </a:txBody>
                  <a:tcPr anchor="ctr"/>
                </a:tc>
                <a:extLst>
                  <a:ext uri="{0D108BD9-81ED-4DB2-BD59-A6C34878D82A}">
                    <a16:rowId xmlns:a16="http://schemas.microsoft.com/office/drawing/2014/main" val="10001"/>
                  </a:ext>
                </a:extLst>
              </a:tr>
            </a:tbl>
          </a:graphicData>
        </a:graphic>
      </p:graphicFrame>
      <p:sp>
        <p:nvSpPr>
          <p:cNvPr id="10" name="9 Rectángulo redondeado"/>
          <p:cNvSpPr/>
          <p:nvPr/>
        </p:nvSpPr>
        <p:spPr>
          <a:xfrm>
            <a:off x="4656039" y="5597899"/>
            <a:ext cx="1668215" cy="1143469"/>
          </a:xfrm>
          <a:prstGeom prst="roundRect">
            <a:avLst/>
          </a:prstGeom>
          <a:noFill/>
          <a:ln>
            <a:solidFill>
              <a:srgbClr val="C00000"/>
            </a:solidFill>
          </a:ln>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93725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7"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40767"/>
            <a:ext cx="8208912" cy="1228670"/>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ASIGNACIÓN DE OBJETOS</a:t>
            </a:r>
          </a:p>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La respuesta es la opción 2, porque cuando se hace r2 = r1 se copia la referencia al objeto y no el contenido de un objeto en otro: </a:t>
            </a:r>
          </a:p>
        </p:txBody>
      </p:sp>
      <p:sp>
        <p:nvSpPr>
          <p:cNvPr id="7" name="6 Rectángulo"/>
          <p:cNvSpPr/>
          <p:nvPr/>
        </p:nvSpPr>
        <p:spPr>
          <a:xfrm>
            <a:off x="352537" y="5229200"/>
            <a:ext cx="8208912" cy="877804"/>
          </a:xfrm>
          <a:prstGeom prst="rect">
            <a:avLst/>
          </a:prstGeom>
        </p:spPr>
        <p:txBody>
          <a:bodyPr wrap="square">
            <a:spAutoFit/>
          </a:bodyPr>
          <a:lstStyle/>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Entonces, ¿cómo se copia el contenido de un objeto a otro?</a:t>
            </a:r>
          </a:p>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Una solución sencilla es utilizar un </a:t>
            </a:r>
            <a:r>
              <a:rPr lang="es-ES" b="1" dirty="0">
                <a:solidFill>
                  <a:schemeClr val="tx1">
                    <a:lumMod val="50000"/>
                    <a:lumOff val="50000"/>
                  </a:schemeClr>
                </a:solidFill>
              </a:rPr>
              <a:t>constructor de copia</a:t>
            </a:r>
            <a:r>
              <a:rPr lang="es-ES" dirty="0">
                <a:solidFill>
                  <a:schemeClr val="tx1">
                    <a:lumMod val="50000"/>
                    <a:lumOff val="50000"/>
                  </a:schemeClr>
                </a:solidFill>
              </a:rPr>
              <a:t>.</a:t>
            </a:r>
          </a:p>
        </p:txBody>
      </p:sp>
      <p:sp>
        <p:nvSpPr>
          <p:cNvPr id="8" name="7 Rectángulo redondeado"/>
          <p:cNvSpPr/>
          <p:nvPr/>
        </p:nvSpPr>
        <p:spPr>
          <a:xfrm>
            <a:off x="683568" y="3083836"/>
            <a:ext cx="720080" cy="5040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2000" dirty="0">
                <a:latin typeface="Consolas" panose="020B0609020204030204" pitchFamily="49" charset="0"/>
              </a:rPr>
              <a:t>r1</a:t>
            </a:r>
          </a:p>
        </p:txBody>
      </p:sp>
      <p:sp>
        <p:nvSpPr>
          <p:cNvPr id="11" name="10 Rectángulo redondeado"/>
          <p:cNvSpPr/>
          <p:nvPr/>
        </p:nvSpPr>
        <p:spPr>
          <a:xfrm>
            <a:off x="2267744" y="3083836"/>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latin typeface="Consolas" panose="020B0609020204030204" pitchFamily="49" charset="0"/>
              </a:rPr>
              <a:t>Alto = 7</a:t>
            </a:r>
          </a:p>
          <a:p>
            <a:pPr algn="ctr"/>
            <a:r>
              <a:rPr lang="es-ES" sz="1400" dirty="0">
                <a:latin typeface="Consolas" panose="020B0609020204030204" pitchFamily="49" charset="0"/>
              </a:rPr>
              <a:t>Ancho = 5</a:t>
            </a:r>
          </a:p>
        </p:txBody>
      </p:sp>
      <p:cxnSp>
        <p:nvCxnSpPr>
          <p:cNvPr id="14" name="13 Conector recto de flecha"/>
          <p:cNvCxnSpPr>
            <a:endCxn id="11" idx="1"/>
          </p:cNvCxnSpPr>
          <p:nvPr/>
        </p:nvCxnSpPr>
        <p:spPr>
          <a:xfrm>
            <a:off x="1403648" y="3335864"/>
            <a:ext cx="86409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14 Rectángulo redondeado"/>
          <p:cNvSpPr/>
          <p:nvPr/>
        </p:nvSpPr>
        <p:spPr>
          <a:xfrm>
            <a:off x="701959" y="3875924"/>
            <a:ext cx="720080" cy="5040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2000" dirty="0">
                <a:latin typeface="Consolas" panose="020B0609020204030204" pitchFamily="49" charset="0"/>
              </a:rPr>
              <a:t>r2</a:t>
            </a:r>
          </a:p>
        </p:txBody>
      </p:sp>
      <p:sp>
        <p:nvSpPr>
          <p:cNvPr id="16" name="15 Rectángulo redondeado"/>
          <p:cNvSpPr/>
          <p:nvPr/>
        </p:nvSpPr>
        <p:spPr>
          <a:xfrm>
            <a:off x="2286135" y="3875924"/>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latin typeface="Consolas" panose="020B0609020204030204" pitchFamily="49" charset="0"/>
              </a:rPr>
              <a:t>Alto = 0</a:t>
            </a:r>
          </a:p>
          <a:p>
            <a:pPr algn="ctr"/>
            <a:r>
              <a:rPr lang="es-ES" sz="1400" dirty="0">
                <a:latin typeface="Consolas" panose="020B0609020204030204" pitchFamily="49" charset="0"/>
              </a:rPr>
              <a:t>Ancho = 0</a:t>
            </a:r>
          </a:p>
        </p:txBody>
      </p:sp>
      <p:cxnSp>
        <p:nvCxnSpPr>
          <p:cNvPr id="17" name="16 Conector recto de flecha"/>
          <p:cNvCxnSpPr>
            <a:endCxn id="16" idx="1"/>
          </p:cNvCxnSpPr>
          <p:nvPr/>
        </p:nvCxnSpPr>
        <p:spPr>
          <a:xfrm>
            <a:off x="1422039" y="4127952"/>
            <a:ext cx="86409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17 Rectángulo redondeado"/>
          <p:cNvSpPr/>
          <p:nvPr/>
        </p:nvSpPr>
        <p:spPr>
          <a:xfrm>
            <a:off x="5537113" y="3083836"/>
            <a:ext cx="720080" cy="5040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2000" dirty="0">
                <a:latin typeface="Consolas" panose="020B0609020204030204" pitchFamily="49" charset="0"/>
              </a:rPr>
              <a:t>r1</a:t>
            </a:r>
          </a:p>
        </p:txBody>
      </p:sp>
      <p:sp>
        <p:nvSpPr>
          <p:cNvPr id="19" name="18 Rectángulo redondeado"/>
          <p:cNvSpPr/>
          <p:nvPr/>
        </p:nvSpPr>
        <p:spPr>
          <a:xfrm>
            <a:off x="7121289" y="3083836"/>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latin typeface="Consolas" panose="020B0609020204030204" pitchFamily="49" charset="0"/>
              </a:rPr>
              <a:t>Alto = 7</a:t>
            </a:r>
          </a:p>
          <a:p>
            <a:pPr algn="ctr"/>
            <a:r>
              <a:rPr lang="es-ES" sz="1400" dirty="0">
                <a:latin typeface="Consolas" panose="020B0609020204030204" pitchFamily="49" charset="0"/>
              </a:rPr>
              <a:t>Ancho = 5</a:t>
            </a:r>
          </a:p>
        </p:txBody>
      </p:sp>
      <p:cxnSp>
        <p:nvCxnSpPr>
          <p:cNvPr id="20" name="19 Conector recto de flecha"/>
          <p:cNvCxnSpPr>
            <a:endCxn id="19" idx="1"/>
          </p:cNvCxnSpPr>
          <p:nvPr/>
        </p:nvCxnSpPr>
        <p:spPr>
          <a:xfrm>
            <a:off x="6257193" y="3335864"/>
            <a:ext cx="86409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redondeado"/>
          <p:cNvSpPr/>
          <p:nvPr/>
        </p:nvSpPr>
        <p:spPr>
          <a:xfrm>
            <a:off x="5555504" y="3875924"/>
            <a:ext cx="720080" cy="5040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2000" dirty="0">
                <a:latin typeface="Consolas" panose="020B0609020204030204" pitchFamily="49" charset="0"/>
              </a:rPr>
              <a:t>r2</a:t>
            </a:r>
          </a:p>
        </p:txBody>
      </p:sp>
      <p:sp>
        <p:nvSpPr>
          <p:cNvPr id="22" name="21 Rectángulo redondeado"/>
          <p:cNvSpPr/>
          <p:nvPr/>
        </p:nvSpPr>
        <p:spPr>
          <a:xfrm>
            <a:off x="7139680" y="3875924"/>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latin typeface="Consolas" panose="020B0609020204030204" pitchFamily="49" charset="0"/>
              </a:rPr>
              <a:t>Alto = 0</a:t>
            </a:r>
          </a:p>
          <a:p>
            <a:pPr algn="ctr"/>
            <a:r>
              <a:rPr lang="es-ES" sz="1400" dirty="0">
                <a:latin typeface="Consolas" panose="020B0609020204030204" pitchFamily="49" charset="0"/>
              </a:rPr>
              <a:t>Ancho = 0</a:t>
            </a:r>
          </a:p>
        </p:txBody>
      </p:sp>
      <p:cxnSp>
        <p:nvCxnSpPr>
          <p:cNvPr id="23" name="22 Conector recto de flecha"/>
          <p:cNvCxnSpPr/>
          <p:nvPr/>
        </p:nvCxnSpPr>
        <p:spPr>
          <a:xfrm flipV="1">
            <a:off x="6275584" y="3443876"/>
            <a:ext cx="845705" cy="68407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24 Flecha derecha"/>
          <p:cNvSpPr/>
          <p:nvPr/>
        </p:nvSpPr>
        <p:spPr>
          <a:xfrm>
            <a:off x="3995936" y="3263856"/>
            <a:ext cx="1152128" cy="10441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sz="1600" dirty="0">
                <a:latin typeface="Consolas" panose="020B0609020204030204" pitchFamily="49" charset="0"/>
              </a:rPr>
              <a:t>r2=r1</a:t>
            </a:r>
          </a:p>
        </p:txBody>
      </p:sp>
    </p:spTree>
    <p:extLst>
      <p:ext uri="{BB962C8B-B14F-4D97-AF65-F5344CB8AC3E}">
        <p14:creationId xmlns:p14="http://schemas.microsoft.com/office/powerpoint/2010/main" val="3282160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childTnLst>
                          </p:cTn>
                        </p:par>
                        <p:par>
                          <p:cTn id="11" fill="hold">
                            <p:stCondLst>
                              <p:cond delay="1500"/>
                            </p:stCondLst>
                            <p:childTnLst>
                              <p:par>
                                <p:cTn id="12" presetID="4" presetClass="entr" presetSubtype="32"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ox(out)">
                                      <p:cBhvr>
                                        <p:cTn id="14" dur="1000"/>
                                        <p:tgtEl>
                                          <p:spTgt spid="8"/>
                                        </p:tgtEl>
                                      </p:cBhvr>
                                    </p:animEffect>
                                  </p:childTnLst>
                                </p:cTn>
                              </p:par>
                            </p:childTnLst>
                          </p:cTn>
                        </p:par>
                        <p:par>
                          <p:cTn id="15" fill="hold">
                            <p:stCondLst>
                              <p:cond delay="2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3000"/>
                            </p:stCondLst>
                            <p:childTnLst>
                              <p:par>
                                <p:cTn id="20" presetID="4" presetClass="entr" presetSubtype="16"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1000"/>
                                        <p:tgtEl>
                                          <p:spTgt spid="11"/>
                                        </p:tgtEl>
                                      </p:cBhvr>
                                    </p:animEffect>
                                  </p:childTnLst>
                                </p:cTn>
                              </p:par>
                            </p:childTnLst>
                          </p:cTn>
                        </p:par>
                        <p:par>
                          <p:cTn id="23" fill="hold">
                            <p:stCondLst>
                              <p:cond delay="4000"/>
                            </p:stCondLst>
                            <p:childTnLst>
                              <p:par>
                                <p:cTn id="24" presetID="4" presetClass="entr" presetSubtype="32"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out)">
                                      <p:cBhvr>
                                        <p:cTn id="26" dur="1000"/>
                                        <p:tgtEl>
                                          <p:spTgt spid="15"/>
                                        </p:tgtEl>
                                      </p:cBhvr>
                                    </p:animEffect>
                                  </p:childTnLst>
                                </p:cTn>
                              </p:par>
                            </p:childTnLst>
                          </p:cTn>
                        </p:par>
                        <p:par>
                          <p:cTn id="27" fill="hold">
                            <p:stCondLst>
                              <p:cond delay="5000"/>
                            </p:stCondLst>
                            <p:childTnLst>
                              <p:par>
                                <p:cTn id="28" presetID="22" presetClass="entr" presetSubtype="8"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5500"/>
                            </p:stCondLst>
                            <p:childTnLst>
                              <p:par>
                                <p:cTn id="32" presetID="4"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ox(in)">
                                      <p:cBhvr>
                                        <p:cTn id="34" dur="1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500"/>
                            </p:stCondLst>
                            <p:childTnLst>
                              <p:par>
                                <p:cTn id="41" presetID="4" presetClass="entr" presetSubtype="32"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ox(out)">
                                      <p:cBhvr>
                                        <p:cTn id="43" dur="1000"/>
                                        <p:tgtEl>
                                          <p:spTgt spid="18"/>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2000"/>
                            </p:stCondLst>
                            <p:childTnLst>
                              <p:par>
                                <p:cTn id="49" presetID="4" presetClass="entr" presetSubtype="16"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ox(in)">
                                      <p:cBhvr>
                                        <p:cTn id="51" dur="1000"/>
                                        <p:tgtEl>
                                          <p:spTgt spid="19"/>
                                        </p:tgtEl>
                                      </p:cBhvr>
                                    </p:animEffect>
                                  </p:childTnLst>
                                </p:cTn>
                              </p:par>
                            </p:childTnLst>
                          </p:cTn>
                        </p:par>
                        <p:par>
                          <p:cTn id="52" fill="hold">
                            <p:stCondLst>
                              <p:cond delay="3000"/>
                            </p:stCondLst>
                            <p:childTnLst>
                              <p:par>
                                <p:cTn id="53" presetID="4" presetClass="entr" presetSubtype="32"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out)">
                                      <p:cBhvr>
                                        <p:cTn id="55" dur="1000"/>
                                        <p:tgtEl>
                                          <p:spTgt spid="21"/>
                                        </p:tgtEl>
                                      </p:cBhvr>
                                    </p:animEffect>
                                  </p:childTnLst>
                                </p:cTn>
                              </p:par>
                            </p:childTnLst>
                          </p:cTn>
                        </p:par>
                        <p:par>
                          <p:cTn id="56" fill="hold">
                            <p:stCondLst>
                              <p:cond delay="4000"/>
                            </p:stCondLst>
                            <p:childTnLst>
                              <p:par>
                                <p:cTn id="57" presetID="4" presetClass="entr" presetSubtype="16"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box(in)">
                                      <p:cBhvr>
                                        <p:cTn id="59" dur="1000"/>
                                        <p:tgtEl>
                                          <p:spTgt spid="22"/>
                                        </p:tgtEl>
                                      </p:cBhvr>
                                    </p:animEffect>
                                  </p:childTnLst>
                                </p:cTn>
                              </p:par>
                            </p:childTnLst>
                          </p:cTn>
                        </p:par>
                        <p:par>
                          <p:cTn id="60" fill="hold">
                            <p:stCondLst>
                              <p:cond delay="5000"/>
                            </p:stCondLst>
                            <p:childTnLst>
                              <p:par>
                                <p:cTn id="61" presetID="22" presetClass="entr" presetSubtype="8" fill="hold"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8" grpId="0" animBg="1"/>
      <p:bldP spid="11" grpId="0" animBg="1"/>
      <p:bldP spid="15" grpId="0" animBg="1"/>
      <p:bldP spid="16" grpId="0" animBg="1"/>
      <p:bldP spid="18" grpId="0" animBg="1"/>
      <p:bldP spid="19" grpId="0" animBg="1"/>
      <p:bldP spid="21" grpId="0" animBg="1"/>
      <p:bldP spid="22"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124744"/>
            <a:ext cx="8208912" cy="2014141"/>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CONSTRUCTOR COPIA</a:t>
            </a:r>
          </a:p>
          <a:p>
            <a:pPr marL="619125" lvl="1"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Con un constructor  de copia se inicializa un objeto asignándole los valores de otro objeto diferente de la misma clase. Este constructor de copia tendrá solo un parámetro: un objeto de la misma clase.</a:t>
            </a:r>
          </a:p>
          <a:p>
            <a:pPr marL="623888"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Un constructor copia para nuestra clase </a:t>
            </a:r>
            <a:r>
              <a:rPr lang="es-ES" i="1" dirty="0" err="1">
                <a:solidFill>
                  <a:schemeClr val="tx1">
                    <a:lumMod val="50000"/>
                    <a:lumOff val="50000"/>
                  </a:schemeClr>
                </a:solidFill>
              </a:rPr>
              <a:t>Rectangulo</a:t>
            </a:r>
            <a:r>
              <a:rPr lang="es-ES" dirty="0">
                <a:solidFill>
                  <a:schemeClr val="tx1">
                    <a:lumMod val="50000"/>
                    <a:lumOff val="50000"/>
                  </a:schemeClr>
                </a:solidFill>
              </a:rPr>
              <a:t> sería el siguiente:</a:t>
            </a:r>
          </a:p>
        </p:txBody>
      </p:sp>
      <p:sp>
        <p:nvSpPr>
          <p:cNvPr id="6" name="5 Rectángulo"/>
          <p:cNvSpPr/>
          <p:nvPr/>
        </p:nvSpPr>
        <p:spPr>
          <a:xfrm>
            <a:off x="2213992" y="3197446"/>
            <a:ext cx="4572000" cy="1077218"/>
          </a:xfrm>
          <a:prstGeom prst="rect">
            <a:avLst/>
          </a:prstGeom>
          <a:solidFill>
            <a:schemeClr val="accent3">
              <a:lumMod val="20000"/>
              <a:lumOff val="80000"/>
            </a:schemeClr>
          </a:solidFill>
        </p:spPr>
        <p:txBody>
          <a:bodyPr>
            <a:spAutoFit/>
          </a:bodyPr>
          <a:lstStyle/>
          <a:p>
            <a:r>
              <a:rPr lang="es-ES" sz="1600" dirty="0" err="1">
                <a:solidFill>
                  <a:srgbClr val="000000"/>
                </a:solidFill>
                <a:latin typeface="Consolas"/>
              </a:rPr>
              <a:t>Rectangulo</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a:t>
            </a:r>
            <a:r>
              <a:rPr lang="es-ES" sz="1600" dirty="0">
                <a:solidFill>
                  <a:srgbClr val="000000"/>
                </a:solidFill>
                <a:latin typeface="Consolas"/>
              </a:rPr>
              <a:t>) {</a:t>
            </a:r>
          </a:p>
          <a:p>
            <a:r>
              <a:rPr lang="es-ES" sz="1600" dirty="0">
                <a:solidFill>
                  <a:srgbClr val="7F0055"/>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ancho</a:t>
            </a:r>
            <a:r>
              <a:rPr lang="es-ES" sz="1600" dirty="0">
                <a:solidFill>
                  <a:srgbClr val="000000"/>
                </a:solidFill>
                <a:latin typeface="Consolas"/>
              </a:rPr>
              <a:t> = </a:t>
            </a:r>
            <a:r>
              <a:rPr lang="es-ES" sz="1600" dirty="0" err="1">
                <a:solidFill>
                  <a:srgbClr val="6A3E3E"/>
                </a:solidFill>
                <a:latin typeface="Consolas"/>
              </a:rPr>
              <a:t>r</a:t>
            </a:r>
            <a:r>
              <a:rPr lang="es-ES" sz="1600" dirty="0" err="1">
                <a:solidFill>
                  <a:srgbClr val="000000"/>
                </a:solidFill>
                <a:latin typeface="Consolas"/>
              </a:rPr>
              <a:t>.getAncho</a:t>
            </a:r>
            <a:r>
              <a:rPr lang="es-ES" sz="1600" dirty="0">
                <a:solidFill>
                  <a:srgbClr val="000000"/>
                </a:solidFill>
                <a:latin typeface="Consolas"/>
              </a:rPr>
              <a:t>();</a:t>
            </a:r>
          </a:p>
          <a:p>
            <a:r>
              <a:rPr lang="es-ES" sz="1600" dirty="0">
                <a:solidFill>
                  <a:srgbClr val="7F0055"/>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alto</a:t>
            </a:r>
            <a:r>
              <a:rPr lang="es-ES" sz="1600" dirty="0">
                <a:solidFill>
                  <a:srgbClr val="000000"/>
                </a:solidFill>
                <a:latin typeface="Consolas"/>
              </a:rPr>
              <a:t> = </a:t>
            </a:r>
            <a:r>
              <a:rPr lang="es-ES" sz="1600" dirty="0" err="1">
                <a:solidFill>
                  <a:srgbClr val="6A3E3E"/>
                </a:solidFill>
                <a:latin typeface="Consolas"/>
              </a:rPr>
              <a:t>r</a:t>
            </a:r>
            <a:r>
              <a:rPr lang="es-ES" sz="1600" dirty="0" err="1">
                <a:solidFill>
                  <a:srgbClr val="000000"/>
                </a:solidFill>
                <a:latin typeface="Consolas"/>
              </a:rPr>
              <a:t>.getAlto</a:t>
            </a:r>
            <a:r>
              <a:rPr lang="es-ES" sz="1600" dirty="0">
                <a:solidFill>
                  <a:srgbClr val="000000"/>
                </a:solidFill>
                <a:latin typeface="Consolas"/>
              </a:rPr>
              <a:t>();</a:t>
            </a:r>
          </a:p>
          <a:p>
            <a:r>
              <a:rPr lang="es-ES" sz="1600" dirty="0">
                <a:solidFill>
                  <a:srgbClr val="000000"/>
                </a:solidFill>
                <a:latin typeface="Consolas"/>
              </a:rPr>
              <a:t>}</a:t>
            </a:r>
            <a:endParaRPr lang="es-ES" sz="1600" dirty="0"/>
          </a:p>
        </p:txBody>
      </p:sp>
      <p:sp>
        <p:nvSpPr>
          <p:cNvPr id="9" name="8 Rectángulo"/>
          <p:cNvSpPr/>
          <p:nvPr/>
        </p:nvSpPr>
        <p:spPr>
          <a:xfrm>
            <a:off x="971600" y="4879449"/>
            <a:ext cx="5256584" cy="1890261"/>
          </a:xfrm>
          <a:prstGeom prst="rect">
            <a:avLst/>
          </a:prstGeom>
          <a:solidFill>
            <a:schemeClr val="accent3">
              <a:lumMod val="20000"/>
              <a:lumOff val="80000"/>
            </a:schemeClr>
          </a:solidFill>
        </p:spPr>
        <p:txBody>
          <a:bodyPr wrap="square">
            <a:spAutoFit/>
          </a:bodyPr>
          <a:lstStyle/>
          <a:p>
            <a:pPr>
              <a:spcBef>
                <a:spcPts val="500"/>
              </a:spcBef>
            </a:pP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r1</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(5,7);</a:t>
            </a:r>
          </a:p>
          <a:p>
            <a:pPr>
              <a:spcBef>
                <a:spcPts val="500"/>
              </a:spcBef>
            </a:pP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r2</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(r1);</a:t>
            </a:r>
          </a:p>
          <a:p>
            <a:pPr>
              <a:spcBef>
                <a:spcPts val="500"/>
              </a:spcBef>
            </a:pPr>
            <a:r>
              <a:rPr lang="es-ES" sz="1600" dirty="0">
                <a:solidFill>
                  <a:srgbClr val="6A3E3E"/>
                </a:solidFill>
                <a:latin typeface="Consolas"/>
              </a:rPr>
              <a:t>r2</a:t>
            </a:r>
            <a:r>
              <a:rPr lang="es-ES" sz="1600" dirty="0">
                <a:solidFill>
                  <a:srgbClr val="000000"/>
                </a:solidFill>
                <a:latin typeface="Consolas"/>
              </a:rPr>
              <a:t>.incrementarAncho();</a:t>
            </a:r>
          </a:p>
          <a:p>
            <a:pPr>
              <a:spcBef>
                <a:spcPts val="500"/>
              </a:spcBef>
            </a:pPr>
            <a:r>
              <a:rPr lang="es-ES" sz="1600" dirty="0">
                <a:solidFill>
                  <a:srgbClr val="6A3E3E"/>
                </a:solidFill>
                <a:latin typeface="Consolas"/>
              </a:rPr>
              <a:t>r2</a:t>
            </a:r>
            <a:r>
              <a:rPr lang="es-ES" sz="1600" dirty="0">
                <a:solidFill>
                  <a:srgbClr val="000000"/>
                </a:solidFill>
                <a:latin typeface="Consolas"/>
              </a:rPr>
              <a:t>.incrementarAlto();</a:t>
            </a:r>
          </a:p>
          <a:p>
            <a:pPr>
              <a:spcBef>
                <a:spcPts val="500"/>
              </a:spcBef>
            </a:pP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2A00FF"/>
                </a:solidFill>
                <a:latin typeface="Consolas"/>
              </a:rPr>
              <a:t>"Alto: "</a:t>
            </a:r>
            <a:r>
              <a:rPr lang="es-ES" sz="1600" i="1" dirty="0">
                <a:solidFill>
                  <a:srgbClr val="000000"/>
                </a:solidFill>
                <a:latin typeface="Consolas"/>
              </a:rPr>
              <a:t>+</a:t>
            </a:r>
            <a:r>
              <a:rPr lang="es-ES" sz="1600" i="1" dirty="0">
                <a:solidFill>
                  <a:srgbClr val="6A3E3E"/>
                </a:solidFill>
                <a:latin typeface="Consolas"/>
              </a:rPr>
              <a:t>r1</a:t>
            </a:r>
            <a:r>
              <a:rPr lang="es-ES" sz="1600" i="1" dirty="0">
                <a:solidFill>
                  <a:srgbClr val="000000"/>
                </a:solidFill>
                <a:latin typeface="Consolas"/>
              </a:rPr>
              <a:t>.getAlto());</a:t>
            </a:r>
          </a:p>
          <a:p>
            <a:pPr>
              <a:spcBef>
                <a:spcPts val="500"/>
              </a:spcBef>
            </a:pP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2A00FF"/>
                </a:solidFill>
                <a:latin typeface="Consolas"/>
              </a:rPr>
              <a:t>"Ancho: "</a:t>
            </a:r>
            <a:r>
              <a:rPr lang="es-ES" sz="1600" i="1" dirty="0">
                <a:solidFill>
                  <a:srgbClr val="000000"/>
                </a:solidFill>
                <a:latin typeface="Consolas"/>
              </a:rPr>
              <a:t>+</a:t>
            </a:r>
            <a:r>
              <a:rPr lang="es-ES" sz="1600" i="1" dirty="0">
                <a:solidFill>
                  <a:srgbClr val="6A3E3E"/>
                </a:solidFill>
                <a:latin typeface="Consolas"/>
              </a:rPr>
              <a:t>r1</a:t>
            </a:r>
            <a:r>
              <a:rPr lang="es-ES" sz="1600" i="1" dirty="0">
                <a:solidFill>
                  <a:srgbClr val="000000"/>
                </a:solidFill>
                <a:latin typeface="Consolas"/>
              </a:rPr>
              <a:t>.getAncho());</a:t>
            </a:r>
            <a:endParaRPr lang="es-ES" sz="1600" dirty="0"/>
          </a:p>
        </p:txBody>
      </p:sp>
      <p:sp>
        <p:nvSpPr>
          <p:cNvPr id="7" name="6 Rectángulo"/>
          <p:cNvSpPr/>
          <p:nvPr/>
        </p:nvSpPr>
        <p:spPr>
          <a:xfrm>
            <a:off x="366355" y="4448540"/>
            <a:ext cx="7344816" cy="390107"/>
          </a:xfrm>
          <a:prstGeom prst="rect">
            <a:avLst/>
          </a:prstGeom>
        </p:spPr>
        <p:txBody>
          <a:bodyPr wrap="square">
            <a:spAutoFit/>
          </a:bodyPr>
          <a:lstStyle/>
          <a:p>
            <a:pPr marL="623888"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¿Qué mostrará el siguiente programa por pantalla?</a:t>
            </a:r>
          </a:p>
        </p:txBody>
      </p:sp>
      <p:graphicFrame>
        <p:nvGraphicFramePr>
          <p:cNvPr id="10" name="9 Tabla"/>
          <p:cNvGraphicFramePr>
            <a:graphicFrameLocks noGrp="1"/>
          </p:cNvGraphicFramePr>
          <p:nvPr>
            <p:extLst>
              <p:ext uri="{D42A27DB-BD31-4B8C-83A1-F6EECF244321}">
                <p14:modId xmlns:p14="http://schemas.microsoft.com/office/powerpoint/2010/main" val="782643820"/>
              </p:ext>
            </p:extLst>
          </p:nvPr>
        </p:nvGraphicFramePr>
        <p:xfrm>
          <a:off x="6444208" y="5219673"/>
          <a:ext cx="2386518" cy="949960"/>
        </p:xfrm>
        <a:graphic>
          <a:graphicData uri="http://schemas.openxmlformats.org/drawingml/2006/table">
            <a:tbl>
              <a:tblPr firstRow="1" bandRow="1">
                <a:tableStyleId>{5C22544A-7EE6-4342-B048-85BDC9FD1C3A}</a:tableStyleId>
              </a:tblPr>
              <a:tblGrid>
                <a:gridCol w="1193259">
                  <a:extLst>
                    <a:ext uri="{9D8B030D-6E8A-4147-A177-3AD203B41FA5}">
                      <a16:colId xmlns:a16="http://schemas.microsoft.com/office/drawing/2014/main" val="20000"/>
                    </a:ext>
                  </a:extLst>
                </a:gridCol>
                <a:gridCol w="1193259">
                  <a:extLst>
                    <a:ext uri="{9D8B030D-6E8A-4147-A177-3AD203B41FA5}">
                      <a16:colId xmlns:a16="http://schemas.microsoft.com/office/drawing/2014/main" val="20001"/>
                    </a:ext>
                  </a:extLst>
                </a:gridCol>
              </a:tblGrid>
              <a:tr h="370840">
                <a:tc>
                  <a:txBody>
                    <a:bodyPr/>
                    <a:lstStyle/>
                    <a:p>
                      <a:pPr algn="ctr"/>
                      <a:r>
                        <a:rPr lang="es-ES" sz="1600" dirty="0"/>
                        <a:t>Opción 1</a:t>
                      </a:r>
                    </a:p>
                  </a:txBody>
                  <a:tcPr anchor="ctr"/>
                </a:tc>
                <a:tc>
                  <a:txBody>
                    <a:bodyPr/>
                    <a:lstStyle/>
                    <a:p>
                      <a:pPr algn="ctr"/>
                      <a:r>
                        <a:rPr lang="es-ES" sz="1600" dirty="0"/>
                        <a:t>Opción 2</a:t>
                      </a:r>
                    </a:p>
                  </a:txBody>
                  <a:tcPr anchor="ctr"/>
                </a:tc>
                <a:extLst>
                  <a:ext uri="{0D108BD9-81ED-4DB2-BD59-A6C34878D82A}">
                    <a16:rowId xmlns:a16="http://schemas.microsoft.com/office/drawing/2014/main" val="10000"/>
                  </a:ext>
                </a:extLst>
              </a:tr>
              <a:tr h="370840">
                <a:tc>
                  <a:txBody>
                    <a:bodyPr/>
                    <a:lstStyle/>
                    <a:p>
                      <a:pPr algn="ctr"/>
                      <a:r>
                        <a:rPr lang="es-ES" sz="1600" dirty="0"/>
                        <a:t>Alto: 7</a:t>
                      </a:r>
                    </a:p>
                    <a:p>
                      <a:pPr algn="ctr"/>
                      <a:r>
                        <a:rPr lang="es-ES" sz="1600" dirty="0"/>
                        <a:t>Ancho: 5</a:t>
                      </a:r>
                    </a:p>
                  </a:txBody>
                  <a:tcPr anchor="ctr"/>
                </a:tc>
                <a:tc>
                  <a:txBody>
                    <a:bodyPr/>
                    <a:lstStyle/>
                    <a:p>
                      <a:pPr algn="ctr"/>
                      <a:r>
                        <a:rPr lang="es-ES" sz="1600" dirty="0"/>
                        <a:t>Alto: 8</a:t>
                      </a:r>
                    </a:p>
                    <a:p>
                      <a:pPr algn="ctr"/>
                      <a:r>
                        <a:rPr lang="es-ES" sz="1600" dirty="0"/>
                        <a:t>Ancho: 6</a:t>
                      </a:r>
                    </a:p>
                  </a:txBody>
                  <a:tcPr anchor="ctr"/>
                </a:tc>
                <a:extLst>
                  <a:ext uri="{0D108BD9-81ED-4DB2-BD59-A6C34878D82A}">
                    <a16:rowId xmlns:a16="http://schemas.microsoft.com/office/drawing/2014/main" val="10001"/>
                  </a:ext>
                </a:extLst>
              </a:tr>
            </a:tbl>
          </a:graphicData>
        </a:graphic>
      </p:graphicFrame>
      <p:sp>
        <p:nvSpPr>
          <p:cNvPr id="11" name="10 Rectángulo redondeado"/>
          <p:cNvSpPr/>
          <p:nvPr/>
        </p:nvSpPr>
        <p:spPr>
          <a:xfrm>
            <a:off x="6434621" y="5116386"/>
            <a:ext cx="1201926" cy="1143469"/>
          </a:xfrm>
          <a:prstGeom prst="roundRect">
            <a:avLst/>
          </a:prstGeom>
          <a:noFill/>
          <a:ln>
            <a:solidFill>
              <a:srgbClr val="C00000"/>
            </a:solidFill>
          </a:ln>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8015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500"/>
                            </p:stCondLst>
                            <p:childTnLst>
                              <p:par>
                                <p:cTn id="20" presetID="47"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9" grpId="0" animBg="1"/>
      <p:bldP spid="7"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124744"/>
            <a:ext cx="8208912" cy="4524444"/>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INICIALIZADORES </a:t>
            </a:r>
            <a:r>
              <a:rPr lang="es-ES" sz="2000" b="1" i="1" dirty="0"/>
              <a:t>STATIC</a:t>
            </a:r>
          </a:p>
          <a:p>
            <a:pPr marL="536575" lvl="1" indent="-260350" algn="just">
              <a:lnSpc>
                <a:spcPct val="114000"/>
              </a:lnSpc>
              <a:spcBef>
                <a:spcPts val="1200"/>
              </a:spcBef>
              <a:spcAft>
                <a:spcPts val="1200"/>
              </a:spcAft>
              <a:buClr>
                <a:schemeClr val="accent6">
                  <a:lumMod val="75000"/>
                </a:schemeClr>
              </a:buClr>
              <a:buSzPct val="90000"/>
              <a:buFont typeface="Wingdings" panose="05000000000000000000" pitchFamily="2" charset="2"/>
              <a:buChar char="ü"/>
            </a:pPr>
            <a:r>
              <a:rPr lang="es-ES" dirty="0"/>
              <a:t>Son un bloque de código que se ejecutará una vez solamente cuando se utilice la clase.</a:t>
            </a:r>
          </a:p>
          <a:p>
            <a:pPr marL="536575" lvl="1" indent="-26035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Los </a:t>
            </a:r>
            <a:r>
              <a:rPr lang="es-ES" i="1" dirty="0">
                <a:solidFill>
                  <a:srgbClr val="000099"/>
                </a:solidFill>
              </a:rPr>
              <a:t>inicializadores </a:t>
            </a:r>
            <a:r>
              <a:rPr lang="es-ES" i="1" dirty="0" err="1">
                <a:solidFill>
                  <a:srgbClr val="000099"/>
                </a:solidFill>
              </a:rPr>
              <a:t>static</a:t>
            </a:r>
            <a:r>
              <a:rPr lang="es-ES" i="1" dirty="0">
                <a:solidFill>
                  <a:srgbClr val="000099"/>
                </a:solidFill>
              </a:rPr>
              <a:t> </a:t>
            </a:r>
            <a:r>
              <a:rPr lang="es-ES" dirty="0"/>
              <a:t>siguen las siguientes reglas:</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No devuelven ningún valor.</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Son métodos sin nombre.</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Ideal para inicializar objetos o elementos complicados.</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Permiten gestionar excepciones con try…catch.</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Se puede crear más de un </a:t>
            </a:r>
            <a:r>
              <a:rPr lang="es-ES" i="1" dirty="0">
                <a:solidFill>
                  <a:srgbClr val="000099"/>
                </a:solidFill>
              </a:rPr>
              <a:t>inicializador </a:t>
            </a:r>
            <a:r>
              <a:rPr lang="es-ES" i="1" dirty="0" err="1">
                <a:solidFill>
                  <a:srgbClr val="000099"/>
                </a:solidFill>
              </a:rPr>
              <a:t>static</a:t>
            </a:r>
            <a:r>
              <a:rPr lang="es-ES" i="1" dirty="0">
                <a:solidFill>
                  <a:srgbClr val="000099"/>
                </a:solidFill>
              </a:rPr>
              <a:t> </a:t>
            </a:r>
            <a:r>
              <a:rPr lang="es-ES" dirty="0"/>
              <a:t>y se ejecutarán según el orden en el que se han definido.</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Se pueden utilizar para invocar métodos nativos o inicializar variables </a:t>
            </a:r>
            <a:r>
              <a:rPr lang="es-ES" sz="1600" i="1" dirty="0" err="1">
                <a:latin typeface="Consolas" panose="020B0609020204030204" pitchFamily="49" charset="0"/>
              </a:rPr>
              <a:t>static</a:t>
            </a:r>
            <a:r>
              <a:rPr lang="es-ES" dirty="0"/>
              <a:t>.</a:t>
            </a:r>
          </a:p>
        </p:txBody>
      </p:sp>
    </p:spTree>
    <p:extLst>
      <p:ext uri="{BB962C8B-B14F-4D97-AF65-F5344CB8AC3E}">
        <p14:creationId xmlns:p14="http://schemas.microsoft.com/office/powerpoint/2010/main" val="2567394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left)">
                                      <p:cBhvr>
                                        <p:cTn id="10" dur="500"/>
                                        <p:tgtEl>
                                          <p:spTgt spid="2">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ipe(left)">
                                      <p:cBhvr>
                                        <p:cTn id="19" dur="500"/>
                                        <p:tgtEl>
                                          <p:spTgt spid="2">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left)">
                                      <p:cBhvr>
                                        <p:cTn id="22" dur="500"/>
                                        <p:tgtEl>
                                          <p:spTgt spid="2">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wipe(left)">
                                      <p:cBhvr>
                                        <p:cTn id="25" dur="500"/>
                                        <p:tgtEl>
                                          <p:spTgt spid="2">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wipe(left)">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124744"/>
            <a:ext cx="8208912" cy="835934"/>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INICIALIZADORES </a:t>
            </a:r>
            <a:r>
              <a:rPr lang="es-ES" sz="2000" b="1" i="1" dirty="0"/>
              <a:t>STATIC</a:t>
            </a:r>
          </a:p>
          <a:p>
            <a:pPr marL="276225" lvl="1" algn="just">
              <a:lnSpc>
                <a:spcPct val="114000"/>
              </a:lnSpc>
              <a:spcAft>
                <a:spcPts val="1200"/>
              </a:spcAft>
              <a:buClr>
                <a:schemeClr val="accent6">
                  <a:lumMod val="75000"/>
                </a:schemeClr>
              </a:buClr>
              <a:buSzPct val="90000"/>
            </a:pPr>
            <a:r>
              <a:rPr lang="es-ES" sz="1700" dirty="0"/>
              <a:t>Un ejemplo muy sencillo con varios inicializadores es el siguiente:</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64" y="1966031"/>
            <a:ext cx="62484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408529" y="4375856"/>
            <a:ext cx="8208912" cy="615553"/>
          </a:xfrm>
          <a:prstGeom prst="rect">
            <a:avLst/>
          </a:prstGeom>
        </p:spPr>
        <p:txBody>
          <a:bodyPr wrap="square">
            <a:spAutoFit/>
          </a:bodyPr>
          <a:lstStyle/>
          <a:p>
            <a:pPr marL="276225" lvl="1" algn="just">
              <a:spcBef>
                <a:spcPts val="600"/>
              </a:spcBef>
              <a:spcAft>
                <a:spcPts val="600"/>
              </a:spcAft>
              <a:buClr>
                <a:schemeClr val="accent6">
                  <a:lumMod val="75000"/>
                </a:schemeClr>
              </a:buClr>
              <a:buSzPct val="90000"/>
            </a:pPr>
            <a:r>
              <a:rPr lang="es-ES" sz="1700" dirty="0"/>
              <a:t>Desde el siguiente programa creamos tres objetos de la clase anterior, y mostramos la salida por pantalla:</a:t>
            </a:r>
          </a:p>
        </p:txBody>
      </p:sp>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60" y="4991409"/>
            <a:ext cx="80772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959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47" presetClass="entr" presetSubtype="0" fill="hold" nodeType="afterEffect">
                                  <p:stCondLst>
                                    <p:cond delay="0"/>
                                  </p:stCondLst>
                                  <p:childTnLst>
                                    <p:set>
                                      <p:cBhvr>
                                        <p:cTn id="17" dur="1" fill="hold">
                                          <p:stCondLst>
                                            <p:cond delay="0"/>
                                          </p:stCondLst>
                                        </p:cTn>
                                        <p:tgtEl>
                                          <p:spTgt spid="16388"/>
                                        </p:tgtEl>
                                        <p:attrNameLst>
                                          <p:attrName>style.visibility</p:attrName>
                                        </p:attrNameLst>
                                      </p:cBhvr>
                                      <p:to>
                                        <p:strVal val="visible"/>
                                      </p:to>
                                    </p:set>
                                    <p:animEffect transition="in" filter="fade">
                                      <p:cBhvr>
                                        <p:cTn id="18" dur="1000"/>
                                        <p:tgtEl>
                                          <p:spTgt spid="16388"/>
                                        </p:tgtEl>
                                      </p:cBhvr>
                                    </p:animEffect>
                                    <p:anim calcmode="lin" valueType="num">
                                      <p:cBhvr>
                                        <p:cTn id="19" dur="1000" fill="hold"/>
                                        <p:tgtEl>
                                          <p:spTgt spid="16388"/>
                                        </p:tgtEl>
                                        <p:attrNameLst>
                                          <p:attrName>ppt_x</p:attrName>
                                        </p:attrNameLst>
                                      </p:cBhvr>
                                      <p:tavLst>
                                        <p:tav tm="0">
                                          <p:val>
                                            <p:strVal val="#ppt_x"/>
                                          </p:val>
                                        </p:tav>
                                        <p:tav tm="100000">
                                          <p:val>
                                            <p:strVal val="#ppt_x"/>
                                          </p:val>
                                        </p:tav>
                                      </p:tavLst>
                                    </p:anim>
                                    <p:anim calcmode="lin" valueType="num">
                                      <p:cBhvr>
                                        <p:cTn id="20"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Creación de paquetes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402202" y="1075557"/>
            <a:ext cx="7858883" cy="369332"/>
          </a:xfrm>
          <a:prstGeom prst="rect">
            <a:avLst/>
          </a:prstGeom>
          <a:noFill/>
        </p:spPr>
        <p:txBody>
          <a:bodyPr wrap="none" rtlCol="0">
            <a:spAutoFit/>
          </a:bodyPr>
          <a:lstStyle/>
          <a:p>
            <a:pPr marL="285750" indent="-285750">
              <a:buClr>
                <a:schemeClr val="accent6">
                  <a:lumMod val="75000"/>
                </a:schemeClr>
              </a:buClr>
              <a:buFont typeface="Wingdings" panose="05000000000000000000" pitchFamily="2" charset="2"/>
              <a:buChar char="v"/>
            </a:pPr>
            <a:r>
              <a:rPr lang="es-ES" dirty="0"/>
              <a:t>Para la creación de una jerarquía de paquetes en Eclipse, haremos lo siguiente:</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589" y="1644780"/>
            <a:ext cx="2435918" cy="2313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87926"/>
            <a:ext cx="2712673"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211" y="4787926"/>
            <a:ext cx="2712674" cy="1881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4819710"/>
            <a:ext cx="2711995" cy="1881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720756" y="4203151"/>
            <a:ext cx="2062231" cy="584775"/>
          </a:xfrm>
          <a:prstGeom prst="rect">
            <a:avLst/>
          </a:prstGeom>
          <a:noFill/>
        </p:spPr>
        <p:txBody>
          <a:bodyPr wrap="none" rtlCol="0">
            <a:spAutoFit/>
          </a:bodyPr>
          <a:lstStyle/>
          <a:p>
            <a:r>
              <a:rPr lang="es-ES" sz="1600" dirty="0">
                <a:solidFill>
                  <a:srgbClr val="0000CC"/>
                </a:solidFill>
              </a:rPr>
              <a:t>1) </a:t>
            </a:r>
            <a:r>
              <a:rPr lang="es-ES" sz="1600" dirty="0"/>
              <a:t>Creamos el paquete</a:t>
            </a:r>
          </a:p>
          <a:p>
            <a:pPr algn="ctr"/>
            <a:r>
              <a:rPr lang="es-ES" sz="1600" dirty="0">
                <a:latin typeface="Courier New" panose="02070309020205020404" pitchFamily="49" charset="0"/>
                <a:cs typeface="Courier New" panose="02070309020205020404" pitchFamily="49" charset="0"/>
              </a:rPr>
              <a:t>ejercicios</a:t>
            </a:r>
          </a:p>
        </p:txBody>
      </p:sp>
      <p:sp>
        <p:nvSpPr>
          <p:cNvPr id="10" name="9 CuadroTexto"/>
          <p:cNvSpPr txBox="1"/>
          <p:nvPr/>
        </p:nvSpPr>
        <p:spPr>
          <a:xfrm>
            <a:off x="3288211" y="4203150"/>
            <a:ext cx="2653291" cy="584775"/>
          </a:xfrm>
          <a:prstGeom prst="rect">
            <a:avLst/>
          </a:prstGeom>
          <a:noFill/>
        </p:spPr>
        <p:txBody>
          <a:bodyPr wrap="none" rtlCol="0">
            <a:spAutoFit/>
          </a:bodyPr>
          <a:lstStyle/>
          <a:p>
            <a:r>
              <a:rPr lang="es-ES" sz="1600" dirty="0">
                <a:solidFill>
                  <a:srgbClr val="0000CC"/>
                </a:solidFill>
              </a:rPr>
              <a:t>2) </a:t>
            </a:r>
            <a:r>
              <a:rPr lang="es-ES" sz="1600" dirty="0"/>
              <a:t>Creamos el </a:t>
            </a:r>
            <a:r>
              <a:rPr lang="es-ES" sz="1600" i="1" dirty="0" err="1"/>
              <a:t>subpaquete</a:t>
            </a:r>
            <a:endParaRPr lang="es-ES" sz="1600" i="1" dirty="0"/>
          </a:p>
          <a:p>
            <a:pPr algn="ctr"/>
            <a:r>
              <a:rPr lang="es-ES" sz="1600" dirty="0" err="1">
                <a:latin typeface="Courier New" panose="02070309020205020404" pitchFamily="49" charset="0"/>
                <a:cs typeface="Courier New" panose="02070309020205020404" pitchFamily="49" charset="0"/>
              </a:rPr>
              <a:t>ejercicios</a:t>
            </a:r>
            <a:r>
              <a:rPr lang="es-ES" sz="1600" b="1" dirty="0" err="1">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resueltos</a:t>
            </a:r>
            <a:endParaRPr lang="es-ES" sz="1600" dirty="0">
              <a:latin typeface="Courier New" panose="02070309020205020404" pitchFamily="49" charset="0"/>
              <a:cs typeface="Courier New" panose="02070309020205020404" pitchFamily="49" charset="0"/>
            </a:endParaRPr>
          </a:p>
        </p:txBody>
      </p:sp>
      <p:sp>
        <p:nvSpPr>
          <p:cNvPr id="11" name="10 CuadroTexto"/>
          <p:cNvSpPr txBox="1"/>
          <p:nvPr/>
        </p:nvSpPr>
        <p:spPr>
          <a:xfrm>
            <a:off x="6163457" y="4203148"/>
            <a:ext cx="2776722" cy="584775"/>
          </a:xfrm>
          <a:prstGeom prst="rect">
            <a:avLst/>
          </a:prstGeom>
          <a:noFill/>
        </p:spPr>
        <p:txBody>
          <a:bodyPr wrap="none" rtlCol="0">
            <a:spAutoFit/>
          </a:bodyPr>
          <a:lstStyle/>
          <a:p>
            <a:r>
              <a:rPr lang="es-ES" sz="1600" dirty="0">
                <a:solidFill>
                  <a:srgbClr val="0000CC"/>
                </a:solidFill>
              </a:rPr>
              <a:t>3) </a:t>
            </a:r>
            <a:r>
              <a:rPr lang="es-ES" sz="1600" dirty="0"/>
              <a:t>Creamos el </a:t>
            </a:r>
            <a:r>
              <a:rPr lang="es-ES" sz="1600" i="1" dirty="0" err="1"/>
              <a:t>subpaquete</a:t>
            </a:r>
            <a:endParaRPr lang="es-ES" sz="1600" i="1" dirty="0"/>
          </a:p>
          <a:p>
            <a:pPr algn="ctr"/>
            <a:r>
              <a:rPr lang="es-ES" sz="1600" dirty="0" err="1">
                <a:latin typeface="Courier New" panose="02070309020205020404" pitchFamily="49" charset="0"/>
                <a:cs typeface="Courier New" panose="02070309020205020404" pitchFamily="49" charset="0"/>
              </a:rPr>
              <a:t>ejercicios</a:t>
            </a:r>
            <a:r>
              <a:rPr lang="es-ES" sz="1600" b="1" dirty="0" err="1">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propuestos</a:t>
            </a:r>
            <a:endParaRPr lang="es-ES" sz="1600" dirty="0">
              <a:latin typeface="Courier New" panose="02070309020205020404" pitchFamily="49" charset="0"/>
              <a:cs typeface="Courier New" panose="02070309020205020404" pitchFamily="49" charset="0"/>
            </a:endParaRPr>
          </a:p>
        </p:txBody>
      </p:sp>
      <p:sp>
        <p:nvSpPr>
          <p:cNvPr id="12" name="11 Rectángulo"/>
          <p:cNvSpPr/>
          <p:nvPr/>
        </p:nvSpPr>
        <p:spPr>
          <a:xfrm>
            <a:off x="3707904" y="3140968"/>
            <a:ext cx="12961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256200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750"/>
                                        <p:tgtEl>
                                          <p:spTgt spid="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750"/>
                                        <p:tgtEl>
                                          <p:spTgt spid="3"/>
                                        </p:tgtEl>
                                      </p:cBhvr>
                                    </p:animEffect>
                                  </p:childTnLst>
                                </p:cTn>
                              </p:par>
                              <p:par>
                                <p:cTn id="21" presetID="4" presetClass="entr" presetSubtype="3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out)">
                                      <p:cBhvr>
                                        <p:cTn id="23" dur="1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750"/>
                                        <p:tgtEl>
                                          <p:spTgt spid="10"/>
                                        </p:tgtEl>
                                      </p:cBhvr>
                                    </p:animEffect>
                                  </p:childTnLst>
                                </p:cTn>
                              </p:par>
                              <p:par>
                                <p:cTn id="29" presetID="4" presetClass="entr" presetSubtype="32"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ox(out)">
                                      <p:cBhvr>
                                        <p:cTn id="31" dur="1500"/>
                                        <p:tgtEl>
                                          <p:spTgt spid="8"/>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750"/>
                                        <p:tgtEl>
                                          <p:spTgt spid="11"/>
                                        </p:tgtEl>
                                      </p:cBhvr>
                                    </p:animEffect>
                                  </p:childTnLst>
                                </p:cTn>
                              </p:par>
                              <p:par>
                                <p:cTn id="36" presetID="4" presetClass="entr" presetSubtype="32"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ox(out)">
                                      <p:cBhvr>
                                        <p:cTn id="38"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Destructores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40768"/>
            <a:ext cx="8352928" cy="4240520"/>
          </a:xfrm>
          <a:prstGeom prst="rect">
            <a:avLst/>
          </a:prstGeom>
          <a:noFill/>
        </p:spPr>
        <p:txBody>
          <a:bodyPr wrap="square" rtlCol="0">
            <a:spAutoFit/>
          </a:bodyPr>
          <a:lstStyle/>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Al contrario que en C++ y otros lenguajes orientados a objetos, </a:t>
            </a:r>
            <a:r>
              <a:rPr lang="es-ES" b="1" dirty="0"/>
              <a:t>en Java no existen los destructores</a:t>
            </a:r>
            <a:r>
              <a:rPr lang="es-ES" dirty="0"/>
              <a:t>.</a:t>
            </a:r>
          </a:p>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En un intento de simplificar las cosas y mejorar la gestión de memoria, es el propio sistema el que se encarga de eliminar definitivamente los objetos de la memoria cuando le asignamos el valor </a:t>
            </a:r>
            <a:r>
              <a:rPr lang="es-ES" i="1" dirty="0" err="1">
                <a:latin typeface="Consolas" panose="020B0609020204030204" pitchFamily="49" charset="0"/>
              </a:rPr>
              <a:t>null</a:t>
            </a:r>
            <a:r>
              <a:rPr lang="es-ES" dirty="0"/>
              <a:t> a la referencia, le asignamos a la referencia un objeto diferente o bien termina el bloque donde está definida la referencia. </a:t>
            </a:r>
          </a:p>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El sistema de liberación de memoria en Java se llama </a:t>
            </a:r>
            <a:r>
              <a:rPr lang="es-ES" b="1" i="1" dirty="0" err="1">
                <a:solidFill>
                  <a:srgbClr val="000099"/>
                </a:solidFill>
              </a:rPr>
              <a:t>garbage</a:t>
            </a:r>
            <a:r>
              <a:rPr lang="es-ES" b="1" i="1" dirty="0">
                <a:solidFill>
                  <a:srgbClr val="000099"/>
                </a:solidFill>
              </a:rPr>
              <a:t> </a:t>
            </a:r>
            <a:r>
              <a:rPr lang="es-ES" b="1" i="1" dirty="0" err="1">
                <a:solidFill>
                  <a:srgbClr val="000099"/>
                </a:solidFill>
              </a:rPr>
              <a:t>collector</a:t>
            </a:r>
            <a:r>
              <a:rPr lang="es-ES" b="1" i="1" dirty="0">
                <a:solidFill>
                  <a:srgbClr val="000099"/>
                </a:solidFill>
              </a:rPr>
              <a:t> </a:t>
            </a:r>
            <a:r>
              <a:rPr lang="es-ES" dirty="0"/>
              <a:t>(recolector de basura). Este recolector trabaja de forma automática. Se le puede sugerir que se active realizando la llamada </a:t>
            </a:r>
            <a:r>
              <a:rPr lang="es-ES" i="1" dirty="0" err="1">
                <a:latin typeface="Consolas" panose="020B0609020204030204" pitchFamily="49" charset="0"/>
              </a:rPr>
              <a:t>System.gc</a:t>
            </a:r>
            <a:r>
              <a:rPr lang="es-ES" i="1" dirty="0">
                <a:latin typeface="Consolas" panose="020B0609020204030204" pitchFamily="49" charset="0"/>
              </a:rPr>
              <a:t>()</a:t>
            </a:r>
            <a:r>
              <a:rPr lang="es-ES" dirty="0"/>
              <a:t>.</a:t>
            </a:r>
          </a:p>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FINALIZADORES. Cuando se va a liberar automáticamente la memoria de objetos inservibles, el sistema ejecuta el finalizador de los objetos. Un ejemplo:</a:t>
            </a:r>
          </a:p>
        </p:txBody>
      </p:sp>
      <p:sp>
        <p:nvSpPr>
          <p:cNvPr id="2" name="1 Rectángulo"/>
          <p:cNvSpPr/>
          <p:nvPr/>
        </p:nvSpPr>
        <p:spPr>
          <a:xfrm>
            <a:off x="1005136" y="5717892"/>
            <a:ext cx="7416824" cy="373051"/>
          </a:xfrm>
          <a:prstGeom prst="rect">
            <a:avLst/>
          </a:prstGeom>
          <a:solidFill>
            <a:schemeClr val="accent3">
              <a:lumMod val="20000"/>
              <a:lumOff val="80000"/>
            </a:schemeClr>
          </a:solidFill>
        </p:spPr>
        <p:txBody>
          <a:bodyPr wrap="square">
            <a:spAutoFit/>
          </a:bodyPr>
          <a:lstStyle/>
          <a:p>
            <a:pPr lvl="0" algn="ctr">
              <a:lnSpc>
                <a:spcPct val="114000"/>
              </a:lnSpc>
              <a:spcBef>
                <a:spcPts val="600"/>
              </a:spcBef>
              <a:spcAft>
                <a:spcPts val="600"/>
              </a:spcAft>
              <a:buClr>
                <a:srgbClr val="F79646">
                  <a:lumMod val="75000"/>
                </a:srgbClr>
              </a:buClr>
              <a:buSzPct val="90000"/>
            </a:pPr>
            <a:r>
              <a:rPr lang="es-ES" sz="1600" dirty="0" err="1">
                <a:solidFill>
                  <a:prstClr val="black"/>
                </a:solidFill>
                <a:latin typeface="Consolas" panose="020B0609020204030204" pitchFamily="49" charset="0"/>
              </a:rPr>
              <a:t>protected</a:t>
            </a:r>
            <a:r>
              <a:rPr lang="es-ES" sz="1600" dirty="0">
                <a:solidFill>
                  <a:prstClr val="black"/>
                </a:solidFill>
                <a:latin typeface="Consolas" panose="020B0609020204030204" pitchFamily="49" charset="0"/>
              </a:rPr>
              <a:t> </a:t>
            </a:r>
            <a:r>
              <a:rPr lang="es-ES" sz="1600" dirty="0" err="1">
                <a:solidFill>
                  <a:prstClr val="black"/>
                </a:solidFill>
                <a:latin typeface="Consolas" panose="020B0609020204030204" pitchFamily="49" charset="0"/>
              </a:rPr>
              <a:t>void</a:t>
            </a:r>
            <a:r>
              <a:rPr lang="es-ES" sz="1600" dirty="0">
                <a:solidFill>
                  <a:prstClr val="black"/>
                </a:solidFill>
                <a:latin typeface="Consolas" panose="020B0609020204030204" pitchFamily="49" charset="0"/>
              </a:rPr>
              <a:t> </a:t>
            </a:r>
            <a:r>
              <a:rPr lang="es-ES" sz="1600" b="1" dirty="0" err="1">
                <a:solidFill>
                  <a:prstClr val="black"/>
                </a:solidFill>
                <a:latin typeface="Consolas" panose="020B0609020204030204" pitchFamily="49" charset="0"/>
              </a:rPr>
              <a:t>finalize</a:t>
            </a:r>
            <a:r>
              <a:rPr lang="es-ES" sz="1600" dirty="0">
                <a:solidFill>
                  <a:prstClr val="black"/>
                </a:solidFill>
                <a:latin typeface="Consolas" panose="020B0609020204030204" pitchFamily="49" charset="0"/>
              </a:rPr>
              <a:t>() { </a:t>
            </a:r>
            <a:r>
              <a:rPr lang="es-ES" sz="1600" dirty="0" err="1">
                <a:solidFill>
                  <a:prstClr val="black"/>
                </a:solidFill>
                <a:latin typeface="Consolas" panose="020B0609020204030204" pitchFamily="49" charset="0"/>
              </a:rPr>
              <a:t>System.out.println</a:t>
            </a:r>
            <a:r>
              <a:rPr lang="es-ES" sz="1600" dirty="0">
                <a:solidFill>
                  <a:prstClr val="black"/>
                </a:solidFill>
                <a:latin typeface="Consolas" panose="020B0609020204030204" pitchFamily="49" charset="0"/>
              </a:rPr>
              <a:t>(“</a:t>
            </a:r>
            <a:r>
              <a:rPr lang="es-ES" sz="1600" dirty="0" err="1">
                <a:solidFill>
                  <a:prstClr val="black"/>
                </a:solidFill>
                <a:latin typeface="Consolas" panose="020B0609020204030204" pitchFamily="49" charset="0"/>
              </a:rPr>
              <a:t>Adioooooos</a:t>
            </a:r>
            <a:r>
              <a:rPr lang="es-ES" sz="1600" dirty="0">
                <a:solidFill>
                  <a:prstClr val="black"/>
                </a:solidFill>
                <a:latin typeface="Consolas" panose="020B0609020204030204" pitchFamily="49" charset="0"/>
              </a:rPr>
              <a:t>”); }</a:t>
            </a:r>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Encapsulación y visibilidad. Interfaces.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96752"/>
            <a:ext cx="8352928" cy="877804"/>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dirty="0"/>
              <a:t>Un objeto interactúa con el mundo exterior a través de su </a:t>
            </a:r>
            <a:r>
              <a:rPr lang="es-ES" b="1" dirty="0"/>
              <a:t>interfaz</a:t>
            </a:r>
            <a:r>
              <a:rPr lang="es-ES" dirty="0"/>
              <a:t>.</a:t>
            </a:r>
          </a:p>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Una interfaz es un grupo de métodos con sus cuerpos vacíos.</a:t>
            </a:r>
          </a:p>
        </p:txBody>
      </p:sp>
      <p:sp>
        <p:nvSpPr>
          <p:cNvPr id="7" name="6 CuadroTexto"/>
          <p:cNvSpPr txBox="1"/>
          <p:nvPr/>
        </p:nvSpPr>
        <p:spPr>
          <a:xfrm>
            <a:off x="386407" y="2133208"/>
            <a:ext cx="8352928" cy="390107"/>
          </a:xfrm>
          <a:prstGeom prst="rect">
            <a:avLst/>
          </a:prstGeom>
          <a:noFill/>
        </p:spPr>
        <p:txBody>
          <a:bodyPr wrap="square" rtlCol="0">
            <a:spAutoFit/>
          </a:bodyPr>
          <a:lstStyle/>
          <a:p>
            <a:pPr marL="358775"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Por ejemplo, la interfaz </a:t>
            </a:r>
            <a:r>
              <a:rPr lang="es-ES" i="1" dirty="0">
                <a:solidFill>
                  <a:schemeClr val="tx1">
                    <a:lumMod val="50000"/>
                    <a:lumOff val="50000"/>
                  </a:schemeClr>
                </a:solidFill>
              </a:rPr>
              <a:t>Figura</a:t>
            </a:r>
            <a:r>
              <a:rPr lang="es-ES" dirty="0">
                <a:solidFill>
                  <a:schemeClr val="tx1">
                    <a:lumMod val="50000"/>
                    <a:lumOff val="50000"/>
                  </a:schemeClr>
                </a:solidFill>
              </a:rPr>
              <a:t> podría ser la siguiente:</a:t>
            </a:r>
          </a:p>
        </p:txBody>
      </p:sp>
      <p:sp>
        <p:nvSpPr>
          <p:cNvPr id="11" name="10 Rectángulo"/>
          <p:cNvSpPr/>
          <p:nvPr/>
        </p:nvSpPr>
        <p:spPr>
          <a:xfrm>
            <a:off x="2276871" y="2753342"/>
            <a:ext cx="4572000" cy="830997"/>
          </a:xfrm>
          <a:prstGeom prst="rect">
            <a:avLst/>
          </a:prstGeom>
          <a:solidFill>
            <a:schemeClr val="accent3">
              <a:lumMod val="20000"/>
              <a:lumOff val="80000"/>
            </a:schemeClr>
          </a:solidFill>
        </p:spPr>
        <p:txBody>
          <a:bodyPr>
            <a:spAutoFit/>
          </a:bodyPr>
          <a:lstStyle/>
          <a:p>
            <a:r>
              <a:rPr lang="es-ES" sz="1600" dirty="0" err="1">
                <a:solidFill>
                  <a:srgbClr val="7F0055"/>
                </a:solidFill>
                <a:latin typeface="Consolas"/>
              </a:rPr>
              <a:t>public</a:t>
            </a:r>
            <a:r>
              <a:rPr lang="es-ES" sz="1600" dirty="0">
                <a:solidFill>
                  <a:srgbClr val="000000"/>
                </a:solidFill>
                <a:latin typeface="Consolas"/>
              </a:rPr>
              <a:t> </a:t>
            </a:r>
            <a:r>
              <a:rPr lang="es-ES" sz="1600" b="1" dirty="0">
                <a:solidFill>
                  <a:srgbClr val="7F0055"/>
                </a:solidFill>
                <a:latin typeface="Consolas"/>
              </a:rPr>
              <a:t>interface</a:t>
            </a:r>
            <a:r>
              <a:rPr lang="es-ES" sz="1600" dirty="0">
                <a:solidFill>
                  <a:srgbClr val="000000"/>
                </a:solidFill>
                <a:latin typeface="Consolas"/>
              </a:rPr>
              <a:t> Figura {</a:t>
            </a:r>
          </a:p>
          <a:p>
            <a:r>
              <a:rPr lang="es-ES" sz="1600" dirty="0">
                <a:solidFill>
                  <a:srgbClr val="7F0055"/>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000000"/>
                </a:solidFill>
                <a:latin typeface="Consolas"/>
              </a:rPr>
              <a:t>area</a:t>
            </a:r>
            <a:r>
              <a:rPr lang="es-ES" sz="1600" dirty="0">
                <a:solidFill>
                  <a:srgbClr val="000000"/>
                </a:solidFill>
                <a:latin typeface="Consolas"/>
              </a:rPr>
              <a:t>();</a:t>
            </a:r>
          </a:p>
          <a:p>
            <a:r>
              <a:rPr lang="es-ES" sz="1600" dirty="0">
                <a:solidFill>
                  <a:srgbClr val="000000"/>
                </a:solidFill>
                <a:latin typeface="Consolas"/>
              </a:rPr>
              <a:t>}</a:t>
            </a:r>
            <a:endParaRPr lang="es-ES" sz="160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24" y="3933056"/>
            <a:ext cx="4537315" cy="262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933056"/>
            <a:ext cx="3307191" cy="262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redondeado"/>
          <p:cNvSpPr/>
          <p:nvPr/>
        </p:nvSpPr>
        <p:spPr>
          <a:xfrm>
            <a:off x="3059831" y="4581128"/>
            <a:ext cx="1872207" cy="207365"/>
          </a:xfrm>
          <a:prstGeom prst="roundRect">
            <a:avLst/>
          </a:prstGeom>
          <a:noFill/>
          <a:ln>
            <a:solidFill>
              <a:srgbClr val="C00000"/>
            </a:solidFill>
          </a:ln>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15194831"/>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2" presetClass="entr" presetSubtype="12" fill="hold" nodeType="afterEffect">
                                  <p:stCondLst>
                                    <p:cond delay="0"/>
                                  </p:stCondLst>
                                  <p:childTnLst>
                                    <p:set>
                                      <p:cBhvr>
                                        <p:cTn id="30" dur="1" fill="hold">
                                          <p:stCondLst>
                                            <p:cond delay="0"/>
                                          </p:stCondLst>
                                        </p:cTn>
                                        <p:tgtEl>
                                          <p:spTgt spid="17410"/>
                                        </p:tgtEl>
                                        <p:attrNameLst>
                                          <p:attrName>style.visibility</p:attrName>
                                        </p:attrNameLst>
                                      </p:cBhvr>
                                      <p:to>
                                        <p:strVal val="visible"/>
                                      </p:to>
                                    </p:set>
                                    <p:anim calcmode="lin" valueType="num">
                                      <p:cBhvr additive="base">
                                        <p:cTn id="31" dur="500" fill="hold"/>
                                        <p:tgtEl>
                                          <p:spTgt spid="17410"/>
                                        </p:tgtEl>
                                        <p:attrNameLst>
                                          <p:attrName>ppt_x</p:attrName>
                                        </p:attrNameLst>
                                      </p:cBhvr>
                                      <p:tavLst>
                                        <p:tav tm="0">
                                          <p:val>
                                            <p:strVal val="0-#ppt_w/2"/>
                                          </p:val>
                                        </p:tav>
                                        <p:tav tm="100000">
                                          <p:val>
                                            <p:strVal val="#ppt_x"/>
                                          </p:val>
                                        </p:tav>
                                      </p:tavLst>
                                    </p:anim>
                                    <p:anim calcmode="lin" valueType="num">
                                      <p:cBhvr additive="base">
                                        <p:cTn id="32" dur="500" fill="hold"/>
                                        <p:tgtEl>
                                          <p:spTgt spid="17410"/>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1000"/>
                                        <p:tgtEl>
                                          <p:spTgt spid="12"/>
                                        </p:tgtEl>
                                      </p:cBhvr>
                                    </p:animEffect>
                                  </p:childTnLst>
                                </p:cTn>
                              </p:par>
                            </p:childTnLst>
                          </p:cTn>
                        </p:par>
                        <p:par>
                          <p:cTn id="37" fill="hold">
                            <p:stCondLst>
                              <p:cond delay="4500"/>
                            </p:stCondLst>
                            <p:childTnLst>
                              <p:par>
                                <p:cTn id="38" presetID="2" presetClass="entr" presetSubtype="6" fill="hold" nodeType="afterEffect">
                                  <p:stCondLst>
                                    <p:cond delay="0"/>
                                  </p:stCondLst>
                                  <p:childTnLst>
                                    <p:set>
                                      <p:cBhvr>
                                        <p:cTn id="39" dur="1" fill="hold">
                                          <p:stCondLst>
                                            <p:cond delay="0"/>
                                          </p:stCondLst>
                                        </p:cTn>
                                        <p:tgtEl>
                                          <p:spTgt spid="17411"/>
                                        </p:tgtEl>
                                        <p:attrNameLst>
                                          <p:attrName>style.visibility</p:attrName>
                                        </p:attrNameLst>
                                      </p:cBhvr>
                                      <p:to>
                                        <p:strVal val="visible"/>
                                      </p:to>
                                    </p:set>
                                    <p:anim calcmode="lin" valueType="num">
                                      <p:cBhvr additive="base">
                                        <p:cTn id="40" dur="500" fill="hold"/>
                                        <p:tgtEl>
                                          <p:spTgt spid="17411"/>
                                        </p:tgtEl>
                                        <p:attrNameLst>
                                          <p:attrName>ppt_x</p:attrName>
                                        </p:attrNameLst>
                                      </p:cBhvr>
                                      <p:tavLst>
                                        <p:tav tm="0">
                                          <p:val>
                                            <p:strVal val="1+#ppt_w/2"/>
                                          </p:val>
                                        </p:tav>
                                        <p:tav tm="100000">
                                          <p:val>
                                            <p:strVal val="#ppt_x"/>
                                          </p:val>
                                        </p:tav>
                                      </p:tavLst>
                                    </p:anim>
                                    <p:anim calcmode="lin" valueType="num">
                                      <p:cBhvr additive="base">
                                        <p:cTn id="41"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7" grpId="0" build="p"/>
      <p:bldP spid="11"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Encapsulación y visibilidad. Interfaces.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8 CuadroTexto"/>
          <p:cNvSpPr txBox="1"/>
          <p:nvPr/>
        </p:nvSpPr>
        <p:spPr>
          <a:xfrm>
            <a:off x="395536" y="1340768"/>
            <a:ext cx="8352928" cy="1039708"/>
          </a:xfrm>
          <a:prstGeom prst="rect">
            <a:avLst/>
          </a:prstGeom>
          <a:noFill/>
        </p:spPr>
        <p:txBody>
          <a:bodyPr wrap="square" rtlCol="0">
            <a:spAutoFit/>
          </a:bodyPr>
          <a:lstStyle/>
          <a:p>
            <a:pPr marL="358775"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La interfaz define el método </a:t>
            </a:r>
            <a:r>
              <a:rPr lang="es-ES" i="1" dirty="0">
                <a:solidFill>
                  <a:schemeClr val="tx1">
                    <a:lumMod val="50000"/>
                    <a:lumOff val="50000"/>
                  </a:schemeClr>
                </a:solidFill>
              </a:rPr>
              <a:t>área</a:t>
            </a:r>
            <a:r>
              <a:rPr lang="es-ES" dirty="0">
                <a:solidFill>
                  <a:schemeClr val="tx1">
                    <a:lumMod val="50000"/>
                    <a:lumOff val="50000"/>
                  </a:schemeClr>
                </a:solidFill>
              </a:rPr>
              <a:t>, para su posterior desarrollo en las clases que implementan esta interfaz. Una de las clases que podría implementar esta interfaz es la clase </a:t>
            </a:r>
            <a:r>
              <a:rPr lang="es-ES" i="1" dirty="0" err="1">
                <a:solidFill>
                  <a:schemeClr val="tx1">
                    <a:lumMod val="50000"/>
                    <a:lumOff val="50000"/>
                  </a:schemeClr>
                </a:solidFill>
              </a:rPr>
              <a:t>Rectangulo</a:t>
            </a:r>
            <a:r>
              <a:rPr lang="es-ES" dirty="0">
                <a:solidFill>
                  <a:schemeClr val="tx1">
                    <a:lumMod val="50000"/>
                    <a:lumOff val="50000"/>
                  </a:schemeClr>
                </a:solidFill>
              </a:rPr>
              <a:t>.</a:t>
            </a:r>
          </a:p>
        </p:txBody>
      </p:sp>
      <p:sp>
        <p:nvSpPr>
          <p:cNvPr id="10" name="9 CuadroTexto"/>
          <p:cNvSpPr txBox="1"/>
          <p:nvPr/>
        </p:nvSpPr>
        <p:spPr>
          <a:xfrm>
            <a:off x="396043" y="4941168"/>
            <a:ext cx="8496944" cy="408125"/>
          </a:xfrm>
          <a:prstGeom prst="rect">
            <a:avLst/>
          </a:prstGeom>
          <a:noFill/>
        </p:spPr>
        <p:txBody>
          <a:bodyPr wrap="square" rtlCol="0">
            <a:spAutoFit/>
          </a:bodyPr>
          <a:lstStyle/>
          <a:p>
            <a:pPr marL="358775"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Como se observa en la declaración, la clase </a:t>
            </a:r>
            <a:r>
              <a:rPr lang="es-ES" i="1" dirty="0" err="1">
                <a:solidFill>
                  <a:schemeClr val="tx1">
                    <a:lumMod val="50000"/>
                    <a:lumOff val="50000"/>
                  </a:schemeClr>
                </a:solidFill>
              </a:rPr>
              <a:t>Rectangulo</a:t>
            </a:r>
            <a:r>
              <a:rPr lang="es-ES" dirty="0">
                <a:solidFill>
                  <a:schemeClr val="tx1">
                    <a:lumMod val="50000"/>
                    <a:lumOff val="50000"/>
                  </a:schemeClr>
                </a:solidFill>
              </a:rPr>
              <a:t> implementa la interfaz Figura.</a:t>
            </a:r>
          </a:p>
        </p:txBody>
      </p:sp>
      <p:sp>
        <p:nvSpPr>
          <p:cNvPr id="2" name="1 Rectángulo"/>
          <p:cNvSpPr/>
          <p:nvPr/>
        </p:nvSpPr>
        <p:spPr>
          <a:xfrm>
            <a:off x="968794" y="2708920"/>
            <a:ext cx="7760096" cy="1952650"/>
          </a:xfrm>
          <a:prstGeom prst="rect">
            <a:avLst/>
          </a:prstGeom>
          <a:solidFill>
            <a:schemeClr val="accent3">
              <a:lumMod val="20000"/>
              <a:lumOff val="80000"/>
            </a:schemeClr>
          </a:solidFill>
        </p:spPr>
        <p:txBody>
          <a:bodyPr wrap="square">
            <a:spAutoFit/>
          </a:bodyPr>
          <a:lstStyle/>
          <a:p>
            <a:pPr>
              <a:lnSpc>
                <a:spcPct val="114000"/>
              </a:lnSpc>
              <a:spcBef>
                <a:spcPts val="300"/>
              </a:spcBef>
            </a:pP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class</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r>
              <a:rPr lang="es-ES" sz="1600" b="1" dirty="0" err="1">
                <a:solidFill>
                  <a:srgbClr val="7F0055"/>
                </a:solidFill>
                <a:latin typeface="Consolas"/>
              </a:rPr>
              <a:t>implements</a:t>
            </a:r>
            <a:r>
              <a:rPr lang="es-ES" sz="1600" b="1" dirty="0">
                <a:solidFill>
                  <a:srgbClr val="000000"/>
                </a:solidFill>
                <a:latin typeface="Consolas"/>
              </a:rPr>
              <a:t> Figura</a:t>
            </a:r>
            <a:r>
              <a:rPr lang="es-ES" sz="1600" dirty="0">
                <a:solidFill>
                  <a:srgbClr val="000000"/>
                </a:solidFill>
                <a:latin typeface="Consolas"/>
              </a:rPr>
              <a:t>{</a:t>
            </a:r>
          </a:p>
          <a:p>
            <a:pPr>
              <a:lnSpc>
                <a:spcPct val="114000"/>
              </a:lnSpc>
              <a:spcBef>
                <a:spcPts val="300"/>
              </a:spcBef>
            </a:pPr>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ancho</a:t>
            </a:r>
            <a:r>
              <a:rPr lang="es-ES" sz="1600" dirty="0">
                <a:solidFill>
                  <a:srgbClr val="000000"/>
                </a:solidFill>
                <a:latin typeface="Consolas"/>
              </a:rPr>
              <a:t>;</a:t>
            </a:r>
          </a:p>
          <a:p>
            <a:pPr>
              <a:lnSpc>
                <a:spcPct val="114000"/>
              </a:lnSpc>
              <a:spcBef>
                <a:spcPts val="300"/>
              </a:spcBef>
            </a:pPr>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alto</a:t>
            </a:r>
            <a:r>
              <a:rPr lang="es-ES" sz="1600" dirty="0">
                <a:solidFill>
                  <a:srgbClr val="000000"/>
                </a:solidFill>
                <a:latin typeface="Consolas"/>
              </a:rPr>
              <a:t>;</a:t>
            </a:r>
          </a:p>
          <a:p>
            <a:pPr>
              <a:lnSpc>
                <a:spcPct val="114000"/>
              </a:lnSpc>
              <a:spcBef>
                <a:spcPts val="300"/>
              </a:spcBef>
            </a:pP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an</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al</a:t>
            </a:r>
            <a:r>
              <a:rPr lang="es-ES" sz="1600" dirty="0">
                <a:solidFill>
                  <a:srgbClr val="000000"/>
                </a:solidFill>
                <a:latin typeface="Consolas"/>
              </a:rPr>
              <a:t>) {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ancho</a:t>
            </a:r>
            <a:r>
              <a:rPr lang="es-ES" sz="1600" dirty="0">
                <a:solidFill>
                  <a:srgbClr val="000000"/>
                </a:solidFill>
                <a:latin typeface="Consolas"/>
              </a:rPr>
              <a:t> = </a:t>
            </a:r>
            <a:r>
              <a:rPr lang="es-ES" sz="1600" dirty="0" err="1">
                <a:solidFill>
                  <a:srgbClr val="6A3E3E"/>
                </a:solidFill>
                <a:latin typeface="Consolas"/>
              </a:rPr>
              <a:t>an</a:t>
            </a:r>
            <a:r>
              <a:rPr lang="es-ES" sz="1600" dirty="0">
                <a:solidFill>
                  <a:srgbClr val="000000"/>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alto</a:t>
            </a:r>
            <a:r>
              <a:rPr lang="es-ES" sz="1600" dirty="0">
                <a:solidFill>
                  <a:srgbClr val="000000"/>
                </a:solidFill>
                <a:latin typeface="Consolas"/>
              </a:rPr>
              <a:t> = </a:t>
            </a:r>
            <a:r>
              <a:rPr lang="es-ES" sz="1600" dirty="0">
                <a:solidFill>
                  <a:srgbClr val="6A3E3E"/>
                </a:solidFill>
                <a:latin typeface="Consolas"/>
              </a:rPr>
              <a:t>al</a:t>
            </a:r>
            <a:r>
              <a:rPr lang="es-ES" sz="1600" dirty="0">
                <a:solidFill>
                  <a:srgbClr val="000000"/>
                </a:solidFill>
                <a:latin typeface="Consolas"/>
              </a:rPr>
              <a:t>; }</a:t>
            </a:r>
          </a:p>
          <a:p>
            <a:pPr>
              <a:lnSpc>
                <a:spcPct val="114000"/>
              </a:lnSpc>
              <a:spcBef>
                <a:spcPts val="300"/>
              </a:spcBef>
            </a:pPr>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000000"/>
                </a:solidFill>
                <a:latin typeface="Consolas"/>
              </a:rPr>
              <a:t>area</a:t>
            </a:r>
            <a:r>
              <a:rPr lang="es-ES" sz="1600" dirty="0">
                <a:solidFill>
                  <a:srgbClr val="000000"/>
                </a:solidFill>
                <a:latin typeface="Consolas"/>
              </a:rPr>
              <a:t>() { </a:t>
            </a:r>
            <a:r>
              <a:rPr lang="es-ES" sz="1600" dirty="0" err="1">
                <a:solidFill>
                  <a:srgbClr val="7F0055"/>
                </a:solidFill>
                <a:latin typeface="Consolas"/>
              </a:rPr>
              <a:t>return</a:t>
            </a:r>
            <a:r>
              <a:rPr lang="es-ES" sz="1600" dirty="0">
                <a:solidFill>
                  <a:srgbClr val="000000"/>
                </a:solidFill>
                <a:latin typeface="Consolas"/>
              </a:rPr>
              <a:t> </a:t>
            </a:r>
            <a:r>
              <a:rPr lang="es-ES" sz="1600" dirty="0">
                <a:solidFill>
                  <a:srgbClr val="0000C0"/>
                </a:solidFill>
                <a:latin typeface="Consolas"/>
              </a:rPr>
              <a:t>ancho</a:t>
            </a:r>
            <a:r>
              <a:rPr lang="es-ES" sz="1600" dirty="0">
                <a:solidFill>
                  <a:srgbClr val="000000"/>
                </a:solidFill>
                <a:latin typeface="Consolas"/>
              </a:rPr>
              <a:t>*</a:t>
            </a:r>
            <a:r>
              <a:rPr lang="es-ES" sz="1600" dirty="0">
                <a:solidFill>
                  <a:srgbClr val="0000C0"/>
                </a:solidFill>
                <a:latin typeface="Consolas"/>
              </a:rPr>
              <a:t>alto</a:t>
            </a:r>
            <a:r>
              <a:rPr lang="es-ES" sz="1600" dirty="0">
                <a:solidFill>
                  <a:srgbClr val="000000"/>
                </a:solidFill>
                <a:latin typeface="Consolas"/>
              </a:rPr>
              <a:t>; }</a:t>
            </a:r>
          </a:p>
          <a:p>
            <a:pPr>
              <a:lnSpc>
                <a:spcPct val="114000"/>
              </a:lnSpc>
              <a:spcBef>
                <a:spcPts val="300"/>
              </a:spcBef>
            </a:pPr>
            <a:r>
              <a:rPr lang="es-ES" sz="1600" dirty="0">
                <a:solidFill>
                  <a:srgbClr val="000000"/>
                </a:solidFill>
                <a:latin typeface="Consolas"/>
              </a:rPr>
              <a:t>}</a:t>
            </a:r>
            <a:endParaRPr lang="es-ES" sz="1600" dirty="0"/>
          </a:p>
        </p:txBody>
      </p:sp>
      <p:sp>
        <p:nvSpPr>
          <p:cNvPr id="12" name="11 CuadroTexto"/>
          <p:cNvSpPr txBox="1"/>
          <p:nvPr/>
        </p:nvSpPr>
        <p:spPr>
          <a:xfrm>
            <a:off x="413346" y="5805264"/>
            <a:ext cx="8352928" cy="723916"/>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dirty="0"/>
              <a:t>Para compilar correctamente una clase que implementa una interfaz, ésta debe contener los métodos declarados en dicha interfaz.</a:t>
            </a:r>
          </a:p>
        </p:txBody>
      </p:sp>
    </p:spTree>
    <p:extLst>
      <p:ext uri="{BB962C8B-B14F-4D97-AF65-F5344CB8AC3E}">
        <p14:creationId xmlns:p14="http://schemas.microsoft.com/office/powerpoint/2010/main" val="3388846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2" grpId="0" animBg="1"/>
      <p:bldP spid="1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052736"/>
            <a:ext cx="8352928" cy="5680466"/>
          </a:xfrm>
          <a:prstGeom prst="rect">
            <a:avLst/>
          </a:prstGeom>
          <a:noFill/>
        </p:spPr>
        <p:txBody>
          <a:bodyPr wrap="square" rtlCol="0">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herencia es la base de la reutilización del código.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Cuando una clase deriva de una clase padre, ésta hereda todos los miembros y métodos de su antecesor.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clase principal de la que derivan las restantes se denomina base, padre o </a:t>
            </a:r>
            <a:r>
              <a:rPr lang="es-ES" sz="1900" b="1" dirty="0"/>
              <a:t>superclase</a:t>
            </a:r>
            <a:r>
              <a:rPr lang="es-ES" sz="1900" dirty="0"/>
              <a:t>; las subclases también se denominan derivadas o </a:t>
            </a:r>
            <a:r>
              <a:rPr lang="es-ES" sz="1900" b="1" dirty="0"/>
              <a:t>hijas</a:t>
            </a:r>
            <a:r>
              <a:rPr lang="es-ES" sz="1900" dirty="0"/>
              <a:t>. </a:t>
            </a:r>
            <a:endParaRPr lang="es-ES" sz="1900" dirty="0">
              <a:solidFill>
                <a:prstClr val="black"/>
              </a:solidFill>
            </a:endParaRP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También es posible redefinir (</a:t>
            </a:r>
            <a:r>
              <a:rPr lang="es-ES" sz="1900" i="1" dirty="0" err="1"/>
              <a:t>override</a:t>
            </a:r>
            <a:r>
              <a:rPr lang="es-ES" sz="1900" dirty="0"/>
              <a:t>) los miembros para adaptarlos a la nueva clase o bien ampliarlos. En general, todas las subclases no solo adoptan las variables y comportamiento de las superclases, sino que los amplían.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_tradnl" sz="2000" dirty="0"/>
              <a:t>La clase vehículo se divide en coches, camiones, autobuses, etc. </a:t>
            </a:r>
            <a:r>
              <a:rPr lang="es-ES" sz="1900" dirty="0"/>
              <a:t>Cada subclase comparte características con la clase de la cual se deriva: los coches, camiones y autobuses tienen motor, ruedas y frenos; pero, además de estas características compartidas, cada subclase tiene las propias; los coches, pueden tener maletero, cinco asientos; los camiones, cabina y caja para transportar carga, entre otras características, etc.</a:t>
            </a:r>
          </a:p>
        </p:txBody>
      </p:sp>
    </p:spTree>
    <p:extLst>
      <p:ext uri="{BB962C8B-B14F-4D97-AF65-F5344CB8AC3E}">
        <p14:creationId xmlns:p14="http://schemas.microsoft.com/office/powerpoint/2010/main" val="89972839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left)">
                                      <p:cBhvr>
                                        <p:cTn id="3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96752"/>
            <a:ext cx="8352928" cy="2303644"/>
          </a:xfrm>
          <a:prstGeom prst="rect">
            <a:avLst/>
          </a:prstGeom>
          <a:noFill/>
        </p:spPr>
        <p:txBody>
          <a:bodyPr wrap="square" rtlCol="0">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En </a:t>
            </a:r>
            <a:r>
              <a:rPr lang="es-ES" sz="1900" i="1" dirty="0"/>
              <a:t>Java</a:t>
            </a:r>
            <a:r>
              <a:rPr lang="es-ES" sz="1900" dirty="0"/>
              <a:t>, al contrario que en </a:t>
            </a:r>
            <a:r>
              <a:rPr lang="es-ES" sz="1900" i="1" dirty="0"/>
              <a:t>C++</a:t>
            </a:r>
            <a:r>
              <a:rPr lang="es-ES" sz="1900" dirty="0"/>
              <a:t>, no se permite la </a:t>
            </a:r>
            <a:r>
              <a:rPr lang="es-ES" sz="1900" b="1" dirty="0"/>
              <a:t>herencia múltiple</a:t>
            </a:r>
            <a:r>
              <a:rPr lang="es-ES" sz="1900" dirty="0"/>
              <a:t>. Es decir, una clase no puede heredar de varias clases. Se simula con la implementación de múltiples interfaces.</a:t>
            </a:r>
          </a:p>
          <a:p>
            <a:pPr marL="342900" lvl="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solidFill>
                  <a:prstClr val="black"/>
                </a:solidFill>
              </a:rPr>
              <a:t>Todas las clases tienen una superclase o clase padre. Cuando escribas una clase, si ésta no hereda de ninguna clase concreta, en realidad hereda de la clase  </a:t>
            </a:r>
            <a:r>
              <a:rPr lang="es-ES" sz="1900" b="1" i="1" dirty="0" err="1">
                <a:solidFill>
                  <a:prstClr val="black"/>
                </a:solidFill>
                <a:latin typeface="Consolas" panose="020B0609020204030204" pitchFamily="49" charset="0"/>
              </a:rPr>
              <a:t>Object</a:t>
            </a:r>
            <a:r>
              <a:rPr lang="es-ES" sz="1900" dirty="0">
                <a:solidFill>
                  <a:prstClr val="black"/>
                </a:solidFill>
              </a:rPr>
              <a:t> (</a:t>
            </a:r>
            <a:r>
              <a:rPr lang="es-ES" sz="1900" i="1" dirty="0" err="1">
                <a:solidFill>
                  <a:prstClr val="black"/>
                </a:solidFill>
                <a:latin typeface="Consolas" panose="020B0609020204030204" pitchFamily="49" charset="0"/>
              </a:rPr>
              <a:t>java.lang.Object</a:t>
            </a:r>
            <a:r>
              <a:rPr lang="es-ES" sz="1900" dirty="0">
                <a:solidFill>
                  <a:prstClr val="black"/>
                </a:solidFill>
              </a:rPr>
              <a:t>).</a:t>
            </a:r>
            <a:endParaRPr lang="es-ES" sz="1900" dirty="0"/>
          </a:p>
        </p:txBody>
      </p:sp>
      <p:grpSp>
        <p:nvGrpSpPr>
          <p:cNvPr id="7" name="Agrupar 6">
            <a:extLst>
              <a:ext uri="{FF2B5EF4-FFF2-40B4-BE49-F238E27FC236}">
                <a16:creationId xmlns:a16="http://schemas.microsoft.com/office/drawing/2014/main" id="{E0E4B1A1-BABB-4B2C-8494-10FF88B8A1CF}"/>
              </a:ext>
            </a:extLst>
          </p:cNvPr>
          <p:cNvGrpSpPr/>
          <p:nvPr/>
        </p:nvGrpSpPr>
        <p:grpSpPr>
          <a:xfrm>
            <a:off x="3563888" y="3933056"/>
            <a:ext cx="5194920" cy="2290352"/>
            <a:chOff x="457200" y="1600200"/>
            <a:chExt cx="8229600" cy="4695216"/>
          </a:xfrm>
        </p:grpSpPr>
        <p:sp>
          <p:nvSpPr>
            <p:cNvPr id="8" name="Rectángulo 7">
              <a:extLst>
                <a:ext uri="{FF2B5EF4-FFF2-40B4-BE49-F238E27FC236}">
                  <a16:creationId xmlns:a16="http://schemas.microsoft.com/office/drawing/2014/main" id="{9384A4AD-7438-4702-BFAC-1DE1D1DB9C18}"/>
                </a:ext>
              </a:extLst>
            </p:cNvPr>
            <p:cNvSpPr/>
            <p:nvPr/>
          </p:nvSpPr>
          <p:spPr>
            <a:xfrm>
              <a:off x="457200" y="1600200"/>
              <a:ext cx="8229600" cy="46952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aphicFrame>
          <p:nvGraphicFramePr>
            <p:cNvPr id="9" name="Object 4">
              <a:extLst>
                <a:ext uri="{FF2B5EF4-FFF2-40B4-BE49-F238E27FC236}">
                  <a16:creationId xmlns:a16="http://schemas.microsoft.com/office/drawing/2014/main" id="{6F9C442B-AAC9-48E7-8A54-090C8D733DAA}"/>
                </a:ext>
              </a:extLst>
            </p:cNvPr>
            <p:cNvGraphicFramePr>
              <a:graphicFrameLocks noChangeAspect="1"/>
            </p:cNvGraphicFramePr>
            <p:nvPr>
              <p:extLst>
                <p:ext uri="{D42A27DB-BD31-4B8C-83A1-F6EECF244321}">
                  <p14:modId xmlns:p14="http://schemas.microsoft.com/office/powerpoint/2010/main" val="657657910"/>
                </p:ext>
              </p:extLst>
            </p:nvPr>
          </p:nvGraphicFramePr>
          <p:xfrm>
            <a:off x="642222" y="1828799"/>
            <a:ext cx="7859555" cy="4238017"/>
          </p:xfrm>
          <a:graphic>
            <a:graphicData uri="http://schemas.openxmlformats.org/presentationml/2006/ole">
              <mc:AlternateContent xmlns:mc="http://schemas.openxmlformats.org/markup-compatibility/2006">
                <mc:Choice xmlns:v="urn:schemas-microsoft-com:vml" Requires="v">
                  <p:oleObj name="MS Org Chart" r:id="rId3" imgW="4806720" imgH="2253960" progId="OrgPlusWOPX.4">
                    <p:embed followColorScheme="full"/>
                  </p:oleObj>
                </mc:Choice>
                <mc:Fallback>
                  <p:oleObj name="MS Org Chart" r:id="rId3" imgW="4806720" imgH="2253960" progId="OrgPlusWOPX.4">
                    <p:embed followColorScheme="full"/>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22" y="1828799"/>
                          <a:ext cx="7859555" cy="4238017"/>
                        </a:xfrm>
                        <a:prstGeom prst="rect">
                          <a:avLst/>
                        </a:prstGeom>
                        <a:noFill/>
                        <a:ln>
                          <a:noFill/>
                        </a:ln>
                        <a:effectLst/>
                      </p:spPr>
                    </p:pic>
                  </p:oleObj>
                </mc:Fallback>
              </mc:AlternateContent>
            </a:graphicData>
          </a:graphic>
        </p:graphicFrame>
      </p:grpSp>
      <p:sp>
        <p:nvSpPr>
          <p:cNvPr id="10" name="CuadroTexto 9">
            <a:extLst>
              <a:ext uri="{FF2B5EF4-FFF2-40B4-BE49-F238E27FC236}">
                <a16:creationId xmlns:a16="http://schemas.microsoft.com/office/drawing/2014/main" id="{053242D8-C81A-4308-8059-6C90795C6909}"/>
              </a:ext>
            </a:extLst>
          </p:cNvPr>
          <p:cNvSpPr txBox="1"/>
          <p:nvPr/>
        </p:nvSpPr>
        <p:spPr>
          <a:xfrm>
            <a:off x="400472" y="3933056"/>
            <a:ext cx="2947392" cy="1653273"/>
          </a:xfrm>
          <a:prstGeom prst="rect">
            <a:avLst/>
          </a:prstGeom>
          <a:noFill/>
        </p:spPr>
        <p:txBody>
          <a:bodyPr wrap="square">
            <a:spAutoFit/>
          </a:bodyPr>
          <a:lstStyle/>
          <a:p>
            <a:pPr marL="342900" lvl="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800" dirty="0">
                <a:solidFill>
                  <a:prstClr val="black"/>
                </a:solidFill>
              </a:rPr>
              <a:t>Las clases heredan el comportamiento de sus antecesores (padres) pero no de otras subclases (hermanos).</a:t>
            </a:r>
          </a:p>
        </p:txBody>
      </p:sp>
    </p:spTree>
    <p:extLst>
      <p:ext uri="{BB962C8B-B14F-4D97-AF65-F5344CB8AC3E}">
        <p14:creationId xmlns:p14="http://schemas.microsoft.com/office/powerpoint/2010/main" val="4047808310"/>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96752"/>
            <a:ext cx="8352928" cy="406714"/>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dirty="0"/>
              <a:t>Ejemplo de herencia: </a:t>
            </a:r>
          </a:p>
        </p:txBody>
      </p:sp>
      <p:sp>
        <p:nvSpPr>
          <p:cNvPr id="8" name="7 Rectángulo redondeado"/>
          <p:cNvSpPr/>
          <p:nvPr/>
        </p:nvSpPr>
        <p:spPr>
          <a:xfrm>
            <a:off x="3901167" y="1665038"/>
            <a:ext cx="1008112" cy="5083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dirty="0"/>
              <a:t>Figura</a:t>
            </a:r>
          </a:p>
        </p:txBody>
      </p:sp>
      <p:sp>
        <p:nvSpPr>
          <p:cNvPr id="9" name="8 Rectángulo redondeado"/>
          <p:cNvSpPr/>
          <p:nvPr/>
        </p:nvSpPr>
        <p:spPr>
          <a:xfrm>
            <a:off x="2401957" y="2804769"/>
            <a:ext cx="1080120" cy="5294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dirty="0"/>
              <a:t>Cuadrado</a:t>
            </a:r>
            <a:endParaRPr lang="es-ES" sz="1600" i="1" dirty="0"/>
          </a:p>
        </p:txBody>
      </p:sp>
      <p:sp>
        <p:nvSpPr>
          <p:cNvPr id="10" name="9 Rectángulo redondeado"/>
          <p:cNvSpPr/>
          <p:nvPr/>
        </p:nvSpPr>
        <p:spPr>
          <a:xfrm>
            <a:off x="3872592" y="2804400"/>
            <a:ext cx="1059448" cy="5294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dirty="0"/>
              <a:t>Círculo</a:t>
            </a:r>
            <a:endParaRPr lang="es-ES" sz="1600" i="1" dirty="0"/>
          </a:p>
        </p:txBody>
      </p:sp>
      <p:sp>
        <p:nvSpPr>
          <p:cNvPr id="11" name="10 Rectángulo redondeado"/>
          <p:cNvSpPr/>
          <p:nvPr/>
        </p:nvSpPr>
        <p:spPr>
          <a:xfrm>
            <a:off x="5229607" y="2804769"/>
            <a:ext cx="1352184" cy="5291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dirty="0" err="1"/>
              <a:t>Rectangulo</a:t>
            </a:r>
            <a:endParaRPr lang="es-ES" sz="1600" i="1" dirty="0"/>
          </a:p>
        </p:txBody>
      </p:sp>
      <p:cxnSp>
        <p:nvCxnSpPr>
          <p:cNvPr id="12" name="11 Conector recto"/>
          <p:cNvCxnSpPr>
            <a:stCxn id="8" idx="2"/>
            <a:endCxn id="10" idx="0"/>
          </p:cNvCxnSpPr>
          <p:nvPr/>
        </p:nvCxnSpPr>
        <p:spPr>
          <a:xfrm flipH="1">
            <a:off x="4402316" y="2173360"/>
            <a:ext cx="2907" cy="631040"/>
          </a:xfrm>
          <a:prstGeom prst="line">
            <a:avLst/>
          </a:prstGeom>
        </p:spPr>
        <p:style>
          <a:lnRef idx="2">
            <a:schemeClr val="accent5"/>
          </a:lnRef>
          <a:fillRef idx="0">
            <a:schemeClr val="accent5"/>
          </a:fillRef>
          <a:effectRef idx="1">
            <a:schemeClr val="accent5"/>
          </a:effectRef>
          <a:fontRef idx="minor">
            <a:schemeClr val="tx1"/>
          </a:fontRef>
        </p:style>
      </p:cxnSp>
      <p:cxnSp>
        <p:nvCxnSpPr>
          <p:cNvPr id="13" name="12 Conector recto"/>
          <p:cNvCxnSpPr/>
          <p:nvPr/>
        </p:nvCxnSpPr>
        <p:spPr>
          <a:xfrm>
            <a:off x="3059832" y="2491879"/>
            <a:ext cx="0" cy="312890"/>
          </a:xfrm>
          <a:prstGeom prst="line">
            <a:avLst/>
          </a:prstGeom>
        </p:spPr>
        <p:style>
          <a:lnRef idx="2">
            <a:schemeClr val="accent5"/>
          </a:lnRef>
          <a:fillRef idx="0">
            <a:schemeClr val="accent5"/>
          </a:fillRef>
          <a:effectRef idx="1">
            <a:schemeClr val="accent5"/>
          </a:effectRef>
          <a:fontRef idx="minor">
            <a:schemeClr val="tx1"/>
          </a:fontRef>
        </p:style>
      </p:cxnSp>
      <p:cxnSp>
        <p:nvCxnSpPr>
          <p:cNvPr id="14" name="13 Conector recto"/>
          <p:cNvCxnSpPr/>
          <p:nvPr/>
        </p:nvCxnSpPr>
        <p:spPr>
          <a:xfrm>
            <a:off x="5877506" y="2504594"/>
            <a:ext cx="0" cy="300175"/>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14 Conector recto"/>
          <p:cNvCxnSpPr/>
          <p:nvPr/>
        </p:nvCxnSpPr>
        <p:spPr>
          <a:xfrm flipH="1" flipV="1">
            <a:off x="3059832" y="2488879"/>
            <a:ext cx="2817675" cy="3000"/>
          </a:xfrm>
          <a:prstGeom prst="line">
            <a:avLst/>
          </a:prstGeom>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6702" y="3933056"/>
            <a:ext cx="8352928" cy="740011"/>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dirty="0"/>
              <a:t>Para indicar que una clase hereda de otra se etiquita con la cláusula </a:t>
            </a:r>
            <a:r>
              <a:rPr lang="es-ES" sz="1900" b="1" i="1" dirty="0" err="1">
                <a:latin typeface="Consolas" panose="020B0609020204030204" pitchFamily="49" charset="0"/>
              </a:rPr>
              <a:t>extends</a:t>
            </a:r>
            <a:r>
              <a:rPr lang="es-ES" sz="1900" dirty="0"/>
              <a:t> detrás de la clase.</a:t>
            </a:r>
          </a:p>
        </p:txBody>
      </p:sp>
      <p:sp>
        <p:nvSpPr>
          <p:cNvPr id="17" name="16 Rectángulo"/>
          <p:cNvSpPr/>
          <p:nvPr/>
        </p:nvSpPr>
        <p:spPr>
          <a:xfrm>
            <a:off x="1691680" y="4857421"/>
            <a:ext cx="5544616" cy="1077218"/>
          </a:xfrm>
          <a:prstGeom prst="rect">
            <a:avLst/>
          </a:prstGeom>
          <a:solidFill>
            <a:schemeClr val="accent3">
              <a:lumMod val="20000"/>
              <a:lumOff val="80000"/>
            </a:schemeClr>
          </a:solidFill>
        </p:spPr>
        <p:txBody>
          <a:bodyPr wrap="square">
            <a:spAutoFit/>
          </a:bodyPr>
          <a:lstStyle/>
          <a:p>
            <a:pPr>
              <a:spcBef>
                <a:spcPts val="600"/>
              </a:spcBef>
            </a:pPr>
            <a:r>
              <a:rPr lang="es-ES" dirty="0" err="1">
                <a:solidFill>
                  <a:srgbClr val="7F0055"/>
                </a:solidFill>
                <a:latin typeface="Consolas"/>
              </a:rPr>
              <a:t>class</a:t>
            </a:r>
            <a:r>
              <a:rPr lang="es-ES" dirty="0">
                <a:solidFill>
                  <a:srgbClr val="000000"/>
                </a:solidFill>
                <a:latin typeface="Consolas"/>
              </a:rPr>
              <a:t> Cuadrado </a:t>
            </a:r>
            <a:r>
              <a:rPr lang="es-ES" b="1" dirty="0" err="1">
                <a:solidFill>
                  <a:srgbClr val="7F0055"/>
                </a:solidFill>
                <a:latin typeface="Consolas"/>
              </a:rPr>
              <a:t>extends</a:t>
            </a:r>
            <a:r>
              <a:rPr lang="es-ES" dirty="0">
                <a:solidFill>
                  <a:srgbClr val="000000"/>
                </a:solidFill>
                <a:latin typeface="Consolas"/>
              </a:rPr>
              <a:t> Figura { ... }</a:t>
            </a:r>
          </a:p>
          <a:p>
            <a:pPr>
              <a:spcBef>
                <a:spcPts val="600"/>
              </a:spcBef>
            </a:pPr>
            <a:r>
              <a:rPr lang="es-ES" dirty="0" err="1">
                <a:solidFill>
                  <a:srgbClr val="7F0055"/>
                </a:solidFill>
                <a:latin typeface="Consolas"/>
              </a:rPr>
              <a:t>class</a:t>
            </a:r>
            <a:r>
              <a:rPr lang="es-ES" dirty="0">
                <a:solidFill>
                  <a:srgbClr val="000000"/>
                </a:solidFill>
                <a:latin typeface="Consolas"/>
              </a:rPr>
              <a:t> Circulo </a:t>
            </a:r>
            <a:r>
              <a:rPr lang="es-ES" b="1" dirty="0" err="1">
                <a:solidFill>
                  <a:srgbClr val="7F0055"/>
                </a:solidFill>
                <a:latin typeface="Consolas"/>
              </a:rPr>
              <a:t>extends</a:t>
            </a:r>
            <a:r>
              <a:rPr lang="es-ES" dirty="0">
                <a:solidFill>
                  <a:srgbClr val="000000"/>
                </a:solidFill>
                <a:latin typeface="Consolas"/>
              </a:rPr>
              <a:t> Figura { ... }</a:t>
            </a:r>
            <a:endParaRPr lang="es-ES" dirty="0"/>
          </a:p>
          <a:p>
            <a:pPr>
              <a:spcBef>
                <a:spcPts val="600"/>
              </a:spcBef>
            </a:pPr>
            <a:r>
              <a:rPr lang="es-ES" dirty="0" err="1">
                <a:solidFill>
                  <a:srgbClr val="7F0055"/>
                </a:solidFill>
                <a:latin typeface="Consolas"/>
              </a:rPr>
              <a:t>class</a:t>
            </a:r>
            <a:r>
              <a:rPr lang="es-ES" dirty="0">
                <a:solidFill>
                  <a:srgbClr val="000000"/>
                </a:solidFill>
                <a:latin typeface="Consolas"/>
              </a:rPr>
              <a:t> </a:t>
            </a:r>
            <a:r>
              <a:rPr lang="es-ES" dirty="0" err="1">
                <a:solidFill>
                  <a:srgbClr val="000000"/>
                </a:solidFill>
                <a:latin typeface="Consolas"/>
              </a:rPr>
              <a:t>Rectangulo</a:t>
            </a:r>
            <a:r>
              <a:rPr lang="es-ES" dirty="0">
                <a:solidFill>
                  <a:srgbClr val="000000"/>
                </a:solidFill>
                <a:latin typeface="Consolas"/>
              </a:rPr>
              <a:t> </a:t>
            </a:r>
            <a:r>
              <a:rPr lang="es-ES" b="1" dirty="0" err="1">
                <a:solidFill>
                  <a:srgbClr val="7F0055"/>
                </a:solidFill>
                <a:latin typeface="Consolas"/>
              </a:rPr>
              <a:t>extends</a:t>
            </a:r>
            <a:r>
              <a:rPr lang="es-ES" dirty="0">
                <a:solidFill>
                  <a:srgbClr val="000000"/>
                </a:solidFill>
                <a:latin typeface="Consolas"/>
              </a:rPr>
              <a:t> Figura { ... }</a:t>
            </a:r>
            <a:endParaRPr lang="es-ES" dirty="0"/>
          </a:p>
        </p:txBody>
      </p:sp>
    </p:spTree>
    <p:extLst>
      <p:ext uri="{BB962C8B-B14F-4D97-AF65-F5344CB8AC3E}">
        <p14:creationId xmlns:p14="http://schemas.microsoft.com/office/powerpoint/2010/main" val="899728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par>
                                <p:cTn id="23" presetID="22" presetClass="entr" presetSubtype="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wipe(left)">
                                      <p:cBhvr>
                                        <p:cTn id="39" dur="500"/>
                                        <p:tgtEl>
                                          <p:spTgt spid="16">
                                            <p:txEl>
                                              <p:pRg st="0" end="0"/>
                                            </p:txEl>
                                          </p:spTgt>
                                        </p:tgtEl>
                                      </p:cBhvr>
                                    </p:animEffect>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animBg="1"/>
      <p:bldP spid="10" grpId="0" animBg="1"/>
      <p:bldP spid="11" grpId="0" animBg="1"/>
      <p:bldP spid="16" grpId="0" build="p"/>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7" name="16 Rectángulo"/>
          <p:cNvSpPr/>
          <p:nvPr/>
        </p:nvSpPr>
        <p:spPr>
          <a:xfrm>
            <a:off x="378184" y="1091371"/>
            <a:ext cx="8333616" cy="425629"/>
          </a:xfrm>
          <a:prstGeom prst="rect">
            <a:avLst/>
          </a:prstGeom>
        </p:spPr>
        <p:txBody>
          <a:bodyPr wrap="square">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u="sng" dirty="0"/>
              <a:t>Ejemplo</a:t>
            </a:r>
            <a:r>
              <a:rPr lang="es-ES" sz="1900" dirty="0"/>
              <a:t>:</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924944"/>
            <a:ext cx="4262631" cy="1635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140004"/>
            <a:ext cx="4262631" cy="1597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446424" y="4725144"/>
            <a:ext cx="8333616" cy="1987082"/>
          </a:xfrm>
          <a:prstGeom prst="rect">
            <a:avLst/>
          </a:prstGeom>
        </p:spPr>
        <p:txBody>
          <a:bodyPr wrap="square">
            <a:spAutoFit/>
          </a:bodyPr>
          <a:lstStyle/>
          <a:p>
            <a:pPr marL="268288" algn="just">
              <a:lnSpc>
                <a:spcPct val="114000"/>
              </a:lnSpc>
              <a:buClr>
                <a:schemeClr val="accent6">
                  <a:lumMod val="75000"/>
                </a:schemeClr>
              </a:buClr>
              <a:buSzPct val="90000"/>
            </a:pPr>
            <a:r>
              <a:rPr lang="es-ES" dirty="0"/>
              <a:t>Al utilizar la cláusula </a:t>
            </a:r>
            <a:r>
              <a:rPr lang="es-ES" b="1" i="1" dirty="0" err="1">
                <a:latin typeface="Consolas" panose="020B0609020204030204" pitchFamily="49" charset="0"/>
              </a:rPr>
              <a:t>extends</a:t>
            </a:r>
            <a:r>
              <a:rPr lang="es-ES" dirty="0"/>
              <a:t> indicamos lo siguiente:</a:t>
            </a:r>
          </a:p>
          <a:p>
            <a:pPr marL="635000" lvl="1" indent="-285750" algn="just">
              <a:lnSpc>
                <a:spcPct val="114000"/>
              </a:lnSpc>
              <a:buClr>
                <a:schemeClr val="accent6">
                  <a:lumMod val="75000"/>
                </a:schemeClr>
              </a:buClr>
              <a:buSzPct val="90000"/>
              <a:buFont typeface="Wingdings" panose="05000000000000000000" pitchFamily="2" charset="2"/>
              <a:buChar char="§"/>
            </a:pPr>
            <a:r>
              <a:rPr lang="es-ES" dirty="0"/>
              <a:t>La clase </a:t>
            </a:r>
            <a:r>
              <a:rPr lang="es-ES" i="1" dirty="0"/>
              <a:t>Cuadrado</a:t>
            </a:r>
            <a:r>
              <a:rPr lang="es-ES" dirty="0"/>
              <a:t> es una subclase de la clase </a:t>
            </a:r>
            <a:r>
              <a:rPr lang="es-ES" i="1" dirty="0"/>
              <a:t>Figura.</a:t>
            </a:r>
          </a:p>
          <a:p>
            <a:pPr marL="635000" lvl="1" indent="-285750" algn="just">
              <a:lnSpc>
                <a:spcPct val="114000"/>
              </a:lnSpc>
              <a:buClr>
                <a:schemeClr val="accent6">
                  <a:lumMod val="75000"/>
                </a:schemeClr>
              </a:buClr>
              <a:buSzPct val="90000"/>
              <a:buFont typeface="Wingdings" panose="05000000000000000000" pitchFamily="2" charset="2"/>
              <a:buChar char="§"/>
            </a:pPr>
            <a:r>
              <a:rPr lang="es-ES" dirty="0"/>
              <a:t>La clase </a:t>
            </a:r>
            <a:r>
              <a:rPr lang="es-ES" i="1" dirty="0"/>
              <a:t>Cuadrado</a:t>
            </a:r>
            <a:r>
              <a:rPr lang="es-ES" dirty="0"/>
              <a:t> puede utilizar los métodos de la clase </a:t>
            </a:r>
            <a:r>
              <a:rPr lang="es-ES" i="1" dirty="0"/>
              <a:t>Figura</a:t>
            </a:r>
            <a:r>
              <a:rPr lang="es-ES" dirty="0"/>
              <a:t> aunque no estén declarados en la clase </a:t>
            </a:r>
            <a:r>
              <a:rPr lang="es-ES" i="1" dirty="0"/>
              <a:t>Cuadrado</a:t>
            </a:r>
            <a:r>
              <a:rPr lang="es-ES" dirty="0"/>
              <a:t> (siempre y cuando no estén como </a:t>
            </a:r>
            <a:r>
              <a:rPr lang="es-ES" b="1" i="1" dirty="0" err="1">
                <a:latin typeface="Consolas" panose="020B0609020204030204" pitchFamily="49" charset="0"/>
              </a:rPr>
              <a:t>private</a:t>
            </a:r>
            <a:r>
              <a:rPr lang="es-ES" dirty="0"/>
              <a:t> en la clase </a:t>
            </a:r>
            <a:r>
              <a:rPr lang="es-ES" i="1" dirty="0"/>
              <a:t>Figura</a:t>
            </a:r>
            <a:r>
              <a:rPr lang="es-ES" dirty="0"/>
              <a:t>).</a:t>
            </a:r>
          </a:p>
          <a:p>
            <a:pPr marL="635000" lvl="1" indent="-285750" algn="just">
              <a:lnSpc>
                <a:spcPct val="114000"/>
              </a:lnSpc>
              <a:buClr>
                <a:schemeClr val="accent6">
                  <a:lumMod val="75000"/>
                </a:schemeClr>
              </a:buClr>
              <a:buSzPct val="90000"/>
              <a:buFont typeface="Wingdings" panose="05000000000000000000" pitchFamily="2" charset="2"/>
              <a:buChar char="§"/>
            </a:pPr>
            <a:r>
              <a:rPr lang="es-ES" dirty="0"/>
              <a:t>Los métodos de la subclase no pueden ser utilizados en la superclase.</a:t>
            </a:r>
          </a:p>
        </p:txBody>
      </p:sp>
      <p:cxnSp>
        <p:nvCxnSpPr>
          <p:cNvPr id="3" name="2 Conector recto"/>
          <p:cNvCxnSpPr/>
          <p:nvPr/>
        </p:nvCxnSpPr>
        <p:spPr>
          <a:xfrm>
            <a:off x="4094952" y="3717032"/>
            <a:ext cx="477048"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870014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7" name="16 Rectángulo"/>
          <p:cNvSpPr/>
          <p:nvPr/>
        </p:nvSpPr>
        <p:spPr>
          <a:xfrm>
            <a:off x="395536" y="1268760"/>
            <a:ext cx="8333616" cy="758926"/>
          </a:xfrm>
          <a:prstGeom prst="rect">
            <a:avLst/>
          </a:prstGeom>
        </p:spPr>
        <p:txBody>
          <a:bodyPr wrap="square">
            <a:spAutoFit/>
          </a:bodyPr>
          <a:lstStyle/>
          <a:p>
            <a:pPr marL="268288" algn="just">
              <a:lnSpc>
                <a:spcPct val="114000"/>
              </a:lnSpc>
              <a:spcBef>
                <a:spcPts val="600"/>
              </a:spcBef>
              <a:spcAft>
                <a:spcPts val="600"/>
              </a:spcAft>
              <a:buClr>
                <a:schemeClr val="accent6">
                  <a:lumMod val="75000"/>
                </a:schemeClr>
              </a:buClr>
              <a:buSzPct val="90000"/>
            </a:pPr>
            <a:r>
              <a:rPr lang="es-ES" sz="1900" dirty="0"/>
              <a:t>Creamos la siguiente clase para testear el comportamiento de la jerarquía anterior:</a:t>
            </a:r>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593" y="2027686"/>
            <a:ext cx="5271941" cy="2820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436405" y="5013176"/>
            <a:ext cx="8333616" cy="1355499"/>
          </a:xfrm>
          <a:prstGeom prst="rect">
            <a:avLst/>
          </a:prstGeom>
        </p:spPr>
        <p:txBody>
          <a:bodyPr wrap="square">
            <a:spAutoFit/>
          </a:bodyPr>
          <a:lstStyle/>
          <a:p>
            <a:pPr marL="268288" algn="just">
              <a:lnSpc>
                <a:spcPct val="114000"/>
              </a:lnSpc>
              <a:buClr>
                <a:schemeClr val="accent6">
                  <a:lumMod val="75000"/>
                </a:schemeClr>
              </a:buClr>
              <a:buSzPct val="90000"/>
            </a:pPr>
            <a:r>
              <a:rPr lang="es-ES" dirty="0"/>
              <a:t>En esta clase se puede observar cómo se llama a métodos de la superclase </a:t>
            </a:r>
            <a:r>
              <a:rPr lang="es-ES" i="1" dirty="0"/>
              <a:t>Figura</a:t>
            </a:r>
            <a:r>
              <a:rPr lang="es-ES" dirty="0"/>
              <a:t> y de la subclase </a:t>
            </a:r>
            <a:r>
              <a:rPr lang="es-ES" i="1" dirty="0"/>
              <a:t>Cuadrado</a:t>
            </a:r>
            <a:r>
              <a:rPr lang="es-ES" dirty="0"/>
              <a:t>. Solamente hemos tenido que crear una clase </a:t>
            </a:r>
            <a:r>
              <a:rPr lang="es-ES" i="1" dirty="0"/>
              <a:t>Cuadrado</a:t>
            </a:r>
            <a:r>
              <a:rPr lang="es-ES" dirty="0"/>
              <a:t> puesto que los atributos y métodos de la clase </a:t>
            </a:r>
            <a:r>
              <a:rPr lang="es-ES" i="1" dirty="0"/>
              <a:t>Figura</a:t>
            </a:r>
            <a:r>
              <a:rPr lang="es-ES" dirty="0"/>
              <a:t> los ha heredado la clase </a:t>
            </a:r>
            <a:r>
              <a:rPr lang="es-ES" i="1" dirty="0"/>
              <a:t>Cuadrado</a:t>
            </a:r>
            <a:r>
              <a:rPr lang="es-ES" dirty="0"/>
              <a:t>.</a:t>
            </a:r>
          </a:p>
        </p:txBody>
      </p:sp>
    </p:spTree>
    <p:extLst>
      <p:ext uri="{BB962C8B-B14F-4D97-AF65-F5344CB8AC3E}">
        <p14:creationId xmlns:p14="http://schemas.microsoft.com/office/powerpoint/2010/main" val="39998600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Imagen 6">
            <a:extLst>
              <a:ext uri="{FF2B5EF4-FFF2-40B4-BE49-F238E27FC236}">
                <a16:creationId xmlns:a16="http://schemas.microsoft.com/office/drawing/2014/main" id="{DE55ED2F-70A5-4191-9045-744245E03D7E}"/>
              </a:ext>
            </a:extLst>
          </p:cNvPr>
          <p:cNvPicPr>
            <a:picLocks noChangeAspect="1"/>
          </p:cNvPicPr>
          <p:nvPr/>
        </p:nvPicPr>
        <p:blipFill>
          <a:blip r:embed="rId3"/>
          <a:stretch>
            <a:fillRect/>
          </a:stretch>
        </p:blipFill>
        <p:spPr>
          <a:xfrm>
            <a:off x="107504" y="1547334"/>
            <a:ext cx="9001000" cy="4401946"/>
          </a:xfrm>
          <a:prstGeom prst="rect">
            <a:avLst/>
          </a:prstGeom>
        </p:spPr>
      </p:pic>
    </p:spTree>
    <p:extLst>
      <p:ext uri="{BB962C8B-B14F-4D97-AF65-F5344CB8AC3E}">
        <p14:creationId xmlns:p14="http://schemas.microsoft.com/office/powerpoint/2010/main" val="30291422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Cohesión</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4790029"/>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a:t>
            </a:r>
            <a:r>
              <a:rPr lang="es-ES" sz="1900" b="1" dirty="0"/>
              <a:t>cohesión</a:t>
            </a:r>
            <a:r>
              <a:rPr lang="es-ES" sz="1900" dirty="0"/>
              <a:t> es la medida que indica si una clase tiene una función bien definida dentro del sistema.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El objetivo es enfocar de la forma más precisa posible el propósito de la clase. Cuanto más enfoquemos el propósito de la clase, mayor será su cohesión.</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Una prueba fácil de cohesión consiste en examinar una clase y decidir si todo su contenido está directamente relacionado con el nombre de la clase y descrito por el mismo.</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Una alta cohesión hace más fácil:</a:t>
            </a:r>
          </a:p>
          <a:p>
            <a:pPr marL="800100" lvl="1" indent="-342900" algn="just">
              <a:spcBef>
                <a:spcPts val="600"/>
              </a:spcBef>
              <a:spcAft>
                <a:spcPts val="600"/>
              </a:spcAft>
              <a:buClr>
                <a:schemeClr val="accent6">
                  <a:lumMod val="75000"/>
                </a:schemeClr>
              </a:buClr>
              <a:buSzPct val="90000"/>
              <a:buFont typeface="Courier New" panose="02070309020205020404" pitchFamily="49" charset="0"/>
              <a:buChar char="o"/>
            </a:pPr>
            <a:r>
              <a:rPr lang="es-ES" sz="1900" dirty="0"/>
              <a:t>Entender qué hace una clase o método</a:t>
            </a:r>
          </a:p>
          <a:p>
            <a:pPr marL="800100" lvl="1" indent="-342900" algn="just">
              <a:spcBef>
                <a:spcPts val="600"/>
              </a:spcBef>
              <a:spcAft>
                <a:spcPts val="600"/>
              </a:spcAft>
              <a:buClr>
                <a:schemeClr val="accent6">
                  <a:lumMod val="75000"/>
                </a:schemeClr>
              </a:buClr>
              <a:buSzPct val="90000"/>
              <a:buFont typeface="Courier New" panose="02070309020205020404" pitchFamily="49" charset="0"/>
              <a:buChar char="o"/>
            </a:pPr>
            <a:r>
              <a:rPr lang="es-ES" sz="1900" dirty="0"/>
              <a:t>Usar nombres descriptivos</a:t>
            </a:r>
          </a:p>
          <a:p>
            <a:pPr marL="800100" lvl="1" indent="-342900" algn="just">
              <a:spcBef>
                <a:spcPts val="600"/>
              </a:spcBef>
              <a:spcAft>
                <a:spcPts val="600"/>
              </a:spcAft>
              <a:buClr>
                <a:schemeClr val="accent6">
                  <a:lumMod val="75000"/>
                </a:schemeClr>
              </a:buClr>
              <a:buSzPct val="90000"/>
              <a:buFont typeface="Courier New" panose="02070309020205020404" pitchFamily="49" charset="0"/>
              <a:buChar char="o"/>
            </a:pPr>
            <a:r>
              <a:rPr lang="es-ES" sz="1900" dirty="0"/>
              <a:t>Reutilizar clases o métodos</a:t>
            </a:r>
          </a:p>
        </p:txBody>
      </p:sp>
    </p:spTree>
    <p:extLst>
      <p:ext uri="{BB962C8B-B14F-4D97-AF65-F5344CB8AC3E}">
        <p14:creationId xmlns:p14="http://schemas.microsoft.com/office/powerpoint/2010/main" val="2919288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Concepto de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56737"/>
            <a:ext cx="8352928" cy="5072158"/>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En la POO, las clases permiten a los programadores </a:t>
            </a:r>
            <a:r>
              <a:rPr lang="es-ES" sz="2000" i="1" dirty="0"/>
              <a:t>abstraer</a:t>
            </a:r>
            <a:r>
              <a:rPr lang="es-ES" sz="2000" dirty="0"/>
              <a:t> el problema a resolver ocultando los datos de la manera en la que estos se manejan para llegar a la solución (se oculta la implementación).</a:t>
            </a:r>
          </a:p>
          <a:p>
            <a:pPr marL="342900" indent="-342900" algn="just">
              <a:lnSpc>
                <a:spcPct val="114000"/>
              </a:lnSpc>
              <a:spcBef>
                <a:spcPts val="1800"/>
              </a:spcBef>
              <a:spcAft>
                <a:spcPts val="600"/>
              </a:spcAft>
              <a:buClr>
                <a:schemeClr val="accent6">
                  <a:lumMod val="75000"/>
                </a:schemeClr>
              </a:buClr>
              <a:buSzPct val="120000"/>
              <a:buFont typeface="Wingdings" panose="05000000000000000000" pitchFamily="2" charset="2"/>
              <a:buChar char="Ø"/>
            </a:pPr>
            <a:r>
              <a:rPr lang="es-ES" sz="2000" dirty="0"/>
              <a:t>En la definición de nuestras clases deberemos cuidar lo siguiente:</a:t>
            </a:r>
          </a:p>
          <a:p>
            <a:pPr marL="6143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No se deberá tener </a:t>
            </a:r>
            <a:r>
              <a:rPr lang="es-ES" sz="2000" dirty="0">
                <a:solidFill>
                  <a:srgbClr val="0000CC"/>
                </a:solidFill>
              </a:rPr>
              <a:t>acceso directo </a:t>
            </a:r>
            <a:r>
              <a:rPr lang="es-ES" sz="2000" dirty="0"/>
              <a:t>a la estructura interna de las clases.   El acceso a atributos será a través de métodos </a:t>
            </a:r>
            <a:r>
              <a:rPr lang="es-ES" sz="2000" b="1" i="1" dirty="0" err="1"/>
              <a:t>getters</a:t>
            </a:r>
            <a:r>
              <a:rPr lang="es-ES" sz="2000" dirty="0"/>
              <a:t> y </a:t>
            </a:r>
            <a:r>
              <a:rPr lang="es-ES" sz="2000" b="1" i="1" dirty="0" err="1"/>
              <a:t>setters</a:t>
            </a:r>
            <a:r>
              <a:rPr lang="es-ES" sz="2000" dirty="0"/>
              <a:t> </a:t>
            </a:r>
            <a:r>
              <a:rPr lang="es-ES" sz="2000" dirty="0">
                <a:solidFill>
                  <a:schemeClr val="tx1">
                    <a:lumMod val="50000"/>
                    <a:lumOff val="50000"/>
                  </a:schemeClr>
                </a:solidFill>
              </a:rPr>
              <a:t>(por ejemplo, </a:t>
            </a:r>
            <a:r>
              <a:rPr lang="es-ES" sz="2000" i="1" dirty="0" err="1">
                <a:solidFill>
                  <a:schemeClr val="tx1">
                    <a:lumMod val="50000"/>
                    <a:lumOff val="50000"/>
                  </a:schemeClr>
                </a:solidFill>
                <a:latin typeface="Consolas" panose="020B0609020204030204" pitchFamily="49" charset="0"/>
              </a:rPr>
              <a:t>getEdad</a:t>
            </a:r>
            <a:r>
              <a:rPr lang="es-ES" sz="2000" i="1" dirty="0">
                <a:solidFill>
                  <a:schemeClr val="tx1">
                    <a:lumMod val="50000"/>
                    <a:lumOff val="50000"/>
                  </a:schemeClr>
                </a:solidFill>
                <a:latin typeface="Consolas" panose="020B0609020204030204" pitchFamily="49" charset="0"/>
              </a:rPr>
              <a:t>() </a:t>
            </a:r>
            <a:r>
              <a:rPr lang="es-ES" sz="2000" dirty="0">
                <a:solidFill>
                  <a:schemeClr val="tx1">
                    <a:lumMod val="50000"/>
                    <a:lumOff val="50000"/>
                  </a:schemeClr>
                </a:solidFill>
              </a:rPr>
              <a:t>y </a:t>
            </a:r>
            <a:r>
              <a:rPr lang="es-ES" sz="2000" i="1" dirty="0" err="1">
                <a:solidFill>
                  <a:schemeClr val="tx1">
                    <a:lumMod val="50000"/>
                    <a:lumOff val="50000"/>
                  </a:schemeClr>
                </a:solidFill>
                <a:latin typeface="Consolas" panose="020B0609020204030204" pitchFamily="49" charset="0"/>
              </a:rPr>
              <a:t>setEdad</a:t>
            </a:r>
            <a:r>
              <a:rPr lang="es-ES" sz="2000" i="1" dirty="0">
                <a:solidFill>
                  <a:schemeClr val="tx1">
                    <a:lumMod val="50000"/>
                    <a:lumOff val="50000"/>
                  </a:schemeClr>
                </a:solidFill>
                <a:latin typeface="Consolas" panose="020B0609020204030204" pitchFamily="49" charset="0"/>
              </a:rPr>
              <a:t>()</a:t>
            </a:r>
            <a:r>
              <a:rPr lang="es-ES" sz="2000" dirty="0">
                <a:solidFill>
                  <a:schemeClr val="tx1">
                    <a:lumMod val="50000"/>
                    <a:lumOff val="50000"/>
                  </a:schemeClr>
                </a:solidFill>
              </a:rPr>
              <a:t>)</a:t>
            </a:r>
          </a:p>
          <a:p>
            <a:pPr marL="6143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En el supuesto de que haya que modificar el código sin modificar el interfaz con otras clases o programas, esto debería poder hacerse sin tener ninguna repercusión con otras clases o programas. Se busca que las clases tengan un alto grado de cohesión (independencia).</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endParaRPr lang="es-ES" sz="2000" dirty="0"/>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Acoplamiento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778313"/>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El </a:t>
            </a:r>
            <a:r>
              <a:rPr lang="es-ES" sz="1900" b="1" dirty="0"/>
              <a:t>acoplamiento</a:t>
            </a:r>
            <a:r>
              <a:rPr lang="es-ES" sz="1900" dirty="0"/>
              <a:t> entre clases es una medida de la interconexión o dependencia entre esas clases.</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Deberemos siempre intentar que nuestras clases tengan un acoplamiento bajo. Cuantas menos cosas conozca la clase A sobre la clase B, menor será su acoplamiento. Lo ideal es conseguir que la clase A sólo conozca de la clase B lo necesario para que pueda hacer uso de los métodos de la clase B, pero no conozca nada acerca de cómo estos métodos o sus atributos están implementados (encapsulación y abstracción)</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Los atributos de una clase deberán ser privados y la única forma de acceder a ellos debe ser a través de los métodos </a:t>
            </a:r>
            <a:r>
              <a:rPr lang="es-ES" sz="1900" dirty="0" err="1"/>
              <a:t>getter</a:t>
            </a:r>
            <a:r>
              <a:rPr lang="es-ES" sz="1900" dirty="0"/>
              <a:t> y setter.</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Un bajo acoplamiento permite:</a:t>
            </a:r>
          </a:p>
          <a:p>
            <a:pPr marL="800100" lvl="1" indent="-342900" algn="just">
              <a:lnSpc>
                <a:spcPct val="114000"/>
              </a:lnSpc>
              <a:spcBef>
                <a:spcPts val="300"/>
              </a:spcBef>
              <a:spcAft>
                <a:spcPts val="600"/>
              </a:spcAft>
              <a:buClr>
                <a:schemeClr val="accent6">
                  <a:lumMod val="75000"/>
                </a:schemeClr>
              </a:buClr>
              <a:buSzPct val="90000"/>
              <a:buFont typeface="Courier New" panose="02070309020205020404" pitchFamily="49" charset="0"/>
              <a:buChar char="o"/>
            </a:pPr>
            <a:r>
              <a:rPr lang="es-ES" sz="1900" dirty="0"/>
              <a:t>Entender una clase sin leer otras</a:t>
            </a:r>
          </a:p>
          <a:p>
            <a:pPr marL="800100" lvl="1" indent="-342900" algn="just">
              <a:lnSpc>
                <a:spcPct val="114000"/>
              </a:lnSpc>
              <a:spcBef>
                <a:spcPts val="300"/>
              </a:spcBef>
              <a:spcAft>
                <a:spcPts val="600"/>
              </a:spcAft>
              <a:buClr>
                <a:schemeClr val="accent6">
                  <a:lumMod val="75000"/>
                </a:schemeClr>
              </a:buClr>
              <a:buSzPct val="90000"/>
              <a:buFont typeface="Courier New" panose="02070309020205020404" pitchFamily="49" charset="0"/>
              <a:buChar char="o"/>
            </a:pPr>
            <a:r>
              <a:rPr lang="es-ES" sz="1900" dirty="0"/>
              <a:t>Cambiar una clase sin afectar a otras</a:t>
            </a:r>
          </a:p>
          <a:p>
            <a:pPr marL="800100" lvl="1" indent="-342900" algn="just">
              <a:lnSpc>
                <a:spcPct val="114000"/>
              </a:lnSpc>
              <a:spcBef>
                <a:spcPts val="300"/>
              </a:spcBef>
              <a:spcAft>
                <a:spcPts val="600"/>
              </a:spcAft>
              <a:buClr>
                <a:schemeClr val="accent6">
                  <a:lumMod val="75000"/>
                </a:schemeClr>
              </a:buClr>
              <a:buSzPct val="90000"/>
              <a:buFont typeface="Courier New" panose="02070309020205020404" pitchFamily="49" charset="0"/>
              <a:buChar char="o"/>
            </a:pPr>
            <a:r>
              <a:rPr lang="es-ES" sz="1900" dirty="0"/>
              <a:t>Mejora la mantenibilidad del código</a:t>
            </a:r>
          </a:p>
        </p:txBody>
      </p:sp>
    </p:spTree>
    <p:extLst>
      <p:ext uri="{BB962C8B-B14F-4D97-AF65-F5344CB8AC3E}">
        <p14:creationId xmlns:p14="http://schemas.microsoft.com/office/powerpoint/2010/main" val="1606775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Polimorfismo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2534861"/>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Capacidad que permite a dos clases diferentes responder de forma distinta a un mismo mensaje.</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Esto significa que dos clases que tengan un método con el mismo nombre y que respondan al mismo tipo de mensaje (es decir, que reciban los mismo parámetros), ejecutarán acciones distintas.</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p:txBody>
      </p:sp>
      <p:pic>
        <p:nvPicPr>
          <p:cNvPr id="6" name="Picture 2" descr="esultado de imagen de java polimorfismo">
            <a:extLst>
              <a:ext uri="{FF2B5EF4-FFF2-40B4-BE49-F238E27FC236}">
                <a16:creationId xmlns:a16="http://schemas.microsoft.com/office/drawing/2014/main" id="{40EFD642-97AC-4053-9662-89F3857B7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429000"/>
            <a:ext cx="4657725" cy="305752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B9BC387B-D760-4B2C-BA6D-A819C4D14966}"/>
              </a:ext>
            </a:extLst>
          </p:cNvPr>
          <p:cNvSpPr txBox="1"/>
          <p:nvPr/>
        </p:nvSpPr>
        <p:spPr>
          <a:xfrm>
            <a:off x="395536" y="3140968"/>
            <a:ext cx="3744416" cy="3548023"/>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800" dirty="0"/>
              <a:t>En la práctica, polimorfismo implica la capacidad de una operación de ser interpretada sólo por el propio objeto que lo invoca; desde un punto de vista práctico de ejecución del programa, el polimorfismo se realiza en tiempo de ejecución, ya que durante la compilación no se conoce qué tipo de objeto y por consiguiente cuál operación fue invocada</a:t>
            </a:r>
          </a:p>
        </p:txBody>
      </p:sp>
    </p:spTree>
    <p:extLst>
      <p:ext uri="{BB962C8B-B14F-4D97-AF65-F5344CB8AC3E}">
        <p14:creationId xmlns:p14="http://schemas.microsoft.com/office/powerpoint/2010/main" val="8166888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Sobrecarga de métodos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229073"/>
            <a:ext cx="8352928" cy="4432175"/>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sobrecarga la podemos entender en dos sentidos:</a:t>
            </a:r>
          </a:p>
          <a:p>
            <a:pPr marL="800100" lvl="1"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q"/>
            </a:pPr>
            <a:r>
              <a:rPr lang="es-ES" sz="1900" dirty="0"/>
              <a:t>Un método puede tener el mismo nombre en la misma clase siempre y cuando cambie el número de parámetros, el tipo o ambos. El ejemplo más claro son los constructores. Siempre deben devolver el mismo tipo de datos</a:t>
            </a:r>
          </a:p>
          <a:p>
            <a:pPr marL="800100" lvl="1"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q"/>
            </a:pPr>
            <a:r>
              <a:rPr lang="es-ES" sz="1900" dirty="0"/>
              <a:t>Un método se puede redefinir (volver a definir con el mismo nombre) en una subclase. Por ejemplo, el método vuela que está definido en la clase Ave se vuelve a definir en la clase Pingüino. En estos casos, indicaremos nuestra intención de sobrescribir un método mediante la etiqueta @Override</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p:txBody>
      </p:sp>
      <p:sp>
        <p:nvSpPr>
          <p:cNvPr id="9" name="CuadroTexto 8">
            <a:extLst>
              <a:ext uri="{FF2B5EF4-FFF2-40B4-BE49-F238E27FC236}">
                <a16:creationId xmlns:a16="http://schemas.microsoft.com/office/drawing/2014/main" id="{6499094C-6F15-4678-9520-EA03C41FF4C3}"/>
              </a:ext>
            </a:extLst>
          </p:cNvPr>
          <p:cNvSpPr txBox="1"/>
          <p:nvPr/>
        </p:nvSpPr>
        <p:spPr>
          <a:xfrm>
            <a:off x="539552" y="5373216"/>
            <a:ext cx="8136904" cy="1252522"/>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dirty="0"/>
              <a:t>Funciona igual que hemos visto ya en los constructores.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800" dirty="0"/>
              <a:t>Donde tiene más sentido e</a:t>
            </a:r>
            <a:r>
              <a:rPr lang="es-ES" dirty="0"/>
              <a:t>s en la sobrecarga en las hijas en una situación de herencia.</a:t>
            </a:r>
            <a:endParaRPr lang="es-ES" sz="1800" dirty="0"/>
          </a:p>
        </p:txBody>
      </p:sp>
    </p:spTree>
    <p:extLst>
      <p:ext uri="{BB962C8B-B14F-4D97-AF65-F5344CB8AC3E}">
        <p14:creationId xmlns:p14="http://schemas.microsoft.com/office/powerpoint/2010/main" val="2267257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Recolector de basura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662897"/>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Algunos lenguajes orientados a objetos necesitan que vigilemos todos los objetos que creamos y que los destruyamos explícitamente cuando ya no sean necesarios. La gestión explícita de memoria es tediosa y propensa a errores.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plataforma Java nos permite crear cuantos objetos queramos (limitados a nuestro sistema) y no tenemos que preocuparnos por su destrucción.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El entorno de ejecución Java elimina los objetos cuando determina que ya no están siendo utilizados. Este proceso se denomina </a:t>
            </a:r>
            <a:r>
              <a:rPr lang="es-ES" sz="1900" b="1" dirty="0"/>
              <a:t>recolección de basura.</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Un objeto es candidato para recolección de basura cuando no hay más referencias a él. O podemos abandonar un objeto explícitamente asignándole el valor especial </a:t>
            </a:r>
            <a:r>
              <a:rPr lang="es-ES" sz="1900" dirty="0" err="1"/>
              <a:t>null</a:t>
            </a:r>
            <a:r>
              <a:rPr lang="es-ES" sz="1900" dirty="0"/>
              <a:t>. Todas las referencias a un objeto deben ser abandonadas antes de que el objeto sea candidato para la recolección de basura.</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Java tiene un recolector de basura que libera periódicamente la memoria utilizada por objetos que ya no están referenciados. Hace su trabajo </a:t>
            </a:r>
            <a:r>
              <a:rPr lang="es-ES" sz="1900" i="1" dirty="0"/>
              <a:t>automáticamente</a:t>
            </a:r>
            <a:r>
              <a:rPr lang="es-ES" sz="1900" dirty="0"/>
              <a:t> cuando considera que es el momento adecuado.</a:t>
            </a:r>
            <a:endParaRPr lang="es-ES" sz="1900" b="1" dirty="0"/>
          </a:p>
        </p:txBody>
      </p:sp>
    </p:spTree>
    <p:extLst>
      <p:ext uri="{BB962C8B-B14F-4D97-AF65-F5344CB8AC3E}">
        <p14:creationId xmlns:p14="http://schemas.microsoft.com/office/powerpoint/2010/main" val="20952945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ArrayList</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(la volveremos a ver después)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586337"/>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Array que puede variar de tamaño. Está incluido en el paquete </a:t>
            </a:r>
            <a:r>
              <a:rPr lang="es-ES" sz="1900" dirty="0" err="1"/>
              <a:t>java.útil</a:t>
            </a: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diferencia con un array normal es que podemos añadir y eliminar elementos del mismo sin establecer un tamaño de la estructura.</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Definición y creación </a:t>
            </a:r>
            <a:r>
              <a:rPr lang="es-ES" sz="1900" dirty="0"/>
              <a:t>de un </a:t>
            </a:r>
            <a:r>
              <a:rPr lang="es-ES" sz="1900" dirty="0" err="1"/>
              <a:t>ArrayList</a:t>
            </a:r>
            <a:r>
              <a:rPr lang="es-ES" sz="1900" dirty="0"/>
              <a:t>. Entre &lt;&gt; va la clase de objetos que van dentro del </a:t>
            </a:r>
            <a:r>
              <a:rPr lang="es-ES" sz="1900" dirty="0" err="1"/>
              <a:t>ArrayList</a:t>
            </a:r>
            <a:endParaRPr lang="es-ES" sz="1900" dirty="0"/>
          </a:p>
          <a:p>
            <a:pPr algn="just">
              <a:lnSpc>
                <a:spcPct val="114000"/>
              </a:lnSpc>
              <a:spcBef>
                <a:spcPts val="1200"/>
              </a:spcBef>
              <a:spcAft>
                <a:spcPts val="600"/>
              </a:spcAft>
              <a:buClr>
                <a:schemeClr val="accent6">
                  <a:lumMod val="75000"/>
                </a:schemeClr>
              </a:buClr>
              <a:buSzPct val="90000"/>
            </a:pPr>
            <a:r>
              <a:rPr lang="es-ES" sz="1900" dirty="0"/>
              <a:t>	</a:t>
            </a:r>
            <a:r>
              <a:rPr lang="en-US" sz="1900" dirty="0" err="1"/>
              <a:t>ArrayList</a:t>
            </a:r>
            <a:r>
              <a:rPr lang="en-US" sz="1900" dirty="0"/>
              <a:t>&lt;String&gt; cars = new </a:t>
            </a:r>
            <a:r>
              <a:rPr lang="en-US" sz="1900" dirty="0" err="1"/>
              <a:t>ArrayList</a:t>
            </a:r>
            <a:r>
              <a:rPr lang="en-US" sz="1900" dirty="0"/>
              <a:t>&lt;String&gt;();</a:t>
            </a: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Añadir</a:t>
            </a:r>
            <a:r>
              <a:rPr lang="es-ES" sz="1900" dirty="0"/>
              <a:t> elementos:  </a:t>
            </a:r>
            <a:r>
              <a:rPr lang="es-ES" sz="1900" dirty="0" err="1"/>
              <a:t>cars.</a:t>
            </a:r>
            <a:r>
              <a:rPr lang="es-ES" sz="1900" b="1" dirty="0" err="1"/>
              <a:t>add</a:t>
            </a:r>
            <a:r>
              <a:rPr lang="es-ES" sz="1900" dirty="0"/>
              <a:t>("Volvo");  //Añade al final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Acceder</a:t>
            </a:r>
            <a:r>
              <a:rPr lang="es-ES" sz="1900" dirty="0"/>
              <a:t> a un elemento:  </a:t>
            </a:r>
            <a:r>
              <a:rPr lang="es-ES" sz="1900" dirty="0" err="1"/>
              <a:t>cars.</a:t>
            </a:r>
            <a:r>
              <a:rPr lang="es-ES" sz="1900" b="1" dirty="0" err="1"/>
              <a:t>get</a:t>
            </a:r>
            <a:r>
              <a:rPr lang="es-ES" sz="1900" dirty="0"/>
              <a:t>(2);  //Posición en el array</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Modificar</a:t>
            </a:r>
            <a:r>
              <a:rPr lang="es-ES" sz="1900" dirty="0"/>
              <a:t> un elemento:   </a:t>
            </a:r>
            <a:r>
              <a:rPr lang="es-ES" sz="1900" dirty="0" err="1"/>
              <a:t>cars.</a:t>
            </a:r>
            <a:r>
              <a:rPr lang="es-ES" sz="1900" b="1" dirty="0" err="1"/>
              <a:t>set</a:t>
            </a:r>
            <a:r>
              <a:rPr lang="es-ES" sz="1900" dirty="0"/>
              <a:t>(3, "Opel");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Eliminar</a:t>
            </a:r>
            <a:r>
              <a:rPr lang="es-ES" sz="1900" dirty="0"/>
              <a:t> un elemento:  </a:t>
            </a:r>
            <a:r>
              <a:rPr lang="es-ES" sz="1900" dirty="0" err="1"/>
              <a:t>cars.</a:t>
            </a:r>
            <a:r>
              <a:rPr lang="es-ES" sz="1900" b="1" dirty="0" err="1"/>
              <a:t>remove</a:t>
            </a:r>
            <a:r>
              <a:rPr lang="es-ES" sz="1900" dirty="0"/>
              <a:t>(1);</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Vaciar</a:t>
            </a:r>
            <a:r>
              <a:rPr lang="es-ES" sz="1900" dirty="0"/>
              <a:t> el </a:t>
            </a:r>
            <a:r>
              <a:rPr lang="es-ES" sz="1900" dirty="0" err="1"/>
              <a:t>ArrayList</a:t>
            </a:r>
            <a:r>
              <a:rPr lang="es-ES" sz="1900" dirty="0"/>
              <a:t>:  </a:t>
            </a:r>
            <a:r>
              <a:rPr lang="es-ES" sz="1900" dirty="0" err="1"/>
              <a:t>cars.</a:t>
            </a:r>
            <a:r>
              <a:rPr lang="es-ES" sz="1900" b="1" dirty="0" err="1"/>
              <a:t>clear</a:t>
            </a:r>
            <a:r>
              <a:rPr lang="es-ES" sz="1900" dirty="0"/>
              <a:t>();</a:t>
            </a:r>
          </a:p>
        </p:txBody>
      </p:sp>
    </p:spTree>
    <p:extLst>
      <p:ext uri="{BB962C8B-B14F-4D97-AF65-F5344CB8AC3E}">
        <p14:creationId xmlns:p14="http://schemas.microsoft.com/office/powerpoint/2010/main" val="24654873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ArrayList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3791487"/>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Tamaño </a:t>
            </a:r>
            <a:r>
              <a:rPr lang="es-ES" sz="1900" dirty="0"/>
              <a:t>del </a:t>
            </a:r>
            <a:r>
              <a:rPr lang="es-ES" sz="1900" dirty="0" err="1"/>
              <a:t>ArrayList</a:t>
            </a:r>
            <a:r>
              <a:rPr lang="es-ES" sz="1900" dirty="0"/>
              <a:t>:  </a:t>
            </a:r>
            <a:r>
              <a:rPr lang="es-ES" sz="1900" dirty="0" err="1"/>
              <a:t>cars.</a:t>
            </a:r>
            <a:r>
              <a:rPr lang="es-ES" sz="1900" b="1" dirty="0" err="1"/>
              <a:t>size</a:t>
            </a:r>
            <a:r>
              <a:rPr lang="es-ES" sz="1900" dirty="0"/>
              <a:t>();</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Buscar</a:t>
            </a:r>
            <a:r>
              <a:rPr lang="es-ES" sz="1900" dirty="0"/>
              <a:t> un elemento:  </a:t>
            </a:r>
            <a:r>
              <a:rPr lang="es-ES" sz="1900" dirty="0" err="1"/>
              <a:t>int</a:t>
            </a:r>
            <a:r>
              <a:rPr lang="es-ES" sz="1900" dirty="0"/>
              <a:t> </a:t>
            </a:r>
            <a:r>
              <a:rPr lang="es-ES" sz="1900" dirty="0" err="1"/>
              <a:t>posicion</a:t>
            </a:r>
            <a:r>
              <a:rPr lang="es-ES" sz="1900" dirty="0"/>
              <a:t> = </a:t>
            </a:r>
            <a:r>
              <a:rPr lang="es-ES" sz="1900" dirty="0" err="1"/>
              <a:t>cars.</a:t>
            </a:r>
            <a:r>
              <a:rPr lang="es-ES" sz="1900" b="1" dirty="0" err="1"/>
              <a:t>indexOf</a:t>
            </a:r>
            <a:r>
              <a:rPr lang="es-ES" sz="1900" dirty="0"/>
              <a:t>(“Opel”);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Recorrido con </a:t>
            </a:r>
            <a:r>
              <a:rPr lang="es-ES" sz="1900" dirty="0" err="1"/>
              <a:t>for</a:t>
            </a:r>
            <a:r>
              <a:rPr lang="es-ES" sz="1900" dirty="0"/>
              <a:t>:</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a:p>
            <a:pPr algn="just">
              <a:lnSpc>
                <a:spcPct val="114000"/>
              </a:lnSpc>
              <a:spcBef>
                <a:spcPts val="1200"/>
              </a:spcBef>
              <a:spcAft>
                <a:spcPts val="600"/>
              </a:spcAft>
              <a:buClr>
                <a:schemeClr val="accent6">
                  <a:lumMod val="75000"/>
                </a:schemeClr>
              </a:buClr>
              <a:buSzPct val="90000"/>
            </a:pP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Recorrido con </a:t>
            </a:r>
            <a:r>
              <a:rPr lang="es-ES" sz="1900" dirty="0" err="1"/>
              <a:t>foreach</a:t>
            </a:r>
            <a:r>
              <a:rPr lang="es-ES" sz="1900" dirty="0"/>
              <a:t>:</a:t>
            </a:r>
          </a:p>
        </p:txBody>
      </p:sp>
      <p:pic>
        <p:nvPicPr>
          <p:cNvPr id="3" name="Imagen 2">
            <a:extLst>
              <a:ext uri="{FF2B5EF4-FFF2-40B4-BE49-F238E27FC236}">
                <a16:creationId xmlns:a16="http://schemas.microsoft.com/office/drawing/2014/main" id="{40E29479-BFF0-4FF8-8F3F-CB0A6277A3B3}"/>
              </a:ext>
            </a:extLst>
          </p:cNvPr>
          <p:cNvPicPr>
            <a:picLocks noChangeAspect="1"/>
          </p:cNvPicPr>
          <p:nvPr/>
        </p:nvPicPr>
        <p:blipFill>
          <a:blip r:embed="rId3"/>
          <a:stretch>
            <a:fillRect/>
          </a:stretch>
        </p:blipFill>
        <p:spPr>
          <a:xfrm>
            <a:off x="827584" y="5049180"/>
            <a:ext cx="3878893" cy="1224136"/>
          </a:xfrm>
          <a:prstGeom prst="rect">
            <a:avLst/>
          </a:prstGeom>
        </p:spPr>
      </p:pic>
      <p:pic>
        <p:nvPicPr>
          <p:cNvPr id="7" name="Imagen 6">
            <a:extLst>
              <a:ext uri="{FF2B5EF4-FFF2-40B4-BE49-F238E27FC236}">
                <a16:creationId xmlns:a16="http://schemas.microsoft.com/office/drawing/2014/main" id="{1EADE3B3-3ECF-4971-96BC-02321F0754D9}"/>
              </a:ext>
            </a:extLst>
          </p:cNvPr>
          <p:cNvPicPr>
            <a:picLocks noChangeAspect="1"/>
          </p:cNvPicPr>
          <p:nvPr/>
        </p:nvPicPr>
        <p:blipFill>
          <a:blip r:embed="rId4"/>
          <a:stretch>
            <a:fillRect/>
          </a:stretch>
        </p:blipFill>
        <p:spPr>
          <a:xfrm>
            <a:off x="827584" y="2708920"/>
            <a:ext cx="6222884" cy="1368152"/>
          </a:xfrm>
          <a:prstGeom prst="rect">
            <a:avLst/>
          </a:prstGeom>
        </p:spPr>
      </p:pic>
    </p:spTree>
    <p:extLst>
      <p:ext uri="{BB962C8B-B14F-4D97-AF65-F5344CB8AC3E}">
        <p14:creationId xmlns:p14="http://schemas.microsoft.com/office/powerpoint/2010/main" val="24867037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NotasCurso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2290" y="949084"/>
            <a:ext cx="8352928" cy="2952603"/>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a:lnSpc>
                <a:spcPct val="150000"/>
              </a:lnSpc>
              <a:buClr>
                <a:schemeClr val="accent6">
                  <a:lumMod val="75000"/>
                </a:schemeClr>
              </a:buClr>
              <a:buSzPct val="90000"/>
            </a:pPr>
            <a:r>
              <a:rPr lang="es-ES" dirty="0">
                <a:latin typeface="Calibri" panose="020F0502020204030204" pitchFamily="34" charset="0"/>
              </a:rPr>
              <a:t>	String materia    //La asignatura de la que son las notas</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int</a:t>
            </a:r>
            <a:r>
              <a:rPr lang="es-ES" dirty="0">
                <a:latin typeface="Calibri" panose="020F0502020204030204" pitchFamily="34" charset="0"/>
              </a:rPr>
              <a:t> curso              //Curso al que pertenece la asignatura</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double</a:t>
            </a:r>
            <a:r>
              <a:rPr lang="es-ES" dirty="0">
                <a:latin typeface="Calibri" panose="020F0502020204030204" pitchFamily="34" charset="0"/>
              </a:rPr>
              <a:t> nota1Ev</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double</a:t>
            </a:r>
            <a:r>
              <a:rPr lang="es-ES" dirty="0">
                <a:latin typeface="Calibri" panose="020F0502020204030204" pitchFamily="34" charset="0"/>
              </a:rPr>
              <a:t> nota2Ev</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double</a:t>
            </a:r>
            <a:r>
              <a:rPr lang="es-ES" dirty="0">
                <a:latin typeface="Calibri" panose="020F0502020204030204" pitchFamily="34" charset="0"/>
              </a:rPr>
              <a:t> nota3Ev</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double</a:t>
            </a:r>
            <a:r>
              <a:rPr lang="es-ES" dirty="0">
                <a:latin typeface="Calibri" panose="020F0502020204030204" pitchFamily="34" charset="0"/>
              </a:rPr>
              <a:t> </a:t>
            </a:r>
            <a:r>
              <a:rPr lang="es-ES" dirty="0" err="1">
                <a:latin typeface="Calibri" panose="020F0502020204030204" pitchFamily="34" charset="0"/>
              </a:rPr>
              <a:t>notaFinal</a:t>
            </a:r>
            <a:r>
              <a:rPr lang="es-ES" dirty="0">
                <a:latin typeface="Calibri" panose="020F0502020204030204" pitchFamily="34" charset="0"/>
              </a:rPr>
              <a:t>  //Se calcula con la media aritmética de las otras tres.</a:t>
            </a:r>
          </a:p>
        </p:txBody>
      </p:sp>
      <p:sp>
        <p:nvSpPr>
          <p:cNvPr id="7" name="CuadroTexto 6">
            <a:extLst>
              <a:ext uri="{FF2B5EF4-FFF2-40B4-BE49-F238E27FC236}">
                <a16:creationId xmlns:a16="http://schemas.microsoft.com/office/drawing/2014/main" id="{BBC8AB72-4867-44B1-B707-EB208BCDD859}"/>
              </a:ext>
            </a:extLst>
          </p:cNvPr>
          <p:cNvSpPr txBox="1"/>
          <p:nvPr/>
        </p:nvSpPr>
        <p:spPr>
          <a:xfrm>
            <a:off x="392290" y="4005064"/>
            <a:ext cx="8352928" cy="2537105"/>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Métodos</a:t>
            </a:r>
          </a:p>
          <a:p>
            <a:pPr>
              <a:lnSpc>
                <a:spcPct val="150000"/>
              </a:lnSpc>
              <a:buClr>
                <a:schemeClr val="accent6">
                  <a:lumMod val="75000"/>
                </a:schemeClr>
              </a:buClr>
              <a:buSzPct val="90000"/>
            </a:pPr>
            <a:r>
              <a:rPr lang="es-ES" dirty="0">
                <a:latin typeface="Calibri" panose="020F0502020204030204" pitchFamily="34" charset="0"/>
              </a:rPr>
              <a:t>	Constructor base (materia y curso) y parametrizado (todos menos </a:t>
            </a:r>
            <a:r>
              <a:rPr lang="es-ES" dirty="0" err="1">
                <a:latin typeface="Calibri" panose="020F0502020204030204" pitchFamily="34" charset="0"/>
              </a:rPr>
              <a:t>notaFinal</a:t>
            </a:r>
            <a:r>
              <a:rPr lang="es-ES" dirty="0">
                <a:latin typeface="Calibri" panose="020F0502020204030204" pitchFamily="34" charset="0"/>
              </a:rPr>
              <a:t>)</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toString</a:t>
            </a:r>
            <a:r>
              <a:rPr lang="es-ES" dirty="0">
                <a:latin typeface="Calibri" panose="020F0502020204030204" pitchFamily="34" charset="0"/>
              </a:rPr>
              <a:t> y </a:t>
            </a:r>
            <a:r>
              <a:rPr lang="es-ES" dirty="0" err="1">
                <a:latin typeface="Calibri" panose="020F0502020204030204" pitchFamily="34" charset="0"/>
              </a:rPr>
              <a:t>equals</a:t>
            </a:r>
            <a:r>
              <a:rPr lang="es-ES" dirty="0">
                <a:latin typeface="Calibri" panose="020F0502020204030204" pitchFamily="34" charset="0"/>
              </a:rPr>
              <a:t> (materia, curso y las tres notas iguales)</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Getters</a:t>
            </a:r>
            <a:r>
              <a:rPr lang="es-ES" dirty="0">
                <a:latin typeface="Calibri" panose="020F0502020204030204" pitchFamily="34" charset="0"/>
              </a:rPr>
              <a:t> y </a:t>
            </a:r>
            <a:r>
              <a:rPr lang="es-ES" dirty="0" err="1">
                <a:latin typeface="Calibri" panose="020F0502020204030204" pitchFamily="34" charset="0"/>
              </a:rPr>
              <a:t>setters</a:t>
            </a:r>
            <a:r>
              <a:rPr lang="es-ES" dirty="0">
                <a:latin typeface="Calibri" panose="020F0502020204030204" pitchFamily="34" charset="0"/>
              </a:rPr>
              <a:t> </a:t>
            </a:r>
          </a:p>
          <a:p>
            <a:pPr>
              <a:lnSpc>
                <a:spcPct val="150000"/>
              </a:lnSpc>
              <a:buClr>
                <a:schemeClr val="accent6">
                  <a:lumMod val="75000"/>
                </a:schemeClr>
              </a:buClr>
              <a:buSzPct val="90000"/>
            </a:pPr>
            <a:r>
              <a:rPr lang="es-ES" dirty="0">
                <a:latin typeface="Calibri" panose="020F0502020204030204" pitchFamily="34" charset="0"/>
              </a:rPr>
              <a:t>	aprobado() que devuelve un </a:t>
            </a:r>
            <a:r>
              <a:rPr lang="es-ES" dirty="0" err="1">
                <a:latin typeface="Calibri" panose="020F0502020204030204" pitchFamily="34" charset="0"/>
              </a:rPr>
              <a:t>boolean</a:t>
            </a:r>
            <a:r>
              <a:rPr lang="es-ES" dirty="0">
                <a:latin typeface="Calibri" panose="020F0502020204030204" pitchFamily="34" charset="0"/>
              </a:rPr>
              <a:t> si la </a:t>
            </a:r>
            <a:r>
              <a:rPr lang="es-ES" dirty="0" err="1">
                <a:latin typeface="Calibri" panose="020F0502020204030204" pitchFamily="34" charset="0"/>
              </a:rPr>
              <a:t>notaFinal</a:t>
            </a:r>
            <a:r>
              <a:rPr lang="es-ES" dirty="0">
                <a:latin typeface="Calibri" panose="020F0502020204030204" pitchFamily="34" charset="0"/>
              </a:rPr>
              <a:t> &gt;= 5</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calcularNotaFinal</a:t>
            </a:r>
            <a:r>
              <a:rPr lang="es-ES" dirty="0">
                <a:latin typeface="Calibri" panose="020F0502020204030204" pitchFamily="34" charset="0"/>
              </a:rPr>
              <a:t>() que calcula la media de las notas y la asigna a </a:t>
            </a:r>
            <a:r>
              <a:rPr lang="es-ES" dirty="0" err="1">
                <a:latin typeface="Calibri" panose="020F0502020204030204" pitchFamily="34" charset="0"/>
              </a:rPr>
              <a:t>notaFinal</a:t>
            </a:r>
            <a:endParaRPr lang="es-ES" dirty="0">
              <a:latin typeface="Calibri" panose="020F0502020204030204" pitchFamily="34" charset="0"/>
            </a:endParaRPr>
          </a:p>
        </p:txBody>
      </p:sp>
    </p:spTree>
    <p:extLst>
      <p:ext uri="{BB962C8B-B14F-4D97-AF65-F5344CB8AC3E}">
        <p14:creationId xmlns:p14="http://schemas.microsoft.com/office/powerpoint/2010/main" val="2374719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Expediente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541325"/>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enum</a:t>
            </a:r>
            <a:r>
              <a:rPr lang="es-ES" sz="1800" dirty="0">
                <a:effectLst/>
                <a:latin typeface="Calibri" panose="020F0502020204030204" pitchFamily="34" charset="0"/>
                <a:ea typeface="Times New Roman" panose="02020603050405020304" pitchFamily="18" charset="0"/>
              </a:rPr>
              <a:t> Modalidad {FPB, GRADOMEDIO, GRADOSUPERIOR}</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static</a:t>
            </a:r>
            <a:r>
              <a:rPr lang="es-ES" sz="1800" dirty="0">
                <a:effectLst/>
                <a:latin typeface="Calibri" panose="020F0502020204030204" pitchFamily="34" charset="0"/>
                <a:ea typeface="Times New Roman" panose="02020603050405020304" pitchFamily="18" charset="0"/>
              </a:rPr>
              <a:t> </a:t>
            </a:r>
            <a:r>
              <a:rPr lang="es-ES" sz="1800" dirty="0" err="1">
                <a:effectLst/>
                <a:latin typeface="Calibri" panose="020F0502020204030204" pitchFamily="34" charset="0"/>
                <a:ea typeface="Times New Roman" panose="02020603050405020304" pitchFamily="18" charset="0"/>
              </a:rPr>
              <a:t>int</a:t>
            </a:r>
            <a:r>
              <a:rPr lang="es-ES" sz="1800" dirty="0">
                <a:effectLst/>
                <a:latin typeface="Calibri" panose="020F0502020204030204" pitchFamily="34" charset="0"/>
                <a:ea typeface="Times New Roman" panose="02020603050405020304" pitchFamily="18" charset="0"/>
              </a:rPr>
              <a:t> </a:t>
            </a:r>
            <a:r>
              <a:rPr lang="es-ES" sz="1800" dirty="0" err="1">
                <a:effectLst/>
                <a:latin typeface="Calibri" panose="020F0502020204030204" pitchFamily="34" charset="0"/>
                <a:ea typeface="Times New Roman" panose="02020603050405020304" pitchFamily="18" charset="0"/>
              </a:rPr>
              <a:t>totalAlumnado</a:t>
            </a:r>
            <a:r>
              <a:rPr lang="es-ES" sz="1800" dirty="0">
                <a:effectLst/>
                <a:latin typeface="Calibri" panose="020F0502020204030204" pitchFamily="34" charset="0"/>
                <a:ea typeface="Times New Roman" panose="02020603050405020304" pitchFamily="18" charset="0"/>
              </a:rPr>
              <a:t> //Cada vez que se genera un objeto se incrementa en uno</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int</a:t>
            </a:r>
            <a:r>
              <a:rPr lang="es-ES" sz="1800" dirty="0">
                <a:effectLst/>
                <a:latin typeface="Calibri" panose="020F0502020204030204" pitchFamily="34" charset="0"/>
                <a:ea typeface="Times New Roman" panose="02020603050405020304" pitchFamily="18" charset="0"/>
              </a:rPr>
              <a:t> final id //Se forma incrementando en uno número de alumnos y sumando 10000</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a:effectLst/>
                <a:latin typeface="Calibri" panose="020F0502020204030204" pitchFamily="34" charset="0"/>
                <a:ea typeface="Times New Roman" panose="02020603050405020304" pitchFamily="18" charset="0"/>
              </a:rPr>
              <a:t>String nombre</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a:effectLst/>
                <a:latin typeface="Calibri" panose="020F0502020204030204" pitchFamily="34" charset="0"/>
                <a:ea typeface="Times New Roman" panose="02020603050405020304" pitchFamily="18" charset="0"/>
              </a:rPr>
              <a:t>String apellidos</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char</a:t>
            </a:r>
            <a:r>
              <a:rPr lang="es-ES" sz="1800" dirty="0">
                <a:effectLst/>
                <a:latin typeface="Calibri" panose="020F0502020204030204" pitchFamily="34" charset="0"/>
                <a:ea typeface="Times New Roman" panose="02020603050405020304" pitchFamily="18" charset="0"/>
              </a:rPr>
              <a:t> sexo // ‘h’ = hombre, ‘m’= mujer</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LocalDate</a:t>
            </a:r>
            <a:r>
              <a:rPr lang="es-ES" sz="1800" dirty="0">
                <a:effectLst/>
                <a:latin typeface="Calibri" panose="020F0502020204030204" pitchFamily="34" charset="0"/>
                <a:ea typeface="Times New Roman" panose="02020603050405020304" pitchFamily="18" charset="0"/>
              </a:rPr>
              <a:t> </a:t>
            </a:r>
            <a:r>
              <a:rPr lang="es-ES" sz="1800" dirty="0" err="1">
                <a:effectLst/>
                <a:latin typeface="Calibri" panose="020F0502020204030204" pitchFamily="34" charset="0"/>
                <a:ea typeface="Times New Roman" panose="02020603050405020304" pitchFamily="18" charset="0"/>
              </a:rPr>
              <a:t>fechaNacimiento</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a:effectLst/>
                <a:latin typeface="Calibri" panose="020F0502020204030204" pitchFamily="34" charset="0"/>
                <a:ea typeface="Times New Roman" panose="02020603050405020304" pitchFamily="18" charset="0"/>
              </a:rPr>
              <a:t>Modalidad </a:t>
            </a:r>
            <a:r>
              <a:rPr lang="es-ES" sz="1800" dirty="0" err="1">
                <a:effectLst/>
                <a:latin typeface="Calibri" panose="020F0502020204030204" pitchFamily="34" charset="0"/>
                <a:ea typeface="Times New Roman" panose="02020603050405020304" pitchFamily="18" charset="0"/>
              </a:rPr>
              <a:t>modalidad</a:t>
            </a:r>
            <a:r>
              <a:rPr lang="es-ES" sz="1800" dirty="0">
                <a:effectLst/>
                <a:latin typeface="Calibri" panose="020F0502020204030204" pitchFamily="34" charset="0"/>
                <a:ea typeface="Times New Roman" panose="02020603050405020304" pitchFamily="18" charset="0"/>
              </a:rPr>
              <a:t> //Ver </a:t>
            </a:r>
            <a:r>
              <a:rPr lang="es-ES" sz="1800" dirty="0" err="1">
                <a:effectLst/>
                <a:latin typeface="Calibri" panose="020F0502020204030204" pitchFamily="34" charset="0"/>
                <a:ea typeface="Times New Roman" panose="02020603050405020304" pitchFamily="18" charset="0"/>
              </a:rPr>
              <a:t>enum</a:t>
            </a:r>
            <a:r>
              <a:rPr lang="es-ES" sz="1800" dirty="0">
                <a:effectLst/>
                <a:latin typeface="Calibri" panose="020F0502020204030204" pitchFamily="34" charset="0"/>
                <a:ea typeface="Times New Roman" panose="02020603050405020304" pitchFamily="18" charset="0"/>
              </a:rPr>
              <a:t> Modalidad</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int</a:t>
            </a:r>
            <a:r>
              <a:rPr lang="es-ES" sz="1800" dirty="0">
                <a:effectLst/>
                <a:latin typeface="Calibri" panose="020F0502020204030204" pitchFamily="34" charset="0"/>
                <a:ea typeface="Times New Roman" panose="02020603050405020304" pitchFamily="18" charset="0"/>
              </a:rPr>
              <a:t> curso //(1, 2)</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ArrayList</a:t>
            </a:r>
            <a:r>
              <a:rPr lang="es-ES" dirty="0">
                <a:latin typeface="Calibri" panose="020F0502020204030204" pitchFamily="34" charset="0"/>
                <a:ea typeface="Times New Roman" panose="02020603050405020304" pitchFamily="18" charset="0"/>
              </a:rPr>
              <a:t>&lt;</a:t>
            </a:r>
            <a:r>
              <a:rPr lang="es-ES" sz="1800" dirty="0" err="1">
                <a:effectLst/>
                <a:latin typeface="Calibri" panose="020F0502020204030204" pitchFamily="34" charset="0"/>
                <a:ea typeface="Times New Roman" panose="02020603050405020304" pitchFamily="18" charset="0"/>
              </a:rPr>
              <a:t>NotasCurso</a:t>
            </a:r>
            <a:r>
              <a:rPr lang="es-ES" sz="1800" dirty="0">
                <a:effectLst/>
                <a:latin typeface="Calibri" panose="020F0502020204030204" pitchFamily="34" charset="0"/>
                <a:ea typeface="Times New Roman" panose="02020603050405020304" pitchFamily="18" charset="0"/>
              </a:rPr>
              <a:t>&gt; calificaciones//Por simplificar serán solo 5 asignaturas, representan las calificaciones obtenidas a final de curso.</a:t>
            </a:r>
            <a:endParaRPr lang="es-ES" sz="1800" dirty="0">
              <a:effectLst/>
              <a:latin typeface="Times New Roman" panose="02020603050405020304" pitchFamily="18" charset="0"/>
              <a:ea typeface="Times New Roman" panose="02020603050405020304" pitchFamily="18" charset="0"/>
            </a:endParaRPr>
          </a:p>
          <a:p>
            <a:pPr lvl="1" algn="just">
              <a:lnSpc>
                <a:spcPct val="114000"/>
              </a:lnSpc>
              <a:spcBef>
                <a:spcPts val="1200"/>
              </a:spcBef>
              <a:spcAft>
                <a:spcPts val="600"/>
              </a:spcAft>
              <a:buClr>
                <a:schemeClr val="accent6">
                  <a:lumMod val="75000"/>
                </a:schemeClr>
              </a:buClr>
              <a:buSzPct val="90000"/>
            </a:pPr>
            <a:endParaRPr lang="es-ES" sz="1900" b="1" dirty="0"/>
          </a:p>
        </p:txBody>
      </p:sp>
    </p:spTree>
    <p:extLst>
      <p:ext uri="{BB962C8B-B14F-4D97-AF65-F5344CB8AC3E}">
        <p14:creationId xmlns:p14="http://schemas.microsoft.com/office/powerpoint/2010/main" val="54480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Expediente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956824"/>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Métodos</a:t>
            </a:r>
          </a:p>
          <a:p>
            <a:pPr marL="342900" indent="-342900">
              <a:lnSpc>
                <a:spcPct val="150000"/>
              </a:lnSpc>
              <a:buFont typeface="Calibri" panose="020F0502020204030204" pitchFamily="34" charset="0"/>
              <a:buChar char="-"/>
            </a:pPr>
            <a:r>
              <a:rPr lang="es-ES" dirty="0">
                <a:latin typeface="Calibri" panose="020F0502020204030204" pitchFamily="34" charset="0"/>
              </a:rPr>
              <a:t>Constructor parametrizado: nombre, apellidos, </a:t>
            </a:r>
            <a:r>
              <a:rPr lang="es-ES" dirty="0" err="1">
                <a:latin typeface="Calibri" panose="020F0502020204030204" pitchFamily="34" charset="0"/>
              </a:rPr>
              <a:t>fechaNac</a:t>
            </a:r>
            <a:r>
              <a:rPr lang="es-ES" dirty="0">
                <a:latin typeface="Calibri" panose="020F0502020204030204" pitchFamily="34" charset="0"/>
              </a:rPr>
              <a:t>, Curso</a:t>
            </a:r>
          </a:p>
          <a:p>
            <a:pPr marL="342900" indent="-342900">
              <a:lnSpc>
                <a:spcPct val="150000"/>
              </a:lnSpc>
              <a:buFont typeface="Calibri" panose="020F0502020204030204" pitchFamily="34" charset="0"/>
              <a:buChar char="-"/>
            </a:pPr>
            <a:r>
              <a:rPr lang="es-ES" dirty="0">
                <a:latin typeface="Calibri" panose="020F0502020204030204" pitchFamily="34" charset="0"/>
              </a:rPr>
              <a:t>Escribir </a:t>
            </a:r>
            <a:r>
              <a:rPr lang="es-ES" dirty="0" err="1">
                <a:latin typeface="Calibri" panose="020F0502020204030204" pitchFamily="34" charset="0"/>
              </a:rPr>
              <a:t>getters</a:t>
            </a:r>
            <a:r>
              <a:rPr lang="es-ES" dirty="0">
                <a:latin typeface="Calibri" panose="020F0502020204030204" pitchFamily="34" charset="0"/>
              </a:rPr>
              <a:t> y </a:t>
            </a:r>
            <a:r>
              <a:rPr lang="es-ES" dirty="0" err="1">
                <a:latin typeface="Calibri" panose="020F0502020204030204" pitchFamily="34" charset="0"/>
              </a:rPr>
              <a:t>setters</a:t>
            </a:r>
            <a:r>
              <a:rPr lang="es-ES" dirty="0">
                <a:latin typeface="Calibri" panose="020F0502020204030204" pitchFamily="34" charset="0"/>
              </a:rPr>
              <a:t> (no todos).</a:t>
            </a:r>
          </a:p>
          <a:p>
            <a:pPr marL="342900" indent="-342900">
              <a:lnSpc>
                <a:spcPct val="150000"/>
              </a:lnSpc>
              <a:buFont typeface="Calibri" panose="020F0502020204030204" pitchFamily="34" charset="0"/>
              <a:buChar char="-"/>
            </a:pPr>
            <a:r>
              <a:rPr lang="es-ES" dirty="0">
                <a:latin typeface="Calibri" panose="020F0502020204030204" pitchFamily="34" charset="0"/>
              </a:rPr>
              <a:t>Sobrescribe el </a:t>
            </a:r>
            <a:r>
              <a:rPr lang="es-ES" dirty="0" err="1">
                <a:latin typeface="Calibri" panose="020F0502020204030204" pitchFamily="34" charset="0"/>
              </a:rPr>
              <a:t>metodo</a:t>
            </a:r>
            <a:r>
              <a:rPr lang="es-ES" dirty="0">
                <a:latin typeface="Calibri" panose="020F0502020204030204" pitchFamily="34" charset="0"/>
              </a:rPr>
              <a:t> </a:t>
            </a:r>
            <a:r>
              <a:rPr lang="es-ES" dirty="0" err="1">
                <a:latin typeface="Calibri" panose="020F0502020204030204" pitchFamily="34" charset="0"/>
              </a:rPr>
              <a:t>toString</a:t>
            </a:r>
            <a:r>
              <a:rPr lang="es-ES" dirty="0">
                <a:latin typeface="Calibri" panose="020F0502020204030204" pitchFamily="34" charset="0"/>
              </a:rPr>
              <a:t>. Debe mostrar todos los datos.</a:t>
            </a:r>
          </a:p>
          <a:p>
            <a:pPr marL="342900" indent="-342900">
              <a:lnSpc>
                <a:spcPct val="150000"/>
              </a:lnSpc>
              <a:buFont typeface="Calibri" panose="020F0502020204030204" pitchFamily="34" charset="0"/>
              <a:buChar char="-"/>
            </a:pPr>
            <a:r>
              <a:rPr lang="es-ES" dirty="0">
                <a:latin typeface="Calibri" panose="020F0502020204030204" pitchFamily="34" charset="0"/>
              </a:rPr>
              <a:t>Sobrescribe el </a:t>
            </a:r>
            <a:r>
              <a:rPr lang="es-ES" dirty="0" err="1">
                <a:latin typeface="Calibri" panose="020F0502020204030204" pitchFamily="34" charset="0"/>
              </a:rPr>
              <a:t>metodo</a:t>
            </a:r>
            <a:r>
              <a:rPr lang="es-ES" dirty="0">
                <a:latin typeface="Calibri" panose="020F0502020204030204" pitchFamily="34" charset="0"/>
              </a:rPr>
              <a:t> </a:t>
            </a:r>
            <a:r>
              <a:rPr lang="es-ES" dirty="0" err="1">
                <a:latin typeface="Calibri" panose="020F0502020204030204" pitchFamily="34" charset="0"/>
              </a:rPr>
              <a:t>equals</a:t>
            </a:r>
            <a:r>
              <a:rPr lang="es-ES" dirty="0">
                <a:latin typeface="Calibri" panose="020F0502020204030204" pitchFamily="34" charset="0"/>
              </a:rPr>
              <a:t>, cuando el nombre y los apellidos coinciden</a:t>
            </a:r>
          </a:p>
          <a:p>
            <a:pPr marL="342900" indent="-342900">
              <a:lnSpc>
                <a:spcPct val="150000"/>
              </a:lnSpc>
              <a:buFont typeface="Calibri" panose="020F0502020204030204" pitchFamily="34" charset="0"/>
              <a:buChar char="-"/>
            </a:pPr>
            <a:r>
              <a:rPr lang="es-ES" dirty="0" err="1">
                <a:latin typeface="Calibri" panose="020F0502020204030204" pitchFamily="34" charset="0"/>
              </a:rPr>
              <a:t>int</a:t>
            </a:r>
            <a:r>
              <a:rPr lang="es-ES" dirty="0">
                <a:latin typeface="Calibri" panose="020F0502020204030204" pitchFamily="34" charset="0"/>
              </a:rPr>
              <a:t> </a:t>
            </a:r>
            <a:r>
              <a:rPr lang="es-ES" dirty="0" err="1">
                <a:latin typeface="Calibri" panose="020F0502020204030204" pitchFamily="34" charset="0"/>
              </a:rPr>
              <a:t>getEdad</a:t>
            </a:r>
            <a:r>
              <a:rPr lang="es-ES" dirty="0">
                <a:latin typeface="Calibri" panose="020F0502020204030204" pitchFamily="34" charset="0"/>
              </a:rPr>
              <a:t>() que calcule la edad</a:t>
            </a:r>
          </a:p>
          <a:p>
            <a:pPr marL="342900" indent="-342900">
              <a:lnSpc>
                <a:spcPct val="150000"/>
              </a:lnSpc>
              <a:buFont typeface="Calibri" panose="020F0502020204030204" pitchFamily="34" charset="0"/>
              <a:buChar char="-"/>
            </a:pPr>
            <a:r>
              <a:rPr lang="es-ES" dirty="0" err="1">
                <a:latin typeface="Calibri" panose="020F0502020204030204" pitchFamily="34" charset="0"/>
              </a:rPr>
              <a:t>boolean</a:t>
            </a:r>
            <a:r>
              <a:rPr lang="es-ES" dirty="0">
                <a:latin typeface="Calibri" panose="020F0502020204030204" pitchFamily="34" charset="0"/>
              </a:rPr>
              <a:t> </a:t>
            </a:r>
            <a:r>
              <a:rPr lang="es-ES" dirty="0" err="1">
                <a:latin typeface="Calibri" panose="020F0502020204030204" pitchFamily="34" charset="0"/>
              </a:rPr>
              <a:t>mayorEdad</a:t>
            </a:r>
            <a:r>
              <a:rPr lang="es-ES" dirty="0">
                <a:latin typeface="Calibri" panose="020F0502020204030204" pitchFamily="34" charset="0"/>
              </a:rPr>
              <a:t>(), que determine si un alumno es mayor de edad.</a:t>
            </a:r>
          </a:p>
          <a:p>
            <a:pPr marL="342900" indent="-342900">
              <a:lnSpc>
                <a:spcPct val="150000"/>
              </a:lnSpc>
              <a:buFont typeface="Calibri" panose="020F0502020204030204" pitchFamily="34" charset="0"/>
              <a:buChar char="-"/>
            </a:pPr>
            <a:r>
              <a:rPr lang="es-ES" dirty="0" err="1">
                <a:latin typeface="Calibri" panose="020F0502020204030204" pitchFamily="34" charset="0"/>
              </a:rPr>
              <a:t>boolean</a:t>
            </a:r>
            <a:r>
              <a:rPr lang="es-ES" dirty="0">
                <a:latin typeface="Calibri" panose="020F0502020204030204" pitchFamily="34" charset="0"/>
              </a:rPr>
              <a:t> titula(), que determine si un alumno titula y pasa de curso. Un alumno titula si:</a:t>
            </a:r>
          </a:p>
          <a:p>
            <a:pPr marL="800100" lvl="1" indent="-342900">
              <a:lnSpc>
                <a:spcPct val="150000"/>
              </a:lnSpc>
              <a:buFont typeface="Calibri" panose="020F0502020204030204" pitchFamily="34" charset="0"/>
              <a:buChar char="-"/>
            </a:pPr>
            <a:r>
              <a:rPr lang="es-ES" dirty="0">
                <a:latin typeface="Calibri" panose="020F0502020204030204" pitchFamily="34" charset="0"/>
              </a:rPr>
              <a:t>Cursa la ESO o 1º Bachillerato y ha suspendido 2 asignaturas.</a:t>
            </a:r>
          </a:p>
          <a:p>
            <a:pPr marL="800100" lvl="1" indent="-342900">
              <a:lnSpc>
                <a:spcPct val="150000"/>
              </a:lnSpc>
              <a:buFont typeface="Calibri" panose="020F0502020204030204" pitchFamily="34" charset="0"/>
              <a:buChar char="-"/>
            </a:pPr>
            <a:r>
              <a:rPr lang="es-ES" dirty="0">
                <a:latin typeface="Calibri" panose="020F0502020204030204" pitchFamily="34" charset="0"/>
              </a:rPr>
              <a:t>En el resto de modalidades tiene que tenerlas todas aprobadas.</a:t>
            </a:r>
          </a:p>
          <a:p>
            <a:pPr marL="342900" indent="-342900">
              <a:lnSpc>
                <a:spcPct val="150000"/>
              </a:lnSpc>
              <a:buFont typeface="Calibri" panose="020F0502020204030204" pitchFamily="34" charset="0"/>
              <a:buChar char="-"/>
            </a:pPr>
            <a:r>
              <a:rPr lang="es-ES" dirty="0" err="1">
                <a:latin typeface="Calibri" panose="020F0502020204030204" pitchFamily="34" charset="0"/>
              </a:rPr>
              <a:t>int</a:t>
            </a:r>
            <a:r>
              <a:rPr lang="es-ES" dirty="0">
                <a:latin typeface="Calibri" panose="020F0502020204030204" pitchFamily="34" charset="0"/>
              </a:rPr>
              <a:t> </a:t>
            </a:r>
            <a:r>
              <a:rPr lang="es-ES" dirty="0" err="1">
                <a:latin typeface="Calibri" panose="020F0502020204030204" pitchFamily="34" charset="0"/>
              </a:rPr>
              <a:t>getSuspensos</a:t>
            </a:r>
            <a:r>
              <a:rPr lang="es-ES" dirty="0">
                <a:latin typeface="Calibri" panose="020F0502020204030204" pitchFamily="34" charset="0"/>
              </a:rPr>
              <a:t>(), que calcule el número de suspensos. Usado internamente</a:t>
            </a:r>
          </a:p>
          <a:p>
            <a:pPr marL="342900" indent="-342900">
              <a:lnSpc>
                <a:spcPct val="150000"/>
              </a:lnSpc>
              <a:buFont typeface="Calibri" panose="020F0502020204030204" pitchFamily="34" charset="0"/>
              <a:buChar char="-"/>
            </a:pPr>
            <a:r>
              <a:rPr lang="es-ES" dirty="0" err="1">
                <a:latin typeface="Calibri" panose="020F0502020204030204" pitchFamily="34" charset="0"/>
              </a:rPr>
              <a:t>double</a:t>
            </a:r>
            <a:r>
              <a:rPr lang="es-ES" dirty="0">
                <a:latin typeface="Calibri" panose="020F0502020204030204" pitchFamily="34" charset="0"/>
              </a:rPr>
              <a:t> </a:t>
            </a:r>
            <a:r>
              <a:rPr lang="es-ES" dirty="0" err="1">
                <a:latin typeface="Calibri" panose="020F0502020204030204" pitchFamily="34" charset="0"/>
              </a:rPr>
              <a:t>mediaExpediente</a:t>
            </a:r>
            <a:r>
              <a:rPr lang="es-ES" dirty="0">
                <a:latin typeface="Calibri" panose="020F0502020204030204" pitchFamily="34" charset="0"/>
              </a:rPr>
              <a:t>() que calcule la media de todas sus notas</a:t>
            </a:r>
          </a:p>
          <a:p>
            <a:pPr lvl="1" algn="just">
              <a:lnSpc>
                <a:spcPct val="114000"/>
              </a:lnSpc>
              <a:spcBef>
                <a:spcPts val="1200"/>
              </a:spcBef>
              <a:spcAft>
                <a:spcPts val="600"/>
              </a:spcAft>
              <a:buClr>
                <a:schemeClr val="accent6">
                  <a:lumMod val="75000"/>
                </a:schemeClr>
              </a:buClr>
              <a:buSzPct val="90000"/>
            </a:pPr>
            <a:endParaRPr lang="es-ES" sz="1900" b="1" dirty="0"/>
          </a:p>
        </p:txBody>
      </p:sp>
    </p:spTree>
    <p:extLst>
      <p:ext uri="{BB962C8B-B14F-4D97-AF65-F5344CB8AC3E}">
        <p14:creationId xmlns:p14="http://schemas.microsoft.com/office/powerpoint/2010/main" val="36678293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Electrodomestico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6308137"/>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lvl="1" algn="just">
              <a:lnSpc>
                <a:spcPct val="114000"/>
              </a:lnSpc>
              <a:spcBef>
                <a:spcPts val="600"/>
              </a:spcBef>
              <a:spcAft>
                <a:spcPts val="600"/>
              </a:spcAft>
              <a:buClr>
                <a:schemeClr val="accent6">
                  <a:lumMod val="75000"/>
                </a:schemeClr>
              </a:buClr>
              <a:buSzPct val="90000"/>
            </a:pPr>
            <a:r>
              <a:rPr lang="es-ES" sz="1800" i="1" dirty="0">
                <a:effectLst/>
                <a:latin typeface="Calibri" panose="020F0502020204030204" pitchFamily="34" charset="0"/>
                <a:ea typeface="Times New Roman" panose="02020603050405020304" pitchFamily="18" charset="0"/>
              </a:rPr>
              <a:t>marca, modelo, precio base</a:t>
            </a:r>
            <a:r>
              <a:rPr lang="es-ES" sz="1800" dirty="0">
                <a:effectLst/>
                <a:latin typeface="Calibri" panose="020F0502020204030204" pitchFamily="34" charset="0"/>
                <a:ea typeface="Times New Roman" panose="02020603050405020304" pitchFamily="18" charset="0"/>
              </a:rPr>
              <a:t>, </a:t>
            </a:r>
            <a:r>
              <a:rPr lang="es-ES" sz="1800" i="1" dirty="0">
                <a:effectLst/>
                <a:latin typeface="Calibri" panose="020F0502020204030204" pitchFamily="34" charset="0"/>
                <a:ea typeface="Times New Roman" panose="02020603050405020304" pitchFamily="18" charset="0"/>
              </a:rPr>
              <a:t>peso</a:t>
            </a:r>
            <a:r>
              <a:rPr lang="es-ES" sz="1800" dirty="0">
                <a:effectLst/>
                <a:latin typeface="Calibri" panose="020F0502020204030204" pitchFamily="34" charset="0"/>
                <a:ea typeface="Times New Roman" panose="02020603050405020304" pitchFamily="18" charset="0"/>
              </a:rPr>
              <a:t>, </a:t>
            </a:r>
            <a:r>
              <a:rPr lang="es-ES" sz="1800" i="1" dirty="0">
                <a:effectLst/>
                <a:latin typeface="Calibri" panose="020F0502020204030204" pitchFamily="34" charset="0"/>
                <a:ea typeface="Times New Roman" panose="02020603050405020304" pitchFamily="18" charset="0"/>
              </a:rPr>
              <a:t>consumo energético</a:t>
            </a:r>
            <a:r>
              <a:rPr lang="es-ES" sz="1800" dirty="0">
                <a:effectLst/>
                <a:latin typeface="Calibri" panose="020F0502020204030204" pitchFamily="34" charset="0"/>
                <a:ea typeface="Times New Roman" panose="02020603050405020304" pitchFamily="18" charset="0"/>
              </a:rPr>
              <a:t> (letras entre A y F) y </a:t>
            </a:r>
            <a:r>
              <a:rPr lang="es-ES" sz="1800" i="1" dirty="0">
                <a:effectLst/>
                <a:latin typeface="Calibri" panose="020F0502020204030204" pitchFamily="34" charset="0"/>
                <a:ea typeface="Times New Roman" panose="02020603050405020304" pitchFamily="18" charset="0"/>
              </a:rPr>
              <a:t>color </a:t>
            </a:r>
            <a:r>
              <a:rPr lang="es-ES" sz="1800" dirty="0">
                <a:effectLst/>
                <a:latin typeface="Calibri" panose="020F0502020204030204" pitchFamily="34" charset="0"/>
                <a:ea typeface="Times New Roman" panose="02020603050405020304" pitchFamily="18" charset="0"/>
              </a:rPr>
              <a:t>(los colores</a:t>
            </a:r>
            <a:r>
              <a:rPr lang="es-ES" sz="1800" i="1" dirty="0">
                <a:effectLst/>
                <a:latin typeface="Calibri" panose="020F0502020204030204" pitchFamily="34" charset="0"/>
                <a:ea typeface="Times New Roman" panose="02020603050405020304" pitchFamily="18" charset="0"/>
              </a:rPr>
              <a:t> </a:t>
            </a:r>
            <a:r>
              <a:rPr lang="es-ES" sz="1800" dirty="0">
                <a:effectLst/>
                <a:latin typeface="Calibri" panose="020F0502020204030204" pitchFamily="34" charset="0"/>
                <a:ea typeface="Times New Roman" panose="02020603050405020304" pitchFamily="18" charset="0"/>
              </a:rPr>
              <a:t>disponibles son blanco, negro, rojo, azul y gris). Por defecto, el </a:t>
            </a:r>
            <a:r>
              <a:rPr lang="es-ES" sz="1800" i="1" dirty="0">
                <a:effectLst/>
                <a:latin typeface="Calibri" panose="020F0502020204030204" pitchFamily="34" charset="0"/>
                <a:ea typeface="Times New Roman" panose="02020603050405020304" pitchFamily="18" charset="0"/>
              </a:rPr>
              <a:t>precio base</a:t>
            </a:r>
            <a:r>
              <a:rPr lang="es-ES" sz="1800" dirty="0">
                <a:effectLst/>
                <a:latin typeface="Calibri" panose="020F0502020204030204" pitchFamily="34" charset="0"/>
                <a:ea typeface="Times New Roman" panose="02020603050405020304" pitchFamily="18" charset="0"/>
              </a:rPr>
              <a:t> será de 100€, el </a:t>
            </a:r>
            <a:r>
              <a:rPr lang="es-ES" sz="1800" i="1" dirty="0">
                <a:effectLst/>
                <a:latin typeface="Calibri" panose="020F0502020204030204" pitchFamily="34" charset="0"/>
                <a:ea typeface="Times New Roman" panose="02020603050405020304" pitchFamily="18" charset="0"/>
              </a:rPr>
              <a:t>peso</a:t>
            </a:r>
            <a:r>
              <a:rPr lang="es-ES" sz="1800" dirty="0">
                <a:effectLst/>
                <a:latin typeface="Calibri" panose="020F0502020204030204" pitchFamily="34" charset="0"/>
                <a:ea typeface="Times New Roman" panose="02020603050405020304" pitchFamily="18" charset="0"/>
              </a:rPr>
              <a:t> de 5kg, el </a:t>
            </a:r>
            <a:r>
              <a:rPr lang="es-ES" sz="1800" i="1" dirty="0">
                <a:effectLst/>
                <a:latin typeface="Calibri" panose="020F0502020204030204" pitchFamily="34" charset="0"/>
                <a:ea typeface="Times New Roman" panose="02020603050405020304" pitchFamily="18" charset="0"/>
              </a:rPr>
              <a:t>consumo energético</a:t>
            </a:r>
            <a:r>
              <a:rPr lang="es-ES" sz="1800" dirty="0">
                <a:effectLst/>
                <a:latin typeface="Calibri" panose="020F0502020204030204" pitchFamily="34" charset="0"/>
                <a:ea typeface="Times New Roman" panose="02020603050405020304" pitchFamily="18" charset="0"/>
              </a:rPr>
              <a:t> será F, y el</a:t>
            </a:r>
            <a:r>
              <a:rPr lang="es-ES" sz="1800" i="1" dirty="0">
                <a:effectLst/>
                <a:latin typeface="Calibri" panose="020F0502020204030204" pitchFamily="34" charset="0"/>
                <a:ea typeface="Times New Roman" panose="02020603050405020304" pitchFamily="18" charset="0"/>
              </a:rPr>
              <a:t> color</a:t>
            </a:r>
            <a:r>
              <a:rPr lang="es-ES" sz="1800" dirty="0">
                <a:effectLst/>
                <a:latin typeface="Calibri" panose="020F0502020204030204" pitchFamily="34" charset="0"/>
                <a:ea typeface="Times New Roman" panose="02020603050405020304" pitchFamily="18" charset="0"/>
              </a:rPr>
              <a:t> será blanco. Define una constante para los valores por defecto. </a:t>
            </a:r>
          </a:p>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Constructores</a:t>
            </a:r>
          </a:p>
          <a:p>
            <a:pPr lvl="1" algn="just">
              <a:lnSpc>
                <a:spcPct val="114000"/>
              </a:lnSpc>
              <a:spcBef>
                <a:spcPts val="600"/>
              </a:spcBef>
              <a:spcAft>
                <a:spcPts val="600"/>
              </a:spcAft>
              <a:buClr>
                <a:schemeClr val="accent6">
                  <a:lumMod val="75000"/>
                </a:schemeClr>
              </a:buClr>
              <a:buSzPct val="90000"/>
            </a:pPr>
            <a:r>
              <a:rPr lang="es-ES" dirty="0">
                <a:latin typeface="Calibri" panose="020F0502020204030204" pitchFamily="34" charset="0"/>
              </a:rPr>
              <a:t>Por defecto, con marca, modelo, precio y peso, y con todos los atributos.</a:t>
            </a:r>
          </a:p>
          <a:p>
            <a:pPr marL="285750"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b="1" dirty="0"/>
              <a:t> Métodos (sólo </a:t>
            </a:r>
            <a:r>
              <a:rPr lang="es-ES" b="1" dirty="0" err="1"/>
              <a:t>getters</a:t>
            </a:r>
            <a:r>
              <a:rPr lang="es-ES" b="1" dirty="0"/>
              <a:t>)</a:t>
            </a:r>
            <a:endParaRPr lang="es-ES" dirty="0"/>
          </a:p>
          <a:p>
            <a:pPr lvl="1" algn="just">
              <a:lnSpc>
                <a:spcPct val="114000"/>
              </a:lnSpc>
              <a:spcBef>
                <a:spcPts val="600"/>
              </a:spcBef>
              <a:spcAft>
                <a:spcPts val="600"/>
              </a:spcAft>
              <a:buClr>
                <a:schemeClr val="accent6">
                  <a:lumMod val="75000"/>
                </a:schemeClr>
              </a:buClr>
              <a:buSzPct val="90000"/>
            </a:pPr>
            <a:r>
              <a:rPr lang="es-ES" dirty="0" err="1"/>
              <a:t>comprobarConsumoEnergetico</a:t>
            </a:r>
            <a:r>
              <a:rPr lang="es-ES" dirty="0"/>
              <a:t>(</a:t>
            </a:r>
            <a:r>
              <a:rPr lang="es-ES" dirty="0" err="1"/>
              <a:t>char</a:t>
            </a:r>
            <a:r>
              <a:rPr lang="es-ES" dirty="0"/>
              <a:t> letra): comprueba que la letra es correcta (entre la A y la F). Si no es correcta, usará la letra por defecto. Se invocará al crear el objeto y no será visible. Igual para </a:t>
            </a:r>
            <a:r>
              <a:rPr lang="es-ES" dirty="0" err="1"/>
              <a:t>comprobarColor</a:t>
            </a:r>
            <a:r>
              <a:rPr lang="es-ES" dirty="0"/>
              <a:t>(String color).</a:t>
            </a:r>
          </a:p>
          <a:p>
            <a:pPr lvl="1" algn="just">
              <a:lnSpc>
                <a:spcPct val="114000"/>
              </a:lnSpc>
              <a:spcBef>
                <a:spcPts val="1200"/>
              </a:spcBef>
              <a:spcAft>
                <a:spcPts val="600"/>
              </a:spcAft>
              <a:buClr>
                <a:schemeClr val="accent6">
                  <a:lumMod val="75000"/>
                </a:schemeClr>
              </a:buClr>
              <a:buSzPct val="90000"/>
            </a:pPr>
            <a:r>
              <a:rPr lang="es-ES" dirty="0" err="1"/>
              <a:t>precioFinal</a:t>
            </a:r>
            <a:r>
              <a:rPr lang="es-ES" dirty="0"/>
              <a:t>(): según el consumo energético, aumentará su precio, y según su tamaño, también. </a:t>
            </a:r>
          </a:p>
          <a:p>
            <a:pPr lvl="1" algn="just">
              <a:lnSpc>
                <a:spcPct val="114000"/>
              </a:lnSpc>
              <a:spcBef>
                <a:spcPts val="1200"/>
              </a:spcBef>
              <a:spcAft>
                <a:spcPts val="600"/>
              </a:spcAft>
              <a:buClr>
                <a:schemeClr val="accent6">
                  <a:lumMod val="75000"/>
                </a:schemeClr>
              </a:buClr>
              <a:buSzPct val="90000"/>
            </a:pPr>
            <a:r>
              <a:rPr lang="es-ES" dirty="0" err="1"/>
              <a:t>toString</a:t>
            </a:r>
            <a:r>
              <a:rPr lang="es-ES" dirty="0"/>
              <a:t>(): devuelve la información del electrodoméstico.</a:t>
            </a:r>
          </a:p>
          <a:p>
            <a:pPr lvl="1" algn="just">
              <a:lnSpc>
                <a:spcPct val="114000"/>
              </a:lnSpc>
              <a:spcBef>
                <a:spcPts val="1200"/>
              </a:spcBef>
              <a:spcAft>
                <a:spcPts val="600"/>
              </a:spcAft>
              <a:buClr>
                <a:schemeClr val="accent6">
                  <a:lumMod val="75000"/>
                </a:schemeClr>
              </a:buClr>
              <a:buSzPct val="90000"/>
            </a:pPr>
            <a:endParaRPr lang="es-ES" dirty="0"/>
          </a:p>
        </p:txBody>
      </p:sp>
      <p:pic>
        <p:nvPicPr>
          <p:cNvPr id="3" name="Imagen 2">
            <a:extLst>
              <a:ext uri="{FF2B5EF4-FFF2-40B4-BE49-F238E27FC236}">
                <a16:creationId xmlns:a16="http://schemas.microsoft.com/office/drawing/2014/main" id="{F3B99273-0861-408A-A5C2-98DAD3BD4F48}"/>
              </a:ext>
            </a:extLst>
          </p:cNvPr>
          <p:cNvPicPr>
            <a:picLocks noChangeAspect="1"/>
          </p:cNvPicPr>
          <p:nvPr/>
        </p:nvPicPr>
        <p:blipFill>
          <a:blip r:embed="rId3"/>
          <a:stretch>
            <a:fillRect/>
          </a:stretch>
        </p:blipFill>
        <p:spPr>
          <a:xfrm>
            <a:off x="2267744" y="4725144"/>
            <a:ext cx="6706536" cy="1819529"/>
          </a:xfrm>
          <a:prstGeom prst="rect">
            <a:avLst/>
          </a:prstGeom>
        </p:spPr>
      </p:pic>
    </p:spTree>
    <p:extLst>
      <p:ext uri="{BB962C8B-B14F-4D97-AF65-F5344CB8AC3E}">
        <p14:creationId xmlns:p14="http://schemas.microsoft.com/office/powerpoint/2010/main" val="8096288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Concepto de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56737"/>
            <a:ext cx="8208912" cy="5304337"/>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En Java hay varios niveles de acceso a los miembros de una clase:</a:t>
            </a:r>
          </a:p>
          <a:p>
            <a:pPr marL="706438" lvl="1" indent="-34925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Acceso público </a:t>
            </a:r>
            <a:r>
              <a:rPr lang="es-ES" sz="2000" dirty="0"/>
              <a:t>(</a:t>
            </a:r>
            <a:r>
              <a:rPr lang="es-ES" sz="2000" b="1" dirty="0" err="1">
                <a:solidFill>
                  <a:srgbClr val="0000CC"/>
                </a:solidFill>
              </a:rPr>
              <a:t>public</a:t>
            </a:r>
            <a:r>
              <a:rPr lang="es-ES" sz="2000" dirty="0"/>
              <a:t>). </a:t>
            </a:r>
            <a:r>
              <a:rPr lang="es-ES" dirty="0"/>
              <a:t>Un miembro público puede ser accedido desde cualquier otra clase o subclase que necesite utilizarlo. Una interfaz de una clase estará compuesta por todos los miembros públicos de la misma. </a:t>
            </a:r>
          </a:p>
          <a:p>
            <a:pPr marL="706438" lvl="1" indent="-34925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Acceso privado</a:t>
            </a:r>
            <a:r>
              <a:rPr lang="es-ES" sz="2000" dirty="0"/>
              <a:t> (</a:t>
            </a:r>
            <a:r>
              <a:rPr lang="es-ES" sz="2000" b="1" dirty="0" err="1">
                <a:solidFill>
                  <a:srgbClr val="0000CC"/>
                </a:solidFill>
              </a:rPr>
              <a:t>private</a:t>
            </a:r>
            <a:r>
              <a:rPr lang="es-ES" sz="2000" dirty="0"/>
              <a:t>). </a:t>
            </a:r>
            <a:r>
              <a:rPr lang="es-ES" dirty="0"/>
              <a:t>Un miembro privado puede ser accedido solamente desde los métodos internos de su propia clase. Otro acceso será denegado.</a:t>
            </a:r>
          </a:p>
          <a:p>
            <a:pPr marL="706438" lvl="1" indent="-34925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Acceso protegido</a:t>
            </a:r>
            <a:r>
              <a:rPr lang="es-ES" sz="2000" dirty="0"/>
              <a:t> (</a:t>
            </a:r>
            <a:r>
              <a:rPr lang="es-ES" sz="2000" b="1" dirty="0" err="1">
                <a:solidFill>
                  <a:srgbClr val="0000CC"/>
                </a:solidFill>
              </a:rPr>
              <a:t>protected</a:t>
            </a:r>
            <a:r>
              <a:rPr lang="es-ES" sz="2000" dirty="0"/>
              <a:t>). </a:t>
            </a:r>
            <a:r>
              <a:rPr lang="es-ES" dirty="0"/>
              <a:t>El acceso a estos miembros es igual que el acceso privado. No obstante, para las subclases o clases del mismo paquete (</a:t>
            </a:r>
            <a:r>
              <a:rPr lang="es-ES" dirty="0" err="1"/>
              <a:t>package</a:t>
            </a:r>
            <a:r>
              <a:rPr lang="es-ES" dirty="0"/>
              <a:t>) a la que pertenece la clase, se considerarán estos miembros como públicos.</a:t>
            </a:r>
          </a:p>
          <a:p>
            <a:pPr marL="706438" lvl="1" indent="-34925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Acceso no especificado</a:t>
            </a:r>
            <a:r>
              <a:rPr lang="es-ES" sz="2000" dirty="0"/>
              <a:t> (</a:t>
            </a:r>
            <a:r>
              <a:rPr lang="es-ES" sz="2000" i="1" dirty="0"/>
              <a:t>acceso en su paquete</a:t>
            </a:r>
            <a:r>
              <a:rPr lang="es-ES" sz="2000" dirty="0"/>
              <a:t>). </a:t>
            </a:r>
            <a:r>
              <a:rPr lang="es-ES" dirty="0"/>
              <a:t>Los miembros no etiquetados podrán ser accedidos por cualquier clase perteneciente al mismo paquete.</a:t>
            </a:r>
          </a:p>
        </p:txBody>
      </p:sp>
    </p:spTree>
    <p:extLst>
      <p:ext uri="{BB962C8B-B14F-4D97-AF65-F5344CB8AC3E}">
        <p14:creationId xmlns:p14="http://schemas.microsoft.com/office/powerpoint/2010/main" val="67248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Lavadora (hereda)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6223178"/>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lvl="1" algn="just">
              <a:lnSpc>
                <a:spcPct val="114000"/>
              </a:lnSpc>
              <a:spcBef>
                <a:spcPts val="600"/>
              </a:spcBef>
              <a:spcAft>
                <a:spcPts val="600"/>
              </a:spcAft>
              <a:buClr>
                <a:schemeClr val="accent6">
                  <a:lumMod val="75000"/>
                </a:schemeClr>
              </a:buClr>
              <a:buSzPct val="90000"/>
            </a:pPr>
            <a:r>
              <a:rPr lang="es-ES" sz="1800" dirty="0">
                <a:effectLst/>
                <a:latin typeface="Consolas" panose="020B0609020204030204" pitchFamily="49" charset="0"/>
                <a:ea typeface="Times New Roman" panose="02020603050405020304" pitchFamily="18" charset="0"/>
                <a:cs typeface="Calibri" panose="020F0502020204030204" pitchFamily="34" charset="0"/>
              </a:rPr>
              <a:t>carga</a:t>
            </a:r>
            <a:r>
              <a:rPr lang="es-ES" sz="1800" dirty="0">
                <a:effectLst/>
                <a:latin typeface="Calibri" panose="020F0502020204030204" pitchFamily="34" charset="0"/>
                <a:ea typeface="Times New Roman" panose="02020603050405020304" pitchFamily="18" charset="0"/>
              </a:rPr>
              <a:t>, además de los atributos heredados. Por defecto, la carga será de 5 kg</a:t>
            </a:r>
          </a:p>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Constructores</a:t>
            </a:r>
          </a:p>
          <a:p>
            <a:pPr lvl="1" algn="just">
              <a:lnSpc>
                <a:spcPct val="114000"/>
              </a:lnSpc>
              <a:spcBef>
                <a:spcPts val="600"/>
              </a:spcBef>
              <a:spcAft>
                <a:spcPts val="600"/>
              </a:spcAft>
              <a:buClr>
                <a:schemeClr val="accent6">
                  <a:lumMod val="75000"/>
                </a:schemeClr>
              </a:buClr>
              <a:buSzPct val="90000"/>
            </a:pPr>
            <a:r>
              <a:rPr lang="es-ES" dirty="0">
                <a:latin typeface="Calibri" panose="020F0502020204030204" pitchFamily="34" charset="0"/>
              </a:rPr>
              <a:t>Los de Electrodoméstico</a:t>
            </a:r>
          </a:p>
          <a:p>
            <a:pPr lvl="1" algn="just">
              <a:lnSpc>
                <a:spcPct val="114000"/>
              </a:lnSpc>
              <a:spcBef>
                <a:spcPts val="600"/>
              </a:spcBef>
              <a:spcAft>
                <a:spcPts val="600"/>
              </a:spcAft>
              <a:buClr>
                <a:schemeClr val="accent6">
                  <a:lumMod val="75000"/>
                </a:schemeClr>
              </a:buClr>
              <a:buSzPct val="90000"/>
            </a:pPr>
            <a:r>
              <a:rPr lang="es-ES" dirty="0">
                <a:latin typeface="Calibri" panose="020F0502020204030204" pitchFamily="34" charset="0"/>
              </a:rPr>
              <a:t>Otro con la carga y el resto de atributos heredados.</a:t>
            </a:r>
          </a:p>
          <a:p>
            <a:pPr marL="285750"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b="1" dirty="0"/>
              <a:t> Métodos</a:t>
            </a:r>
            <a:endParaRPr lang="es-ES" dirty="0"/>
          </a:p>
          <a:p>
            <a:pPr lvl="1" algn="just">
              <a:lnSpc>
                <a:spcPct val="114000"/>
              </a:lnSpc>
              <a:spcBef>
                <a:spcPts val="600"/>
              </a:spcBef>
              <a:spcAft>
                <a:spcPts val="600"/>
              </a:spcAft>
              <a:buClr>
                <a:schemeClr val="accent6">
                  <a:lumMod val="75000"/>
                </a:schemeClr>
              </a:buClr>
              <a:buSzPct val="90000"/>
            </a:pPr>
            <a:r>
              <a:rPr lang="es-ES" dirty="0" err="1">
                <a:latin typeface="Calibri" panose="020F0502020204030204" pitchFamily="34" charset="0"/>
              </a:rPr>
              <a:t>getCarga</a:t>
            </a:r>
            <a:r>
              <a:rPr lang="es-ES" dirty="0">
                <a:latin typeface="Calibri" panose="020F0502020204030204" pitchFamily="34" charset="0"/>
              </a:rPr>
              <a:t>()</a:t>
            </a:r>
          </a:p>
          <a:p>
            <a:pPr lvl="1" algn="just">
              <a:lnSpc>
                <a:spcPct val="114000"/>
              </a:lnSpc>
              <a:spcBef>
                <a:spcPts val="600"/>
              </a:spcBef>
              <a:spcAft>
                <a:spcPts val="600"/>
              </a:spcAft>
              <a:buClr>
                <a:schemeClr val="accent6">
                  <a:lumMod val="75000"/>
                </a:schemeClr>
              </a:buClr>
              <a:buSzPct val="90000"/>
            </a:pPr>
            <a:r>
              <a:rPr lang="es-ES" dirty="0" err="1">
                <a:latin typeface="Calibri" panose="020F0502020204030204" pitchFamily="34" charset="0"/>
              </a:rPr>
              <a:t>toString</a:t>
            </a:r>
            <a:r>
              <a:rPr lang="es-ES" dirty="0">
                <a:latin typeface="Calibri" panose="020F0502020204030204" pitchFamily="34" charset="0"/>
              </a:rPr>
              <a:t>() sobrescrito</a:t>
            </a:r>
          </a:p>
          <a:p>
            <a:pPr lvl="1" algn="just">
              <a:lnSpc>
                <a:spcPct val="114000"/>
              </a:lnSpc>
              <a:spcBef>
                <a:spcPts val="600"/>
              </a:spcBef>
              <a:spcAft>
                <a:spcPts val="600"/>
              </a:spcAft>
              <a:buClr>
                <a:schemeClr val="accent6">
                  <a:lumMod val="75000"/>
                </a:schemeClr>
              </a:buClr>
              <a:buSzPct val="90000"/>
            </a:pPr>
            <a:r>
              <a:rPr lang="es-ES" dirty="0" err="1">
                <a:latin typeface="Calibri" panose="020F0502020204030204" pitchFamily="34" charset="0"/>
              </a:rPr>
              <a:t>precioFinal</a:t>
            </a:r>
            <a:r>
              <a:rPr lang="es-ES" dirty="0">
                <a:latin typeface="Calibri" panose="020F0502020204030204" pitchFamily="34" charset="0"/>
              </a:rPr>
              <a:t>(): si tiene una carga mayor de 8 kg aumentará el precio 50€, si no es así, no incrementará el precio. Las condiciones que hemos visto en la clase Electrodoméstico también deben afectar al precio.</a:t>
            </a:r>
          </a:p>
          <a:p>
            <a:pPr lvl="1" algn="just">
              <a:lnSpc>
                <a:spcPct val="114000"/>
              </a:lnSpc>
              <a:spcBef>
                <a:spcPts val="600"/>
              </a:spcBef>
              <a:spcAft>
                <a:spcPts val="600"/>
              </a:spcAft>
              <a:buClr>
                <a:schemeClr val="accent6">
                  <a:lumMod val="75000"/>
                </a:schemeClr>
              </a:buClr>
              <a:buSzPct val="90000"/>
            </a:pPr>
            <a:endParaRPr lang="es-ES" dirty="0">
              <a:latin typeface="Calibri" panose="020F0502020204030204" pitchFamily="34" charset="0"/>
            </a:endParaRPr>
          </a:p>
          <a:p>
            <a:pPr lvl="1" algn="just">
              <a:lnSpc>
                <a:spcPct val="114000"/>
              </a:lnSpc>
              <a:spcBef>
                <a:spcPts val="600"/>
              </a:spcBef>
              <a:spcAft>
                <a:spcPts val="600"/>
              </a:spcAft>
              <a:buClr>
                <a:schemeClr val="accent6">
                  <a:lumMod val="75000"/>
                </a:schemeClr>
              </a:buClr>
              <a:buSzPct val="90000"/>
            </a:pPr>
            <a:endParaRPr lang="es-ES" sz="1800" dirty="0">
              <a:effectLst/>
              <a:latin typeface="Calibri" panose="020F0502020204030204" pitchFamily="34" charset="0"/>
              <a:ea typeface="Times New Roman" panose="02020603050405020304" pitchFamily="18" charset="0"/>
            </a:endParaRPr>
          </a:p>
          <a:p>
            <a:pPr lvl="1" algn="just">
              <a:lnSpc>
                <a:spcPct val="114000"/>
              </a:lnSpc>
              <a:spcBef>
                <a:spcPts val="600"/>
              </a:spcBef>
              <a:spcAft>
                <a:spcPts val="600"/>
              </a:spcAft>
              <a:buClr>
                <a:schemeClr val="accent6">
                  <a:lumMod val="75000"/>
                </a:schemeClr>
              </a:buClr>
              <a:buSzPct val="90000"/>
            </a:pPr>
            <a:endParaRPr lang="es-ES" dirty="0"/>
          </a:p>
        </p:txBody>
      </p:sp>
    </p:spTree>
    <p:extLst>
      <p:ext uri="{BB962C8B-B14F-4D97-AF65-F5344CB8AC3E}">
        <p14:creationId xmlns:p14="http://schemas.microsoft.com/office/powerpoint/2010/main" val="1191375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Television</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(hereda)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4668266"/>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lvl="1" algn="just">
              <a:lnSpc>
                <a:spcPct val="114000"/>
              </a:lnSpc>
              <a:spcBef>
                <a:spcPts val="600"/>
              </a:spcBef>
              <a:spcAft>
                <a:spcPts val="600"/>
              </a:spcAft>
              <a:buClr>
                <a:schemeClr val="accent6">
                  <a:lumMod val="75000"/>
                </a:schemeClr>
              </a:buClr>
              <a:buSzPct val="90000"/>
            </a:pPr>
            <a:r>
              <a:rPr lang="es-ES" sz="1800" dirty="0">
                <a:effectLst/>
                <a:latin typeface="Consolas" panose="020B0609020204030204" pitchFamily="49" charset="0"/>
                <a:ea typeface="Times New Roman" panose="02020603050405020304" pitchFamily="18" charset="0"/>
                <a:cs typeface="Calibri" panose="020F0502020204030204" pitchFamily="34" charset="0"/>
              </a:rPr>
              <a:t>Pulgadas, tecnología (oled, </a:t>
            </a:r>
            <a:r>
              <a:rPr lang="es-ES" sz="1800" dirty="0" err="1">
                <a:effectLst/>
                <a:latin typeface="Consolas" panose="020B0609020204030204" pitchFamily="49" charset="0"/>
                <a:ea typeface="Times New Roman" panose="02020603050405020304" pitchFamily="18" charset="0"/>
                <a:cs typeface="Calibri" panose="020F0502020204030204" pitchFamily="34" charset="0"/>
              </a:rPr>
              <a:t>qled</a:t>
            </a:r>
            <a:r>
              <a:rPr lang="es-ES" sz="1800" dirty="0">
                <a:effectLst/>
                <a:latin typeface="Consolas" panose="020B0609020204030204" pitchFamily="49" charset="0"/>
                <a:ea typeface="Times New Roman" panose="02020603050405020304" pitchFamily="18" charset="0"/>
                <a:cs typeface="Calibri" panose="020F0502020204030204" pitchFamily="34" charset="0"/>
              </a:rPr>
              <a:t>, </a:t>
            </a:r>
            <a:r>
              <a:rPr lang="es-ES" sz="1800" dirty="0" err="1">
                <a:effectLst/>
                <a:latin typeface="Consolas" panose="020B0609020204030204" pitchFamily="49" charset="0"/>
                <a:ea typeface="Times New Roman" panose="02020603050405020304" pitchFamily="18" charset="0"/>
                <a:cs typeface="Calibri" panose="020F0502020204030204" pitchFamily="34" charset="0"/>
              </a:rPr>
              <a:t>microled</a:t>
            </a:r>
            <a:r>
              <a:rPr lang="es-ES" sz="1800" dirty="0">
                <a:effectLst/>
                <a:latin typeface="Consolas" panose="020B0609020204030204" pitchFamily="49" charset="0"/>
                <a:ea typeface="Times New Roman" panose="02020603050405020304" pitchFamily="18" charset="0"/>
                <a:cs typeface="Calibri" panose="020F0502020204030204" pitchFamily="34" charset="0"/>
              </a:rPr>
              <a:t>, …), resolución (FHD, 4K, 8K)</a:t>
            </a:r>
            <a:endParaRPr lang="es-ES" sz="1800" dirty="0">
              <a:effectLst/>
              <a:latin typeface="Calibri" panose="020F0502020204030204" pitchFamily="34" charset="0"/>
              <a:ea typeface="Times New Roman" panose="02020603050405020304" pitchFamily="18" charset="0"/>
            </a:endParaRPr>
          </a:p>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Constructores y métodos</a:t>
            </a:r>
          </a:p>
          <a:p>
            <a:pPr lvl="1" algn="just">
              <a:lnSpc>
                <a:spcPct val="114000"/>
              </a:lnSpc>
              <a:spcBef>
                <a:spcPts val="600"/>
              </a:spcBef>
              <a:spcAft>
                <a:spcPts val="600"/>
              </a:spcAft>
              <a:buClr>
                <a:schemeClr val="accent6">
                  <a:lumMod val="75000"/>
                </a:schemeClr>
              </a:buClr>
              <a:buSzPct val="90000"/>
            </a:pPr>
            <a:r>
              <a:rPr lang="es-ES" dirty="0">
                <a:latin typeface="Calibri" panose="020F0502020204030204" pitchFamily="34" charset="0"/>
              </a:rPr>
              <a:t>Se deja a elección del alumno</a:t>
            </a:r>
          </a:p>
          <a:p>
            <a:pPr lvl="1" algn="just">
              <a:lnSpc>
                <a:spcPct val="114000"/>
              </a:lnSpc>
              <a:spcBef>
                <a:spcPts val="600"/>
              </a:spcBef>
              <a:spcAft>
                <a:spcPts val="600"/>
              </a:spcAft>
              <a:buClr>
                <a:schemeClr val="accent6">
                  <a:lumMod val="75000"/>
                </a:schemeClr>
              </a:buClr>
              <a:buSzPct val="90000"/>
            </a:pPr>
            <a:endParaRPr lang="es-ES" dirty="0">
              <a:latin typeface="Calibri" panose="020F0502020204030204" pitchFamily="34" charset="0"/>
            </a:endParaRPr>
          </a:p>
          <a:p>
            <a:pPr marL="285750"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dirty="0">
                <a:latin typeface="Calibri" panose="020F0502020204030204" pitchFamily="34" charset="0"/>
              </a:rPr>
              <a:t>Escribe una clase ejecutable </a:t>
            </a:r>
            <a:r>
              <a:rPr lang="es-ES" dirty="0" err="1">
                <a:latin typeface="Calibri" panose="020F0502020204030204" pitchFamily="34" charset="0"/>
              </a:rPr>
              <a:t>TestElectrodomesticos</a:t>
            </a:r>
            <a:r>
              <a:rPr lang="es-ES" dirty="0">
                <a:latin typeface="Calibri" panose="020F0502020204030204" pitchFamily="34" charset="0"/>
              </a:rPr>
              <a:t> (un programa con un </a:t>
            </a:r>
            <a:r>
              <a:rPr lang="es-ES" dirty="0" err="1">
                <a:latin typeface="Calibri" panose="020F0502020204030204" pitchFamily="34" charset="0"/>
              </a:rPr>
              <a:t>main</a:t>
            </a:r>
            <a:r>
              <a:rPr lang="es-ES" dirty="0">
                <a:latin typeface="Calibri" panose="020F0502020204030204" pitchFamily="34" charset="0"/>
              </a:rPr>
              <a:t>) que cree un array de 5 electrodomésticos (asignando a cada posición del array, un objeto de las clases anteriores, con los valores que desees). Recorre el array mostrando cada uno de los objetos (utiliza el método </a:t>
            </a:r>
            <a:r>
              <a:rPr lang="es-ES" dirty="0" err="1">
                <a:latin typeface="Calibri" panose="020F0502020204030204" pitchFamily="34" charset="0"/>
              </a:rPr>
              <a:t>toString</a:t>
            </a:r>
            <a:r>
              <a:rPr lang="es-ES" dirty="0">
                <a:latin typeface="Calibri" panose="020F0502020204030204" pitchFamily="34" charset="0"/>
              </a:rPr>
              <a:t>() de cada objeto). Muestra por pantalla el precio total resultado de sumar el precio final de cada electrodoméstico del array.</a:t>
            </a:r>
            <a:endParaRPr lang="es-ES" dirty="0"/>
          </a:p>
        </p:txBody>
      </p:sp>
    </p:spTree>
    <p:extLst>
      <p:ext uri="{BB962C8B-B14F-4D97-AF65-F5344CB8AC3E}">
        <p14:creationId xmlns:p14="http://schemas.microsoft.com/office/powerpoint/2010/main" val="17785649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1938992"/>
          </a:xfrm>
          <a:prstGeom prst="rect">
            <a:avLst/>
          </a:prstGeom>
          <a:noFill/>
        </p:spPr>
        <p:txBody>
          <a:bodyPr wrap="square" rtlCol="0">
            <a:spAutoFit/>
          </a:bodyPr>
          <a:lstStyle/>
          <a:p>
            <a:pPr marL="342900" indent="-342900" algn="just">
              <a:spcBef>
                <a:spcPts val="1800"/>
              </a:spcBef>
              <a:spcAft>
                <a:spcPts val="600"/>
              </a:spcAft>
              <a:buClr>
                <a:srgbClr val="0000CC"/>
              </a:buClr>
              <a:buFont typeface="Wingdings" panose="05000000000000000000" pitchFamily="2" charset="2"/>
              <a:buChar char="v"/>
            </a:pPr>
            <a:r>
              <a:rPr lang="es-ES" sz="2000" dirty="0"/>
              <a:t>MORENO PÉREZ, JUAN CARLOS (2011). </a:t>
            </a:r>
            <a:r>
              <a:rPr lang="es-ES" sz="2000" i="1" dirty="0"/>
              <a:t>Programación</a:t>
            </a:r>
            <a:r>
              <a:rPr lang="es-ES" sz="2000" dirty="0"/>
              <a:t>. Editorial RA-MA.</a:t>
            </a:r>
          </a:p>
          <a:p>
            <a:pPr marL="342900" indent="-342900" algn="just">
              <a:spcBef>
                <a:spcPts val="1800"/>
              </a:spcBef>
              <a:spcAft>
                <a:spcPts val="600"/>
              </a:spcAft>
              <a:buClr>
                <a:srgbClr val="0000CC"/>
              </a:buClr>
              <a:buFont typeface="Wingdings" panose="05000000000000000000" pitchFamily="2" charset="2"/>
              <a:buChar char="v"/>
            </a:pPr>
            <a:r>
              <a:rPr lang="es-ES" sz="2000" dirty="0"/>
              <a:t>SÁNCHEZ ASENJO, JORGE. </a:t>
            </a:r>
            <a:r>
              <a:rPr lang="es-ES" sz="2000" i="1" dirty="0"/>
              <a:t>Fundamentos de Programación</a:t>
            </a:r>
            <a:r>
              <a:rPr lang="es-ES" sz="2000" dirty="0"/>
              <a:t>. Disponible en: </a:t>
            </a:r>
            <a:r>
              <a:rPr lang="es-ES" sz="2000" dirty="0">
                <a:hlinkClick r:id="rId3"/>
              </a:rPr>
              <a:t>http://jorgesanchez.net/programacion</a:t>
            </a:r>
            <a:endParaRPr lang="es-ES" sz="2000" dirty="0"/>
          </a:p>
          <a:p>
            <a:pPr algn="just">
              <a:spcBef>
                <a:spcPts val="1800"/>
              </a:spcBef>
              <a:spcAft>
                <a:spcPts val="600"/>
              </a:spcAft>
              <a:buClr>
                <a:srgbClr val="0000CC"/>
              </a:buClr>
            </a:pPr>
            <a:endParaRPr lang="es-ES" sz="2000" dirty="0"/>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5</a:t>
            </a: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Concepto de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1133643023"/>
              </p:ext>
            </p:extLst>
          </p:nvPr>
        </p:nvGraphicFramePr>
        <p:xfrm>
          <a:off x="395535" y="1268760"/>
          <a:ext cx="8352930" cy="4675768"/>
        </p:xfrm>
        <a:graphic>
          <a:graphicData uri="http://schemas.openxmlformats.org/drawingml/2006/table">
            <a:tbl>
              <a:tblPr firstRow="1" bandRow="1">
                <a:tableStyleId>{5C22544A-7EE6-4342-B048-85BDC9FD1C3A}</a:tableStyleId>
              </a:tblPr>
              <a:tblGrid>
                <a:gridCol w="3024337">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656185">
                  <a:extLst>
                    <a:ext uri="{9D8B030D-6E8A-4147-A177-3AD203B41FA5}">
                      <a16:colId xmlns:a16="http://schemas.microsoft.com/office/drawing/2014/main" val="20004"/>
                    </a:ext>
                  </a:extLst>
                </a:gridCol>
              </a:tblGrid>
              <a:tr h="370840">
                <a:tc>
                  <a:txBody>
                    <a:bodyPr/>
                    <a:lstStyle/>
                    <a:p>
                      <a:pPr algn="ctr"/>
                      <a:r>
                        <a:rPr lang="es-ES" sz="1700" dirty="0"/>
                        <a:t>Modificador de acceso</a:t>
                      </a:r>
                    </a:p>
                  </a:txBody>
                  <a:tcPr anchor="ctr">
                    <a:solidFill>
                      <a:schemeClr val="tx2">
                        <a:lumMod val="75000"/>
                      </a:schemeClr>
                    </a:solidFill>
                  </a:tcPr>
                </a:tc>
                <a:tc>
                  <a:txBody>
                    <a:bodyPr/>
                    <a:lstStyle/>
                    <a:p>
                      <a:pPr algn="ctr"/>
                      <a:r>
                        <a:rPr lang="es-ES" sz="1700" dirty="0" err="1">
                          <a:latin typeface="Consolas" panose="020B0609020204030204" pitchFamily="49" charset="0"/>
                        </a:rPr>
                        <a:t>public</a:t>
                      </a:r>
                      <a:endParaRPr lang="es-ES" sz="1700" dirty="0">
                        <a:latin typeface="Consolas" panose="020B0609020204030204" pitchFamily="49" charset="0"/>
                      </a:endParaRPr>
                    </a:p>
                  </a:txBody>
                  <a:tcPr anchor="ctr">
                    <a:solidFill>
                      <a:schemeClr val="tx2">
                        <a:lumMod val="75000"/>
                      </a:schemeClr>
                    </a:solidFill>
                  </a:tcPr>
                </a:tc>
                <a:tc>
                  <a:txBody>
                    <a:bodyPr/>
                    <a:lstStyle/>
                    <a:p>
                      <a:pPr algn="ctr"/>
                      <a:r>
                        <a:rPr lang="es-ES" sz="1700" dirty="0" err="1">
                          <a:latin typeface="Consolas" panose="020B0609020204030204" pitchFamily="49" charset="0"/>
                        </a:rPr>
                        <a:t>protected</a:t>
                      </a:r>
                      <a:endParaRPr lang="es-ES" sz="1700" dirty="0">
                        <a:latin typeface="Consolas" panose="020B0609020204030204" pitchFamily="49" charset="0"/>
                      </a:endParaRPr>
                    </a:p>
                  </a:txBody>
                  <a:tcPr anchor="ctr">
                    <a:solidFill>
                      <a:schemeClr val="tx2">
                        <a:lumMod val="75000"/>
                      </a:schemeClr>
                    </a:solidFill>
                  </a:tcPr>
                </a:tc>
                <a:tc>
                  <a:txBody>
                    <a:bodyPr/>
                    <a:lstStyle/>
                    <a:p>
                      <a:pPr algn="ctr"/>
                      <a:r>
                        <a:rPr lang="es-ES" sz="1700" dirty="0" err="1">
                          <a:latin typeface="Consolas" panose="020B0609020204030204" pitchFamily="49" charset="0"/>
                        </a:rPr>
                        <a:t>private</a:t>
                      </a:r>
                      <a:endParaRPr lang="es-ES" sz="1700" dirty="0">
                        <a:latin typeface="Consolas" panose="020B0609020204030204" pitchFamily="49" charset="0"/>
                      </a:endParaRPr>
                    </a:p>
                  </a:txBody>
                  <a:tcPr anchor="ctr">
                    <a:solidFill>
                      <a:schemeClr val="tx2">
                        <a:lumMod val="75000"/>
                      </a:schemeClr>
                    </a:solidFill>
                  </a:tcPr>
                </a:tc>
                <a:tc>
                  <a:txBody>
                    <a:bodyPr/>
                    <a:lstStyle/>
                    <a:p>
                      <a:pPr algn="ctr"/>
                      <a:r>
                        <a:rPr lang="es-ES" sz="1700" dirty="0"/>
                        <a:t>Sin especificar</a:t>
                      </a:r>
                    </a:p>
                    <a:p>
                      <a:pPr algn="ctr"/>
                      <a:r>
                        <a:rPr lang="es-ES" sz="1600" b="0" dirty="0"/>
                        <a:t>(acceso paquete)</a:t>
                      </a:r>
                    </a:p>
                  </a:txBody>
                  <a:tcPr anchor="ctr">
                    <a:solidFill>
                      <a:schemeClr val="tx2">
                        <a:lumMod val="75000"/>
                      </a:schemeClr>
                    </a:solidFill>
                  </a:tcPr>
                </a:tc>
                <a:extLst>
                  <a:ext uri="{0D108BD9-81ED-4DB2-BD59-A6C34878D82A}">
                    <a16:rowId xmlns:a16="http://schemas.microsoft.com/office/drawing/2014/main" val="10000"/>
                  </a:ext>
                </a:extLst>
              </a:tr>
              <a:tr h="789568">
                <a:tc>
                  <a:txBody>
                    <a:bodyPr/>
                    <a:lstStyle/>
                    <a:p>
                      <a:pPr algn="just"/>
                      <a:r>
                        <a:rPr lang="es-ES" sz="1600" dirty="0"/>
                        <a:t>¿El método o atributo es accesible desde la propia clase?</a:t>
                      </a:r>
                    </a:p>
                  </a:txBody>
                  <a:tcPr anchor="ctr"/>
                </a:tc>
                <a:tc>
                  <a:txBody>
                    <a:bodyPr/>
                    <a:lstStyle/>
                    <a:p>
                      <a:pPr algn="ctr"/>
                      <a:r>
                        <a:rPr lang="es-ES" dirty="0"/>
                        <a:t>SÍ</a:t>
                      </a:r>
                    </a:p>
                  </a:txBody>
                  <a:tcPr anchor="ctr"/>
                </a:tc>
                <a:tc>
                  <a:txBody>
                    <a:bodyPr/>
                    <a:lstStyle/>
                    <a:p>
                      <a:pPr algn="ctr"/>
                      <a:r>
                        <a:rPr lang="es-ES" dirty="0"/>
                        <a:t>SÍ</a:t>
                      </a:r>
                    </a:p>
                  </a:txBody>
                  <a:tcPr anchor="ctr"/>
                </a:tc>
                <a:tc>
                  <a:txBody>
                    <a:bodyPr/>
                    <a:lstStyle/>
                    <a:p>
                      <a:pPr algn="ctr"/>
                      <a:r>
                        <a:rPr lang="es-ES" dirty="0"/>
                        <a:t>SÍ</a:t>
                      </a:r>
                    </a:p>
                  </a:txBody>
                  <a:tcPr anchor="ctr"/>
                </a:tc>
                <a:tc>
                  <a:txBody>
                    <a:bodyPr/>
                    <a:lstStyle/>
                    <a:p>
                      <a:pPr algn="ctr"/>
                      <a:r>
                        <a:rPr lang="es-ES" dirty="0"/>
                        <a:t>SÍ</a:t>
                      </a:r>
                    </a:p>
                  </a:txBody>
                  <a:tcPr anchor="ctr"/>
                </a:tc>
                <a:extLst>
                  <a:ext uri="{0D108BD9-81ED-4DB2-BD59-A6C34878D82A}">
                    <a16:rowId xmlns:a16="http://schemas.microsoft.com/office/drawing/2014/main" val="10001"/>
                  </a:ext>
                </a:extLst>
              </a:tr>
              <a:tr h="370840">
                <a:tc>
                  <a:txBody>
                    <a:bodyPr/>
                    <a:lstStyle/>
                    <a:p>
                      <a:pPr algn="just"/>
                      <a:r>
                        <a:rPr lang="es-ES" sz="1600" dirty="0"/>
                        <a:t>¿El método o atributo es accesible desde otras clases del mismo paquete?</a:t>
                      </a:r>
                    </a:p>
                  </a:txBody>
                  <a:tcPr anchor="ctr"/>
                </a:tc>
                <a:tc>
                  <a:txBody>
                    <a:bodyPr/>
                    <a:lstStyle/>
                    <a:p>
                      <a:pPr algn="ctr"/>
                      <a:r>
                        <a:rPr lang="es-ES" dirty="0"/>
                        <a:t>SÍ</a:t>
                      </a:r>
                    </a:p>
                  </a:txBody>
                  <a:tcPr anchor="ctr"/>
                </a:tc>
                <a:tc>
                  <a:txBody>
                    <a:bodyPr/>
                    <a:lstStyle/>
                    <a:p>
                      <a:pPr algn="ctr"/>
                      <a:r>
                        <a:rPr lang="es-ES" dirty="0"/>
                        <a:t>SÍ</a:t>
                      </a:r>
                    </a:p>
                  </a:txBody>
                  <a:tcPr anchor="ctr"/>
                </a:tc>
                <a:tc>
                  <a:txBody>
                    <a:bodyPr/>
                    <a:lstStyle/>
                    <a:p>
                      <a:pPr algn="ctr"/>
                      <a:r>
                        <a:rPr lang="es-ES" dirty="0"/>
                        <a:t>NO</a:t>
                      </a:r>
                    </a:p>
                  </a:txBody>
                  <a:tcPr anchor="ctr"/>
                </a:tc>
                <a:tc>
                  <a:txBody>
                    <a:bodyPr/>
                    <a:lstStyle/>
                    <a:p>
                      <a:pPr algn="ctr"/>
                      <a:r>
                        <a:rPr lang="es-ES" dirty="0"/>
                        <a:t>SÍ</a:t>
                      </a:r>
                    </a:p>
                  </a:txBody>
                  <a:tcPr anchor="ctr"/>
                </a:tc>
                <a:extLst>
                  <a:ext uri="{0D108BD9-81ED-4DB2-BD59-A6C34878D82A}">
                    <a16:rowId xmlns:a16="http://schemas.microsoft.com/office/drawing/2014/main" val="10002"/>
                  </a:ext>
                </a:extLst>
              </a:tr>
              <a:tr h="370840">
                <a:tc>
                  <a:txBody>
                    <a:bodyPr/>
                    <a:lstStyle/>
                    <a:p>
                      <a:pPr algn="just"/>
                      <a:r>
                        <a:rPr lang="es-ES" sz="1600" dirty="0"/>
                        <a:t>¿El método</a:t>
                      </a:r>
                      <a:r>
                        <a:rPr lang="es-ES" sz="1600" baseline="0" dirty="0"/>
                        <a:t> o atributo es accesible desde una subclase en el mismo paquete?</a:t>
                      </a:r>
                      <a:endParaRPr lang="es-ES" sz="1600" dirty="0"/>
                    </a:p>
                  </a:txBody>
                  <a:tcPr anchor="ctr"/>
                </a:tc>
                <a:tc>
                  <a:txBody>
                    <a:bodyPr/>
                    <a:lstStyle/>
                    <a:p>
                      <a:pPr algn="ctr"/>
                      <a:r>
                        <a:rPr lang="es-ES" dirty="0"/>
                        <a:t>SÍ</a:t>
                      </a:r>
                    </a:p>
                  </a:txBody>
                  <a:tcPr anchor="ctr"/>
                </a:tc>
                <a:tc>
                  <a:txBody>
                    <a:bodyPr/>
                    <a:lstStyle/>
                    <a:p>
                      <a:pPr algn="ctr"/>
                      <a:r>
                        <a:rPr lang="es-ES" dirty="0"/>
                        <a:t>SÍ</a:t>
                      </a:r>
                    </a:p>
                  </a:txBody>
                  <a:tcPr anchor="ctr"/>
                </a:tc>
                <a:tc>
                  <a:txBody>
                    <a:bodyPr/>
                    <a:lstStyle/>
                    <a:p>
                      <a:pPr algn="ctr"/>
                      <a:r>
                        <a:rPr lang="es-ES" dirty="0"/>
                        <a:t>NO</a:t>
                      </a:r>
                    </a:p>
                  </a:txBody>
                  <a:tcPr anchor="ctr"/>
                </a:tc>
                <a:tc>
                  <a:txBody>
                    <a:bodyPr/>
                    <a:lstStyle/>
                    <a:p>
                      <a:pPr algn="ctr"/>
                      <a:r>
                        <a:rPr lang="es-ES" dirty="0"/>
                        <a:t>SÍ</a:t>
                      </a:r>
                    </a:p>
                  </a:txBody>
                  <a:tcPr anchor="ctr"/>
                </a:tc>
                <a:extLst>
                  <a:ext uri="{0D108BD9-81ED-4DB2-BD59-A6C34878D82A}">
                    <a16:rowId xmlns:a16="http://schemas.microsoft.com/office/drawing/2014/main" val="10003"/>
                  </a:ext>
                </a:extLst>
              </a:tr>
              <a:tr h="370840">
                <a:tc>
                  <a:txBody>
                    <a:bodyPr/>
                    <a:lstStyle/>
                    <a:p>
                      <a:pPr algn="just"/>
                      <a:r>
                        <a:rPr lang="es-ES" sz="1600" dirty="0"/>
                        <a:t>¿El método</a:t>
                      </a:r>
                      <a:r>
                        <a:rPr lang="es-ES" sz="1600" baseline="0" dirty="0"/>
                        <a:t> o atributo es accesible desde subclases en otros paquetes?</a:t>
                      </a:r>
                      <a:endParaRPr lang="es-ES" sz="1600" dirty="0"/>
                    </a:p>
                  </a:txBody>
                  <a:tcPr anchor="ctr"/>
                </a:tc>
                <a:tc>
                  <a:txBody>
                    <a:bodyPr/>
                    <a:lstStyle/>
                    <a:p>
                      <a:pPr algn="ctr"/>
                      <a:r>
                        <a:rPr lang="es-ES" dirty="0"/>
                        <a:t>SÍ</a:t>
                      </a:r>
                    </a:p>
                  </a:txBody>
                  <a:tcPr anchor="ctr"/>
                </a:tc>
                <a:tc>
                  <a:txBody>
                    <a:bodyPr/>
                    <a:lstStyle/>
                    <a:p>
                      <a:pPr algn="ctr"/>
                      <a:r>
                        <a:rPr lang="es-ES" dirty="0"/>
                        <a:t>(*)</a:t>
                      </a:r>
                    </a:p>
                  </a:txBody>
                  <a:tcPr anchor="ctr"/>
                </a:tc>
                <a:tc>
                  <a:txBody>
                    <a:bodyPr/>
                    <a:lstStyle/>
                    <a:p>
                      <a:pPr algn="ctr"/>
                      <a:r>
                        <a:rPr lang="es-ES" dirty="0"/>
                        <a:t>NO</a:t>
                      </a:r>
                    </a:p>
                  </a:txBody>
                  <a:tcPr anchor="ctr"/>
                </a:tc>
                <a:tc>
                  <a:txBody>
                    <a:bodyPr/>
                    <a:lstStyle/>
                    <a:p>
                      <a:pPr algn="ctr"/>
                      <a:r>
                        <a:rPr lang="es-ES" dirty="0"/>
                        <a:t>NO</a:t>
                      </a:r>
                    </a:p>
                  </a:txBody>
                  <a:tcPr anchor="ctr"/>
                </a:tc>
                <a:extLst>
                  <a:ext uri="{0D108BD9-81ED-4DB2-BD59-A6C34878D82A}">
                    <a16:rowId xmlns:a16="http://schemas.microsoft.com/office/drawing/2014/main" val="10004"/>
                  </a:ext>
                </a:extLst>
              </a:tr>
              <a:tr h="370840">
                <a:tc>
                  <a:txBody>
                    <a:bodyPr/>
                    <a:lstStyle/>
                    <a:p>
                      <a:pPr algn="just"/>
                      <a:r>
                        <a:rPr lang="es-ES" sz="1600" dirty="0"/>
                        <a:t>¿El método o atributo es accesible desde otras clases en</a:t>
                      </a:r>
                      <a:r>
                        <a:rPr lang="es-ES" sz="1600" baseline="0" dirty="0"/>
                        <a:t> otros paquetes?</a:t>
                      </a:r>
                      <a:endParaRPr lang="es-ES" sz="1600" dirty="0"/>
                    </a:p>
                  </a:txBody>
                  <a:tcPr anchor="ctr"/>
                </a:tc>
                <a:tc>
                  <a:txBody>
                    <a:bodyPr/>
                    <a:lstStyle/>
                    <a:p>
                      <a:pPr algn="ctr"/>
                      <a:r>
                        <a:rPr lang="es-ES" dirty="0"/>
                        <a:t>SÍ</a:t>
                      </a:r>
                    </a:p>
                  </a:txBody>
                  <a:tcPr anchor="ctr"/>
                </a:tc>
                <a:tc>
                  <a:txBody>
                    <a:bodyPr/>
                    <a:lstStyle/>
                    <a:p>
                      <a:pPr algn="ctr"/>
                      <a:r>
                        <a:rPr lang="es-ES" dirty="0"/>
                        <a:t>NO</a:t>
                      </a:r>
                    </a:p>
                  </a:txBody>
                  <a:tcPr anchor="ctr"/>
                </a:tc>
                <a:tc>
                  <a:txBody>
                    <a:bodyPr/>
                    <a:lstStyle/>
                    <a:p>
                      <a:pPr algn="ctr"/>
                      <a:r>
                        <a:rPr lang="es-ES" dirty="0"/>
                        <a:t>NO</a:t>
                      </a:r>
                    </a:p>
                  </a:txBody>
                  <a:tcPr anchor="ctr"/>
                </a:tc>
                <a:tc>
                  <a:txBody>
                    <a:bodyPr/>
                    <a:lstStyle/>
                    <a:p>
                      <a:pPr algn="ctr"/>
                      <a:r>
                        <a:rPr lang="es-ES" dirty="0"/>
                        <a:t>NO</a:t>
                      </a:r>
                    </a:p>
                  </a:txBody>
                  <a:tcPr anchor="ctr"/>
                </a:tc>
                <a:extLst>
                  <a:ext uri="{0D108BD9-81ED-4DB2-BD59-A6C34878D82A}">
                    <a16:rowId xmlns:a16="http://schemas.microsoft.com/office/drawing/2014/main" val="10005"/>
                  </a:ext>
                </a:extLst>
              </a:tr>
            </a:tbl>
          </a:graphicData>
        </a:graphic>
      </p:graphicFrame>
      <p:sp>
        <p:nvSpPr>
          <p:cNvPr id="3" name="2 CuadroTexto"/>
          <p:cNvSpPr txBox="1"/>
          <p:nvPr/>
        </p:nvSpPr>
        <p:spPr>
          <a:xfrm>
            <a:off x="409821" y="6211669"/>
            <a:ext cx="8338644" cy="461665"/>
          </a:xfrm>
          <a:prstGeom prst="rect">
            <a:avLst/>
          </a:prstGeom>
          <a:noFill/>
        </p:spPr>
        <p:txBody>
          <a:bodyPr wrap="square" rtlCol="0">
            <a:spAutoFit/>
          </a:bodyPr>
          <a:lstStyle/>
          <a:p>
            <a:r>
              <a:rPr lang="es-ES" sz="1200" dirty="0"/>
              <a:t>(*) Este caso no suele darse con frecuencia. Se podría acceder al atributo o métodos desde objetos de la subclase pero no así por objetos de la superclase.</a:t>
            </a:r>
          </a:p>
        </p:txBody>
      </p:sp>
    </p:spTree>
    <p:extLst>
      <p:ext uri="{BB962C8B-B14F-4D97-AF65-F5344CB8AC3E}">
        <p14:creationId xmlns:p14="http://schemas.microsoft.com/office/powerpoint/2010/main" val="37705695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Control de acceso a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18074"/>
            <a:ext cx="8352928" cy="1124923"/>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Cuando creamos una clase en Java, es posible definir la relación que esa clase tiene con otras clases o la relación que tendrá esa clase con las clases de su mismo paquete.</a:t>
            </a:r>
          </a:p>
        </p:txBody>
      </p:sp>
      <p:graphicFrame>
        <p:nvGraphicFramePr>
          <p:cNvPr id="2" name="1 Tabla"/>
          <p:cNvGraphicFramePr>
            <a:graphicFrameLocks noGrp="1"/>
          </p:cNvGraphicFramePr>
          <p:nvPr>
            <p:extLst>
              <p:ext uri="{D42A27DB-BD31-4B8C-83A1-F6EECF244321}">
                <p14:modId xmlns:p14="http://schemas.microsoft.com/office/powerpoint/2010/main" val="2270556793"/>
              </p:ext>
            </p:extLst>
          </p:nvPr>
        </p:nvGraphicFramePr>
        <p:xfrm>
          <a:off x="611560" y="2924944"/>
          <a:ext cx="3960440" cy="2379320"/>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20000"/>
                    </a:ext>
                  </a:extLst>
                </a:gridCol>
              </a:tblGrid>
              <a:tr h="571975">
                <a:tc>
                  <a:txBody>
                    <a:bodyPr/>
                    <a:lstStyle/>
                    <a:p>
                      <a:pPr algn="ctr">
                        <a:lnSpc>
                          <a:spcPct val="100000"/>
                        </a:lnSpc>
                        <a:spcBef>
                          <a:spcPts val="600"/>
                        </a:spcBef>
                        <a:spcAft>
                          <a:spcPts val="600"/>
                        </a:spcAft>
                      </a:pPr>
                      <a:r>
                        <a:rPr lang="es-ES" sz="2000" dirty="0"/>
                        <a:t>Clase pública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00"/>
                  </a:ext>
                </a:extLst>
              </a:tr>
              <a:tr h="1228225">
                <a:tc>
                  <a:txBody>
                    <a:bodyPr/>
                    <a:lstStyle/>
                    <a:p>
                      <a:pPr algn="l">
                        <a:lnSpc>
                          <a:spcPct val="100000"/>
                        </a:lnSpc>
                        <a:spcBef>
                          <a:spcPts val="600"/>
                        </a:spcBef>
                        <a:spcAft>
                          <a:spcPts val="600"/>
                        </a:spcAft>
                      </a:pPr>
                      <a:r>
                        <a:rPr lang="es-ES" dirty="0">
                          <a:latin typeface="Consolas" panose="020B0609020204030204" pitchFamily="49" charset="0"/>
                        </a:rPr>
                        <a:t>    </a:t>
                      </a:r>
                      <a:r>
                        <a:rPr lang="es-ES" dirty="0" err="1">
                          <a:latin typeface="Consolas" panose="020B0609020204030204" pitchFamily="49" charset="0"/>
                        </a:rPr>
                        <a:t>public</a:t>
                      </a:r>
                      <a:r>
                        <a:rPr lang="es-ES" dirty="0">
                          <a:latin typeface="Consolas" panose="020B0609020204030204" pitchFamily="49" charset="0"/>
                        </a:rPr>
                        <a:t> </a:t>
                      </a:r>
                      <a:r>
                        <a:rPr lang="es-ES" dirty="0" err="1">
                          <a:latin typeface="Consolas" panose="020B0609020204030204" pitchFamily="49" charset="0"/>
                        </a:rPr>
                        <a:t>class</a:t>
                      </a:r>
                      <a:r>
                        <a:rPr lang="es-ES" dirty="0">
                          <a:latin typeface="Consolas" panose="020B0609020204030204" pitchFamily="49" charset="0"/>
                        </a:rPr>
                        <a:t> </a:t>
                      </a:r>
                      <a:r>
                        <a:rPr lang="es-ES" dirty="0" err="1">
                          <a:latin typeface="Consolas" panose="020B0609020204030204" pitchFamily="49" charset="0"/>
                        </a:rPr>
                        <a:t>miClase</a:t>
                      </a:r>
                      <a:r>
                        <a:rPr lang="es-ES" dirty="0">
                          <a:latin typeface="Consolas" panose="020B0609020204030204" pitchFamily="49" charset="0"/>
                        </a:rPr>
                        <a:t> {</a:t>
                      </a:r>
                    </a:p>
                    <a:p>
                      <a:pPr algn="l">
                        <a:lnSpc>
                          <a:spcPct val="100000"/>
                        </a:lnSpc>
                        <a:spcBef>
                          <a:spcPts val="600"/>
                        </a:spcBef>
                        <a:spcAft>
                          <a:spcPts val="600"/>
                        </a:spcAft>
                      </a:pPr>
                      <a:r>
                        <a:rPr lang="es-ES" dirty="0">
                          <a:latin typeface="Consolas" panose="020B0609020204030204" pitchFamily="49" charset="0"/>
                        </a:rPr>
                        <a:t>      ......</a:t>
                      </a:r>
                    </a:p>
                    <a:p>
                      <a:pPr algn="l">
                        <a:lnSpc>
                          <a:spcPct val="100000"/>
                        </a:lnSpc>
                        <a:spcBef>
                          <a:spcPts val="600"/>
                        </a:spcBef>
                        <a:spcAft>
                          <a:spcPts val="600"/>
                        </a:spcAft>
                      </a:pPr>
                      <a:r>
                        <a:rPr lang="es-ES" dirty="0">
                          <a:latin typeface="Consolas" panose="020B0609020204030204" pitchFamily="49"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0809">
                <a:tc>
                  <a:txBody>
                    <a:bodyPr/>
                    <a:lstStyle/>
                    <a:p>
                      <a:pPr algn="ctr">
                        <a:lnSpc>
                          <a:spcPct val="100000"/>
                        </a:lnSpc>
                        <a:spcBef>
                          <a:spcPts val="0"/>
                        </a:spcBef>
                        <a:spcAft>
                          <a:spcPts val="0"/>
                        </a:spcAft>
                      </a:pPr>
                      <a:endParaRPr lang="es-ES" sz="700" dirty="0"/>
                    </a:p>
                    <a:p>
                      <a:pPr algn="ctr">
                        <a:lnSpc>
                          <a:spcPct val="100000"/>
                        </a:lnSpc>
                        <a:spcBef>
                          <a:spcPts val="0"/>
                        </a:spcBef>
                        <a:spcAft>
                          <a:spcPts val="0"/>
                        </a:spcAft>
                      </a:pPr>
                      <a:r>
                        <a:rPr lang="es-ES" sz="1600" dirty="0"/>
                        <a:t>Puede ser utilizada por cualquier clase</a:t>
                      </a:r>
                    </a:p>
                    <a:p>
                      <a:pPr algn="ctr">
                        <a:lnSpc>
                          <a:spcPct val="100000"/>
                        </a:lnSpc>
                        <a:spcBef>
                          <a:spcPts val="600"/>
                        </a:spcBef>
                        <a:spcAft>
                          <a:spcPts val="600"/>
                        </a:spcAft>
                      </a:pPr>
                      <a:endParaRPr lang="es-ES" sz="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1242289082"/>
              </p:ext>
            </p:extLst>
          </p:nvPr>
        </p:nvGraphicFramePr>
        <p:xfrm>
          <a:off x="4788024" y="2924944"/>
          <a:ext cx="3960440" cy="2379320"/>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20000"/>
                    </a:ext>
                  </a:extLst>
                </a:gridCol>
              </a:tblGrid>
              <a:tr h="571975">
                <a:tc>
                  <a:txBody>
                    <a:bodyPr/>
                    <a:lstStyle/>
                    <a:p>
                      <a:pPr algn="ctr">
                        <a:lnSpc>
                          <a:spcPct val="100000"/>
                        </a:lnSpc>
                        <a:spcBef>
                          <a:spcPts val="600"/>
                        </a:spcBef>
                        <a:spcAft>
                          <a:spcPts val="600"/>
                        </a:spcAft>
                      </a:pPr>
                      <a:r>
                        <a:rPr lang="es-ES" sz="2000" dirty="0"/>
                        <a:t>Clase NO definida como pública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00"/>
                  </a:ext>
                </a:extLst>
              </a:tr>
              <a:tr h="1228225">
                <a:tc>
                  <a:txBody>
                    <a:bodyPr/>
                    <a:lstStyle/>
                    <a:p>
                      <a:pPr algn="l">
                        <a:lnSpc>
                          <a:spcPct val="100000"/>
                        </a:lnSpc>
                        <a:spcBef>
                          <a:spcPts val="600"/>
                        </a:spcBef>
                        <a:spcAft>
                          <a:spcPts val="600"/>
                        </a:spcAft>
                      </a:pPr>
                      <a:r>
                        <a:rPr lang="es-ES" dirty="0">
                          <a:latin typeface="Consolas" panose="020B0609020204030204" pitchFamily="49" charset="0"/>
                        </a:rPr>
                        <a:t>    </a:t>
                      </a:r>
                      <a:r>
                        <a:rPr lang="es-ES" dirty="0" err="1">
                          <a:latin typeface="Consolas" panose="020B0609020204030204" pitchFamily="49" charset="0"/>
                        </a:rPr>
                        <a:t>class</a:t>
                      </a:r>
                      <a:r>
                        <a:rPr lang="es-ES" dirty="0">
                          <a:latin typeface="Consolas" panose="020B0609020204030204" pitchFamily="49" charset="0"/>
                        </a:rPr>
                        <a:t> </a:t>
                      </a:r>
                      <a:r>
                        <a:rPr lang="es-ES" dirty="0" err="1">
                          <a:latin typeface="Consolas" panose="020B0609020204030204" pitchFamily="49" charset="0"/>
                        </a:rPr>
                        <a:t>miClase</a:t>
                      </a:r>
                      <a:r>
                        <a:rPr lang="es-ES" dirty="0">
                          <a:latin typeface="Consolas" panose="020B0609020204030204" pitchFamily="49" charset="0"/>
                        </a:rPr>
                        <a:t> {</a:t>
                      </a:r>
                    </a:p>
                    <a:p>
                      <a:pPr algn="l">
                        <a:lnSpc>
                          <a:spcPct val="100000"/>
                        </a:lnSpc>
                        <a:spcBef>
                          <a:spcPts val="600"/>
                        </a:spcBef>
                        <a:spcAft>
                          <a:spcPts val="600"/>
                        </a:spcAft>
                      </a:pPr>
                      <a:r>
                        <a:rPr lang="es-ES" dirty="0">
                          <a:latin typeface="Consolas" panose="020B0609020204030204" pitchFamily="49" charset="0"/>
                        </a:rPr>
                        <a:t>      ......</a:t>
                      </a:r>
                    </a:p>
                    <a:p>
                      <a:pPr algn="l">
                        <a:lnSpc>
                          <a:spcPct val="100000"/>
                        </a:lnSpc>
                        <a:spcBef>
                          <a:spcPts val="600"/>
                        </a:spcBef>
                        <a:spcAft>
                          <a:spcPts val="600"/>
                        </a:spcAft>
                      </a:pPr>
                      <a:r>
                        <a:rPr lang="es-ES" dirty="0">
                          <a:latin typeface="Consolas" panose="020B0609020204030204" pitchFamily="49"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0809">
                <a:tc>
                  <a:txBody>
                    <a:bodyPr/>
                    <a:lstStyle/>
                    <a:p>
                      <a:pPr algn="ctr">
                        <a:lnSpc>
                          <a:spcPct val="100000"/>
                        </a:lnSpc>
                        <a:spcBef>
                          <a:spcPts val="600"/>
                        </a:spcBef>
                        <a:spcAft>
                          <a:spcPts val="600"/>
                        </a:spcAft>
                      </a:pPr>
                      <a:r>
                        <a:rPr lang="es-ES" sz="1600" dirty="0"/>
                        <a:t>Puede ser utilizada SOLO</a:t>
                      </a:r>
                      <a:r>
                        <a:rPr lang="es-ES" sz="1600" baseline="0" dirty="0"/>
                        <a:t> </a:t>
                      </a:r>
                      <a:r>
                        <a:rPr lang="es-ES" sz="1600" dirty="0"/>
                        <a:t>por clases</a:t>
                      </a:r>
                      <a:r>
                        <a:rPr lang="es-ES" sz="1600" baseline="0" dirty="0"/>
                        <a:t> de su propio paquete</a:t>
                      </a:r>
                      <a:endParaRPr lang="es-E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2592828"/>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Referencia al objeto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this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2784" y="1124744"/>
            <a:ext cx="8352928" cy="1039708"/>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i="1" dirty="0"/>
              <a:t>Java</a:t>
            </a:r>
            <a:r>
              <a:rPr lang="es-ES" dirty="0"/>
              <a:t>, al igual que </a:t>
            </a:r>
            <a:r>
              <a:rPr lang="es-ES" i="1" dirty="0"/>
              <a:t>C++</a:t>
            </a:r>
            <a:r>
              <a:rPr lang="es-ES" dirty="0"/>
              <a:t>, proporciona una referencia al objeto con el que se está trabajando. Esta referencia se denomina </a:t>
            </a:r>
            <a:r>
              <a:rPr lang="es-ES" b="1" i="1" dirty="0" err="1">
                <a:latin typeface="Consolas" panose="020B0609020204030204" pitchFamily="49" charset="0"/>
              </a:rPr>
              <a:t>this</a:t>
            </a:r>
            <a:r>
              <a:rPr lang="es-ES" dirty="0"/>
              <a:t>, que no es ni más ni menos que el objeto que está ejecutando el método. </a:t>
            </a:r>
          </a:p>
        </p:txBody>
      </p:sp>
      <p:sp>
        <p:nvSpPr>
          <p:cNvPr id="3" name="2 Rectángulo"/>
          <p:cNvSpPr/>
          <p:nvPr/>
        </p:nvSpPr>
        <p:spPr>
          <a:xfrm>
            <a:off x="755576" y="2205122"/>
            <a:ext cx="7776864" cy="4493538"/>
          </a:xfrm>
          <a:prstGeom prst="rect">
            <a:avLst/>
          </a:prstGeom>
          <a:solidFill>
            <a:schemeClr val="accent3">
              <a:lumMod val="20000"/>
              <a:lumOff val="80000"/>
            </a:schemeClr>
          </a:solidFill>
        </p:spPr>
        <p:txBody>
          <a:bodyPr wrap="square">
            <a:spAutoFit/>
          </a:bodyPr>
          <a:lstStyle/>
          <a:p>
            <a:pPr marL="274638" indent="-274638">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7F0055"/>
                </a:solidFill>
                <a:latin typeface="Consolas"/>
              </a:rPr>
              <a:t>class</a:t>
            </a:r>
            <a:r>
              <a:rPr lang="es-ES" sz="1500" dirty="0">
                <a:solidFill>
                  <a:srgbClr val="000000"/>
                </a:solidFill>
                <a:latin typeface="Consolas"/>
              </a:rPr>
              <a:t> </a:t>
            </a:r>
            <a:r>
              <a:rPr lang="es-ES" sz="1600" b="1" dirty="0" err="1">
                <a:solidFill>
                  <a:srgbClr val="000000"/>
                </a:solidFill>
                <a:latin typeface="Consolas"/>
              </a:rPr>
              <a:t>Rectangulo</a:t>
            </a:r>
            <a:r>
              <a:rPr lang="es-ES" sz="1500" dirty="0">
                <a:solidFill>
                  <a:srgbClr val="000000"/>
                </a:solidFill>
                <a:latin typeface="Consolas"/>
              </a:rPr>
              <a:t> {</a:t>
            </a:r>
          </a:p>
          <a:p>
            <a:r>
              <a:rPr lang="es-ES" sz="1500" dirty="0">
                <a:solidFill>
                  <a:srgbClr val="7F0055"/>
                </a:solidFill>
                <a:latin typeface="Consolas"/>
              </a:rPr>
              <a:t>	</a:t>
            </a:r>
            <a:r>
              <a:rPr lang="es-ES" sz="1500" dirty="0" err="1">
                <a:solidFill>
                  <a:srgbClr val="7F0055"/>
                </a:solidFill>
                <a:latin typeface="Consolas"/>
              </a:rPr>
              <a:t>private</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500" dirty="0">
                <a:solidFill>
                  <a:srgbClr val="0000C0"/>
                </a:solidFill>
                <a:latin typeface="Consolas"/>
              </a:rPr>
              <a:t>ancho</a:t>
            </a:r>
            <a:r>
              <a:rPr lang="es-ES" sz="1500" dirty="0">
                <a:solidFill>
                  <a:srgbClr val="000000"/>
                </a:solidFill>
                <a:latin typeface="Consolas"/>
              </a:rPr>
              <a:t> = 0;</a:t>
            </a:r>
          </a:p>
          <a:p>
            <a:r>
              <a:rPr lang="es-ES" sz="1500" dirty="0">
                <a:solidFill>
                  <a:srgbClr val="7F0055"/>
                </a:solidFill>
                <a:latin typeface="Consolas"/>
              </a:rPr>
              <a:t>	</a:t>
            </a:r>
            <a:r>
              <a:rPr lang="es-ES" sz="1500" dirty="0" err="1">
                <a:solidFill>
                  <a:srgbClr val="7F0055"/>
                </a:solidFill>
                <a:latin typeface="Consolas"/>
              </a:rPr>
              <a:t>private</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500" dirty="0">
                <a:solidFill>
                  <a:srgbClr val="0000C0"/>
                </a:solidFill>
                <a:latin typeface="Consolas"/>
              </a:rPr>
              <a:t>alto</a:t>
            </a:r>
            <a:r>
              <a:rPr lang="es-ES" sz="1500" dirty="0">
                <a:solidFill>
                  <a:srgbClr val="000000"/>
                </a:solidFill>
                <a:latin typeface="Consolas"/>
              </a:rPr>
              <a:t> = 0;</a:t>
            </a:r>
          </a:p>
          <a:p>
            <a:pPr>
              <a:spcBef>
                <a:spcPts val="300"/>
              </a:spcBef>
            </a:pPr>
            <a:r>
              <a:rPr lang="es-ES" sz="1500" dirty="0">
                <a:solidFill>
                  <a:srgbClr val="000000"/>
                </a:solidFill>
                <a:latin typeface="Consolas"/>
              </a:rPr>
              <a:t>	</a:t>
            </a:r>
            <a:r>
              <a:rPr lang="es-ES" sz="1600" b="1" dirty="0" err="1">
                <a:solidFill>
                  <a:srgbClr val="000000"/>
                </a:solidFill>
                <a:latin typeface="Consolas"/>
              </a:rPr>
              <a:t>Rectangulo</a:t>
            </a:r>
            <a:r>
              <a:rPr lang="es-ES" sz="1500" dirty="0">
                <a:solidFill>
                  <a:srgbClr val="000000"/>
                </a:solidFill>
                <a:latin typeface="Consolas"/>
              </a:rPr>
              <a:t>(</a:t>
            </a:r>
            <a:r>
              <a:rPr lang="es-ES" sz="1500" dirty="0" err="1">
                <a:solidFill>
                  <a:srgbClr val="7F0055"/>
                </a:solidFill>
                <a:latin typeface="Consolas"/>
              </a:rPr>
              <a:t>int</a:t>
            </a:r>
            <a:r>
              <a:rPr lang="es-ES" sz="1500" dirty="0">
                <a:solidFill>
                  <a:srgbClr val="000000"/>
                </a:solidFill>
                <a:latin typeface="Consolas"/>
              </a:rPr>
              <a:t> </a:t>
            </a:r>
            <a:r>
              <a:rPr lang="es-ES" sz="1500" dirty="0">
                <a:solidFill>
                  <a:srgbClr val="6A3E3E"/>
                </a:solidFill>
                <a:latin typeface="Consolas"/>
              </a:rPr>
              <a:t>ancho</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500" dirty="0">
                <a:solidFill>
                  <a:srgbClr val="6A3E3E"/>
                </a:solidFill>
                <a:latin typeface="Consolas"/>
              </a:rPr>
              <a:t>alto</a:t>
            </a:r>
            <a:r>
              <a:rPr lang="es-ES" sz="1500" dirty="0">
                <a:solidFill>
                  <a:srgbClr val="000000"/>
                </a:solidFill>
                <a:latin typeface="Consolas"/>
              </a:rPr>
              <a:t>) {</a:t>
            </a:r>
          </a:p>
          <a:p>
            <a:r>
              <a:rPr lang="es-ES" sz="1500" dirty="0">
                <a:solidFill>
                  <a:srgbClr val="7F0055"/>
                </a:solidFill>
                <a:latin typeface="Consolas"/>
              </a:rPr>
              <a:t>		</a:t>
            </a:r>
            <a:r>
              <a:rPr lang="es-ES" sz="1500" dirty="0" err="1">
                <a:solidFill>
                  <a:srgbClr val="7F0055"/>
                </a:solidFill>
                <a:latin typeface="Consolas"/>
              </a:rPr>
              <a:t>this</a:t>
            </a:r>
            <a:r>
              <a:rPr lang="es-ES" sz="1500" dirty="0" err="1">
                <a:solidFill>
                  <a:srgbClr val="000000"/>
                </a:solidFill>
                <a:latin typeface="Consolas"/>
              </a:rPr>
              <a:t>.</a:t>
            </a:r>
            <a:r>
              <a:rPr lang="es-ES" sz="1500" dirty="0" err="1">
                <a:solidFill>
                  <a:srgbClr val="0000C0"/>
                </a:solidFill>
                <a:latin typeface="Consolas"/>
              </a:rPr>
              <a:t>ancho</a:t>
            </a:r>
            <a:r>
              <a:rPr lang="es-ES" sz="1500" dirty="0">
                <a:solidFill>
                  <a:srgbClr val="000000"/>
                </a:solidFill>
                <a:latin typeface="Consolas"/>
              </a:rPr>
              <a:t> = </a:t>
            </a:r>
            <a:r>
              <a:rPr lang="es-ES" sz="1500" dirty="0">
                <a:solidFill>
                  <a:srgbClr val="6A3E3E"/>
                </a:solidFill>
                <a:latin typeface="Consolas"/>
              </a:rPr>
              <a:t>ancho</a:t>
            </a:r>
            <a:r>
              <a:rPr lang="es-ES" sz="1500" dirty="0">
                <a:solidFill>
                  <a:srgbClr val="000000"/>
                </a:solidFill>
                <a:latin typeface="Consolas"/>
              </a:rPr>
              <a:t>;</a:t>
            </a:r>
          </a:p>
          <a:p>
            <a:r>
              <a:rPr lang="es-ES" sz="1500" dirty="0">
                <a:solidFill>
                  <a:srgbClr val="0000C0"/>
                </a:solidFill>
                <a:latin typeface="Consolas"/>
              </a:rPr>
              <a:t>		</a:t>
            </a:r>
            <a:r>
              <a:rPr lang="es-ES" sz="1500" dirty="0" err="1">
                <a:solidFill>
                  <a:srgbClr val="7F0055"/>
                </a:solidFill>
                <a:latin typeface="Consolas"/>
              </a:rPr>
              <a:t>this</a:t>
            </a:r>
            <a:r>
              <a:rPr lang="es-ES" sz="1500" dirty="0" err="1">
                <a:solidFill>
                  <a:srgbClr val="000000"/>
                </a:solidFill>
                <a:latin typeface="Consolas"/>
              </a:rPr>
              <a:t>.</a:t>
            </a:r>
            <a:r>
              <a:rPr lang="es-ES" sz="1500" dirty="0" err="1">
                <a:solidFill>
                  <a:srgbClr val="0000C0"/>
                </a:solidFill>
                <a:latin typeface="Consolas"/>
              </a:rPr>
              <a:t>alto</a:t>
            </a:r>
            <a:r>
              <a:rPr lang="es-ES" sz="1500" dirty="0">
                <a:solidFill>
                  <a:srgbClr val="000000"/>
                </a:solidFill>
                <a:latin typeface="Consolas"/>
              </a:rPr>
              <a:t> = </a:t>
            </a:r>
            <a:r>
              <a:rPr lang="es-ES" sz="1500" dirty="0">
                <a:solidFill>
                  <a:srgbClr val="6A3E3E"/>
                </a:solidFill>
                <a:latin typeface="Consolas"/>
              </a:rPr>
              <a:t>alto</a:t>
            </a:r>
            <a:r>
              <a:rPr lang="es-ES" sz="1500" dirty="0">
                <a:solidFill>
                  <a:srgbClr val="000000"/>
                </a:solidFill>
                <a:latin typeface="Consolas"/>
              </a:rPr>
              <a:t>;	</a:t>
            </a:r>
            <a:endParaRPr lang="es-ES" sz="1200" i="1" dirty="0">
              <a:solidFill>
                <a:srgbClr val="3F7F5F"/>
              </a:solidFill>
              <a:latin typeface="Consolas"/>
            </a:endParaRPr>
          </a:p>
          <a:p>
            <a:r>
              <a:rPr lang="es-ES" sz="1500" dirty="0">
                <a:solidFill>
                  <a:srgbClr val="000000"/>
                </a:solidFill>
                <a:latin typeface="Consolas"/>
              </a:rPr>
              <a:t>	}</a:t>
            </a:r>
          </a:p>
          <a:p>
            <a:pPr>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600" b="1" dirty="0" err="1">
                <a:solidFill>
                  <a:srgbClr val="000000"/>
                </a:solidFill>
                <a:latin typeface="Consolas"/>
              </a:rPr>
              <a:t>getAncho</a:t>
            </a:r>
            <a:r>
              <a:rPr lang="es-ES" sz="1500" dirty="0">
                <a:solidFill>
                  <a:srgbClr val="000000"/>
                </a:solidFill>
                <a:latin typeface="Consolas"/>
              </a:rPr>
              <a:t>() { </a:t>
            </a:r>
            <a:r>
              <a:rPr lang="es-ES" sz="1500" dirty="0" err="1">
                <a:solidFill>
                  <a:srgbClr val="7F0055"/>
                </a:solidFill>
                <a:latin typeface="Consolas"/>
              </a:rPr>
              <a:t>return</a:t>
            </a:r>
            <a:r>
              <a:rPr lang="es-ES" sz="1500" dirty="0">
                <a:solidFill>
                  <a:srgbClr val="000000"/>
                </a:solidFill>
                <a:latin typeface="Consolas"/>
              </a:rPr>
              <a:t> </a:t>
            </a:r>
            <a:r>
              <a:rPr lang="es-ES" sz="1500" dirty="0" err="1">
                <a:solidFill>
                  <a:srgbClr val="7F0055"/>
                </a:solidFill>
                <a:latin typeface="Consolas"/>
              </a:rPr>
              <a:t>this</a:t>
            </a:r>
            <a:r>
              <a:rPr lang="es-ES" sz="1500" dirty="0" err="1">
                <a:solidFill>
                  <a:srgbClr val="000000"/>
                </a:solidFill>
                <a:latin typeface="Consolas"/>
              </a:rPr>
              <a:t>.</a:t>
            </a:r>
            <a:r>
              <a:rPr lang="es-ES" sz="1500" dirty="0" err="1">
                <a:solidFill>
                  <a:srgbClr val="0000C0"/>
                </a:solidFill>
                <a:latin typeface="Consolas"/>
              </a:rPr>
              <a:t>ancho</a:t>
            </a:r>
            <a:r>
              <a:rPr lang="es-ES" sz="1500" dirty="0">
                <a:solidFill>
                  <a:srgbClr val="000000"/>
                </a:solidFill>
                <a:latin typeface="Consolas"/>
              </a:rPr>
              <a:t>;}</a:t>
            </a:r>
          </a:p>
          <a:p>
            <a:pPr>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600" b="1" dirty="0" err="1">
                <a:solidFill>
                  <a:srgbClr val="000000"/>
                </a:solidFill>
                <a:latin typeface="Consolas"/>
              </a:rPr>
              <a:t>getAlto</a:t>
            </a:r>
            <a:r>
              <a:rPr lang="es-ES" sz="1500" dirty="0">
                <a:solidFill>
                  <a:srgbClr val="000000"/>
                </a:solidFill>
                <a:latin typeface="Consolas"/>
              </a:rPr>
              <a:t>() { </a:t>
            </a:r>
            <a:r>
              <a:rPr lang="es-ES" sz="1500" dirty="0" err="1">
                <a:solidFill>
                  <a:srgbClr val="7F0055"/>
                </a:solidFill>
                <a:latin typeface="Consolas"/>
              </a:rPr>
              <a:t>return</a:t>
            </a:r>
            <a:r>
              <a:rPr lang="es-ES" sz="1500" dirty="0">
                <a:solidFill>
                  <a:srgbClr val="000000"/>
                </a:solidFill>
                <a:latin typeface="Consolas"/>
              </a:rPr>
              <a:t> </a:t>
            </a:r>
            <a:r>
              <a:rPr lang="es-ES" sz="1500" dirty="0">
                <a:solidFill>
                  <a:srgbClr val="0000C0"/>
                </a:solidFill>
                <a:latin typeface="Consolas"/>
              </a:rPr>
              <a:t>alto</a:t>
            </a:r>
            <a:r>
              <a:rPr lang="es-ES" sz="1500" dirty="0">
                <a:solidFill>
                  <a:srgbClr val="000000"/>
                </a:solidFill>
                <a:latin typeface="Consolas"/>
              </a:rPr>
              <a:t>; }  </a:t>
            </a:r>
            <a:r>
              <a:rPr lang="es-ES" sz="1200" dirty="0">
                <a:solidFill>
                  <a:srgbClr val="3F7F5F"/>
                </a:solidFill>
                <a:latin typeface="Consolas"/>
              </a:rPr>
              <a:t>// Se puede omitir el </a:t>
            </a:r>
            <a:r>
              <a:rPr lang="es-ES" sz="1200" i="1" dirty="0" err="1">
                <a:solidFill>
                  <a:srgbClr val="3F7F5F"/>
                </a:solidFill>
                <a:latin typeface="Consolas"/>
              </a:rPr>
              <a:t>this</a:t>
            </a:r>
            <a:endParaRPr lang="es-ES" sz="1200" i="1" dirty="0">
              <a:solidFill>
                <a:srgbClr val="3F7F5F"/>
              </a:solidFill>
              <a:latin typeface="Consolas"/>
            </a:endParaRPr>
          </a:p>
          <a:p>
            <a:pPr>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000000"/>
                </a:solidFill>
                <a:latin typeface="Consolas"/>
              </a:rPr>
              <a:t>Rectangulo</a:t>
            </a:r>
            <a:r>
              <a:rPr lang="es-ES" sz="1500" dirty="0">
                <a:solidFill>
                  <a:srgbClr val="000000"/>
                </a:solidFill>
                <a:latin typeface="Consolas"/>
              </a:rPr>
              <a:t> </a:t>
            </a:r>
            <a:r>
              <a:rPr lang="es-ES" sz="1600" b="1" dirty="0" err="1">
                <a:solidFill>
                  <a:srgbClr val="000000"/>
                </a:solidFill>
                <a:latin typeface="Consolas"/>
              </a:rPr>
              <a:t>incrementarAncho</a:t>
            </a:r>
            <a:r>
              <a:rPr lang="es-ES" sz="1500" dirty="0">
                <a:solidFill>
                  <a:srgbClr val="000000"/>
                </a:solidFill>
                <a:latin typeface="Consolas"/>
              </a:rPr>
              <a:t>() {</a:t>
            </a:r>
          </a:p>
          <a:p>
            <a:r>
              <a:rPr lang="es-ES" sz="1500" dirty="0">
                <a:solidFill>
                  <a:srgbClr val="0000C0"/>
                </a:solidFill>
                <a:latin typeface="Consolas"/>
              </a:rPr>
              <a:t>		ancho</a:t>
            </a:r>
            <a:r>
              <a:rPr lang="es-ES" sz="1500" dirty="0">
                <a:solidFill>
                  <a:srgbClr val="000000"/>
                </a:solidFill>
                <a:latin typeface="Consolas"/>
              </a:rPr>
              <a:t>++;		</a:t>
            </a:r>
            <a:r>
              <a:rPr lang="es-ES" sz="1200" dirty="0">
                <a:solidFill>
                  <a:srgbClr val="3F7F5F"/>
                </a:solidFill>
                <a:latin typeface="Consolas"/>
              </a:rPr>
              <a:t>// Se puede omitir el </a:t>
            </a:r>
            <a:r>
              <a:rPr lang="es-ES" sz="1200" i="1" dirty="0" err="1">
                <a:solidFill>
                  <a:srgbClr val="3F7F5F"/>
                </a:solidFill>
                <a:latin typeface="Consolas"/>
              </a:rPr>
              <a:t>this</a:t>
            </a:r>
            <a:endParaRPr lang="es-ES" sz="1200" i="1" dirty="0">
              <a:solidFill>
                <a:srgbClr val="3F7F5F"/>
              </a:solidFill>
              <a:latin typeface="Consolas"/>
            </a:endParaRPr>
          </a:p>
          <a:p>
            <a:r>
              <a:rPr lang="es-ES" sz="1500" dirty="0">
                <a:solidFill>
                  <a:srgbClr val="7F0055"/>
                </a:solidFill>
                <a:latin typeface="Consolas"/>
              </a:rPr>
              <a:t>		</a:t>
            </a:r>
            <a:r>
              <a:rPr lang="es-ES" sz="1500" dirty="0" err="1">
                <a:solidFill>
                  <a:srgbClr val="7F0055"/>
                </a:solidFill>
                <a:latin typeface="Consolas"/>
              </a:rPr>
              <a:t>return</a:t>
            </a:r>
            <a:r>
              <a:rPr lang="es-ES" sz="1500" dirty="0">
                <a:solidFill>
                  <a:srgbClr val="000000"/>
                </a:solidFill>
                <a:latin typeface="Consolas"/>
              </a:rPr>
              <a:t> </a:t>
            </a:r>
            <a:r>
              <a:rPr lang="es-ES" sz="1500" dirty="0" err="1">
                <a:solidFill>
                  <a:srgbClr val="7F0055"/>
                </a:solidFill>
                <a:latin typeface="Consolas"/>
              </a:rPr>
              <a:t>this</a:t>
            </a:r>
            <a:r>
              <a:rPr lang="es-ES" sz="1500" dirty="0">
                <a:solidFill>
                  <a:srgbClr val="000000"/>
                </a:solidFill>
                <a:latin typeface="Consolas"/>
              </a:rPr>
              <a:t>;</a:t>
            </a:r>
          </a:p>
          <a:p>
            <a:r>
              <a:rPr lang="es-ES" sz="1500" dirty="0">
                <a:solidFill>
                  <a:srgbClr val="000000"/>
                </a:solidFill>
                <a:latin typeface="Consolas"/>
              </a:rPr>
              <a:t>	}</a:t>
            </a:r>
          </a:p>
          <a:p>
            <a:pPr>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000000"/>
                </a:solidFill>
                <a:latin typeface="Consolas"/>
              </a:rPr>
              <a:t>Rectangulo</a:t>
            </a:r>
            <a:r>
              <a:rPr lang="es-ES" sz="1500" dirty="0">
                <a:solidFill>
                  <a:srgbClr val="000000"/>
                </a:solidFill>
                <a:latin typeface="Consolas"/>
              </a:rPr>
              <a:t> </a:t>
            </a:r>
            <a:r>
              <a:rPr lang="es-ES" sz="1600" b="1" dirty="0" err="1">
                <a:solidFill>
                  <a:srgbClr val="000000"/>
                </a:solidFill>
                <a:latin typeface="Consolas"/>
              </a:rPr>
              <a:t>incrementarAlto</a:t>
            </a:r>
            <a:r>
              <a:rPr lang="es-ES" sz="1500" dirty="0">
                <a:solidFill>
                  <a:srgbClr val="000000"/>
                </a:solidFill>
                <a:latin typeface="Consolas"/>
              </a:rPr>
              <a:t>() {</a:t>
            </a:r>
          </a:p>
          <a:p>
            <a:r>
              <a:rPr lang="es-ES" sz="1500" dirty="0">
                <a:solidFill>
                  <a:srgbClr val="7F0055"/>
                </a:solidFill>
                <a:latin typeface="Consolas"/>
              </a:rPr>
              <a:t>		</a:t>
            </a:r>
            <a:r>
              <a:rPr lang="es-ES" sz="1500" dirty="0" err="1">
                <a:solidFill>
                  <a:srgbClr val="7F0055"/>
                </a:solidFill>
                <a:latin typeface="Consolas"/>
              </a:rPr>
              <a:t>this</a:t>
            </a:r>
            <a:r>
              <a:rPr lang="es-ES" sz="1500" dirty="0" err="1">
                <a:solidFill>
                  <a:srgbClr val="000000"/>
                </a:solidFill>
                <a:latin typeface="Consolas"/>
              </a:rPr>
              <a:t>.</a:t>
            </a:r>
            <a:r>
              <a:rPr lang="es-ES" sz="1500" dirty="0" err="1">
                <a:solidFill>
                  <a:srgbClr val="0000C0"/>
                </a:solidFill>
                <a:latin typeface="Consolas"/>
              </a:rPr>
              <a:t>alto</a:t>
            </a:r>
            <a:r>
              <a:rPr lang="es-ES" sz="1500" dirty="0">
                <a:solidFill>
                  <a:srgbClr val="000000"/>
                </a:solidFill>
                <a:latin typeface="Consolas"/>
              </a:rPr>
              <a:t>++;</a:t>
            </a:r>
          </a:p>
          <a:p>
            <a:r>
              <a:rPr lang="es-ES" sz="1500" dirty="0">
                <a:solidFill>
                  <a:srgbClr val="7F0055"/>
                </a:solidFill>
                <a:latin typeface="Consolas"/>
              </a:rPr>
              <a:t>		</a:t>
            </a:r>
            <a:r>
              <a:rPr lang="es-ES" sz="1500" dirty="0" err="1">
                <a:solidFill>
                  <a:srgbClr val="7F0055"/>
                </a:solidFill>
                <a:latin typeface="Consolas"/>
              </a:rPr>
              <a:t>return</a:t>
            </a:r>
            <a:r>
              <a:rPr lang="es-ES" sz="1500" dirty="0">
                <a:solidFill>
                  <a:srgbClr val="000000"/>
                </a:solidFill>
                <a:latin typeface="Consolas"/>
              </a:rPr>
              <a:t> </a:t>
            </a:r>
            <a:r>
              <a:rPr lang="es-ES" sz="1500" dirty="0" err="1">
                <a:solidFill>
                  <a:srgbClr val="7F0055"/>
                </a:solidFill>
                <a:latin typeface="Consolas"/>
              </a:rPr>
              <a:t>this</a:t>
            </a:r>
            <a:r>
              <a:rPr lang="es-ES" sz="1500" dirty="0">
                <a:solidFill>
                  <a:srgbClr val="000000"/>
                </a:solidFill>
                <a:latin typeface="Consolas"/>
              </a:rPr>
              <a:t>;</a:t>
            </a:r>
          </a:p>
          <a:p>
            <a:r>
              <a:rPr lang="es-ES" sz="1500" dirty="0">
                <a:solidFill>
                  <a:srgbClr val="000000"/>
                </a:solidFill>
                <a:latin typeface="Consolas"/>
              </a:rPr>
              <a:t>	}</a:t>
            </a:r>
          </a:p>
          <a:p>
            <a:r>
              <a:rPr lang="es-ES" sz="1500" dirty="0">
                <a:solidFill>
                  <a:srgbClr val="000000"/>
                </a:solidFill>
                <a:latin typeface="Consolas"/>
              </a:rPr>
              <a:t> }</a:t>
            </a:r>
            <a:endParaRPr lang="es-ES" sz="1500" dirty="0"/>
          </a:p>
        </p:txBody>
      </p:sp>
    </p:spTree>
    <p:extLst>
      <p:ext uri="{BB962C8B-B14F-4D97-AF65-F5344CB8AC3E}">
        <p14:creationId xmlns:p14="http://schemas.microsoft.com/office/powerpoint/2010/main" val="2698351083"/>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3"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12470</TotalTime>
  <Words>7195</Words>
  <Application>Microsoft Office PowerPoint</Application>
  <PresentationFormat>Presentación en pantalla (4:3)</PresentationFormat>
  <Paragraphs>704</Paragraphs>
  <Slides>63</Slides>
  <Notes>58</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63</vt:i4>
      </vt:variant>
    </vt:vector>
  </HeadingPairs>
  <TitlesOfParts>
    <vt:vector size="72" baseType="lpstr">
      <vt:lpstr>Arial</vt:lpstr>
      <vt:lpstr>Arial Rounded MT Bold</vt:lpstr>
      <vt:lpstr>Calibri</vt:lpstr>
      <vt:lpstr>Consolas</vt:lpstr>
      <vt:lpstr>Courier New</vt:lpstr>
      <vt:lpstr>Times New Roman</vt:lpstr>
      <vt:lpstr>Wingdings</vt:lpstr>
      <vt:lpstr>Tema de Office</vt:lpstr>
      <vt:lpstr>MS Org Chart</vt:lpstr>
      <vt:lpstr>Unidad 5  PROGRAMACIÓN  ORIENTADA A OBJETOS  CLASES</vt:lpstr>
      <vt:lpstr>ÍNDICE</vt:lpstr>
      <vt:lpstr>Creación de paquetes</vt:lpstr>
      <vt:lpstr>Creación de paquetes</vt:lpstr>
      <vt:lpstr>Concepto de Clase</vt:lpstr>
      <vt:lpstr>Concepto de Clase</vt:lpstr>
      <vt:lpstr>Concepto de Clase</vt:lpstr>
      <vt:lpstr>Control de acceso a una Clase</vt:lpstr>
      <vt:lpstr>Referencia al objeto this</vt:lpstr>
      <vt:lpstr>La clase Object</vt:lpstr>
      <vt:lpstr>La clase Object</vt:lpstr>
      <vt:lpstr>La clase Object</vt:lpstr>
      <vt:lpstr>Presentación de PowerPoint</vt:lpstr>
      <vt:lpstr>Presentación de PowerPoint</vt:lpstr>
      <vt:lpstr>La clase Object</vt:lpstr>
      <vt:lpstr>La clase Object</vt:lpstr>
      <vt:lpstr>La clase Object</vt:lpstr>
      <vt:lpstr>Estructura y miembros de una Clase</vt:lpstr>
      <vt:lpstr>Estructura y miembros de una Clase</vt:lpstr>
      <vt:lpstr>Estructura y miembros de una Clase</vt:lpstr>
      <vt:lpstr>Estructura y miembros de una Clase</vt:lpstr>
      <vt:lpstr>Estructura y miembros de una Clase</vt:lpstr>
      <vt:lpstr>Estructura y miembros de una Clase</vt:lpstr>
      <vt:lpstr>Clase Math</vt:lpstr>
      <vt:lpstr>Presentación de PowerPoint</vt:lpstr>
      <vt:lpstr>Trabajando con métodos </vt:lpstr>
      <vt:lpstr>Trabajando con métodos </vt:lpstr>
      <vt:lpstr>Trabajando con métodos </vt:lpstr>
      <vt:lpstr>Trabajando con métodos </vt:lpstr>
      <vt:lpstr>Trabajando con métodos </vt:lpstr>
      <vt:lpstr>Los Constructores</vt:lpstr>
      <vt:lpstr>Los Constructores</vt:lpstr>
      <vt:lpstr>Los Constructores</vt:lpstr>
      <vt:lpstr>Los Constructores</vt:lpstr>
      <vt:lpstr>Los Constructores</vt:lpstr>
      <vt:lpstr>Los Constructores</vt:lpstr>
      <vt:lpstr>Los Constructores</vt:lpstr>
      <vt:lpstr>Los Constructores</vt:lpstr>
      <vt:lpstr>Los Constructores</vt:lpstr>
      <vt:lpstr>Los Destructores</vt:lpstr>
      <vt:lpstr>Encapsulación y visibilidad. Interfaces.</vt:lpstr>
      <vt:lpstr>Encapsulación y visibilidad. Interfaces.</vt:lpstr>
      <vt:lpstr>Herencia</vt:lpstr>
      <vt:lpstr>Herencia</vt:lpstr>
      <vt:lpstr>Herencia</vt:lpstr>
      <vt:lpstr>Herencia</vt:lpstr>
      <vt:lpstr>Herencia</vt:lpstr>
      <vt:lpstr>Herencia</vt:lpstr>
      <vt:lpstr>Cohesión</vt:lpstr>
      <vt:lpstr>Acoplamiento</vt:lpstr>
      <vt:lpstr>Polimorfismo</vt:lpstr>
      <vt:lpstr>Sobrecarga de métodos</vt:lpstr>
      <vt:lpstr>Recolector de basura</vt:lpstr>
      <vt:lpstr>ArrayList  (la volveremos a ver después)</vt:lpstr>
      <vt:lpstr>ArrayList</vt:lpstr>
      <vt:lpstr>Ejercicios clase. Clase NotasCurso</vt:lpstr>
      <vt:lpstr>Ejercicios clase. Clase Expediente</vt:lpstr>
      <vt:lpstr>Ejercicios clase. Clase Expediente</vt:lpstr>
      <vt:lpstr>Ejercicios clase. Clase Electrodomestico</vt:lpstr>
      <vt:lpstr>Ejercicios clase. Clase Lavadora (hereda)</vt:lpstr>
      <vt:lpstr>Ejercicios clase. Clase Television (hereda)</vt:lpstr>
      <vt:lpstr>Bibliografía</vt:lpstr>
      <vt:lpstr>Fin  Unidad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5 - POO Clases</dc:title>
  <dc:subject>Programación</dc:subject>
  <dc:creator>Víctor V.</dc:creator>
  <cp:lastModifiedBy>Familia Guillén Linares</cp:lastModifiedBy>
  <cp:revision>376</cp:revision>
  <dcterms:created xsi:type="dcterms:W3CDTF">2019-05-23T11:04:47Z</dcterms:created>
  <dcterms:modified xsi:type="dcterms:W3CDTF">2021-01-20T11:01:12Z</dcterms:modified>
</cp:coreProperties>
</file>