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handoutMasterIdLst>
    <p:handoutMasterId r:id="rId42"/>
  </p:handoutMasterIdLst>
  <p:sldIdLst>
    <p:sldId id="256" r:id="rId2"/>
    <p:sldId id="257" r:id="rId3"/>
    <p:sldId id="258" r:id="rId4"/>
    <p:sldId id="271" r:id="rId5"/>
    <p:sldId id="259" r:id="rId6"/>
    <p:sldId id="280" r:id="rId7"/>
    <p:sldId id="270" r:id="rId8"/>
    <p:sldId id="281" r:id="rId9"/>
    <p:sldId id="260" r:id="rId10"/>
    <p:sldId id="282" r:id="rId11"/>
    <p:sldId id="263" r:id="rId12"/>
    <p:sldId id="272" r:id="rId13"/>
    <p:sldId id="294" r:id="rId14"/>
    <p:sldId id="283" r:id="rId15"/>
    <p:sldId id="264" r:id="rId16"/>
    <p:sldId id="265" r:id="rId17"/>
    <p:sldId id="284" r:id="rId18"/>
    <p:sldId id="266" r:id="rId19"/>
    <p:sldId id="267" r:id="rId20"/>
    <p:sldId id="296" r:id="rId21"/>
    <p:sldId id="297" r:id="rId22"/>
    <p:sldId id="273" r:id="rId23"/>
    <p:sldId id="301" r:id="rId24"/>
    <p:sldId id="274" r:id="rId25"/>
    <p:sldId id="275" r:id="rId26"/>
    <p:sldId id="276" r:id="rId27"/>
    <p:sldId id="286" r:id="rId28"/>
    <p:sldId id="295" r:id="rId29"/>
    <p:sldId id="277" r:id="rId30"/>
    <p:sldId id="287" r:id="rId31"/>
    <p:sldId id="278" r:id="rId32"/>
    <p:sldId id="288" r:id="rId33"/>
    <p:sldId id="279" r:id="rId34"/>
    <p:sldId id="298" r:id="rId35"/>
    <p:sldId id="299" r:id="rId36"/>
    <p:sldId id="300" r:id="rId37"/>
    <p:sldId id="290" r:id="rId38"/>
    <p:sldId id="291" r:id="rId39"/>
    <p:sldId id="292" r:id="rId40"/>
    <p:sldId id="293" r:id="rId41"/>
  </p:sldIdLst>
  <p:sldSz cx="9144000" cy="6858000" type="screen4x3"/>
  <p:notesSz cx="6877050" cy="965676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38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9738" cy="4826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95725" y="0"/>
            <a:ext cx="2979738" cy="482600"/>
          </a:xfrm>
          <a:prstGeom prst="rect">
            <a:avLst/>
          </a:prstGeom>
        </p:spPr>
        <p:txBody>
          <a:bodyPr vert="horz" lIns="91440" tIns="45720" rIns="91440" bIns="45720" rtlCol="0"/>
          <a:lstStyle>
            <a:lvl1pPr algn="r">
              <a:defRPr sz="1200"/>
            </a:lvl1pPr>
          </a:lstStyle>
          <a:p>
            <a:fld id="{11E694C1-A607-4A89-B994-E55F0BA87BD1}" type="datetimeFigureOut">
              <a:rPr lang="es-ES" smtClean="0"/>
              <a:pPr/>
              <a:t>21/11/2018</a:t>
            </a:fld>
            <a:endParaRPr lang="es-ES"/>
          </a:p>
        </p:txBody>
      </p:sp>
      <p:sp>
        <p:nvSpPr>
          <p:cNvPr id="4" name="3 Marcador de pie de página"/>
          <p:cNvSpPr>
            <a:spLocks noGrp="1"/>
          </p:cNvSpPr>
          <p:nvPr>
            <p:ph type="ftr" sz="quarter" idx="2"/>
          </p:nvPr>
        </p:nvSpPr>
        <p:spPr>
          <a:xfrm>
            <a:off x="0" y="9172575"/>
            <a:ext cx="2979738" cy="4826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95725" y="9172575"/>
            <a:ext cx="2979738" cy="482600"/>
          </a:xfrm>
          <a:prstGeom prst="rect">
            <a:avLst/>
          </a:prstGeom>
        </p:spPr>
        <p:txBody>
          <a:bodyPr vert="horz" lIns="91440" tIns="45720" rIns="91440" bIns="45720" rtlCol="0" anchor="b"/>
          <a:lstStyle>
            <a:lvl1pPr algn="r">
              <a:defRPr sz="1200"/>
            </a:lvl1pPr>
          </a:lstStyle>
          <a:p>
            <a:fld id="{52773BAE-8239-4441-B600-7C1E8A3A4CFB}" type="slidenum">
              <a:rPr lang="es-ES" smtClean="0"/>
              <a:pPr/>
              <a:t>‹Nº›</a:t>
            </a:fld>
            <a:endParaRPr lang="es-E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89765BE9-1D53-47AE-8F20-BB592ACE1A90}" type="datetimeFigureOut">
              <a:rPr lang="es-ES" smtClean="0"/>
              <a:pPr/>
              <a:t>21/11/2018</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B45D8558-1479-4CD9-9BC6-E7F7E54336C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9765BE9-1D53-47AE-8F20-BB592ACE1A90}" type="datetimeFigureOut">
              <a:rPr lang="es-ES" smtClean="0"/>
              <a:pPr/>
              <a:t>21/11/2018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45D8558-1479-4CD9-9BC6-E7F7E54336C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9765BE9-1D53-47AE-8F20-BB592ACE1A90}" type="datetimeFigureOut">
              <a:rPr lang="es-ES" smtClean="0"/>
              <a:pPr/>
              <a:t>21/11/2018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45D8558-1479-4CD9-9BC6-E7F7E54336C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9765BE9-1D53-47AE-8F20-BB592ACE1A90}" type="datetimeFigureOut">
              <a:rPr lang="es-ES" smtClean="0"/>
              <a:pPr/>
              <a:t>21/11/2018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45D8558-1479-4CD9-9BC6-E7F7E54336CC}" type="slidenum">
              <a:rPr lang="es-ES" smtClean="0"/>
              <a:pPr/>
              <a:t>‹Nº›</a:t>
            </a:fld>
            <a:endParaRPr lang="es-ES"/>
          </a:p>
        </p:txBody>
      </p:sp>
      <p:sp>
        <p:nvSpPr>
          <p:cNvPr id="7" name="6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89765BE9-1D53-47AE-8F20-BB592ACE1A90}" type="datetimeFigureOut">
              <a:rPr lang="es-ES" smtClean="0"/>
              <a:pPr/>
              <a:t>21/11/2018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45D8558-1479-4CD9-9BC6-E7F7E54336CC}" type="slidenum">
              <a:rPr lang="es-ES" smtClean="0"/>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89765BE9-1D53-47AE-8F20-BB592ACE1A90}" type="datetimeFigureOut">
              <a:rPr lang="es-ES" smtClean="0"/>
              <a:pPr/>
              <a:t>21/11/2018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45D8558-1479-4CD9-9BC6-E7F7E54336CC}" type="slidenum">
              <a:rPr lang="es-ES" smtClean="0"/>
              <a:pPr/>
              <a:t>‹Nº›</a:t>
            </a:fld>
            <a:endParaRPr lang="es-ES"/>
          </a:p>
        </p:txBody>
      </p:sp>
      <p:sp>
        <p:nvSpPr>
          <p:cNvPr id="8" name="7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89765BE9-1D53-47AE-8F20-BB592ACE1A90}" type="datetimeFigureOut">
              <a:rPr lang="es-ES" smtClean="0"/>
              <a:pPr/>
              <a:t>21/11/2018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B45D8558-1479-4CD9-9BC6-E7F7E54336C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89765BE9-1D53-47AE-8F20-BB592ACE1A90}" type="datetimeFigureOut">
              <a:rPr lang="es-ES" smtClean="0"/>
              <a:pPr/>
              <a:t>21/11/2018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B45D8558-1479-4CD9-9BC6-E7F7E54336CC}" type="slidenum">
              <a:rPr lang="es-ES" smtClean="0"/>
              <a:pPr/>
              <a:t>‹Nº›</a:t>
            </a:fld>
            <a:endParaRPr lang="es-ES"/>
          </a:p>
        </p:txBody>
      </p:sp>
      <p:sp>
        <p:nvSpPr>
          <p:cNvPr id="6" name="5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9765BE9-1D53-47AE-8F20-BB592ACE1A90}" type="datetimeFigureOut">
              <a:rPr lang="es-ES" smtClean="0"/>
              <a:pPr/>
              <a:t>21/11/2018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B45D8558-1479-4CD9-9BC6-E7F7E54336C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p>
            <a:fld id="{89765BE9-1D53-47AE-8F20-BB592ACE1A90}" type="datetimeFigureOut">
              <a:rPr lang="es-ES" smtClean="0"/>
              <a:pPr/>
              <a:t>21/11/2018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45D8558-1479-4CD9-9BC6-E7F7E54336C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89765BE9-1D53-47AE-8F20-BB592ACE1A90}" type="datetimeFigureOut">
              <a:rPr lang="es-ES" smtClean="0"/>
              <a:pPr/>
              <a:t>21/11/2018</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B45D8558-1479-4CD9-9BC6-E7F7E54336CC}" type="slidenum">
              <a:rPr lang="es-ES" smtClean="0"/>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9765BE9-1D53-47AE-8F20-BB592ACE1A90}" type="datetimeFigureOut">
              <a:rPr lang="es-ES" smtClean="0"/>
              <a:pPr/>
              <a:t>21/11/2018</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45D8558-1479-4CD9-9BC6-E7F7E54336C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5lyPv_SeFI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normAutofit fontScale="90000"/>
          </a:bodyPr>
          <a:lstStyle/>
          <a:p>
            <a:r>
              <a:rPr lang="es-ES" dirty="0"/>
              <a:t>BASES DE DATOS. DEFINICIONES Y CONCEPTOS BÁSICOS</a:t>
            </a:r>
          </a:p>
        </p:txBody>
      </p:sp>
      <p:sp>
        <p:nvSpPr>
          <p:cNvPr id="5" name="4 Subtítulo"/>
          <p:cNvSpPr>
            <a:spLocks noGrp="1"/>
          </p:cNvSpPr>
          <p:nvPr>
            <p:ph type="subTitle" idx="1"/>
          </p:nvPr>
        </p:nvSpPr>
        <p:spPr/>
        <p:txBody>
          <a:bodyPr/>
          <a:lstStyle/>
          <a:p>
            <a:r>
              <a:rPr lang="es-ES" dirty="0"/>
              <a:t>1º DAW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332656"/>
            <a:ext cx="8229600" cy="1143000"/>
          </a:xfrm>
        </p:spPr>
        <p:txBody>
          <a:bodyPr>
            <a:normAutofit fontScale="90000"/>
          </a:bodyPr>
          <a:lstStyle/>
          <a:p>
            <a:pPr algn="ctr"/>
            <a:r>
              <a:rPr lang="es-ES" dirty="0"/>
              <a:t>Organización de ficheros o archivos</a:t>
            </a:r>
          </a:p>
        </p:txBody>
      </p:sp>
      <p:sp>
        <p:nvSpPr>
          <p:cNvPr id="5" name="4 CuadroTexto"/>
          <p:cNvSpPr txBox="1"/>
          <p:nvPr/>
        </p:nvSpPr>
        <p:spPr>
          <a:xfrm>
            <a:off x="755576" y="1268760"/>
            <a:ext cx="7920880" cy="3877985"/>
          </a:xfrm>
          <a:prstGeom prst="rect">
            <a:avLst/>
          </a:prstGeom>
          <a:noFill/>
        </p:spPr>
        <p:txBody>
          <a:bodyPr wrap="square" rtlCol="0">
            <a:spAutoFit/>
          </a:bodyPr>
          <a:lstStyle/>
          <a:p>
            <a:pPr lvl="1"/>
            <a:endParaRPr lang="es-ES" dirty="0"/>
          </a:p>
          <a:p>
            <a:pPr lvl="1"/>
            <a:endParaRPr lang="es-ES" dirty="0"/>
          </a:p>
          <a:p>
            <a:pPr algn="just"/>
            <a:r>
              <a:rPr lang="es-ES" sz="2400" dirty="0">
                <a:solidFill>
                  <a:srgbClr val="FF0000"/>
                </a:solidFill>
              </a:rPr>
              <a:t>¿Piensas que todos los ficheros tienen la misma estructura, la misma forma de almacenar y tratar los datos que contienen?</a:t>
            </a:r>
          </a:p>
          <a:p>
            <a:pPr algn="just"/>
            <a:endParaRPr lang="es-ES" sz="2400" dirty="0">
              <a:solidFill>
                <a:srgbClr val="FF0000"/>
              </a:solidFill>
            </a:endParaRPr>
          </a:p>
          <a:p>
            <a:pPr algn="just"/>
            <a:endParaRPr lang="es-ES" sz="2400" dirty="0">
              <a:solidFill>
                <a:srgbClr val="FF0000"/>
              </a:solidFill>
            </a:endParaRPr>
          </a:p>
          <a:p>
            <a:endParaRPr lang="es-ES" dirty="0"/>
          </a:p>
          <a:p>
            <a:endParaRPr lang="es-ES" dirty="0"/>
          </a:p>
          <a:p>
            <a:pPr algn="just"/>
            <a:endParaRPr lang="es-ES" dirty="0"/>
          </a:p>
          <a:p>
            <a:pPr algn="just"/>
            <a:endParaRPr lang="es-ES" dirty="0"/>
          </a:p>
          <a:p>
            <a:pPr algn="just"/>
            <a:endParaRPr lang="es-ES" dirty="0"/>
          </a:p>
        </p:txBody>
      </p:sp>
      <p:pic>
        <p:nvPicPr>
          <p:cNvPr id="2050" name="Picture 2"/>
          <p:cNvPicPr>
            <a:picLocks noChangeAspect="1" noChangeArrowheads="1"/>
          </p:cNvPicPr>
          <p:nvPr/>
        </p:nvPicPr>
        <p:blipFill>
          <a:blip r:embed="rId2" cstate="print"/>
          <a:srcRect/>
          <a:stretch>
            <a:fillRect/>
          </a:stretch>
        </p:blipFill>
        <p:spPr bwMode="auto">
          <a:xfrm>
            <a:off x="2987824" y="3068960"/>
            <a:ext cx="3706763" cy="2598478"/>
          </a:xfrm>
          <a:prstGeom prst="rect">
            <a:avLst/>
          </a:prstGeom>
          <a:ln>
            <a:noFill/>
          </a:ln>
          <a:effectLst>
            <a:softEdge rad="112500"/>
          </a:effectLst>
        </p:spPr>
      </p:pic>
      <p:sp>
        <p:nvSpPr>
          <p:cNvPr id="7" name="6 CuadroTexto"/>
          <p:cNvSpPr txBox="1"/>
          <p:nvPr/>
        </p:nvSpPr>
        <p:spPr>
          <a:xfrm>
            <a:off x="2555776" y="6021288"/>
            <a:ext cx="6120680" cy="369332"/>
          </a:xfrm>
          <a:prstGeom prst="rect">
            <a:avLst/>
          </a:prstGeom>
          <a:noFill/>
        </p:spPr>
        <p:txBody>
          <a:bodyPr wrap="square" rtlCol="0">
            <a:spAutoFit/>
          </a:bodyPr>
          <a:lstStyle/>
          <a:p>
            <a:r>
              <a:rPr lang="es-ES" dirty="0"/>
              <a:t>No, porque depende del tipo de almacenamiento.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95536" y="1052736"/>
            <a:ext cx="8229600" cy="4525963"/>
          </a:xfrm>
        </p:spPr>
        <p:txBody>
          <a:bodyPr>
            <a:noAutofit/>
          </a:bodyPr>
          <a:lstStyle/>
          <a:p>
            <a:pPr>
              <a:buNone/>
            </a:pPr>
            <a:r>
              <a:rPr lang="es-ES" sz="1800" b="1" dirty="0"/>
              <a:t>Secuencial.</a:t>
            </a:r>
          </a:p>
          <a:p>
            <a:pPr marL="811213" indent="-280988" algn="just"/>
            <a:r>
              <a:rPr lang="es-ES" sz="1800" dirty="0"/>
              <a:t>Los registros se almacenan y graban en el mismo orden en el que fueron introducidos (uno detrás de otro). </a:t>
            </a:r>
          </a:p>
          <a:p>
            <a:pPr>
              <a:buNone/>
            </a:pPr>
            <a:r>
              <a:rPr lang="es-ES" sz="1800" b="1" dirty="0"/>
              <a:t>Directo o aleatorio:</a:t>
            </a:r>
          </a:p>
          <a:p>
            <a:pPr marL="811213" indent="-280988" algn="just"/>
            <a:r>
              <a:rPr lang="es-ES" sz="1800" dirty="0"/>
              <a:t>Un registro se almacena en una posición determinada del dispositivo  de almacenamiento (disco) calculada a partir de la aplicación de un  algoritmo al campo clave del registro.</a:t>
            </a:r>
          </a:p>
          <a:p>
            <a:pPr>
              <a:buNone/>
            </a:pPr>
            <a:r>
              <a:rPr lang="es-ES" sz="1800" dirty="0"/>
              <a:t> </a:t>
            </a:r>
          </a:p>
          <a:p>
            <a:pPr>
              <a:buNone/>
            </a:pPr>
            <a:r>
              <a:rPr lang="es-ES" sz="1800" b="1" dirty="0"/>
              <a:t>Indexado:</a:t>
            </a:r>
          </a:p>
          <a:p>
            <a:pPr marL="811213" indent="-280988" algn="just"/>
            <a:r>
              <a:rPr lang="es-ES" sz="1800" dirty="0"/>
              <a:t>Utilizamos un fichero de índices (sólo con el campo clave, de acceso secuencial) que nos indica la posición de los datos buscados en otro fichero de datos (acceso directo). </a:t>
            </a:r>
          </a:p>
          <a:p>
            <a:endParaRPr lang="es-ES" sz="1800" dirty="0"/>
          </a:p>
          <a:p>
            <a:pPr algn="ctr"/>
            <a:r>
              <a:rPr lang="es-ES" sz="1800" dirty="0">
                <a:hlinkClick r:id="rId2"/>
              </a:rPr>
              <a:t>https://www.youtube.com/watch?v=5lyPv_SeFIs</a:t>
            </a:r>
            <a:endParaRPr lang="es-ES" sz="1800" dirty="0"/>
          </a:p>
          <a:p>
            <a:pPr algn="ctr"/>
            <a:endParaRPr lang="es-ES" sz="1800" dirty="0"/>
          </a:p>
          <a:p>
            <a:pPr>
              <a:buNone/>
            </a:pPr>
            <a:r>
              <a:rPr lang="es-ES" sz="1800" dirty="0"/>
              <a:t> </a:t>
            </a:r>
          </a:p>
          <a:p>
            <a:pPr>
              <a:buNone/>
            </a:pPr>
            <a:endParaRPr lang="es-ES" sz="1800" dirty="0"/>
          </a:p>
          <a:p>
            <a:pPr>
              <a:buNone/>
            </a:pPr>
            <a:endParaRPr lang="es-ES" sz="1800" dirty="0"/>
          </a:p>
        </p:txBody>
      </p:sp>
      <p:sp>
        <p:nvSpPr>
          <p:cNvPr id="3" name="2 Título"/>
          <p:cNvSpPr>
            <a:spLocks noGrp="1"/>
          </p:cNvSpPr>
          <p:nvPr>
            <p:ph type="title"/>
          </p:nvPr>
        </p:nvSpPr>
        <p:spPr>
          <a:xfrm>
            <a:off x="467544" y="0"/>
            <a:ext cx="8229600" cy="1143000"/>
          </a:xfrm>
        </p:spPr>
        <p:txBody>
          <a:bodyPr>
            <a:normAutofit fontScale="90000"/>
          </a:bodyPr>
          <a:lstStyle/>
          <a:p>
            <a:r>
              <a:rPr lang="es-ES" dirty="0"/>
              <a:t>Tipos de organización de archivos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95536" y="1340768"/>
            <a:ext cx="8229600" cy="4093915"/>
          </a:xfrm>
        </p:spPr>
        <p:txBody>
          <a:bodyPr>
            <a:noAutofit/>
          </a:bodyPr>
          <a:lstStyle/>
          <a:p>
            <a:endParaRPr lang="es-ES" sz="1800" dirty="0"/>
          </a:p>
          <a:p>
            <a:pPr>
              <a:buNone/>
            </a:pPr>
            <a:r>
              <a:rPr lang="es-ES" sz="1800" b="1" dirty="0"/>
              <a:t>Redundancia de información. </a:t>
            </a:r>
          </a:p>
          <a:p>
            <a:pPr marL="811213" indent="-280988" algn="just"/>
            <a:r>
              <a:rPr lang="es-ES" sz="1800" dirty="0"/>
              <a:t>Un mismo dato puede estar repetido varias veces, en varios ficheros. Esto, como es lógico, aumenta el coste de almacenamiento debido al desperdicio de espacio. Además complica las actualizaciones de los datos, ya que cada modificación debe afectar a todas las copias del dato. </a:t>
            </a:r>
          </a:p>
          <a:p>
            <a:pPr>
              <a:buNone/>
            </a:pPr>
            <a:r>
              <a:rPr lang="es-ES" sz="1800" b="1" dirty="0"/>
              <a:t>Inconsistencia de los datos. </a:t>
            </a:r>
          </a:p>
          <a:p>
            <a:pPr marL="811213" indent="-280988" algn="just"/>
            <a:r>
              <a:rPr lang="es-ES" sz="1800" dirty="0"/>
              <a:t>La redundancia genera la posibilidad de que se produzca este problema. Consiste en que tenemos almacenadas dos  copias del mismo dato, y que cada una tiene valores distintos, debido a que se ha actualizado en un caso pero no en otro. </a:t>
            </a:r>
          </a:p>
          <a:p>
            <a:pPr>
              <a:buNone/>
            </a:pPr>
            <a:r>
              <a:rPr lang="es-ES" sz="1800" b="1" dirty="0"/>
              <a:t>Dificultad en el acceso a los datos. </a:t>
            </a:r>
          </a:p>
          <a:p>
            <a:pPr marL="811213" indent="-280988" algn="just"/>
            <a:r>
              <a:rPr lang="es-ES" sz="1800" dirty="0"/>
              <a:t>El procesamiento de datos mediante sistemas de archivos no permite un acceso eficiente, y en general requiere más tiempo que el acceso a las bases de datos. </a:t>
            </a:r>
          </a:p>
          <a:p>
            <a:pPr marL="811213" indent="-280988" algn="just">
              <a:buNone/>
            </a:pPr>
            <a:endParaRPr lang="es-ES" sz="1800" dirty="0"/>
          </a:p>
          <a:p>
            <a:pPr>
              <a:buNone/>
            </a:pPr>
            <a:endParaRPr lang="es-ES" sz="1800" dirty="0"/>
          </a:p>
        </p:txBody>
      </p:sp>
      <p:sp>
        <p:nvSpPr>
          <p:cNvPr id="3" name="2 Título"/>
          <p:cNvSpPr>
            <a:spLocks noGrp="1"/>
          </p:cNvSpPr>
          <p:nvPr>
            <p:ph type="title"/>
          </p:nvPr>
        </p:nvSpPr>
        <p:spPr>
          <a:xfrm>
            <a:off x="683568" y="260648"/>
            <a:ext cx="8229600" cy="1143000"/>
          </a:xfrm>
        </p:spPr>
        <p:txBody>
          <a:bodyPr>
            <a:normAutofit fontScale="90000"/>
          </a:bodyPr>
          <a:lstStyle/>
          <a:p>
            <a:r>
              <a:rPr lang="es-ES" dirty="0"/>
              <a:t>INCONVENIENTES DEL USO DEL SISTEMA DE ARCHIVOS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95536" y="1844824"/>
            <a:ext cx="8229600" cy="4093915"/>
          </a:xfrm>
        </p:spPr>
        <p:txBody>
          <a:bodyPr>
            <a:noAutofit/>
          </a:bodyPr>
          <a:lstStyle/>
          <a:p>
            <a:pPr>
              <a:buNone/>
            </a:pPr>
            <a:r>
              <a:rPr lang="es-ES" sz="1800" b="1" dirty="0"/>
              <a:t>Dificultad en la reestructuración de la información. </a:t>
            </a:r>
          </a:p>
          <a:p>
            <a:pPr marL="811213" indent="-280988" algn="just"/>
            <a:r>
              <a:rPr lang="es-ES" sz="1800" dirty="0"/>
              <a:t>Resulta complicado añadir nuevos campos en ficheros existentes </a:t>
            </a:r>
          </a:p>
          <a:p>
            <a:pPr>
              <a:buNone/>
            </a:pPr>
            <a:r>
              <a:rPr lang="es-ES" sz="1800" b="1" dirty="0"/>
              <a:t>Tratamiento ineficaz de los datos. </a:t>
            </a:r>
          </a:p>
          <a:p>
            <a:pPr marL="811213" indent="-280988" algn="just"/>
            <a:r>
              <a:rPr lang="es-ES" sz="1800" dirty="0"/>
              <a:t>No se pueden modificar ni actualizar todos los datos al mismo tiempo. </a:t>
            </a:r>
          </a:p>
          <a:p>
            <a:pPr marL="85725" indent="-11113">
              <a:buNone/>
            </a:pPr>
            <a:r>
              <a:rPr lang="es-ES" sz="1800" b="1" dirty="0"/>
              <a:t>Dificultad del tratamiento de los ficheros en su conjunto debido a la  incompatibilidad de los lenguajes de programación. </a:t>
            </a:r>
          </a:p>
          <a:p>
            <a:pPr marL="85725" indent="-11113">
              <a:buNone/>
            </a:pPr>
            <a:endParaRPr lang="es-ES" sz="1800" b="1" dirty="0"/>
          </a:p>
          <a:p>
            <a:pPr>
              <a:buNone/>
            </a:pPr>
            <a:r>
              <a:rPr lang="es-ES" sz="1800" b="1" dirty="0"/>
              <a:t>Dependencia excesiva del formato (aislamiento de datos). </a:t>
            </a:r>
          </a:p>
          <a:p>
            <a:pPr marL="811213" indent="-280988" algn="just"/>
            <a:r>
              <a:rPr lang="es-ES" sz="1800" dirty="0"/>
              <a:t>La información en los ficheros está en varios formatos no estándares. Estos formatos deberán ser conocidos por los desarrolladores de los programas que accedan a los datos. </a:t>
            </a:r>
          </a:p>
          <a:p>
            <a:pPr marL="811213" indent="-280988" algn="just">
              <a:buNone/>
            </a:pPr>
            <a:endParaRPr lang="es-ES" sz="1800" dirty="0"/>
          </a:p>
          <a:p>
            <a:pPr>
              <a:buNone/>
            </a:pPr>
            <a:endParaRPr lang="es-ES" sz="1800" dirty="0"/>
          </a:p>
        </p:txBody>
      </p:sp>
      <p:sp>
        <p:nvSpPr>
          <p:cNvPr id="3" name="2 Título"/>
          <p:cNvSpPr>
            <a:spLocks noGrp="1"/>
          </p:cNvSpPr>
          <p:nvPr>
            <p:ph type="title"/>
          </p:nvPr>
        </p:nvSpPr>
        <p:spPr>
          <a:xfrm>
            <a:off x="683568" y="260648"/>
            <a:ext cx="8229600" cy="1143000"/>
          </a:xfrm>
        </p:spPr>
        <p:txBody>
          <a:bodyPr>
            <a:normAutofit fontScale="90000"/>
          </a:bodyPr>
          <a:lstStyle/>
          <a:p>
            <a:r>
              <a:rPr lang="es-ES" dirty="0"/>
              <a:t>INCONVENIENTES DEL USO DEL SISTEMA DE ARCHIVOS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95536" y="1628800"/>
            <a:ext cx="8229600" cy="4093915"/>
          </a:xfrm>
        </p:spPr>
        <p:txBody>
          <a:bodyPr>
            <a:noAutofit/>
          </a:bodyPr>
          <a:lstStyle/>
          <a:p>
            <a:pPr marL="0" indent="0">
              <a:buNone/>
            </a:pPr>
            <a:r>
              <a:rPr lang="es-ES" sz="1800" b="1" dirty="0"/>
              <a:t>Sólo se pueden realizar las consultas que se han tenido en cuenta a la hora de escribir los programas de aplicación, </a:t>
            </a:r>
          </a:p>
          <a:p>
            <a:pPr marL="11113" indent="-11113">
              <a:buNone/>
            </a:pPr>
            <a:r>
              <a:rPr lang="es-ES" sz="1800" dirty="0"/>
              <a:t>las consultas son limitadas por el número de programas de aplicación</a:t>
            </a:r>
          </a:p>
          <a:p>
            <a:pPr marL="11113" indent="-11113">
              <a:buNone/>
            </a:pPr>
            <a:endParaRPr lang="es-ES" sz="1800" dirty="0"/>
          </a:p>
          <a:p>
            <a:pPr marL="11113" indent="-11113">
              <a:buNone/>
            </a:pPr>
            <a:r>
              <a:rPr lang="es-ES" sz="1800" dirty="0"/>
              <a:t> </a:t>
            </a:r>
            <a:r>
              <a:rPr lang="es-ES" sz="1800" b="1" dirty="0"/>
              <a:t>Descentralización de los datos (por no estar todos integrados en la misma colección). </a:t>
            </a:r>
          </a:p>
          <a:p>
            <a:pPr marL="11113" indent="-11113">
              <a:buNone/>
            </a:pPr>
            <a:endParaRPr lang="es-ES" sz="1800" b="1" dirty="0"/>
          </a:p>
          <a:p>
            <a:pPr marL="11113" indent="-11113" algn="just">
              <a:buNone/>
            </a:pPr>
            <a:r>
              <a:rPr lang="es-ES" sz="1800" b="1" dirty="0"/>
              <a:t>Las actualizaciones y modificaciones de los ficheros no son compartidas por toda la organización lo cual lleva a grandes confusiones. </a:t>
            </a:r>
          </a:p>
          <a:p>
            <a:pPr>
              <a:buNone/>
            </a:pPr>
            <a:endParaRPr lang="es-ES" sz="1800" dirty="0"/>
          </a:p>
        </p:txBody>
      </p:sp>
      <p:sp>
        <p:nvSpPr>
          <p:cNvPr id="3" name="2 Título"/>
          <p:cNvSpPr>
            <a:spLocks noGrp="1"/>
          </p:cNvSpPr>
          <p:nvPr>
            <p:ph type="title"/>
          </p:nvPr>
        </p:nvSpPr>
        <p:spPr>
          <a:xfrm>
            <a:off x="683568" y="260648"/>
            <a:ext cx="8229600" cy="1143000"/>
          </a:xfrm>
        </p:spPr>
        <p:txBody>
          <a:bodyPr>
            <a:normAutofit fontScale="90000"/>
          </a:bodyPr>
          <a:lstStyle/>
          <a:p>
            <a:r>
              <a:rPr lang="es-ES" dirty="0"/>
              <a:t>INCONVENIENTES DEL USO DEL SISTEMA DE ARCHIVOS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r>
              <a:rPr lang="es-ES" dirty="0"/>
              <a:t>BASE DE DATOS</a:t>
            </a:r>
          </a:p>
        </p:txBody>
      </p:sp>
      <p:sp>
        <p:nvSpPr>
          <p:cNvPr id="4" name="3 CuadroTexto"/>
          <p:cNvSpPr txBox="1"/>
          <p:nvPr/>
        </p:nvSpPr>
        <p:spPr>
          <a:xfrm>
            <a:off x="683568" y="1196752"/>
            <a:ext cx="7848872" cy="1200329"/>
          </a:xfrm>
          <a:prstGeom prst="rect">
            <a:avLst/>
          </a:prstGeom>
          <a:noFill/>
        </p:spPr>
        <p:txBody>
          <a:bodyPr wrap="square" rtlCol="0">
            <a:spAutoFit/>
          </a:bodyPr>
          <a:lstStyle/>
          <a:p>
            <a:r>
              <a:rPr lang="es-ES" b="1" dirty="0">
                <a:solidFill>
                  <a:srgbClr val="FF0000"/>
                </a:solidFill>
              </a:rPr>
              <a:t>¿Consiguen los sistemas de Bases de Datos solucionar todos esos problemas? </a:t>
            </a:r>
          </a:p>
          <a:p>
            <a:endParaRPr lang="es-ES" dirty="0"/>
          </a:p>
          <a:p>
            <a:endParaRPr lang="es-ES" dirty="0"/>
          </a:p>
        </p:txBody>
      </p:sp>
      <p:sp>
        <p:nvSpPr>
          <p:cNvPr id="5" name="4 CuadroTexto"/>
          <p:cNvSpPr txBox="1"/>
          <p:nvPr/>
        </p:nvSpPr>
        <p:spPr>
          <a:xfrm>
            <a:off x="755576" y="1916832"/>
            <a:ext cx="4968552" cy="4247317"/>
          </a:xfrm>
          <a:prstGeom prst="rect">
            <a:avLst/>
          </a:prstGeom>
          <a:noFill/>
        </p:spPr>
        <p:txBody>
          <a:bodyPr wrap="square" rtlCol="0">
            <a:spAutoFit/>
          </a:bodyPr>
          <a:lstStyle/>
          <a:p>
            <a:pPr algn="just"/>
            <a:r>
              <a:rPr lang="es-ES" dirty="0"/>
              <a:t>Para solventar los problemas de los sistemas de archivos a la hora del tratamiento de la información surge a mediados de los años 60 un concepto nuevo, </a:t>
            </a:r>
            <a:r>
              <a:rPr lang="es-ES" b="1" dirty="0"/>
              <a:t>las bases de datos. </a:t>
            </a:r>
          </a:p>
          <a:p>
            <a:pPr algn="just"/>
            <a:endParaRPr lang="es-ES" b="1" dirty="0"/>
          </a:p>
          <a:p>
            <a:pPr algn="just"/>
            <a:endParaRPr lang="es-ES" b="1" dirty="0"/>
          </a:p>
          <a:p>
            <a:pPr algn="just"/>
            <a:r>
              <a:rPr lang="es-ES" dirty="0"/>
              <a:t>En 1970 </a:t>
            </a:r>
            <a:r>
              <a:rPr lang="es-ES" dirty="0" err="1"/>
              <a:t>Codd</a:t>
            </a:r>
            <a:r>
              <a:rPr lang="es-ES" dirty="0"/>
              <a:t> propuso el modelo relacional. Este modelo es el que ha marcado la línea de investigación durante muchos años, pero actualmente se encuentran en auge los </a:t>
            </a:r>
            <a:r>
              <a:rPr lang="es-ES" b="1" dirty="0"/>
              <a:t>modelos orientados a objetos. Estos modelos de bases de datos los estudiaremos a lo largo del módulo. </a:t>
            </a:r>
            <a:endParaRPr lang="es-ES" dirty="0"/>
          </a:p>
        </p:txBody>
      </p:sp>
      <p:pic>
        <p:nvPicPr>
          <p:cNvPr id="6146" name="Picture 2"/>
          <p:cNvPicPr>
            <a:picLocks noChangeAspect="1" noChangeArrowheads="1"/>
          </p:cNvPicPr>
          <p:nvPr/>
        </p:nvPicPr>
        <p:blipFill>
          <a:blip r:embed="rId2" cstate="print"/>
          <a:srcRect/>
          <a:stretch>
            <a:fillRect/>
          </a:stretch>
        </p:blipFill>
        <p:spPr bwMode="auto">
          <a:xfrm>
            <a:off x="5940152" y="2756500"/>
            <a:ext cx="2970287" cy="233863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772816"/>
            <a:ext cx="8229600" cy="4525963"/>
          </a:xfrm>
        </p:spPr>
        <p:txBody>
          <a:bodyPr>
            <a:normAutofit/>
          </a:bodyPr>
          <a:lstStyle/>
          <a:p>
            <a:endParaRPr lang="es-ES" dirty="0"/>
          </a:p>
          <a:p>
            <a:pPr marL="88900" indent="20638" algn="ctr">
              <a:buNone/>
            </a:pPr>
            <a:r>
              <a:rPr lang="es-ES" b="1" dirty="0">
                <a:solidFill>
                  <a:srgbClr val="FF0000"/>
                </a:solidFill>
              </a:rPr>
              <a:t>Una base de datos es un conjunto o depósito de datos relacionados entre sí, almacenados en soporte informático, que permite el acceso directo a los mismos , junto a un conjunto de programas que manipulan esos datos</a:t>
            </a:r>
            <a:r>
              <a:rPr lang="es-ES" b="1" i="1" dirty="0">
                <a:solidFill>
                  <a:srgbClr val="FF0000"/>
                </a:solidFill>
              </a:rPr>
              <a:t>. </a:t>
            </a:r>
          </a:p>
          <a:p>
            <a:pPr marL="88900" indent="20638" algn="ctr">
              <a:buNone/>
            </a:pPr>
            <a:endParaRPr lang="es-ES" b="1" i="1" dirty="0"/>
          </a:p>
          <a:p>
            <a:pPr marL="88900" indent="20638" algn="ctr">
              <a:buNone/>
            </a:pPr>
            <a:r>
              <a:rPr lang="es-ES" b="1" i="1" dirty="0"/>
              <a:t>¿pero, en que se diferencian del sistema de archivos?</a:t>
            </a:r>
          </a:p>
        </p:txBody>
      </p:sp>
      <p:sp>
        <p:nvSpPr>
          <p:cNvPr id="3" name="2 Título"/>
          <p:cNvSpPr>
            <a:spLocks noGrp="1"/>
          </p:cNvSpPr>
          <p:nvPr>
            <p:ph type="title"/>
          </p:nvPr>
        </p:nvSpPr>
        <p:spPr>
          <a:xfrm>
            <a:off x="467544" y="548680"/>
            <a:ext cx="8229600" cy="1143000"/>
          </a:xfrm>
        </p:spPr>
        <p:txBody>
          <a:bodyPr>
            <a:normAutofit fontScale="90000"/>
          </a:bodyPr>
          <a:lstStyle/>
          <a:p>
            <a:r>
              <a:rPr lang="es-ES" dirty="0"/>
              <a:t>¿Entonces ya cual seria una definición acertada de una base de datos?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dirty="0"/>
              <a:t>Definición de base de datos</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611560" y="1484784"/>
            <a:ext cx="4572000" cy="3067050"/>
          </a:xfrm>
          <a:prstGeom prst="rect">
            <a:avLst/>
          </a:prstGeom>
          <a:noFill/>
          <a:ln w="9525">
            <a:noFill/>
            <a:miter lim="800000"/>
            <a:headEnd/>
            <a:tailEnd/>
          </a:ln>
        </p:spPr>
      </p:pic>
      <p:sp>
        <p:nvSpPr>
          <p:cNvPr id="5" name="4 CuadroTexto"/>
          <p:cNvSpPr txBox="1"/>
          <p:nvPr/>
        </p:nvSpPr>
        <p:spPr>
          <a:xfrm>
            <a:off x="5364088" y="1484784"/>
            <a:ext cx="3528392" cy="3416320"/>
          </a:xfrm>
          <a:prstGeom prst="rect">
            <a:avLst/>
          </a:prstGeom>
          <a:noFill/>
        </p:spPr>
        <p:txBody>
          <a:bodyPr wrap="square" rtlCol="0">
            <a:spAutoFit/>
          </a:bodyPr>
          <a:lstStyle/>
          <a:p>
            <a:endParaRPr lang="es-ES" dirty="0"/>
          </a:p>
          <a:p>
            <a:r>
              <a:rPr lang="es-ES" b="1" dirty="0"/>
              <a:t>Un conjunto exhaustivo no redundante de datos estructurados organizados independientemente de su utilización y su implementación en máquina, accesibles en tiempo real y compatibles con usuarios concurrentes con necesidad de información diferente. </a:t>
            </a:r>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checkerboard(across)">
                                      <p:cBhvr>
                                        <p:cTn id="7" dur="500"/>
                                        <p:tgtEl>
                                          <p:spTgt spid="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box(in)">
                                      <p:cBhvr>
                                        <p:cTn id="1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484784"/>
            <a:ext cx="8229600" cy="4525963"/>
          </a:xfrm>
        </p:spPr>
        <p:txBody>
          <a:bodyPr>
            <a:noAutofit/>
          </a:bodyPr>
          <a:lstStyle/>
          <a:p>
            <a:endParaRPr lang="es-ES" sz="1800" dirty="0"/>
          </a:p>
          <a:p>
            <a:pPr algn="just"/>
            <a:r>
              <a:rPr lang="es-ES" sz="1800" dirty="0"/>
              <a:t>Una Base de Datos es un conjunto exhaustivo </a:t>
            </a:r>
            <a:r>
              <a:rPr lang="es-ES" sz="1800" b="1" dirty="0"/>
              <a:t>no redundante de datos, mientras que una de las desventajas del uso de sistemas de archivos es la redundancia de los datos. </a:t>
            </a:r>
          </a:p>
          <a:p>
            <a:pPr algn="just">
              <a:buNone/>
            </a:pPr>
            <a:endParaRPr lang="es-ES" sz="1800" b="1" dirty="0"/>
          </a:p>
          <a:p>
            <a:pPr algn="just"/>
            <a:r>
              <a:rPr lang="es-ES" sz="1800" dirty="0"/>
              <a:t>En la base de datos los datos están organizados </a:t>
            </a:r>
            <a:r>
              <a:rPr lang="es-ES" sz="1800" b="1" dirty="0"/>
              <a:t>independientemente de su utilización y su implementación en máquina. Si recordamos, en los sistemas de archivos los datos se organizan y se estructuran en función de la utilización de los mismos. </a:t>
            </a:r>
          </a:p>
          <a:p>
            <a:endParaRPr lang="es-ES" sz="1800" dirty="0"/>
          </a:p>
          <a:p>
            <a:pPr algn="just"/>
            <a:r>
              <a:rPr lang="es-ES" sz="1800" dirty="0"/>
              <a:t>En las bases de datos </a:t>
            </a:r>
            <a:r>
              <a:rPr lang="es-ES" sz="1800" b="1" dirty="0"/>
              <a:t>los datos son compatibles con usuarios concurrentes con necesidad de información diferente. En el sistema de archivos los datos se estructuran en función de la necesidad de información, es decir, puede surgir incompatibilidad de los datos según las necesidades de los usuarios. </a:t>
            </a:r>
          </a:p>
          <a:p>
            <a:endParaRPr lang="es-ES" sz="1800" b="1" dirty="0"/>
          </a:p>
          <a:p>
            <a:endParaRPr lang="es-ES" sz="1800" b="1" dirty="0"/>
          </a:p>
          <a:p>
            <a:pPr>
              <a:buNone/>
            </a:pPr>
            <a:r>
              <a:rPr lang="es-ES" sz="1800" dirty="0"/>
              <a:t> </a:t>
            </a:r>
          </a:p>
        </p:txBody>
      </p:sp>
      <p:sp>
        <p:nvSpPr>
          <p:cNvPr id="3" name="2 Título"/>
          <p:cNvSpPr>
            <a:spLocks noGrp="1"/>
          </p:cNvSpPr>
          <p:nvPr>
            <p:ph type="title"/>
          </p:nvPr>
        </p:nvSpPr>
        <p:spPr/>
        <p:txBody>
          <a:bodyPr>
            <a:normAutofit fontScale="90000"/>
          </a:bodyPr>
          <a:lstStyle/>
          <a:p>
            <a:r>
              <a:rPr lang="es-ES" dirty="0"/>
              <a:t>Diferencias entre bases de datos y sistemas de archivos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484784"/>
            <a:ext cx="8229600" cy="4525963"/>
          </a:xfrm>
        </p:spPr>
        <p:txBody>
          <a:bodyPr>
            <a:noAutofit/>
          </a:bodyPr>
          <a:lstStyle/>
          <a:p>
            <a:pPr marL="0" indent="0" algn="just">
              <a:buNone/>
            </a:pPr>
            <a:endParaRPr lang="es-ES" sz="1800" b="1" dirty="0"/>
          </a:p>
          <a:p>
            <a:pPr>
              <a:buNone/>
            </a:pPr>
            <a:endParaRPr lang="es-ES" sz="1800" dirty="0"/>
          </a:p>
        </p:txBody>
      </p:sp>
      <p:sp>
        <p:nvSpPr>
          <p:cNvPr id="3" name="2 Título"/>
          <p:cNvSpPr>
            <a:spLocks noGrp="1"/>
          </p:cNvSpPr>
          <p:nvPr>
            <p:ph type="title"/>
          </p:nvPr>
        </p:nvSpPr>
        <p:spPr/>
        <p:txBody>
          <a:bodyPr>
            <a:normAutofit fontScale="90000"/>
          </a:bodyPr>
          <a:lstStyle/>
          <a:p>
            <a:r>
              <a:rPr lang="es-ES" dirty="0"/>
              <a:t>VENTAJAS DE LOS SISTEMAS DE BASES DE DATOS</a:t>
            </a:r>
          </a:p>
        </p:txBody>
      </p:sp>
      <p:sp>
        <p:nvSpPr>
          <p:cNvPr id="5" name="4 Rectángulo"/>
          <p:cNvSpPr/>
          <p:nvPr/>
        </p:nvSpPr>
        <p:spPr>
          <a:xfrm>
            <a:off x="251520" y="1556792"/>
            <a:ext cx="8676456" cy="3970318"/>
          </a:xfrm>
          <a:prstGeom prst="rect">
            <a:avLst/>
          </a:prstGeom>
        </p:spPr>
        <p:txBody>
          <a:bodyPr wrap="square">
            <a:spAutoFit/>
          </a:bodyPr>
          <a:lstStyle/>
          <a:p>
            <a:endParaRPr lang="es-ES" dirty="0"/>
          </a:p>
          <a:p>
            <a:r>
              <a:rPr lang="es-ES" b="1" dirty="0"/>
              <a:t>Independencia de los datos respecto de los procedimientos. </a:t>
            </a:r>
          </a:p>
          <a:p>
            <a:endParaRPr lang="es-ES" b="1" dirty="0"/>
          </a:p>
          <a:p>
            <a:pPr algn="just"/>
            <a:r>
              <a:rPr lang="es-ES" dirty="0"/>
              <a:t>El usuario tiene una visión abstracta de los datos, sin necesidad de ningún conocimiento sobre la implementación de los ficheros de datos, índices, etc. Esto supone un gran ahorro en los costes de programación, de forma que la modificación de la estructura de los datos no suponga un cambio en los programas y viceversa. Sin ella, el mantenimiento de la base de datos ocuparía el 50% de los recursos humanos dedicados al desarrollo de cualquier aplicación. </a:t>
            </a:r>
          </a:p>
          <a:p>
            <a:r>
              <a:rPr lang="es-ES" dirty="0"/>
              <a:t>► </a:t>
            </a:r>
            <a:r>
              <a:rPr lang="es-ES" b="1" dirty="0"/>
              <a:t>Disminución de las redundancias</a:t>
            </a:r>
          </a:p>
          <a:p>
            <a:endParaRPr lang="es-ES" b="1" dirty="0"/>
          </a:p>
          <a:p>
            <a:r>
              <a:rPr lang="es-ES" dirty="0"/>
              <a:t>► </a:t>
            </a:r>
            <a:r>
              <a:rPr lang="es-ES" b="1" dirty="0"/>
              <a:t>Disminución de la posibilidad de que se produzca inconsistencia de datos.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ox(in)">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ox(in)">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ox(in)">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85000" lnSpcReduction="10000"/>
          </a:bodyPr>
          <a:lstStyle/>
          <a:p>
            <a:pPr marL="0" indent="0" algn="just">
              <a:buNone/>
            </a:pPr>
            <a:r>
              <a:rPr lang="es-ES" sz="3200" dirty="0">
                <a:solidFill>
                  <a:srgbClr val="FF0000"/>
                </a:solidFill>
              </a:rPr>
              <a:t>BD= BASE DE DATOS= ALMACEN DE DATOS??</a:t>
            </a:r>
          </a:p>
          <a:p>
            <a:pPr marL="0" indent="0" algn="just">
              <a:buNone/>
            </a:pPr>
            <a:endParaRPr lang="es-ES" sz="3200" dirty="0">
              <a:solidFill>
                <a:srgbClr val="FF0000"/>
              </a:solidFill>
            </a:endParaRPr>
          </a:p>
          <a:p>
            <a:pPr marL="0" indent="0" algn="just">
              <a:buNone/>
            </a:pPr>
            <a:r>
              <a:rPr lang="es-ES" sz="3200" dirty="0"/>
              <a:t>Conjunto de datos almacenados y estructurados de tal forma que sea fácil su manejo y consulta. </a:t>
            </a:r>
          </a:p>
          <a:p>
            <a:pPr marL="0" indent="0" algn="just">
              <a:buNone/>
            </a:pPr>
            <a:endParaRPr lang="es-ES" sz="3200" dirty="0"/>
          </a:p>
          <a:p>
            <a:pPr marL="0" indent="0" algn="just">
              <a:buNone/>
            </a:pPr>
            <a:r>
              <a:rPr lang="es-ES" sz="3200" b="1" dirty="0"/>
              <a:t>Se suele utilizar hoy en día en el desarrollo tanto de aplicaciones web como móviles para el almacenamiento de la información, consulta y futura recuperación de la información.</a:t>
            </a:r>
            <a:endParaRPr lang="es-ES" sz="3200" dirty="0"/>
          </a:p>
        </p:txBody>
      </p:sp>
      <p:sp>
        <p:nvSpPr>
          <p:cNvPr id="3" name="2 Título"/>
          <p:cNvSpPr>
            <a:spLocks noGrp="1"/>
          </p:cNvSpPr>
          <p:nvPr>
            <p:ph type="title"/>
          </p:nvPr>
        </p:nvSpPr>
        <p:spPr/>
        <p:txBody>
          <a:bodyPr>
            <a:normAutofit/>
          </a:bodyPr>
          <a:lstStyle/>
          <a:p>
            <a:r>
              <a:rPr lang="es-ES" dirty="0"/>
              <a:t>CONCEPTO DE BASE DE DATOS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ox(i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ox(in)">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484784"/>
            <a:ext cx="8229600" cy="4525963"/>
          </a:xfrm>
        </p:spPr>
        <p:txBody>
          <a:bodyPr>
            <a:noAutofit/>
          </a:bodyPr>
          <a:lstStyle/>
          <a:p>
            <a:pPr marL="0" indent="0" algn="just">
              <a:buNone/>
            </a:pPr>
            <a:endParaRPr lang="es-ES" sz="1800" b="1" dirty="0"/>
          </a:p>
          <a:p>
            <a:pPr>
              <a:buNone/>
            </a:pPr>
            <a:endParaRPr lang="es-ES" sz="1800" dirty="0"/>
          </a:p>
        </p:txBody>
      </p:sp>
      <p:sp>
        <p:nvSpPr>
          <p:cNvPr id="3" name="2 Título"/>
          <p:cNvSpPr>
            <a:spLocks noGrp="1"/>
          </p:cNvSpPr>
          <p:nvPr>
            <p:ph type="title"/>
          </p:nvPr>
        </p:nvSpPr>
        <p:spPr/>
        <p:txBody>
          <a:bodyPr>
            <a:normAutofit fontScale="90000"/>
          </a:bodyPr>
          <a:lstStyle/>
          <a:p>
            <a:r>
              <a:rPr lang="es-ES" dirty="0"/>
              <a:t>VENTAJAS DE LOS SISTEMAS DE BASES DE DATOS</a:t>
            </a:r>
          </a:p>
        </p:txBody>
      </p:sp>
      <p:sp>
        <p:nvSpPr>
          <p:cNvPr id="5" name="4 Rectángulo"/>
          <p:cNvSpPr/>
          <p:nvPr/>
        </p:nvSpPr>
        <p:spPr>
          <a:xfrm>
            <a:off x="251520" y="1556792"/>
            <a:ext cx="8676456" cy="3416320"/>
          </a:xfrm>
          <a:prstGeom prst="rect">
            <a:avLst/>
          </a:prstGeom>
        </p:spPr>
        <p:txBody>
          <a:bodyPr wrap="square">
            <a:spAutoFit/>
          </a:bodyPr>
          <a:lstStyle/>
          <a:p>
            <a:endParaRPr lang="es-ES" dirty="0"/>
          </a:p>
          <a:p>
            <a:r>
              <a:rPr lang="es-ES" dirty="0"/>
              <a:t>► </a:t>
            </a:r>
            <a:r>
              <a:rPr lang="es-ES" b="1" dirty="0"/>
              <a:t>Mayor integridad de los datos. </a:t>
            </a:r>
          </a:p>
          <a:p>
            <a:endParaRPr lang="es-ES" b="1" dirty="0"/>
          </a:p>
          <a:p>
            <a:r>
              <a:rPr lang="es-ES" dirty="0"/>
              <a:t>► </a:t>
            </a:r>
            <a:r>
              <a:rPr lang="es-ES" b="1" dirty="0"/>
              <a:t>Mayor disponibilidad de los datos. </a:t>
            </a:r>
          </a:p>
          <a:p>
            <a:endParaRPr lang="es-ES" b="1" dirty="0"/>
          </a:p>
          <a:p>
            <a:r>
              <a:rPr lang="es-ES" dirty="0"/>
              <a:t>► </a:t>
            </a:r>
            <a:r>
              <a:rPr lang="es-ES" b="1" dirty="0"/>
              <a:t>Mayor seguridad de los datos. </a:t>
            </a:r>
          </a:p>
          <a:p>
            <a:endParaRPr lang="es-ES" b="1" dirty="0"/>
          </a:p>
          <a:p>
            <a:r>
              <a:rPr lang="es-ES" dirty="0"/>
              <a:t>► </a:t>
            </a:r>
            <a:r>
              <a:rPr lang="es-ES" b="1" dirty="0"/>
              <a:t>Mayor privacidad de los datos. </a:t>
            </a:r>
          </a:p>
          <a:p>
            <a:endParaRPr lang="es-ES" b="1" dirty="0"/>
          </a:p>
          <a:p>
            <a:r>
              <a:rPr lang="es-ES" dirty="0"/>
              <a:t>► </a:t>
            </a:r>
            <a:r>
              <a:rPr lang="es-ES" b="1" dirty="0"/>
              <a:t>Mayor eficiencia en la recogida, codificación y entrada en el sistema. </a:t>
            </a:r>
          </a:p>
          <a:p>
            <a:endParaRPr lang="es-ES" b="1" dirty="0"/>
          </a:p>
          <a:p>
            <a:endParaRPr lang="es-E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ox(in)">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ox(in)">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box(in)">
                                      <p:cBhvr>
                                        <p:cTn id="22" dur="500"/>
                                        <p:tgtEl>
                                          <p:spTgt spid="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box(in)">
                                      <p:cBhvr>
                                        <p:cTn id="2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484784"/>
            <a:ext cx="8229600" cy="4525963"/>
          </a:xfrm>
        </p:spPr>
        <p:txBody>
          <a:bodyPr>
            <a:noAutofit/>
          </a:bodyPr>
          <a:lstStyle/>
          <a:p>
            <a:pPr marL="0" indent="0" algn="just">
              <a:buNone/>
            </a:pPr>
            <a:endParaRPr lang="es-ES" sz="1800" b="1" dirty="0"/>
          </a:p>
          <a:p>
            <a:pPr>
              <a:buNone/>
            </a:pPr>
            <a:endParaRPr lang="es-ES" sz="1800" dirty="0"/>
          </a:p>
        </p:txBody>
      </p:sp>
      <p:sp>
        <p:nvSpPr>
          <p:cNvPr id="3" name="2 Título"/>
          <p:cNvSpPr>
            <a:spLocks noGrp="1"/>
          </p:cNvSpPr>
          <p:nvPr>
            <p:ph type="title"/>
          </p:nvPr>
        </p:nvSpPr>
        <p:spPr/>
        <p:txBody>
          <a:bodyPr>
            <a:normAutofit fontScale="90000"/>
          </a:bodyPr>
          <a:lstStyle/>
          <a:p>
            <a:r>
              <a:rPr lang="es-ES" dirty="0"/>
              <a:t>VENTAJAS DE LOS SISTEMAS DE BASES DE DATOS</a:t>
            </a:r>
          </a:p>
        </p:txBody>
      </p:sp>
      <p:sp>
        <p:nvSpPr>
          <p:cNvPr id="5" name="4 Rectángulo"/>
          <p:cNvSpPr/>
          <p:nvPr/>
        </p:nvSpPr>
        <p:spPr>
          <a:xfrm>
            <a:off x="251520" y="1556792"/>
            <a:ext cx="8676456" cy="3416320"/>
          </a:xfrm>
          <a:prstGeom prst="rect">
            <a:avLst/>
          </a:prstGeom>
        </p:spPr>
        <p:txBody>
          <a:bodyPr wrap="square">
            <a:spAutoFit/>
          </a:bodyPr>
          <a:lstStyle/>
          <a:p>
            <a:endParaRPr lang="es-ES" dirty="0"/>
          </a:p>
          <a:p>
            <a:endParaRPr lang="es-ES" b="1" dirty="0"/>
          </a:p>
          <a:p>
            <a:r>
              <a:rPr lang="es-ES" dirty="0"/>
              <a:t>► </a:t>
            </a:r>
            <a:r>
              <a:rPr lang="es-ES" b="1" dirty="0"/>
              <a:t>Interfaz con el pasado y futuro: </a:t>
            </a:r>
          </a:p>
          <a:p>
            <a:endParaRPr lang="es-ES" b="1" dirty="0"/>
          </a:p>
          <a:p>
            <a:pPr marL="633413"/>
            <a:r>
              <a:rPr lang="es-ES" dirty="0"/>
              <a:t>una base de datos debe estar abierta a reconocer información organizada físicamente por otro software. </a:t>
            </a:r>
          </a:p>
          <a:p>
            <a:endParaRPr lang="es-ES" b="1" dirty="0"/>
          </a:p>
          <a:p>
            <a:r>
              <a:rPr lang="es-ES" dirty="0"/>
              <a:t>► </a:t>
            </a:r>
            <a:r>
              <a:rPr lang="es-ES" b="1" dirty="0"/>
              <a:t>Compartición de los datos. </a:t>
            </a:r>
          </a:p>
          <a:p>
            <a:endParaRPr lang="es-ES" b="1" dirty="0"/>
          </a:p>
          <a:p>
            <a:r>
              <a:rPr lang="es-ES" dirty="0"/>
              <a:t>Los datos deben poder ser accedidos por varios usuarios simultáneamente, teniendo previstos procedimientos para salvaguardar la integridad de los mismos.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ox(i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ox(in)">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box(in)">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box(in)">
                                      <p:cBhvr>
                                        <p:cTn id="2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95536" y="1412776"/>
            <a:ext cx="8229600" cy="4525963"/>
          </a:xfrm>
        </p:spPr>
        <p:txBody>
          <a:bodyPr>
            <a:noAutofit/>
          </a:bodyPr>
          <a:lstStyle/>
          <a:p>
            <a:pPr marL="0" indent="0" algn="just">
              <a:buNone/>
            </a:pPr>
            <a:endParaRPr lang="es-ES" sz="1800" b="1" dirty="0"/>
          </a:p>
          <a:p>
            <a:pPr>
              <a:buNone/>
            </a:pPr>
            <a:endParaRPr lang="es-ES" sz="1800" dirty="0"/>
          </a:p>
        </p:txBody>
      </p:sp>
      <p:sp>
        <p:nvSpPr>
          <p:cNvPr id="3" name="2 Título"/>
          <p:cNvSpPr>
            <a:spLocks noGrp="1"/>
          </p:cNvSpPr>
          <p:nvPr>
            <p:ph type="title"/>
          </p:nvPr>
        </p:nvSpPr>
        <p:spPr/>
        <p:txBody>
          <a:bodyPr>
            <a:normAutofit/>
          </a:bodyPr>
          <a:lstStyle/>
          <a:p>
            <a:r>
              <a:rPr lang="es-ES" dirty="0"/>
              <a:t>INCONVENIENTES</a:t>
            </a:r>
          </a:p>
        </p:txBody>
      </p:sp>
      <p:sp>
        <p:nvSpPr>
          <p:cNvPr id="5" name="4 Rectángulo"/>
          <p:cNvSpPr/>
          <p:nvPr/>
        </p:nvSpPr>
        <p:spPr>
          <a:xfrm>
            <a:off x="251520" y="1556792"/>
            <a:ext cx="8676456" cy="2862322"/>
          </a:xfrm>
          <a:prstGeom prst="rect">
            <a:avLst/>
          </a:prstGeom>
        </p:spPr>
        <p:txBody>
          <a:bodyPr wrap="square">
            <a:spAutoFit/>
          </a:bodyPr>
          <a:lstStyle/>
          <a:p>
            <a:endParaRPr lang="es-ES" dirty="0"/>
          </a:p>
          <a:p>
            <a:r>
              <a:rPr lang="es-ES" b="1" dirty="0"/>
              <a:t>Desventajas relativas a la implantación: </a:t>
            </a:r>
          </a:p>
          <a:p>
            <a:endParaRPr lang="es-ES" b="1" dirty="0"/>
          </a:p>
          <a:p>
            <a:pPr lvl="1">
              <a:buFont typeface="Wingdings" pitchFamily="2" charset="2"/>
              <a:buChar char="q"/>
            </a:pPr>
            <a:r>
              <a:rPr lang="es-ES" dirty="0"/>
              <a:t> Instalación costosa en equipos y software. </a:t>
            </a:r>
          </a:p>
          <a:p>
            <a:pPr lvl="1">
              <a:buFont typeface="Wingdings" pitchFamily="2" charset="2"/>
              <a:buChar char="q"/>
            </a:pPr>
            <a:r>
              <a:rPr lang="es-ES" dirty="0"/>
              <a:t> Ausencia de estándares que facilite su uso. </a:t>
            </a:r>
          </a:p>
          <a:p>
            <a:pPr lvl="1">
              <a:buFont typeface="Wingdings" pitchFamily="2" charset="2"/>
              <a:buChar char="q"/>
            </a:pPr>
            <a:r>
              <a:rPr lang="es-ES" dirty="0"/>
              <a:t> Instalación larga y difícil. </a:t>
            </a:r>
          </a:p>
          <a:p>
            <a:pPr lvl="1">
              <a:buFont typeface="Wingdings" pitchFamily="2" charset="2"/>
              <a:buChar char="q"/>
            </a:pPr>
            <a:r>
              <a:rPr lang="es-ES" dirty="0"/>
              <a:t> Falta de rentabilidad a corto plazo. </a:t>
            </a:r>
          </a:p>
          <a:p>
            <a:endParaRPr lang="es-ES" dirty="0"/>
          </a:p>
          <a:p>
            <a:r>
              <a:rPr lang="es-ES" b="1" dirty="0"/>
              <a:t>Desventajas relativas a los usuarios: </a:t>
            </a:r>
          </a:p>
          <a:p>
            <a:r>
              <a:rPr lang="es-ES" dirty="0"/>
              <a:t> Necesidad de formación de un personal especializado. </a:t>
            </a:r>
          </a:p>
        </p:txBody>
      </p:sp>
      <p:pic>
        <p:nvPicPr>
          <p:cNvPr id="4098" name="Picture 2"/>
          <p:cNvPicPr>
            <a:picLocks noChangeAspect="1" noChangeArrowheads="1"/>
          </p:cNvPicPr>
          <p:nvPr/>
        </p:nvPicPr>
        <p:blipFill>
          <a:blip r:embed="rId2" cstate="print"/>
          <a:srcRect/>
          <a:stretch>
            <a:fillRect/>
          </a:stretch>
        </p:blipFill>
        <p:spPr bwMode="auto">
          <a:xfrm>
            <a:off x="4860032" y="4485229"/>
            <a:ext cx="3921621" cy="20341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ES"/>
          </a:p>
        </p:txBody>
      </p:sp>
      <p:sp>
        <p:nvSpPr>
          <p:cNvPr id="3" name="2 Título"/>
          <p:cNvSpPr>
            <a:spLocks noGrp="1"/>
          </p:cNvSpPr>
          <p:nvPr>
            <p:ph type="title"/>
          </p:nvPr>
        </p:nvSpPr>
        <p:spPr/>
        <p:txBody>
          <a:bodyPr>
            <a:normAutofit fontScale="90000"/>
          </a:bodyPr>
          <a:lstStyle/>
          <a:p>
            <a:r>
              <a:rPr lang="es-ES" dirty="0"/>
              <a:t>SISTEMAS GESTORES DE BASES DE DATOS</a:t>
            </a:r>
          </a:p>
        </p:txBody>
      </p:sp>
      <p:sp>
        <p:nvSpPr>
          <p:cNvPr id="4" name="3 CuadroTexto"/>
          <p:cNvSpPr txBox="1"/>
          <p:nvPr/>
        </p:nvSpPr>
        <p:spPr>
          <a:xfrm>
            <a:off x="971600" y="2348880"/>
            <a:ext cx="7272808" cy="1754326"/>
          </a:xfrm>
          <a:prstGeom prst="rect">
            <a:avLst/>
          </a:prstGeom>
          <a:noFill/>
        </p:spPr>
        <p:txBody>
          <a:bodyPr wrap="square" rtlCol="0">
            <a:spAutoFit/>
          </a:bodyPr>
          <a:lstStyle/>
          <a:p>
            <a:r>
              <a:rPr lang="es-ES" b="1" dirty="0"/>
              <a:t>Las bases de datos requieren básica y fundamentalmente un software de gestión que facilite las operaciones y las interfaces con los usuarios. </a:t>
            </a:r>
          </a:p>
          <a:p>
            <a:endParaRPr lang="es-ES" b="1" dirty="0"/>
          </a:p>
          <a:p>
            <a:endParaRPr lang="es-ES" b="1" dirty="0"/>
          </a:p>
          <a:p>
            <a:pPr algn="ctr"/>
            <a:r>
              <a:rPr lang="es-ES" b="1" dirty="0"/>
              <a:t>Sistema de Gestión de Bases de Datos </a:t>
            </a:r>
            <a:endParaRPr lang="es-E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484784"/>
            <a:ext cx="8229600" cy="4525963"/>
          </a:xfrm>
        </p:spPr>
        <p:txBody>
          <a:bodyPr>
            <a:noAutofit/>
          </a:bodyPr>
          <a:lstStyle/>
          <a:p>
            <a:pPr marL="0" indent="0" algn="just">
              <a:buNone/>
            </a:pPr>
            <a:endParaRPr lang="es-ES" sz="1800" b="1" dirty="0"/>
          </a:p>
          <a:p>
            <a:pPr>
              <a:buNone/>
            </a:pPr>
            <a:endParaRPr lang="es-ES" sz="1800" dirty="0"/>
          </a:p>
        </p:txBody>
      </p:sp>
      <p:sp>
        <p:nvSpPr>
          <p:cNvPr id="3" name="2 Título"/>
          <p:cNvSpPr>
            <a:spLocks noGrp="1"/>
          </p:cNvSpPr>
          <p:nvPr>
            <p:ph type="title"/>
          </p:nvPr>
        </p:nvSpPr>
        <p:spPr/>
        <p:txBody>
          <a:bodyPr>
            <a:normAutofit fontScale="90000"/>
          </a:bodyPr>
          <a:lstStyle/>
          <a:p>
            <a:r>
              <a:rPr lang="es-ES" dirty="0"/>
              <a:t>LENGUAJE, DEFINICIÓN Y MANIPULACIÓN DE DATOS</a:t>
            </a:r>
          </a:p>
        </p:txBody>
      </p:sp>
      <p:sp>
        <p:nvSpPr>
          <p:cNvPr id="7" name="6 Rectángulo"/>
          <p:cNvSpPr/>
          <p:nvPr/>
        </p:nvSpPr>
        <p:spPr>
          <a:xfrm>
            <a:off x="3779912" y="3140968"/>
            <a:ext cx="288032"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CuadroTexto"/>
          <p:cNvSpPr txBox="1"/>
          <p:nvPr/>
        </p:nvSpPr>
        <p:spPr>
          <a:xfrm>
            <a:off x="755576" y="1700808"/>
            <a:ext cx="7992888" cy="3693319"/>
          </a:xfrm>
          <a:prstGeom prst="rect">
            <a:avLst/>
          </a:prstGeom>
          <a:noFill/>
        </p:spPr>
        <p:txBody>
          <a:bodyPr wrap="square" rtlCol="0">
            <a:spAutoFit/>
          </a:bodyPr>
          <a:lstStyle/>
          <a:p>
            <a:pPr algn="just"/>
            <a:r>
              <a:rPr lang="es-ES" dirty="0"/>
              <a:t>Los </a:t>
            </a:r>
            <a:r>
              <a:rPr lang="es-ES" b="1" dirty="0"/>
              <a:t>SGBD proporcionan a los usuarios diferentes tipos de lenguajes de bases de datos para interactuar con ellos. Existen distintas clasificaciones de este tipo de lenguajes. </a:t>
            </a:r>
          </a:p>
          <a:p>
            <a:pPr algn="just"/>
            <a:endParaRPr lang="es-ES" b="1" dirty="0"/>
          </a:p>
          <a:p>
            <a:endParaRPr lang="es-ES" b="1" dirty="0"/>
          </a:p>
          <a:p>
            <a:pPr>
              <a:buFontTx/>
              <a:buChar char="-"/>
            </a:pPr>
            <a:r>
              <a:rPr lang="es-ES" b="1" dirty="0"/>
              <a:t>lenguajes de definición de datos  (DDL) – Data </a:t>
            </a:r>
            <a:r>
              <a:rPr lang="es-ES" b="1" dirty="0" err="1"/>
              <a:t>definition</a:t>
            </a:r>
            <a:r>
              <a:rPr lang="es-ES" b="1" dirty="0"/>
              <a:t> </a:t>
            </a:r>
            <a:r>
              <a:rPr lang="es-ES" b="1" dirty="0" err="1"/>
              <a:t>language</a:t>
            </a:r>
            <a:r>
              <a:rPr lang="es-ES" b="1" dirty="0"/>
              <a:t>- Subconjunto del lenguaje SQL</a:t>
            </a:r>
            <a:endParaRPr lang="es-ES" dirty="0"/>
          </a:p>
          <a:p>
            <a:pPr>
              <a:buFontTx/>
              <a:buChar char="-"/>
            </a:pPr>
            <a:endParaRPr lang="es-ES" b="1" dirty="0"/>
          </a:p>
          <a:p>
            <a:endParaRPr lang="es-ES" b="1" dirty="0"/>
          </a:p>
          <a:p>
            <a:pPr>
              <a:buFontTx/>
              <a:buChar char="-"/>
            </a:pPr>
            <a:r>
              <a:rPr lang="es-ES" b="1" dirty="0"/>
              <a:t>lenguajes de manipulación de datos.  (DML)- Data </a:t>
            </a:r>
            <a:r>
              <a:rPr lang="es-ES" b="1" dirty="0" err="1"/>
              <a:t>manipulation</a:t>
            </a:r>
            <a:r>
              <a:rPr lang="es-ES" b="1" dirty="0"/>
              <a:t> </a:t>
            </a:r>
            <a:r>
              <a:rPr lang="es-ES" b="1" dirty="0" err="1"/>
              <a:t>language</a:t>
            </a:r>
            <a:endParaRPr lang="es-ES" b="1" dirty="0"/>
          </a:p>
          <a:p>
            <a:endParaRPr lang="es-ES" b="1" dirty="0"/>
          </a:p>
          <a:p>
            <a:endParaRPr lang="es-E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anim calcmode="lin" valueType="num">
                                      <p:cBhvr additive="base">
                                        <p:cTn id="1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anim calcmode="lin" valueType="num">
                                      <p:cBhvr additive="base">
                                        <p:cTn id="15"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332656"/>
            <a:ext cx="8229600" cy="1143000"/>
          </a:xfrm>
        </p:spPr>
        <p:txBody>
          <a:bodyPr>
            <a:normAutofit fontScale="90000"/>
          </a:bodyPr>
          <a:lstStyle/>
          <a:p>
            <a:r>
              <a:rPr lang="es-ES" dirty="0"/>
              <a:t>LENGUAJE DE DEFINICIÓN DE DATOS</a:t>
            </a:r>
          </a:p>
        </p:txBody>
      </p:sp>
      <p:sp>
        <p:nvSpPr>
          <p:cNvPr id="5" name="4 Marcador de contenido"/>
          <p:cNvSpPr>
            <a:spLocks noGrp="1"/>
          </p:cNvSpPr>
          <p:nvPr>
            <p:ph idx="1"/>
          </p:nvPr>
        </p:nvSpPr>
        <p:spPr>
          <a:xfrm>
            <a:off x="395536" y="980728"/>
            <a:ext cx="8229600" cy="4525963"/>
          </a:xfrm>
        </p:spPr>
        <p:txBody>
          <a:bodyPr>
            <a:normAutofit fontScale="92500" lnSpcReduction="20000"/>
          </a:bodyPr>
          <a:lstStyle/>
          <a:p>
            <a:pPr>
              <a:buNone/>
            </a:pPr>
            <a:endParaRPr lang="es-ES" dirty="0"/>
          </a:p>
          <a:p>
            <a:endParaRPr lang="es-ES" dirty="0"/>
          </a:p>
          <a:p>
            <a:pPr lvl="0"/>
            <a:r>
              <a:rPr lang="es-ES" dirty="0"/>
              <a:t> </a:t>
            </a:r>
            <a:r>
              <a:rPr lang="es-ES" b="1" dirty="0"/>
              <a:t>Lenguajes de definición de datos.</a:t>
            </a:r>
            <a:endParaRPr lang="es-ES_tradnl" dirty="0"/>
          </a:p>
          <a:p>
            <a:pPr marL="68580" indent="0">
              <a:buNone/>
            </a:pPr>
            <a:r>
              <a:rPr lang="es-ES" b="1" dirty="0"/>
              <a:t> </a:t>
            </a:r>
            <a:endParaRPr lang="es-ES_tradnl" dirty="0"/>
          </a:p>
          <a:p>
            <a:pPr marL="68580" indent="0">
              <a:buNone/>
            </a:pPr>
            <a:r>
              <a:rPr lang="es-ES" dirty="0"/>
              <a:t>Más conocidos por su acrónimo anglosajón </a:t>
            </a:r>
            <a:r>
              <a:rPr lang="es-ES" b="1" dirty="0"/>
              <a:t>DDL (Data </a:t>
            </a:r>
            <a:r>
              <a:rPr lang="es-ES" b="1" dirty="0" err="1"/>
              <a:t>Definition</a:t>
            </a:r>
            <a:r>
              <a:rPr lang="es-ES" b="1" dirty="0"/>
              <a:t> </a:t>
            </a:r>
            <a:r>
              <a:rPr lang="es-ES" b="1" dirty="0" err="1"/>
              <a:t>Language</a:t>
            </a:r>
            <a:r>
              <a:rPr lang="es-ES" b="1" dirty="0"/>
              <a:t>).</a:t>
            </a:r>
            <a:r>
              <a:rPr lang="es-ES" dirty="0"/>
              <a:t> Los lenguajes de definición de datos (DDL) permiten:</a:t>
            </a:r>
            <a:endParaRPr lang="es-ES_tradnl" dirty="0"/>
          </a:p>
          <a:p>
            <a:pPr marL="68580" indent="0">
              <a:buNone/>
            </a:pPr>
            <a:r>
              <a:rPr lang="es-ES" dirty="0"/>
              <a:t> </a:t>
            </a:r>
            <a:endParaRPr lang="es-ES_tradnl" dirty="0"/>
          </a:p>
          <a:p>
            <a:pPr lvl="1"/>
            <a:r>
              <a:rPr lang="es-ES" dirty="0"/>
              <a:t>Especificar el </a:t>
            </a:r>
            <a:r>
              <a:rPr lang="es-ES" u="sng" dirty="0"/>
              <a:t>esquema de la base de datos</a:t>
            </a:r>
            <a:r>
              <a:rPr lang="es-ES" dirty="0"/>
              <a:t>,</a:t>
            </a:r>
            <a:endParaRPr lang="es-ES_tradnl" dirty="0"/>
          </a:p>
          <a:p>
            <a:pPr lvl="1"/>
            <a:r>
              <a:rPr lang="es-ES" dirty="0"/>
              <a:t>Modificar la estructura del esquema, </a:t>
            </a:r>
            <a:endParaRPr lang="es-ES_tradnl" dirty="0"/>
          </a:p>
          <a:p>
            <a:pPr lvl="1"/>
            <a:r>
              <a:rPr lang="es-ES" dirty="0"/>
              <a:t>Especificar las condiciones de integridad, </a:t>
            </a:r>
            <a:endParaRPr lang="es-ES_tradnl" dirty="0"/>
          </a:p>
          <a:p>
            <a:pPr lvl="1"/>
            <a:r>
              <a:rPr lang="es-ES" dirty="0"/>
              <a:t>Hacer consultas a la totalidad de los datos y </a:t>
            </a:r>
            <a:endParaRPr lang="es-ES_tradnl" dirty="0"/>
          </a:p>
          <a:p>
            <a:pPr lvl="1"/>
            <a:r>
              <a:rPr lang="es-ES" dirty="0"/>
              <a:t>Mejorar el acceso a la información. </a:t>
            </a:r>
            <a:endParaRPr lang="es-ES_tradnl"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332656"/>
            <a:ext cx="8229600" cy="1143000"/>
          </a:xfrm>
        </p:spPr>
        <p:txBody>
          <a:bodyPr>
            <a:normAutofit fontScale="90000"/>
          </a:bodyPr>
          <a:lstStyle/>
          <a:p>
            <a:r>
              <a:rPr lang="es-ES" dirty="0"/>
              <a:t>LENGUAJE DE MANIPULACIÓN DE DATOS</a:t>
            </a:r>
          </a:p>
        </p:txBody>
      </p:sp>
      <p:sp>
        <p:nvSpPr>
          <p:cNvPr id="5" name="4 Marcador de contenido"/>
          <p:cNvSpPr>
            <a:spLocks noGrp="1"/>
          </p:cNvSpPr>
          <p:nvPr>
            <p:ph idx="1"/>
          </p:nvPr>
        </p:nvSpPr>
        <p:spPr>
          <a:xfrm>
            <a:off x="467544" y="1700808"/>
            <a:ext cx="8229600" cy="4525963"/>
          </a:xfrm>
        </p:spPr>
        <p:txBody>
          <a:bodyPr>
            <a:normAutofit fontScale="92500" lnSpcReduction="10000"/>
          </a:bodyPr>
          <a:lstStyle/>
          <a:p>
            <a:pPr lvl="0" algn="just"/>
            <a:r>
              <a:rPr lang="es-ES" b="1" dirty="0"/>
              <a:t>Lenguajes de manipulación de datos</a:t>
            </a:r>
            <a:r>
              <a:rPr lang="es-ES" dirty="0"/>
              <a:t>.</a:t>
            </a:r>
            <a:endParaRPr lang="es-ES_tradnl" dirty="0"/>
          </a:p>
          <a:p>
            <a:pPr marL="68580" indent="0" algn="just">
              <a:buNone/>
            </a:pPr>
            <a:r>
              <a:rPr lang="es-ES" dirty="0"/>
              <a:t>Más conocidos por su acrónimo anglosajón </a:t>
            </a:r>
            <a:r>
              <a:rPr lang="es-ES" b="1" dirty="0"/>
              <a:t>DML (Data </a:t>
            </a:r>
            <a:r>
              <a:rPr lang="es-ES" b="1" dirty="0" err="1"/>
              <a:t>Manipulation</a:t>
            </a:r>
            <a:r>
              <a:rPr lang="es-ES" b="1" dirty="0"/>
              <a:t> </a:t>
            </a:r>
            <a:r>
              <a:rPr lang="es-ES" b="1" dirty="0" err="1"/>
              <a:t>Language</a:t>
            </a:r>
            <a:r>
              <a:rPr lang="es-ES" b="1" dirty="0"/>
              <a:t>)</a:t>
            </a:r>
            <a:r>
              <a:rPr lang="es-ES" dirty="0"/>
              <a:t>, o por otros nombres como lenguajes de acceso de datos, de gestión de datos o de consulta. </a:t>
            </a:r>
            <a:endParaRPr lang="es-ES_tradnl" dirty="0"/>
          </a:p>
          <a:p>
            <a:pPr marL="68580" indent="0" algn="just">
              <a:buNone/>
            </a:pPr>
            <a:r>
              <a:rPr lang="es-ES" dirty="0"/>
              <a:t>Los lenguajes de manipulación de datos (DML) permiten realizar sobre los datos las operaciones de:  </a:t>
            </a:r>
            <a:endParaRPr lang="es-ES_tradnl" dirty="0"/>
          </a:p>
          <a:p>
            <a:pPr lvl="1"/>
            <a:r>
              <a:rPr lang="es-ES" b="1" dirty="0"/>
              <a:t>Consulta, </a:t>
            </a:r>
            <a:endParaRPr lang="es-ES_tradnl" dirty="0"/>
          </a:p>
          <a:p>
            <a:pPr lvl="1"/>
            <a:r>
              <a:rPr lang="es-ES" b="1" dirty="0"/>
              <a:t>Actualización,</a:t>
            </a:r>
            <a:endParaRPr lang="es-ES_tradnl" dirty="0"/>
          </a:p>
          <a:p>
            <a:pPr lvl="1"/>
            <a:r>
              <a:rPr lang="es-ES" b="1" dirty="0"/>
              <a:t>Inserción</a:t>
            </a:r>
            <a:r>
              <a:rPr lang="es-ES" dirty="0"/>
              <a:t> y</a:t>
            </a:r>
            <a:endParaRPr lang="es-ES_tradnl" dirty="0"/>
          </a:p>
          <a:p>
            <a:pPr lvl="1"/>
            <a:r>
              <a:rPr lang="es-ES" b="1" dirty="0"/>
              <a:t>Borrado</a:t>
            </a:r>
            <a:r>
              <a:rPr lang="es-ES" dirty="0"/>
              <a:t>.</a:t>
            </a:r>
            <a:endParaRPr lang="es-ES" b="1"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260648"/>
            <a:ext cx="8229600" cy="1143000"/>
          </a:xfrm>
        </p:spPr>
        <p:txBody>
          <a:bodyPr>
            <a:normAutofit fontScale="90000"/>
          </a:bodyPr>
          <a:lstStyle/>
          <a:p>
            <a:r>
              <a:rPr lang="es-ES" dirty="0"/>
              <a:t>LENGUAJE DE MANIPULACIÓN DE DATOS</a:t>
            </a:r>
          </a:p>
        </p:txBody>
      </p:sp>
      <p:sp>
        <p:nvSpPr>
          <p:cNvPr id="5" name="4 Marcador de contenido"/>
          <p:cNvSpPr>
            <a:spLocks noGrp="1"/>
          </p:cNvSpPr>
          <p:nvPr>
            <p:ph idx="1"/>
          </p:nvPr>
        </p:nvSpPr>
        <p:spPr>
          <a:xfrm>
            <a:off x="467544" y="1556792"/>
            <a:ext cx="8229600" cy="4525963"/>
          </a:xfrm>
        </p:spPr>
        <p:txBody>
          <a:bodyPr>
            <a:normAutofit fontScale="92500" lnSpcReduction="10000"/>
          </a:bodyPr>
          <a:lstStyle/>
          <a:p>
            <a:pPr marL="85725" indent="-11113" algn="just">
              <a:buNone/>
            </a:pPr>
            <a:r>
              <a:rPr lang="es-ES" dirty="0"/>
              <a:t>El DML lo podemos clasificar en dos tipos según lo que  queremos obtener: </a:t>
            </a:r>
          </a:p>
          <a:p>
            <a:pPr algn="just"/>
            <a:r>
              <a:rPr lang="es-ES" b="1" dirty="0"/>
              <a:t>Lenguajes procedimentales. </a:t>
            </a:r>
          </a:p>
          <a:p>
            <a:pPr marL="365125" indent="-11113" algn="just">
              <a:buNone/>
            </a:pPr>
            <a:r>
              <a:rPr lang="es-ES" dirty="0"/>
              <a:t>Permiten especificar en el momento de recuperar información no sólo qué información se desea recuperar sino también cómo se desea hacer la operación. Ej. IMS y resto de SGBD jerárquicos o en red. </a:t>
            </a:r>
          </a:p>
          <a:p>
            <a:pPr algn="just"/>
            <a:r>
              <a:rPr lang="es-ES" dirty="0"/>
              <a:t> </a:t>
            </a:r>
            <a:r>
              <a:rPr lang="es-ES" b="1" dirty="0"/>
              <a:t>Lenguajes declarativos o no procedimentales. </a:t>
            </a:r>
            <a:r>
              <a:rPr lang="es-ES" dirty="0"/>
              <a:t>Sólo permiten especificar qué información se desea recuperar, pero no el modo de hacerlo. Ej. SQL en los SGBD relacionales. </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dirty="0"/>
              <a:t>Ejemplo de </a:t>
            </a:r>
            <a:r>
              <a:rPr lang="es-ES" dirty="0" err="1"/>
              <a:t>prodecimental</a:t>
            </a:r>
            <a:endParaRPr lang="es-ES" dirty="0"/>
          </a:p>
        </p:txBody>
      </p:sp>
      <p:pic>
        <p:nvPicPr>
          <p:cNvPr id="8194" name="Picture 2"/>
          <p:cNvPicPr>
            <a:picLocks noChangeAspect="1" noChangeArrowheads="1"/>
          </p:cNvPicPr>
          <p:nvPr/>
        </p:nvPicPr>
        <p:blipFill>
          <a:blip r:embed="rId2" cstate="print"/>
          <a:srcRect/>
          <a:stretch>
            <a:fillRect/>
          </a:stretch>
        </p:blipFill>
        <p:spPr bwMode="auto">
          <a:xfrm>
            <a:off x="1115616" y="1124744"/>
            <a:ext cx="6624736" cy="5335358"/>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404664"/>
            <a:ext cx="8229600" cy="1143000"/>
          </a:xfrm>
        </p:spPr>
        <p:txBody>
          <a:bodyPr>
            <a:normAutofit fontScale="90000"/>
          </a:bodyPr>
          <a:lstStyle/>
          <a:p>
            <a:r>
              <a:rPr lang="es-ES" dirty="0"/>
              <a:t>ARQUITECTURA DE UNA BASE DE DATOS-ABSTACCIÓN DE LA INFORMACIÓN</a:t>
            </a:r>
          </a:p>
        </p:txBody>
      </p:sp>
      <p:sp>
        <p:nvSpPr>
          <p:cNvPr id="6" name="5 CuadroTexto"/>
          <p:cNvSpPr txBox="1"/>
          <p:nvPr/>
        </p:nvSpPr>
        <p:spPr>
          <a:xfrm>
            <a:off x="899592" y="1988840"/>
            <a:ext cx="7776864" cy="3416320"/>
          </a:xfrm>
          <a:prstGeom prst="rect">
            <a:avLst/>
          </a:prstGeom>
          <a:noFill/>
        </p:spPr>
        <p:txBody>
          <a:bodyPr wrap="square" rtlCol="0">
            <a:spAutoFit/>
          </a:bodyPr>
          <a:lstStyle/>
          <a:p>
            <a:pPr marL="68580" indent="0" algn="just">
              <a:buNone/>
            </a:pPr>
            <a:r>
              <a:rPr lang="es-ES" dirty="0"/>
              <a:t>Sin embargo para que el sistema sea manejable, los datos se deben extraer eficientemente. Esto implica la utilización estructuras de datos complejas. Estas estructuras son ocultadas al usuario, de modo que se proporciona </a:t>
            </a:r>
            <a:r>
              <a:rPr lang="es-ES" b="1" dirty="0"/>
              <a:t>abstracción de la información </a:t>
            </a:r>
          </a:p>
          <a:p>
            <a:pPr marL="68580" indent="0" algn="just">
              <a:buNone/>
            </a:pPr>
            <a:r>
              <a:rPr lang="es-ES" dirty="0"/>
              <a:t>Cuanto mayor sea la abstracción de la información mejor se oculta al usuario el método de acceso y la organización de los datos </a:t>
            </a:r>
          </a:p>
          <a:p>
            <a:pPr marL="68580" indent="0" algn="just">
              <a:buNone/>
            </a:pPr>
            <a:endParaRPr lang="es-ES" dirty="0"/>
          </a:p>
          <a:p>
            <a:pPr marL="68580" indent="0" algn="just">
              <a:buNone/>
            </a:pPr>
            <a:endParaRPr lang="es-ES" dirty="0"/>
          </a:p>
          <a:p>
            <a:pPr marL="68580" indent="0" algn="just">
              <a:buNone/>
            </a:pPr>
            <a:r>
              <a:rPr lang="es-ES" dirty="0"/>
              <a:t>Existen diferentes </a:t>
            </a:r>
            <a:r>
              <a:rPr lang="es-ES" b="1" dirty="0"/>
              <a:t>niveles de abstracción</a:t>
            </a:r>
            <a:r>
              <a:rPr lang="es-ES" dirty="0"/>
              <a:t> para simplificar la interacción de los usuarios con el sistema:</a:t>
            </a:r>
          </a:p>
          <a:p>
            <a:pPr marL="68580" indent="0">
              <a:buNone/>
            </a:pPr>
            <a:endParaRPr lang="es-ES_tradnl" dirty="0"/>
          </a:p>
          <a:p>
            <a:endParaRPr lang="es-E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marL="0" indent="0" algn="just">
              <a:buNone/>
            </a:pPr>
            <a:r>
              <a:rPr lang="es-ES" dirty="0"/>
              <a:t>Casi toda la información a la que podemos acceder hoy en día está almacenada en una BD</a:t>
            </a:r>
          </a:p>
          <a:p>
            <a:pPr marL="0" indent="0">
              <a:buNone/>
            </a:pPr>
            <a:endParaRPr lang="es-ES" dirty="0"/>
          </a:p>
          <a:p>
            <a:pPr marL="0" indent="0">
              <a:buNone/>
            </a:pPr>
            <a:endParaRPr lang="es-ES" dirty="0"/>
          </a:p>
          <a:p>
            <a:pPr marL="0" indent="0">
              <a:buNone/>
            </a:pPr>
            <a:endParaRPr lang="es-ES" dirty="0"/>
          </a:p>
        </p:txBody>
      </p:sp>
      <p:sp>
        <p:nvSpPr>
          <p:cNvPr id="3" name="2 Título"/>
          <p:cNvSpPr>
            <a:spLocks noGrp="1"/>
          </p:cNvSpPr>
          <p:nvPr>
            <p:ph type="title"/>
          </p:nvPr>
        </p:nvSpPr>
        <p:spPr/>
        <p:txBody>
          <a:bodyPr>
            <a:normAutofit/>
          </a:bodyPr>
          <a:lstStyle/>
          <a:p>
            <a:r>
              <a:rPr lang="es-ES" dirty="0"/>
              <a:t>¿Dónde se utilizan las BD</a:t>
            </a:r>
          </a:p>
        </p:txBody>
      </p:sp>
      <p:pic>
        <p:nvPicPr>
          <p:cNvPr id="1028" name="Picture 4"/>
          <p:cNvPicPr>
            <a:picLocks noChangeAspect="1" noChangeArrowheads="1"/>
          </p:cNvPicPr>
          <p:nvPr/>
        </p:nvPicPr>
        <p:blipFill>
          <a:blip r:embed="rId2" cstate="print"/>
          <a:srcRect/>
          <a:stretch>
            <a:fillRect/>
          </a:stretch>
        </p:blipFill>
        <p:spPr bwMode="auto">
          <a:xfrm>
            <a:off x="1691680" y="2708920"/>
            <a:ext cx="5534025" cy="3105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blinds(horizontal)">
                                      <p:cBhvr>
                                        <p:cTn id="10"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404664"/>
            <a:ext cx="8229600" cy="1143000"/>
          </a:xfrm>
        </p:spPr>
        <p:txBody>
          <a:bodyPr>
            <a:normAutofit fontScale="90000"/>
          </a:bodyPr>
          <a:lstStyle/>
          <a:p>
            <a:r>
              <a:rPr lang="es-ES" dirty="0"/>
              <a:t>ARQUITECTURA DE UNA BASE DE DATOS-ABSTRACCIÓN DE LA INFORMACIÓN</a:t>
            </a:r>
          </a:p>
        </p:txBody>
      </p:sp>
      <p:sp>
        <p:nvSpPr>
          <p:cNvPr id="6" name="5 CuadroTexto"/>
          <p:cNvSpPr txBox="1"/>
          <p:nvPr/>
        </p:nvSpPr>
        <p:spPr>
          <a:xfrm>
            <a:off x="899592" y="1988840"/>
            <a:ext cx="7848872" cy="4247317"/>
          </a:xfrm>
          <a:prstGeom prst="rect">
            <a:avLst/>
          </a:prstGeom>
          <a:noFill/>
        </p:spPr>
        <p:txBody>
          <a:bodyPr wrap="square" rtlCol="0">
            <a:spAutoFit/>
          </a:bodyPr>
          <a:lstStyle/>
          <a:p>
            <a:pPr marL="68580" indent="0">
              <a:buNone/>
            </a:pPr>
            <a:r>
              <a:rPr lang="es-ES" b="1" dirty="0"/>
              <a:t>NIVEL EXTERNO :</a:t>
            </a:r>
          </a:p>
          <a:p>
            <a:pPr marL="68580" indent="0">
              <a:buNone/>
            </a:pPr>
            <a:r>
              <a:rPr lang="es-ES" dirty="0"/>
              <a:t>Es lo que el usuario final puede visualizar del sistema terminado</a:t>
            </a:r>
          </a:p>
          <a:p>
            <a:pPr marL="68580" indent="0">
              <a:buNone/>
            </a:pPr>
            <a:endParaRPr lang="es-ES" dirty="0"/>
          </a:p>
          <a:p>
            <a:pPr marL="68580" indent="0">
              <a:buNone/>
            </a:pPr>
            <a:r>
              <a:rPr lang="es-ES" b="1" dirty="0"/>
              <a:t>NIVEL CONCEPTUAL:</a:t>
            </a:r>
          </a:p>
          <a:p>
            <a:pPr marL="68580" indent="0">
              <a:buNone/>
            </a:pPr>
            <a:r>
              <a:rPr lang="es-ES" dirty="0"/>
              <a:t>Describe qué datos son almacenados realmente en la base de datos y las relaciones que existen entre los mismos, describe la base de datos completa en términos de su estructura de diseño. El nivel conceptual de abstracción lo usan los administradores de bases de datos, quienes deben decidir qué información se va a guardar en la base de datos.</a:t>
            </a:r>
          </a:p>
          <a:p>
            <a:pPr marL="68580" indent="0">
              <a:buNone/>
            </a:pPr>
            <a:endParaRPr lang="es-ES" b="1" dirty="0"/>
          </a:p>
          <a:p>
            <a:pPr marL="68580" indent="0">
              <a:buNone/>
            </a:pPr>
            <a:r>
              <a:rPr lang="es-ES" b="1" dirty="0"/>
              <a:t>NIVEL INTERNO O FISICO</a:t>
            </a:r>
          </a:p>
          <a:p>
            <a:pPr marL="68580" indent="0">
              <a:buNone/>
            </a:pPr>
            <a:r>
              <a:rPr lang="es-ES" dirty="0"/>
              <a:t>se describe en detalle la forma de almacenar los datos en los dispositivos de almacenamiento</a:t>
            </a:r>
            <a:endParaRPr lang="es-ES_tradnl" dirty="0"/>
          </a:p>
          <a:p>
            <a:endParaRPr lang="es-ES" dirty="0"/>
          </a:p>
        </p:txBody>
      </p:sp>
      <p:sp>
        <p:nvSpPr>
          <p:cNvPr id="4" name="3 CuadroTexto"/>
          <p:cNvSpPr txBox="1"/>
          <p:nvPr/>
        </p:nvSpPr>
        <p:spPr>
          <a:xfrm>
            <a:off x="4716016" y="5949280"/>
            <a:ext cx="4032448" cy="923330"/>
          </a:xfrm>
          <a:prstGeom prst="rect">
            <a:avLst/>
          </a:prstGeom>
          <a:noFill/>
        </p:spPr>
        <p:txBody>
          <a:bodyPr wrap="square" rtlCol="0">
            <a:spAutoFit/>
          </a:bodyPr>
          <a:lstStyle/>
          <a:p>
            <a:r>
              <a:rPr lang="es-ES" b="1" i="1" u="sng" dirty="0"/>
              <a:t>Los únicos datos que existen realmente están en el nivel físico</a:t>
            </a:r>
            <a:r>
              <a:rPr lang="es-ES" i="1" u="sng" dirty="0"/>
              <a:t>.</a:t>
            </a:r>
            <a:endParaRPr lang="es-ES_tradnl" i="1" u="sng" dirty="0"/>
          </a:p>
          <a:p>
            <a:endParaRPr lang="es-E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ES" dirty="0"/>
              <a:t>ARQUITECTURA DE UNA BASE DE DATOS</a:t>
            </a:r>
          </a:p>
        </p:txBody>
      </p:sp>
      <p:sp>
        <p:nvSpPr>
          <p:cNvPr id="6" name="5 Marcador de contenido"/>
          <p:cNvSpPr>
            <a:spLocks noGrp="1"/>
          </p:cNvSpPr>
          <p:nvPr>
            <p:ph idx="1"/>
          </p:nvPr>
        </p:nvSpPr>
        <p:spPr/>
        <p:txBody>
          <a:bodyPr/>
          <a:lstStyle/>
          <a:p>
            <a:endParaRPr lang="es-ES"/>
          </a:p>
        </p:txBody>
      </p:sp>
      <p:pic>
        <p:nvPicPr>
          <p:cNvPr id="5122" name="Picture 2"/>
          <p:cNvPicPr>
            <a:picLocks noChangeAspect="1" noChangeArrowheads="1"/>
          </p:cNvPicPr>
          <p:nvPr/>
        </p:nvPicPr>
        <p:blipFill>
          <a:blip r:embed="rId2" cstate="print"/>
          <a:srcRect/>
          <a:stretch>
            <a:fillRect/>
          </a:stretch>
        </p:blipFill>
        <p:spPr bwMode="auto">
          <a:xfrm>
            <a:off x="755576" y="1412776"/>
            <a:ext cx="7373370" cy="4439419"/>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988840"/>
            <a:ext cx="8229600" cy="4525963"/>
          </a:xfrm>
        </p:spPr>
        <p:txBody>
          <a:bodyPr/>
          <a:lstStyle/>
          <a:p>
            <a:r>
              <a:rPr lang="es-ES" dirty="0"/>
              <a:t>Definimos </a:t>
            </a:r>
            <a:r>
              <a:rPr lang="es-ES" b="1" dirty="0"/>
              <a:t>independencia de datos como</a:t>
            </a:r>
            <a:r>
              <a:rPr lang="es-ES" dirty="0"/>
              <a:t> </a:t>
            </a:r>
            <a:r>
              <a:rPr lang="es-ES" b="1" dirty="0"/>
              <a:t>la capacidad para modificar el esquema de un nivel del sistema de la base de datos sin tener que modificar el esquema del nivel inmediato superior</a:t>
            </a:r>
            <a:r>
              <a:rPr lang="es-ES" dirty="0"/>
              <a:t>. </a:t>
            </a:r>
            <a:endParaRPr lang="es-ES_tradnl" dirty="0"/>
          </a:p>
          <a:p>
            <a:endParaRPr lang="es-ES" dirty="0"/>
          </a:p>
        </p:txBody>
      </p:sp>
      <p:sp>
        <p:nvSpPr>
          <p:cNvPr id="3" name="2 Título"/>
          <p:cNvSpPr>
            <a:spLocks noGrp="1"/>
          </p:cNvSpPr>
          <p:nvPr>
            <p:ph type="title"/>
          </p:nvPr>
        </p:nvSpPr>
        <p:spPr/>
        <p:txBody>
          <a:bodyPr/>
          <a:lstStyle/>
          <a:p>
            <a:r>
              <a:rPr lang="es-ES" dirty="0"/>
              <a:t>INDEPENDENCIA DE LOS DATOS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ES" dirty="0"/>
              <a:t>TIPOS DE INDEPENDENCIA DE DATOS</a:t>
            </a:r>
          </a:p>
        </p:txBody>
      </p:sp>
      <p:sp>
        <p:nvSpPr>
          <p:cNvPr id="4" name="3 CuadroTexto"/>
          <p:cNvSpPr txBox="1"/>
          <p:nvPr/>
        </p:nvSpPr>
        <p:spPr>
          <a:xfrm>
            <a:off x="611560" y="1772816"/>
            <a:ext cx="8532440" cy="1754326"/>
          </a:xfrm>
          <a:prstGeom prst="rect">
            <a:avLst/>
          </a:prstGeom>
          <a:noFill/>
        </p:spPr>
        <p:txBody>
          <a:bodyPr wrap="square" rtlCol="0">
            <a:spAutoFit/>
          </a:bodyPr>
          <a:lstStyle/>
          <a:p>
            <a:r>
              <a:rPr lang="es-ES" dirty="0"/>
              <a:t>Podemos de definir </a:t>
            </a:r>
            <a:r>
              <a:rPr lang="es-ES" b="1" dirty="0"/>
              <a:t>dos tipos de independencia</a:t>
            </a:r>
          </a:p>
          <a:p>
            <a:endParaRPr lang="es-ES" b="1" dirty="0"/>
          </a:p>
          <a:p>
            <a:r>
              <a:rPr lang="es-ES" dirty="0"/>
              <a:t> </a:t>
            </a:r>
            <a:r>
              <a:rPr lang="es-ES" b="1" dirty="0"/>
              <a:t>Por independencia lógica</a:t>
            </a:r>
          </a:p>
          <a:p>
            <a:pPr>
              <a:buFont typeface="Arial" pitchFamily="34" charset="0"/>
              <a:buChar char="•"/>
            </a:pPr>
            <a:r>
              <a:rPr lang="es-ES" b="1" dirty="0"/>
              <a:t> Por independencia física:</a:t>
            </a:r>
          </a:p>
          <a:p>
            <a:endParaRPr lang="es-ES" dirty="0"/>
          </a:p>
          <a:p>
            <a:endParaRPr lang="es-E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ES" dirty="0"/>
              <a:t>TIPOS DE INDEPENDENCIA DE DATOS</a:t>
            </a:r>
          </a:p>
        </p:txBody>
      </p:sp>
      <p:sp>
        <p:nvSpPr>
          <p:cNvPr id="4" name="3 CuadroTexto"/>
          <p:cNvSpPr txBox="1"/>
          <p:nvPr/>
        </p:nvSpPr>
        <p:spPr>
          <a:xfrm>
            <a:off x="611560" y="1772816"/>
            <a:ext cx="8532440" cy="3416320"/>
          </a:xfrm>
          <a:prstGeom prst="rect">
            <a:avLst/>
          </a:prstGeom>
          <a:noFill/>
        </p:spPr>
        <p:txBody>
          <a:bodyPr wrap="square" rtlCol="0">
            <a:spAutoFit/>
          </a:bodyPr>
          <a:lstStyle/>
          <a:p>
            <a:r>
              <a:rPr lang="es-ES" dirty="0"/>
              <a:t> </a:t>
            </a:r>
            <a:r>
              <a:rPr lang="es-ES" b="1" dirty="0"/>
              <a:t>Por independencia lógica</a:t>
            </a:r>
          </a:p>
          <a:p>
            <a:endParaRPr lang="es-ES" b="1" dirty="0"/>
          </a:p>
          <a:p>
            <a:r>
              <a:rPr lang="es-ES" dirty="0"/>
              <a:t>Es decir, es la capacidad de modificar el esquema conceptual sin tener que alterar los esquemas externos ni los programas de aplicación. Esto es, podemos modificar el esquema conceptual por ejemplo, para ampliar la base de datos (añadiendo un nuevo tipo de registro o un elemento de datos) o para reducir la base de datos (eliminado un tipo de registro o un elemento de datos). Esta modificación en el esquema conceptual </a:t>
            </a:r>
          </a:p>
          <a:p>
            <a:endParaRPr lang="es-ES" dirty="0"/>
          </a:p>
          <a:p>
            <a:endParaRPr lang="es-ES" dirty="0"/>
          </a:p>
          <a:p>
            <a:pPr lvl="3">
              <a:buFont typeface="Arial" pitchFamily="34" charset="0"/>
              <a:buChar char="•"/>
            </a:pPr>
            <a:endParaRPr lang="es-ES" dirty="0"/>
          </a:p>
          <a:p>
            <a:endParaRPr lang="es-E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ES" dirty="0"/>
              <a:t>TIPOS DE INDEPENDENCIA DE DATOS</a:t>
            </a:r>
          </a:p>
        </p:txBody>
      </p:sp>
      <p:sp>
        <p:nvSpPr>
          <p:cNvPr id="4" name="3 CuadroTexto"/>
          <p:cNvSpPr txBox="1"/>
          <p:nvPr/>
        </p:nvSpPr>
        <p:spPr>
          <a:xfrm>
            <a:off x="611560" y="1772816"/>
            <a:ext cx="8532440" cy="4247317"/>
          </a:xfrm>
          <a:prstGeom prst="rect">
            <a:avLst/>
          </a:prstGeom>
          <a:noFill/>
        </p:spPr>
        <p:txBody>
          <a:bodyPr wrap="square" rtlCol="0">
            <a:spAutoFit/>
          </a:bodyPr>
          <a:lstStyle/>
          <a:p>
            <a:endParaRPr lang="es-ES" dirty="0"/>
          </a:p>
          <a:p>
            <a:pPr>
              <a:buFont typeface="Arial" pitchFamily="34" charset="0"/>
              <a:buChar char="•"/>
            </a:pPr>
            <a:r>
              <a:rPr lang="es-ES" b="1" dirty="0"/>
              <a:t> Por independencia física:</a:t>
            </a:r>
          </a:p>
          <a:p>
            <a:endParaRPr lang="es-ES" b="1" dirty="0"/>
          </a:p>
          <a:p>
            <a:r>
              <a:rPr lang="es-ES" b="1" dirty="0"/>
              <a:t>es la capacidad de modificar el esquema interno sin tener que alterar el esquema conceptual (o los externos)</a:t>
            </a:r>
          </a:p>
          <a:p>
            <a:endParaRPr lang="es-ES" dirty="0"/>
          </a:p>
          <a:p>
            <a:endParaRPr lang="es-ES" dirty="0"/>
          </a:p>
          <a:p>
            <a:pPr algn="just"/>
            <a:r>
              <a:rPr lang="es-ES" dirty="0"/>
              <a:t>Puede ser necesario modificar el esquema interno de los datos por la necesidad de reorganizar ciertos ficheros físicos (por ejemplo, al crear estructuras de datos adicionales) con el fin de mejorar el rendimiento de las operaciones de recuperación y actualización. Si la base de datos contiene aún los mismos datos, no será necesario modificar el esquema conceptual. </a:t>
            </a:r>
            <a:endParaRPr lang="es-ES" b="1" dirty="0"/>
          </a:p>
          <a:p>
            <a:endParaRPr lang="es-ES" dirty="0"/>
          </a:p>
          <a:p>
            <a:endParaRPr lang="es-E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ES"/>
          </a:p>
        </p:txBody>
      </p:sp>
      <p:sp>
        <p:nvSpPr>
          <p:cNvPr id="3" name="2 Título"/>
          <p:cNvSpPr>
            <a:spLocks noGrp="1"/>
          </p:cNvSpPr>
          <p:nvPr>
            <p:ph type="title"/>
          </p:nvPr>
        </p:nvSpPr>
        <p:spPr/>
        <p:txBody>
          <a:bodyPr>
            <a:normAutofit fontScale="90000"/>
          </a:bodyPr>
          <a:lstStyle/>
          <a:p>
            <a:r>
              <a:rPr lang="es-ES" dirty="0"/>
              <a:t>SISTEMAS GESTORES DE BASES DE DATOS</a:t>
            </a:r>
          </a:p>
        </p:txBody>
      </p:sp>
      <p:sp>
        <p:nvSpPr>
          <p:cNvPr id="4" name="3 CuadroTexto"/>
          <p:cNvSpPr txBox="1"/>
          <p:nvPr/>
        </p:nvSpPr>
        <p:spPr>
          <a:xfrm>
            <a:off x="971600" y="2348880"/>
            <a:ext cx="7272808" cy="1754326"/>
          </a:xfrm>
          <a:prstGeom prst="rect">
            <a:avLst/>
          </a:prstGeom>
          <a:noFill/>
        </p:spPr>
        <p:txBody>
          <a:bodyPr wrap="square" rtlCol="0">
            <a:spAutoFit/>
          </a:bodyPr>
          <a:lstStyle/>
          <a:p>
            <a:r>
              <a:rPr lang="es-ES" b="1" dirty="0"/>
              <a:t>Las bases de datos requieren básica y fundamentalmente un software de gestión que facilite las operaciones y las interfaces con los usuarios. </a:t>
            </a:r>
          </a:p>
          <a:p>
            <a:endParaRPr lang="es-ES" b="1" dirty="0"/>
          </a:p>
          <a:p>
            <a:endParaRPr lang="es-ES" b="1" dirty="0"/>
          </a:p>
          <a:p>
            <a:pPr algn="ctr"/>
            <a:r>
              <a:rPr lang="es-ES" b="1" dirty="0"/>
              <a:t>Sistema de Gestión de Bases de Datos </a:t>
            </a:r>
            <a:endParaRPr lang="es-E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lvl="0" algn="just"/>
            <a:r>
              <a:rPr lang="es-ES" b="1" dirty="0"/>
              <a:t>Función de descripción o definición.</a:t>
            </a:r>
          </a:p>
          <a:p>
            <a:pPr marL="365760" lvl="1" indent="0" algn="just">
              <a:buNone/>
            </a:pPr>
            <a:r>
              <a:rPr lang="es-ES" dirty="0"/>
              <a:t>Esta función debe permitir al administrador de la BD </a:t>
            </a:r>
            <a:r>
              <a:rPr lang="es-ES" b="1" dirty="0"/>
              <a:t>especificar los elementos de datos</a:t>
            </a:r>
            <a:r>
              <a:rPr lang="es-ES" dirty="0"/>
              <a:t> que la integran, su </a:t>
            </a:r>
            <a:r>
              <a:rPr lang="es-ES" b="1" dirty="0"/>
              <a:t>estructura</a:t>
            </a:r>
            <a:r>
              <a:rPr lang="es-ES" dirty="0"/>
              <a:t> y las </a:t>
            </a:r>
            <a:r>
              <a:rPr lang="es-ES" b="1" dirty="0"/>
              <a:t>relaciones</a:t>
            </a:r>
            <a:r>
              <a:rPr lang="es-ES" dirty="0"/>
              <a:t> que existen entre ellos, las reglas de integridad semántica, los controles a efectuar antes de autorizar el acceso a la BD, etc., </a:t>
            </a:r>
            <a:endParaRPr lang="es-ES" b="1" dirty="0"/>
          </a:p>
          <a:p>
            <a:pPr algn="just"/>
            <a:r>
              <a:rPr lang="es-ES" b="1" dirty="0"/>
              <a:t>Función de manipulación.</a:t>
            </a:r>
          </a:p>
          <a:p>
            <a:pPr marL="365760" lvl="1" indent="0" algn="just">
              <a:buNone/>
            </a:pPr>
            <a:r>
              <a:rPr lang="es-ES" dirty="0"/>
              <a:t>Permite a los usuarios </a:t>
            </a:r>
            <a:r>
              <a:rPr lang="es-ES" b="1" dirty="0"/>
              <a:t>buscar, añadir, suprimir o modificar los datos</a:t>
            </a:r>
            <a:r>
              <a:rPr lang="es-ES" dirty="0"/>
              <a:t> .</a:t>
            </a:r>
            <a:endParaRPr lang="es-ES_tradnl" dirty="0"/>
          </a:p>
          <a:p>
            <a:pPr algn="just"/>
            <a:r>
              <a:rPr lang="es-ES" b="1" dirty="0"/>
              <a:t>Función de utilización.</a:t>
            </a:r>
          </a:p>
          <a:p>
            <a:pPr marL="365760" lvl="1" indent="0" algn="just">
              <a:buNone/>
            </a:pPr>
            <a:r>
              <a:rPr lang="es-ES" dirty="0"/>
              <a:t>Esta función reúne todas las </a:t>
            </a:r>
            <a:r>
              <a:rPr lang="es-ES" b="1" dirty="0"/>
              <a:t>interfaces que necesitan los diferentes usuarios</a:t>
            </a:r>
            <a:r>
              <a:rPr lang="es-ES" dirty="0"/>
              <a:t> para comunicarse con la BD.</a:t>
            </a:r>
            <a:endParaRPr lang="es-ES_tradnl" dirty="0"/>
          </a:p>
          <a:p>
            <a:endParaRPr lang="es-ES" dirty="0"/>
          </a:p>
        </p:txBody>
      </p:sp>
      <p:sp>
        <p:nvSpPr>
          <p:cNvPr id="3" name="2 Título"/>
          <p:cNvSpPr>
            <a:spLocks noGrp="1"/>
          </p:cNvSpPr>
          <p:nvPr>
            <p:ph type="title"/>
          </p:nvPr>
        </p:nvSpPr>
        <p:spPr/>
        <p:txBody>
          <a:bodyPr>
            <a:normAutofit fontScale="90000"/>
          </a:bodyPr>
          <a:lstStyle/>
          <a:p>
            <a:r>
              <a:rPr lang="es-ES" dirty="0"/>
              <a:t>FUNCIONES DE UN SISTEMA GESTOR DE BASES DE DATOS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a:bodyPr>
          <a:lstStyle/>
          <a:p>
            <a:pPr lvl="0"/>
            <a:r>
              <a:rPr lang="es-ES" sz="2900" b="1" dirty="0"/>
              <a:t>Lenguajes de la base de datos.</a:t>
            </a:r>
          </a:p>
          <a:p>
            <a:pPr lvl="1">
              <a:buFont typeface="Wingdings" pitchFamily="2" charset="2"/>
              <a:buChar char="Ø"/>
            </a:pPr>
            <a:r>
              <a:rPr lang="es-ES" sz="2900" dirty="0"/>
              <a:t>El lenguaje de definición de datos (DDL).</a:t>
            </a:r>
            <a:endParaRPr lang="es-ES_tradnl" sz="2900" dirty="0"/>
          </a:p>
          <a:p>
            <a:pPr lvl="1">
              <a:buFont typeface="Wingdings" pitchFamily="2" charset="2"/>
              <a:buChar char="Ø"/>
            </a:pPr>
            <a:r>
              <a:rPr lang="es-ES" sz="2900" dirty="0"/>
              <a:t>El lenguaje de manipulación de datos (DML).</a:t>
            </a:r>
            <a:endParaRPr lang="es-ES_tradnl" sz="2900" dirty="0"/>
          </a:p>
          <a:p>
            <a:pPr lvl="1">
              <a:buFont typeface="Wingdings" pitchFamily="2" charset="2"/>
              <a:buChar char="Ø"/>
            </a:pPr>
            <a:r>
              <a:rPr lang="es-ES" sz="2900" dirty="0"/>
              <a:t>El lenguaje de control de datos (DCL).</a:t>
            </a:r>
            <a:endParaRPr lang="es-ES_tradnl" sz="2900" dirty="0"/>
          </a:p>
          <a:p>
            <a:pPr lvl="0"/>
            <a:endParaRPr lang="es-ES_tradnl" sz="2900" dirty="0"/>
          </a:p>
          <a:p>
            <a:pPr lvl="0"/>
            <a:r>
              <a:rPr lang="es-ES" sz="2900" b="1" dirty="0"/>
              <a:t>El diccionario de datos.</a:t>
            </a:r>
          </a:p>
          <a:p>
            <a:pPr marL="365760" lvl="1" indent="0">
              <a:buNone/>
            </a:pPr>
            <a:r>
              <a:rPr lang="es-ES" sz="2900" dirty="0"/>
              <a:t>El diccionario de datos es un conjunto de archivos que contienen información acerca de los datos que se almacenan en la base de datos.</a:t>
            </a:r>
            <a:endParaRPr lang="es-ES_tradnl" sz="2900" dirty="0"/>
          </a:p>
          <a:p>
            <a:endParaRPr lang="es-ES" dirty="0"/>
          </a:p>
        </p:txBody>
      </p:sp>
      <p:sp>
        <p:nvSpPr>
          <p:cNvPr id="3" name="2 Título"/>
          <p:cNvSpPr>
            <a:spLocks noGrp="1"/>
          </p:cNvSpPr>
          <p:nvPr>
            <p:ph type="title"/>
          </p:nvPr>
        </p:nvSpPr>
        <p:spPr/>
        <p:txBody>
          <a:bodyPr/>
          <a:lstStyle/>
          <a:p>
            <a:r>
              <a:rPr lang="es-ES" dirty="0"/>
              <a:t>COMPONENTES DE LOS SGBD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pPr lvl="0"/>
            <a:r>
              <a:rPr lang="es-ES" sz="2900" b="1" dirty="0"/>
              <a:t>El gestor de la base de datos.</a:t>
            </a:r>
          </a:p>
          <a:p>
            <a:pPr marL="365760" lvl="1" indent="0">
              <a:buNone/>
            </a:pPr>
            <a:r>
              <a:rPr lang="es-ES" sz="2900" dirty="0"/>
              <a:t>Es responsable de garantizar:</a:t>
            </a:r>
            <a:endParaRPr lang="es-ES_tradnl" sz="2900" dirty="0"/>
          </a:p>
          <a:p>
            <a:pPr marL="68580" indent="0">
              <a:buNone/>
            </a:pPr>
            <a:r>
              <a:rPr lang="es-ES" sz="2900" dirty="0"/>
              <a:t> </a:t>
            </a:r>
            <a:endParaRPr lang="es-ES_tradnl" sz="2900" dirty="0"/>
          </a:p>
          <a:p>
            <a:pPr lvl="1">
              <a:buFont typeface="Wingdings" pitchFamily="2" charset="2"/>
              <a:buChar char="Ø"/>
            </a:pPr>
            <a:r>
              <a:rPr lang="es-ES" sz="2900" dirty="0"/>
              <a:t>La </a:t>
            </a:r>
            <a:r>
              <a:rPr lang="es-ES" sz="2900" b="1" dirty="0"/>
              <a:t>privacidad</a:t>
            </a:r>
            <a:r>
              <a:rPr lang="es-ES" sz="2900" dirty="0"/>
              <a:t> de los datos,</a:t>
            </a:r>
            <a:endParaRPr lang="es-ES_tradnl" sz="2900" dirty="0"/>
          </a:p>
          <a:p>
            <a:pPr lvl="1">
              <a:buFont typeface="Wingdings" pitchFamily="2" charset="2"/>
              <a:buChar char="Ø"/>
            </a:pPr>
            <a:r>
              <a:rPr lang="es-ES" sz="2900" dirty="0"/>
              <a:t>Su </a:t>
            </a:r>
            <a:r>
              <a:rPr lang="es-ES" sz="2900" b="1" dirty="0"/>
              <a:t>seguridad</a:t>
            </a:r>
            <a:r>
              <a:rPr lang="es-ES" sz="2900" dirty="0"/>
              <a:t>, </a:t>
            </a:r>
            <a:endParaRPr lang="es-ES_tradnl" sz="2900" dirty="0"/>
          </a:p>
          <a:p>
            <a:pPr lvl="1">
              <a:buFont typeface="Wingdings" pitchFamily="2" charset="2"/>
              <a:buChar char="Ø"/>
            </a:pPr>
            <a:r>
              <a:rPr lang="es-ES" sz="2900" dirty="0"/>
              <a:t>Su </a:t>
            </a:r>
            <a:r>
              <a:rPr lang="es-ES" sz="2900" b="1" dirty="0"/>
              <a:t>integridad</a:t>
            </a:r>
            <a:r>
              <a:rPr lang="es-ES" sz="2900" dirty="0"/>
              <a:t>, </a:t>
            </a:r>
            <a:endParaRPr lang="es-ES_tradnl" sz="2900" dirty="0"/>
          </a:p>
          <a:p>
            <a:pPr lvl="1">
              <a:buFont typeface="Wingdings" pitchFamily="2" charset="2"/>
              <a:buChar char="Ø"/>
            </a:pPr>
            <a:r>
              <a:rPr lang="es-ES" sz="2900" dirty="0"/>
              <a:t>El </a:t>
            </a:r>
            <a:r>
              <a:rPr lang="es-ES" sz="2900" b="1" dirty="0"/>
              <a:t>acceso concurrente</a:t>
            </a:r>
            <a:r>
              <a:rPr lang="es-ES" sz="2900" dirty="0"/>
              <a:t> sin perdida de integridad y </a:t>
            </a:r>
            <a:endParaRPr lang="es-ES_tradnl" sz="2900" dirty="0"/>
          </a:p>
          <a:p>
            <a:pPr lvl="1">
              <a:buFont typeface="Wingdings" pitchFamily="2" charset="2"/>
              <a:buChar char="Ø"/>
            </a:pPr>
            <a:r>
              <a:rPr lang="es-ES" sz="2900" dirty="0"/>
              <a:t>La </a:t>
            </a:r>
            <a:r>
              <a:rPr lang="es-ES" sz="2900" b="1" dirty="0"/>
              <a:t>interacción con el sistema operativo</a:t>
            </a:r>
            <a:r>
              <a:rPr lang="es-ES" sz="2900" dirty="0"/>
              <a:t> de forma que entienda los procedimientos definidos por el DML a través del denominado </a:t>
            </a:r>
            <a:r>
              <a:rPr lang="es-ES" sz="2900" b="1" u="sng" dirty="0"/>
              <a:t>procesador de consultas</a:t>
            </a:r>
            <a:r>
              <a:rPr lang="es-ES" sz="2900" b="1" dirty="0"/>
              <a:t>.</a:t>
            </a:r>
            <a:r>
              <a:rPr lang="es-ES" sz="2900" dirty="0"/>
              <a:t> </a:t>
            </a:r>
            <a:endParaRPr lang="es-ES_tradnl" sz="2900" dirty="0"/>
          </a:p>
          <a:p>
            <a:endParaRPr lang="es-ES" dirty="0"/>
          </a:p>
        </p:txBody>
      </p:sp>
      <p:sp>
        <p:nvSpPr>
          <p:cNvPr id="3" name="2 Título"/>
          <p:cNvSpPr>
            <a:spLocks noGrp="1"/>
          </p:cNvSpPr>
          <p:nvPr>
            <p:ph type="title"/>
          </p:nvPr>
        </p:nvSpPr>
        <p:spPr/>
        <p:txBody>
          <a:bodyPr/>
          <a:lstStyle/>
          <a:p>
            <a:r>
              <a:rPr lang="es-ES" dirty="0"/>
              <a:t>SGBD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marL="514350" indent="-514350">
              <a:buNone/>
            </a:pPr>
            <a:endParaRPr lang="es-ES" dirty="0"/>
          </a:p>
          <a:p>
            <a:pPr marL="770382" lvl="1" indent="-514350">
              <a:buNone/>
            </a:pPr>
            <a:endParaRPr lang="es-ES" dirty="0"/>
          </a:p>
        </p:txBody>
      </p:sp>
      <p:sp>
        <p:nvSpPr>
          <p:cNvPr id="3" name="2 Título"/>
          <p:cNvSpPr>
            <a:spLocks noGrp="1"/>
          </p:cNvSpPr>
          <p:nvPr>
            <p:ph type="title"/>
          </p:nvPr>
        </p:nvSpPr>
        <p:spPr>
          <a:xfrm>
            <a:off x="467544" y="548680"/>
            <a:ext cx="8229600" cy="1143000"/>
          </a:xfrm>
        </p:spPr>
        <p:txBody>
          <a:bodyPr>
            <a:normAutofit fontScale="90000"/>
          </a:bodyPr>
          <a:lstStyle/>
          <a:p>
            <a:r>
              <a:rPr lang="es-ES" dirty="0"/>
              <a:t>¿Qué tipo de información puede ser almacenada en una base de datos?</a:t>
            </a:r>
          </a:p>
        </p:txBody>
      </p:sp>
      <p:pic>
        <p:nvPicPr>
          <p:cNvPr id="2050" name="Picture 2"/>
          <p:cNvPicPr>
            <a:picLocks noChangeAspect="1" noChangeArrowheads="1"/>
          </p:cNvPicPr>
          <p:nvPr/>
        </p:nvPicPr>
        <p:blipFill>
          <a:blip r:embed="rId2" cstate="print"/>
          <a:srcRect/>
          <a:stretch>
            <a:fillRect/>
          </a:stretch>
        </p:blipFill>
        <p:spPr bwMode="auto">
          <a:xfrm>
            <a:off x="2195736" y="1916832"/>
            <a:ext cx="4248472" cy="3344951"/>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lvl="0"/>
            <a:r>
              <a:rPr lang="es-ES" sz="2900" b="1" dirty="0"/>
              <a:t>El administrador de la base de datos</a:t>
            </a:r>
          </a:p>
          <a:p>
            <a:pPr marL="365760" lvl="1" indent="0">
              <a:buNone/>
            </a:pPr>
            <a:r>
              <a:rPr lang="es-ES" sz="2900" dirty="0"/>
              <a:t>Es una persona o  grupo de personas encargadas de la función de administración de la base de datos.</a:t>
            </a:r>
            <a:endParaRPr lang="es-ES_tradnl" sz="2900" dirty="0"/>
          </a:p>
          <a:p>
            <a:pPr lvl="0"/>
            <a:endParaRPr lang="es-ES_tradnl" sz="2900" dirty="0"/>
          </a:p>
          <a:p>
            <a:pPr lvl="0"/>
            <a:r>
              <a:rPr lang="es-ES" sz="2900" b="1" dirty="0"/>
              <a:t>Usuarios de la base de datos:</a:t>
            </a:r>
          </a:p>
          <a:p>
            <a:pPr lvl="1">
              <a:buFont typeface="Wingdings" pitchFamily="2" charset="2"/>
              <a:buChar char="Ø"/>
            </a:pPr>
            <a:r>
              <a:rPr lang="es-ES" sz="2900" b="1" dirty="0"/>
              <a:t>Usuarios normales o terminales</a:t>
            </a:r>
            <a:r>
              <a:rPr lang="es-ES" sz="2900" dirty="0"/>
              <a:t>: </a:t>
            </a:r>
          </a:p>
          <a:p>
            <a:pPr lvl="1">
              <a:buFont typeface="Wingdings" pitchFamily="2" charset="2"/>
              <a:buChar char="Ø"/>
            </a:pPr>
            <a:r>
              <a:rPr lang="es-ES" sz="2900" b="1" dirty="0"/>
              <a:t>Usuarios técnicos</a:t>
            </a:r>
            <a:r>
              <a:rPr lang="es-ES" sz="2900" dirty="0"/>
              <a:t>: </a:t>
            </a:r>
          </a:p>
          <a:p>
            <a:pPr lvl="1">
              <a:buFont typeface="Wingdings" pitchFamily="2" charset="2"/>
              <a:buChar char="Ø"/>
            </a:pPr>
            <a:r>
              <a:rPr lang="es-ES" sz="2900" b="1" dirty="0"/>
              <a:t>Usuarios directivos</a:t>
            </a:r>
            <a:r>
              <a:rPr lang="es-ES" sz="2900" dirty="0"/>
              <a:t>:</a:t>
            </a:r>
            <a:endParaRPr lang="es-ES_tradnl" sz="2900" dirty="0"/>
          </a:p>
          <a:p>
            <a:endParaRPr lang="es-ES" dirty="0"/>
          </a:p>
        </p:txBody>
      </p:sp>
      <p:sp>
        <p:nvSpPr>
          <p:cNvPr id="3" name="2 Título"/>
          <p:cNvSpPr>
            <a:spLocks noGrp="1"/>
          </p:cNvSpPr>
          <p:nvPr>
            <p:ph type="title"/>
          </p:nvPr>
        </p:nvSpPr>
        <p:spPr/>
        <p:txBody>
          <a:bodyPr/>
          <a:lstStyle/>
          <a:p>
            <a:endParaRPr lang="es-E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11560" y="1124744"/>
            <a:ext cx="8229600" cy="4525963"/>
          </a:xfrm>
        </p:spPr>
        <p:txBody>
          <a:bodyPr>
            <a:normAutofit fontScale="70000" lnSpcReduction="20000"/>
          </a:bodyPr>
          <a:lstStyle/>
          <a:p>
            <a:pPr marL="514350" indent="-514350" algn="just"/>
            <a:r>
              <a:rPr lang="es-ES" sz="3100" b="1" dirty="0"/>
              <a:t>Expediente</a:t>
            </a:r>
            <a:r>
              <a:rPr lang="es-ES" sz="3100" dirty="0"/>
              <a:t> académico</a:t>
            </a:r>
          </a:p>
          <a:p>
            <a:pPr marL="514350" indent="-514350" algn="just">
              <a:buNone/>
            </a:pPr>
            <a:endParaRPr lang="es-ES" sz="3100" dirty="0"/>
          </a:p>
          <a:p>
            <a:pPr marL="514350" indent="-514350" algn="just"/>
            <a:r>
              <a:rPr lang="es-ES" sz="3100" b="1" dirty="0"/>
              <a:t>Datos bancarios </a:t>
            </a:r>
            <a:r>
              <a:rPr lang="es-ES" sz="3100" dirty="0"/>
              <a:t>y </a:t>
            </a:r>
            <a:r>
              <a:rPr lang="es-ES" sz="3100" b="1" dirty="0"/>
              <a:t>los recibos domiciliados </a:t>
            </a:r>
            <a:r>
              <a:rPr lang="es-ES" sz="3100" dirty="0"/>
              <a:t>del banco</a:t>
            </a:r>
          </a:p>
          <a:p>
            <a:pPr marL="514350" indent="-514350" algn="just">
              <a:buNone/>
            </a:pPr>
            <a:endParaRPr lang="es-ES" sz="3100" dirty="0"/>
          </a:p>
          <a:p>
            <a:pPr marL="514350" indent="-514350" algn="just"/>
            <a:r>
              <a:rPr lang="es-ES" sz="3100" dirty="0"/>
              <a:t>Todos los </a:t>
            </a:r>
            <a:r>
              <a:rPr lang="es-ES" sz="3100" b="1" dirty="0"/>
              <a:t>datos de las redes sociales </a:t>
            </a:r>
            <a:r>
              <a:rPr lang="es-ES" sz="3100" dirty="0"/>
              <a:t>(FB o </a:t>
            </a:r>
            <a:r>
              <a:rPr lang="es-ES" sz="3100" dirty="0" err="1"/>
              <a:t>Instagram</a:t>
            </a:r>
            <a:r>
              <a:rPr lang="es-ES" sz="3100" dirty="0"/>
              <a:t>)</a:t>
            </a:r>
          </a:p>
          <a:p>
            <a:pPr marL="514350" indent="-514350" algn="just">
              <a:buNone/>
            </a:pPr>
            <a:endParaRPr lang="es-ES" sz="3100" dirty="0"/>
          </a:p>
          <a:p>
            <a:pPr marL="770382" lvl="1" indent="-514350" algn="just">
              <a:buFont typeface="Arial" pitchFamily="34" charset="0"/>
              <a:buChar char="•"/>
            </a:pPr>
            <a:r>
              <a:rPr lang="es-ES" sz="2600" dirty="0"/>
              <a:t>Nombres, población</a:t>
            </a:r>
          </a:p>
          <a:p>
            <a:pPr marL="770382" lvl="1" indent="-514350" algn="just">
              <a:buFont typeface="Arial" pitchFamily="34" charset="0"/>
              <a:buChar char="•"/>
            </a:pPr>
            <a:r>
              <a:rPr lang="es-ES" sz="2600" dirty="0"/>
              <a:t>Fotos, videos</a:t>
            </a:r>
          </a:p>
          <a:p>
            <a:pPr marL="770382" lvl="1" indent="-514350" algn="just">
              <a:buFont typeface="Arial" pitchFamily="34" charset="0"/>
              <a:buChar char="•"/>
            </a:pPr>
            <a:r>
              <a:rPr lang="es-ES" sz="2600" dirty="0"/>
              <a:t>Intereses (Me gusta y contenido que se sigue)</a:t>
            </a:r>
          </a:p>
          <a:p>
            <a:pPr marL="770382" lvl="1" indent="-514350" algn="just">
              <a:buFont typeface="Arial" pitchFamily="34" charset="0"/>
              <a:buChar char="•"/>
            </a:pPr>
            <a:r>
              <a:rPr lang="es-ES" sz="2600" dirty="0"/>
              <a:t>Amigos /Contactos</a:t>
            </a:r>
          </a:p>
          <a:p>
            <a:pPr marL="770382" lvl="1" indent="-514350" algn="just">
              <a:buFont typeface="Arial" pitchFamily="34" charset="0"/>
              <a:buChar char="•"/>
            </a:pPr>
            <a:endParaRPr lang="es-ES" sz="2600" dirty="0"/>
          </a:p>
          <a:p>
            <a:pPr marL="514350" indent="-514350" algn="just"/>
            <a:r>
              <a:rPr lang="es-ES" sz="3100" dirty="0"/>
              <a:t>Datos de configuración del ordenador</a:t>
            </a:r>
          </a:p>
          <a:p>
            <a:pPr marL="514350" indent="-514350" algn="just">
              <a:buNone/>
            </a:pPr>
            <a:endParaRPr lang="es-ES" sz="3100" dirty="0"/>
          </a:p>
          <a:p>
            <a:pPr marL="514350" indent="-514350" algn="just"/>
            <a:r>
              <a:rPr lang="es-ES" sz="3100" dirty="0"/>
              <a:t>Información que ofrece </a:t>
            </a:r>
            <a:r>
              <a:rPr lang="es-ES" sz="3100" dirty="0" err="1"/>
              <a:t>google</a:t>
            </a:r>
            <a:r>
              <a:rPr lang="es-ES" sz="3100" dirty="0"/>
              <a:t> </a:t>
            </a:r>
            <a:r>
              <a:rPr lang="es-ES" sz="3100" dirty="0" err="1"/>
              <a:t>maps</a:t>
            </a:r>
            <a:endParaRPr lang="es-ES" sz="3100" dirty="0"/>
          </a:p>
          <a:p>
            <a:pPr marL="770382" lvl="1" indent="-514350"/>
            <a:endParaRPr lang="es-ES" dirty="0"/>
          </a:p>
          <a:p>
            <a:pPr marL="770382" lvl="1" indent="-514350">
              <a:buNone/>
            </a:pPr>
            <a:endParaRPr lang="es-ES" dirty="0"/>
          </a:p>
        </p:txBody>
      </p:sp>
      <p:sp>
        <p:nvSpPr>
          <p:cNvPr id="3" name="2 Título"/>
          <p:cNvSpPr>
            <a:spLocks noGrp="1"/>
          </p:cNvSpPr>
          <p:nvPr>
            <p:ph type="title"/>
          </p:nvPr>
        </p:nvSpPr>
        <p:spPr/>
        <p:txBody>
          <a:bodyPr>
            <a:normAutofit fontScale="90000"/>
          </a:bodyPr>
          <a:lstStyle/>
          <a:p>
            <a:r>
              <a:rPr lang="es-ES" dirty="0"/>
              <a:t>EJEMPLOS ALMACENADOS EN BD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additive="base">
                                        <p:cTn id="2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 calcmode="lin" valueType="num">
                                      <p:cBhvr additive="base">
                                        <p:cTn id="2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additive="base">
                                        <p:cTn id="3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anim calcmode="lin" valueType="num">
                                      <p:cBhvr additive="base">
                                        <p:cTn id="3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
                                            <p:txEl>
                                              <p:pRg st="11" end="11"/>
                                            </p:txEl>
                                          </p:spTgt>
                                        </p:tgtEl>
                                        <p:attrNameLst>
                                          <p:attrName>style.visibility</p:attrName>
                                        </p:attrNameLst>
                                      </p:cBhvr>
                                      <p:to>
                                        <p:strVal val="visible"/>
                                      </p:to>
                                    </p:set>
                                    <p:anim calcmode="lin" valueType="num">
                                      <p:cBhvr additive="base">
                                        <p:cTn id="4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anim calcmode="lin" valueType="num">
                                      <p:cBhvr additive="base">
                                        <p:cTn id="47"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10000"/>
          </a:bodyPr>
          <a:lstStyle/>
          <a:p>
            <a:pPr marL="0" indent="0" algn="just">
              <a:buNone/>
            </a:pPr>
            <a:r>
              <a:rPr lang="es-ES" sz="3200" dirty="0">
                <a:solidFill>
                  <a:srgbClr val="FF0000"/>
                </a:solidFill>
              </a:rPr>
              <a:t>En principio la información se almacenaba en ficheros o archivos. </a:t>
            </a:r>
          </a:p>
          <a:p>
            <a:pPr marL="0" indent="0" algn="just">
              <a:buNone/>
            </a:pPr>
            <a:endParaRPr lang="es-ES" sz="3200" dirty="0">
              <a:solidFill>
                <a:srgbClr val="FF0000"/>
              </a:solidFill>
            </a:endParaRPr>
          </a:p>
          <a:p>
            <a:pPr marL="0" indent="0" algn="ctr">
              <a:buNone/>
            </a:pPr>
            <a:r>
              <a:rPr lang="es-ES" sz="3200" dirty="0">
                <a:solidFill>
                  <a:srgbClr val="FF0000"/>
                </a:solidFill>
              </a:rPr>
              <a:t>¿Qué son los archivos o ficheros?</a:t>
            </a:r>
          </a:p>
          <a:p>
            <a:pPr marL="0" indent="0" algn="just">
              <a:buNone/>
            </a:pPr>
            <a:endParaRPr lang="es-ES" sz="3200" dirty="0">
              <a:solidFill>
                <a:srgbClr val="FF0000"/>
              </a:solidFill>
            </a:endParaRPr>
          </a:p>
          <a:p>
            <a:pPr marL="0" indent="0" algn="just">
              <a:buNone/>
            </a:pPr>
            <a:r>
              <a:rPr lang="es-ES" sz="3200" dirty="0"/>
              <a:t>Un </a:t>
            </a:r>
            <a:r>
              <a:rPr lang="es-ES" sz="3200" b="1" dirty="0"/>
              <a:t>archivo o fichero</a:t>
            </a:r>
            <a:r>
              <a:rPr lang="es-ES" sz="3200" dirty="0"/>
              <a:t> informático es un conjunto de bits que son almacenados en un dispositivo. Un </a:t>
            </a:r>
            <a:r>
              <a:rPr lang="es-ES" sz="3200" b="1" dirty="0"/>
              <a:t>archivo</a:t>
            </a:r>
            <a:r>
              <a:rPr lang="es-ES" sz="3200" dirty="0"/>
              <a:t> es identificado por un nombre y la descripción de la carpeta o directorio que lo contiene.</a:t>
            </a:r>
          </a:p>
          <a:p>
            <a:pPr marL="0" indent="0" algn="just">
              <a:buNone/>
            </a:pPr>
            <a:endParaRPr lang="es-ES" sz="3200" dirty="0">
              <a:solidFill>
                <a:srgbClr val="FF0000"/>
              </a:solidFill>
            </a:endParaRPr>
          </a:p>
        </p:txBody>
      </p:sp>
      <p:sp>
        <p:nvSpPr>
          <p:cNvPr id="3" name="2 Título"/>
          <p:cNvSpPr>
            <a:spLocks noGrp="1"/>
          </p:cNvSpPr>
          <p:nvPr>
            <p:ph type="title"/>
          </p:nvPr>
        </p:nvSpPr>
        <p:spPr/>
        <p:txBody>
          <a:bodyPr>
            <a:normAutofit/>
          </a:bodyPr>
          <a:lstStyle/>
          <a:p>
            <a:pPr algn="ctr"/>
            <a:r>
              <a:rPr lang="es-ES" dirty="0"/>
              <a:t>Ficheros o archivos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ox(i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ox(in)">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marL="0" indent="0" algn="ctr">
              <a:buNone/>
            </a:pPr>
            <a:r>
              <a:rPr lang="es-ES" sz="4400" dirty="0">
                <a:solidFill>
                  <a:srgbClr val="FF0000"/>
                </a:solidFill>
              </a:rPr>
              <a:t>Ejemplo de archivos</a:t>
            </a:r>
          </a:p>
          <a:p>
            <a:pPr marL="0" indent="0" algn="ctr">
              <a:buNone/>
            </a:pPr>
            <a:r>
              <a:rPr lang="es-ES" dirty="0"/>
              <a:t>BASES DE DATOS DE CLIENTES DE UN BANCO.  ALMACENADOS EN UN DISPOSITIVO DE MEMORIA SECUNDARIA. </a:t>
            </a:r>
          </a:p>
          <a:p>
            <a:pPr lvl="1"/>
            <a:endParaRPr lang="es-ES" dirty="0"/>
          </a:p>
          <a:p>
            <a:pPr lvl="1">
              <a:buNone/>
            </a:pPr>
            <a:r>
              <a:rPr lang="es-ES" dirty="0"/>
              <a:t>Los datos están almacenados de tal forma que se pueden añadir, suprimir, actualizar o consultar datos individuales en cualquier momento.</a:t>
            </a:r>
          </a:p>
        </p:txBody>
      </p:sp>
      <p:sp>
        <p:nvSpPr>
          <p:cNvPr id="3" name="2 Título"/>
          <p:cNvSpPr>
            <a:spLocks noGrp="1"/>
          </p:cNvSpPr>
          <p:nvPr>
            <p:ph type="title"/>
          </p:nvPr>
        </p:nvSpPr>
        <p:spPr/>
        <p:txBody>
          <a:bodyPr>
            <a:normAutofit/>
          </a:bodyPr>
          <a:lstStyle/>
          <a:p>
            <a:pPr algn="ctr"/>
            <a:r>
              <a:rPr lang="es-ES" dirty="0"/>
              <a:t>Ficheros o archivos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ox(in)">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marL="0" indent="0" algn="ctr">
              <a:buNone/>
            </a:pPr>
            <a:r>
              <a:rPr lang="es-ES" sz="4400" dirty="0">
                <a:solidFill>
                  <a:srgbClr val="FF0000"/>
                </a:solidFill>
              </a:rPr>
              <a:t>¿Qué es?</a:t>
            </a:r>
          </a:p>
          <a:p>
            <a:pPr marL="0" indent="0" algn="ctr">
              <a:buNone/>
            </a:pPr>
            <a:endParaRPr lang="es-ES" sz="4400" dirty="0">
              <a:solidFill>
                <a:srgbClr val="FF0000"/>
              </a:solidFill>
            </a:endParaRPr>
          </a:p>
          <a:p>
            <a:pPr marL="0" indent="0" algn="ctr">
              <a:buNone/>
            </a:pPr>
            <a:r>
              <a:rPr lang="es-ES" dirty="0"/>
              <a:t>Un sistema de ficheros o archivos es un conjunto de programas que prestan servicio a los usuarios finales. Cada programa define y maneja sus propios datos. </a:t>
            </a:r>
          </a:p>
          <a:p>
            <a:pPr marL="0" indent="0" algn="ctr">
              <a:buNone/>
            </a:pPr>
            <a:endParaRPr lang="es-ES" dirty="0"/>
          </a:p>
        </p:txBody>
      </p:sp>
      <p:sp>
        <p:nvSpPr>
          <p:cNvPr id="3" name="2 Título"/>
          <p:cNvSpPr>
            <a:spLocks noGrp="1"/>
          </p:cNvSpPr>
          <p:nvPr>
            <p:ph type="title"/>
          </p:nvPr>
        </p:nvSpPr>
        <p:spPr/>
        <p:txBody>
          <a:bodyPr>
            <a:normAutofit/>
          </a:bodyPr>
          <a:lstStyle/>
          <a:p>
            <a:pPr algn="ctr"/>
            <a:r>
              <a:rPr lang="es-ES" dirty="0"/>
              <a:t>Sistema de Ficheros o archivos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ox(in)">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332656"/>
            <a:ext cx="8229600" cy="1143000"/>
          </a:xfrm>
        </p:spPr>
        <p:txBody>
          <a:bodyPr>
            <a:normAutofit fontScale="90000"/>
          </a:bodyPr>
          <a:lstStyle/>
          <a:p>
            <a:r>
              <a:rPr lang="es-ES" dirty="0"/>
              <a:t>Problemas en el uso de sistemas de ficheros o archivos</a:t>
            </a:r>
          </a:p>
        </p:txBody>
      </p:sp>
      <p:sp>
        <p:nvSpPr>
          <p:cNvPr id="5" name="4 CuadroTexto"/>
          <p:cNvSpPr txBox="1"/>
          <p:nvPr/>
        </p:nvSpPr>
        <p:spPr>
          <a:xfrm>
            <a:off x="827584" y="2060848"/>
            <a:ext cx="4176464" cy="2031325"/>
          </a:xfrm>
          <a:prstGeom prst="rect">
            <a:avLst/>
          </a:prstGeom>
          <a:noFill/>
        </p:spPr>
        <p:txBody>
          <a:bodyPr wrap="square" rtlCol="0">
            <a:spAutoFit/>
          </a:bodyPr>
          <a:lstStyle/>
          <a:p>
            <a:pPr lvl="1"/>
            <a:endParaRPr lang="es-ES" dirty="0"/>
          </a:p>
          <a:p>
            <a:pPr lvl="1"/>
            <a:endParaRPr lang="es-ES" dirty="0"/>
          </a:p>
          <a:p>
            <a:pPr algn="just"/>
            <a:r>
              <a:rPr lang="es-ES" dirty="0"/>
              <a:t>Están más organizados a los procedimientos que a los datos</a:t>
            </a:r>
          </a:p>
          <a:p>
            <a:pPr algn="just"/>
            <a:endParaRPr lang="es-ES" dirty="0"/>
          </a:p>
          <a:p>
            <a:pPr algn="just"/>
            <a:endParaRPr lang="es-ES" dirty="0"/>
          </a:p>
          <a:p>
            <a:pPr algn="just"/>
            <a:endParaRPr lang="es-ES" dirty="0"/>
          </a:p>
        </p:txBody>
      </p:sp>
      <p:pic>
        <p:nvPicPr>
          <p:cNvPr id="1026" name="Picture 2"/>
          <p:cNvPicPr>
            <a:picLocks noChangeAspect="1" noChangeArrowheads="1"/>
          </p:cNvPicPr>
          <p:nvPr/>
        </p:nvPicPr>
        <p:blipFill>
          <a:blip r:embed="rId2" cstate="print"/>
          <a:srcRect/>
          <a:stretch>
            <a:fillRect/>
          </a:stretch>
        </p:blipFill>
        <p:spPr bwMode="auto">
          <a:xfrm>
            <a:off x="5292080" y="1484784"/>
            <a:ext cx="3019425" cy="2209800"/>
          </a:xfrm>
          <a:prstGeom prst="rect">
            <a:avLst/>
          </a:prstGeom>
          <a:noFill/>
          <a:ln w="9525">
            <a:noFill/>
            <a:miter lim="800000"/>
            <a:headEnd/>
            <a:tailEnd/>
          </a:ln>
        </p:spPr>
      </p:pic>
      <p:sp>
        <p:nvSpPr>
          <p:cNvPr id="6" name="5 CuadroTexto"/>
          <p:cNvSpPr txBox="1"/>
          <p:nvPr/>
        </p:nvSpPr>
        <p:spPr>
          <a:xfrm>
            <a:off x="5868144" y="3861048"/>
            <a:ext cx="2232248" cy="1200329"/>
          </a:xfrm>
          <a:prstGeom prst="rect">
            <a:avLst/>
          </a:prstGeom>
          <a:noFill/>
        </p:spPr>
        <p:txBody>
          <a:bodyPr wrap="square" rtlCol="0">
            <a:spAutoFit/>
          </a:bodyPr>
          <a:lstStyle/>
          <a:p>
            <a:r>
              <a:rPr lang="es-ES" dirty="0"/>
              <a:t>Desorganización</a:t>
            </a:r>
          </a:p>
          <a:p>
            <a:r>
              <a:rPr lang="es-ES" dirty="0"/>
              <a:t>Diferentes programas, formatos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4" presetClass="entr" presetSubtype="16"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box(in)">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blinds(horizontal)">
                                      <p:cBhvr>
                                        <p:cTn id="2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441</TotalTime>
  <Words>2375</Words>
  <Application>Microsoft Office PowerPoint</Application>
  <PresentationFormat>Presentación en pantalla (4:3)</PresentationFormat>
  <Paragraphs>272</Paragraphs>
  <Slides>40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40</vt:i4>
      </vt:variant>
    </vt:vector>
  </HeadingPairs>
  <TitlesOfParts>
    <vt:vector size="48" baseType="lpstr">
      <vt:lpstr>Arial</vt:lpstr>
      <vt:lpstr>Calibri</vt:lpstr>
      <vt:lpstr>Lucida Sans Unicode</vt:lpstr>
      <vt:lpstr>Verdana</vt:lpstr>
      <vt:lpstr>Wingdings</vt:lpstr>
      <vt:lpstr>Wingdings 2</vt:lpstr>
      <vt:lpstr>Wingdings 3</vt:lpstr>
      <vt:lpstr>Concurrencia</vt:lpstr>
      <vt:lpstr>BASES DE DATOS. DEFINICIONES Y CONCEPTOS BÁSICOS</vt:lpstr>
      <vt:lpstr>CONCEPTO DE BASE DE DATOS</vt:lpstr>
      <vt:lpstr>¿Dónde se utilizan las BD</vt:lpstr>
      <vt:lpstr>¿Qué tipo de información puede ser almacenada en una base de datos?</vt:lpstr>
      <vt:lpstr>EJEMPLOS ALMACENADOS EN BD</vt:lpstr>
      <vt:lpstr>Ficheros o archivos</vt:lpstr>
      <vt:lpstr>Ficheros o archivos</vt:lpstr>
      <vt:lpstr>Sistema de Ficheros o archivos</vt:lpstr>
      <vt:lpstr>Problemas en el uso de sistemas de ficheros o archivos</vt:lpstr>
      <vt:lpstr>Organización de ficheros o archivos</vt:lpstr>
      <vt:lpstr>Tipos de organización de archivos</vt:lpstr>
      <vt:lpstr>INCONVENIENTES DEL USO DEL SISTEMA DE ARCHIVOS</vt:lpstr>
      <vt:lpstr>INCONVENIENTES DEL USO DEL SISTEMA DE ARCHIVOS</vt:lpstr>
      <vt:lpstr>INCONVENIENTES DEL USO DEL SISTEMA DE ARCHIVOS</vt:lpstr>
      <vt:lpstr>BASE DE DATOS</vt:lpstr>
      <vt:lpstr>¿Entonces ya cual seria una definición acertada de una base de datos?</vt:lpstr>
      <vt:lpstr>Definición de base de datos</vt:lpstr>
      <vt:lpstr>Diferencias entre bases de datos y sistemas de archivos</vt:lpstr>
      <vt:lpstr>VENTAJAS DE LOS SISTEMAS DE BASES DE DATOS</vt:lpstr>
      <vt:lpstr>VENTAJAS DE LOS SISTEMAS DE BASES DE DATOS</vt:lpstr>
      <vt:lpstr>VENTAJAS DE LOS SISTEMAS DE BASES DE DATOS</vt:lpstr>
      <vt:lpstr>INCONVENIENTES</vt:lpstr>
      <vt:lpstr>SISTEMAS GESTORES DE BASES DE DATOS</vt:lpstr>
      <vt:lpstr>LENGUAJE, DEFINICIÓN Y MANIPULACIÓN DE DATOS</vt:lpstr>
      <vt:lpstr>LENGUAJE DE DEFINICIÓN DE DATOS</vt:lpstr>
      <vt:lpstr>LENGUAJE DE MANIPULACIÓN DE DATOS</vt:lpstr>
      <vt:lpstr>LENGUAJE DE MANIPULACIÓN DE DATOS</vt:lpstr>
      <vt:lpstr>Ejemplo de prodecimental</vt:lpstr>
      <vt:lpstr>ARQUITECTURA DE UNA BASE DE DATOS-ABSTACCIÓN DE LA INFORMACIÓN</vt:lpstr>
      <vt:lpstr>ARQUITECTURA DE UNA BASE DE DATOS-ABSTRACCIÓN DE LA INFORMACIÓN</vt:lpstr>
      <vt:lpstr>ARQUITECTURA DE UNA BASE DE DATOS</vt:lpstr>
      <vt:lpstr>INDEPENDENCIA DE LOS DATOS</vt:lpstr>
      <vt:lpstr>TIPOS DE INDEPENDENCIA DE DATOS</vt:lpstr>
      <vt:lpstr>TIPOS DE INDEPENDENCIA DE DATOS</vt:lpstr>
      <vt:lpstr>TIPOS DE INDEPENDENCIA DE DATOS</vt:lpstr>
      <vt:lpstr>SISTEMAS GESTORES DE BASES DE DATOS</vt:lpstr>
      <vt:lpstr>FUNCIONES DE UN SISTEMA GESTOR DE BASES DE DATOS</vt:lpstr>
      <vt:lpstr>COMPONENTES DE LOS SGBD</vt:lpstr>
      <vt:lpstr>SGBD</vt:lpstr>
      <vt:lpstr>Presentación de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LAS HOJAS DE CÁLCULO</dc:title>
  <dc:creator>Usuario</dc:creator>
  <cp:lastModifiedBy>Gemma</cp:lastModifiedBy>
  <cp:revision>72</cp:revision>
  <dcterms:created xsi:type="dcterms:W3CDTF">2018-01-21T17:03:22Z</dcterms:created>
  <dcterms:modified xsi:type="dcterms:W3CDTF">2018-11-21T16:15:33Z</dcterms:modified>
</cp:coreProperties>
</file>