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9" r:id="rId4"/>
    <p:sldId id="258" r:id="rId5"/>
    <p:sldId id="285" r:id="rId6"/>
    <p:sldId id="261" r:id="rId7"/>
    <p:sldId id="262" r:id="rId8"/>
    <p:sldId id="260" r:id="rId9"/>
    <p:sldId id="263" r:id="rId10"/>
    <p:sldId id="264" r:id="rId11"/>
    <p:sldId id="265" r:id="rId12"/>
    <p:sldId id="266" r:id="rId13"/>
    <p:sldId id="267" r:id="rId14"/>
    <p:sldId id="268" r:id="rId15"/>
    <p:sldId id="276"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6" r:id="rId31"/>
    <p:sldId id="293" r:id="rId32"/>
    <p:sldId id="294" r:id="rId33"/>
    <p:sldId id="295" r:id="rId34"/>
    <p:sldId id="296" r:id="rId35"/>
    <p:sldId id="297" r:id="rId36"/>
    <p:sldId id="298" r:id="rId37"/>
    <p:sldId id="299" r:id="rId38"/>
    <p:sldId id="291" r:id="rId39"/>
    <p:sldId id="300" r:id="rId40"/>
    <p:sldId id="301" r:id="rId41"/>
    <p:sldId id="302" r:id="rId42"/>
    <p:sldId id="303" r:id="rId43"/>
    <p:sldId id="305" r:id="rId44"/>
    <p:sldId id="306" r:id="rId45"/>
    <p:sldId id="307" r:id="rId46"/>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F1575-EE01-43C9-80FC-1D3901DE527C}" type="datetimeFigureOut">
              <a:rPr lang="es-ES" smtClean="0"/>
              <a:t>21/11/2018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582D-8AE2-4EDD-A2DC-60878937FB65}" type="slidenum">
              <a:rPr lang="es-ES" smtClean="0"/>
              <a:t>‹Nº›</a:t>
            </a:fld>
            <a:endParaRPr lang="es-ES"/>
          </a:p>
        </p:txBody>
      </p:sp>
    </p:spTree>
    <p:extLst>
      <p:ext uri="{BB962C8B-B14F-4D97-AF65-F5344CB8AC3E}">
        <p14:creationId xmlns:p14="http://schemas.microsoft.com/office/powerpoint/2010/main" val="329921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F853AA8-423B-461D-AFA3-76366D896549}" type="slidenum">
              <a:rPr lang="es-ES_tradnl"/>
              <a:pPr/>
              <a:t>31</a:t>
            </a:fld>
            <a:endParaRPr lang="es-ES_tradnl"/>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260798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9D211E-C249-46E1-8951-72177E4A0ABB}" type="slidenum">
              <a:rPr lang="es-ES_tradnl"/>
              <a:pPr/>
              <a:t>32</a:t>
            </a:fld>
            <a:endParaRPr lang="es-ES_tradnl"/>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s-ES"/>
              <a:t>No explicar cuándo utilizar un atributo compuesto o bien varios atributos simples, pues esta norma de diseño se estudiará en el “Tema 4.- Diseño Conceptual”</a:t>
            </a:r>
          </a:p>
        </p:txBody>
      </p:sp>
    </p:spTree>
    <p:extLst>
      <p:ext uri="{BB962C8B-B14F-4D97-AF65-F5344CB8AC3E}">
        <p14:creationId xmlns:p14="http://schemas.microsoft.com/office/powerpoint/2010/main" val="67366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E57AFEF-AA58-482E-B556-F94FDC2963D7}" type="slidenum">
              <a:rPr lang="es-ES_tradnl"/>
              <a:pPr/>
              <a:t>35</a:t>
            </a:fld>
            <a:endParaRPr lang="es-ES_tradnl"/>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s-ES_tradnl"/>
              <a:t>Nulo = Cardinalidad Mínima 0</a:t>
            </a:r>
          </a:p>
          <a:p>
            <a:endParaRPr lang="es-ES_tradnl"/>
          </a:p>
          <a:p>
            <a:r>
              <a:rPr lang="es-ES_tradnl"/>
              <a:t>Valor que existe, pero falta </a:t>
            </a:r>
          </a:p>
          <a:p>
            <a:r>
              <a:rPr lang="es-ES_tradnl"/>
              <a:t>	“fechanacim” </a:t>
            </a:r>
            <a:r>
              <a:rPr lang="es-ES"/>
              <a:t>[de un empleado] </a:t>
            </a:r>
          </a:p>
          <a:p>
            <a:r>
              <a:rPr lang="es-ES_tradnl"/>
              <a:t>Valor no aplicable:</a:t>
            </a:r>
          </a:p>
          <a:p>
            <a:r>
              <a:rPr lang="es-ES_tradnl"/>
              <a:t>	“</a:t>
            </a:r>
            <a:r>
              <a:rPr lang="es-ES"/>
              <a:t>fechajubilacion</a:t>
            </a:r>
            <a:r>
              <a:rPr lang="es-ES_tradnl"/>
              <a:t>”</a:t>
            </a:r>
            <a:r>
              <a:rPr lang="es-ES"/>
              <a:t> [de una persona que aún está en activo]</a:t>
            </a:r>
          </a:p>
          <a:p>
            <a:endParaRPr lang="es-ES"/>
          </a:p>
        </p:txBody>
      </p:sp>
    </p:spTree>
    <p:extLst>
      <p:ext uri="{BB962C8B-B14F-4D97-AF65-F5344CB8AC3E}">
        <p14:creationId xmlns:p14="http://schemas.microsoft.com/office/powerpoint/2010/main" val="362413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0B579CF-A8E4-4EAF-A04C-FD1C5A9F067D}" type="slidenum">
              <a:rPr lang="es-ES_tradnl"/>
              <a:pPr/>
              <a:t>36</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multivalorados</a:t>
            </a:r>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177195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EC0C8F2-3AC4-44FA-9C7D-62BBA6955FAD}" type="slidenum">
              <a:rPr lang="es-ES_tradnl"/>
              <a:pPr/>
              <a:t>37</a:t>
            </a:fld>
            <a:endParaRPr lang="es-ES_tradnl"/>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r>
              <a:rPr lang="es-ES_tradnl"/>
              <a:t>La restricción de unicidad prohíbe que dos entidades tengan simultáneamente el mismo valor para el atributo clave.</a:t>
            </a:r>
          </a:p>
          <a:p>
            <a:r>
              <a:rPr lang="es-ES"/>
              <a:t>La notación [CBS1998] y [SKS1998] coincide con la de [EN2002].</a:t>
            </a:r>
          </a:p>
        </p:txBody>
      </p:sp>
    </p:spTree>
    <p:extLst>
      <p:ext uri="{BB962C8B-B14F-4D97-AF65-F5344CB8AC3E}">
        <p14:creationId xmlns:p14="http://schemas.microsoft.com/office/powerpoint/2010/main" val="130456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6FD145D-8655-45C7-A72B-2AA61F773750}" type="datetimeFigureOut">
              <a:rPr lang="es-ES_tradnl" smtClean="0"/>
              <a:t>21/11/2018</a:t>
            </a:fld>
            <a:endParaRPr lang="es-ES_tradnl"/>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ES_tradnl"/>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A2FE84A-E940-48AC-9435-08DB74840ABB}" type="slidenum">
              <a:rPr lang="es-ES_tradnl" smtClean="0"/>
              <a:t>‹Nº›</a:t>
            </a:fld>
            <a:endParaRPr lang="es-ES_tradnl"/>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8A2FE84A-E940-48AC-9435-08DB74840ABB}" type="slidenum">
              <a:rPr lang="es-ES_tradnl" smtClean="0"/>
              <a:t>‹Nº›</a:t>
            </a:fld>
            <a:endParaRPr lang="es-ES_tradnl"/>
          </a:p>
        </p:txBody>
      </p:sp>
      <p:sp>
        <p:nvSpPr>
          <p:cNvPr id="9" name="Content Placeholder 8"/>
          <p:cNvSpPr>
            <a:spLocks noGrp="1"/>
          </p:cNvSpPr>
          <p:nvPr>
            <p:ph sz="quarter" idx="13"/>
          </p:nvPr>
        </p:nvSpPr>
        <p:spPr>
          <a:xfrm>
            <a:off x="1042416" y="2313432"/>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7" name="Slide Number Placeholder 6"/>
          <p:cNvSpPr>
            <a:spLocks noGrp="1"/>
          </p:cNvSpPr>
          <p:nvPr>
            <p:ph type="sldNum" sz="quarter" idx="12"/>
          </p:nvPr>
        </p:nvSpPr>
        <p:spPr/>
        <p:txBody>
          <a:bodyPr/>
          <a:lstStyle/>
          <a:p>
            <a:fld id="{8A2FE84A-E940-48AC-9435-08DB74840ABB}" type="slidenum">
              <a:rPr lang="es-ES_tradnl" smtClean="0"/>
              <a:t>‹Nº›</a:t>
            </a:fld>
            <a:endParaRPr lang="es-ES_tradnl"/>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_tradnl"/>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6FD145D-8655-45C7-A72B-2AA61F773750}" type="datetimeFigureOut">
              <a:rPr lang="es-ES_tradnl" smtClean="0"/>
              <a:t>21/11/2018</a:t>
            </a:fld>
            <a:endParaRPr lang="es-ES_tradnl"/>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ES_tradnl"/>
          </a:p>
        </p:txBody>
      </p:sp>
      <p:sp>
        <p:nvSpPr>
          <p:cNvPr id="7" name="Slide Number Placeholder 6"/>
          <p:cNvSpPr>
            <a:spLocks noGrp="1"/>
          </p:cNvSpPr>
          <p:nvPr>
            <p:ph type="sldNum" sz="quarter" idx="12"/>
          </p:nvPr>
        </p:nvSpPr>
        <p:spPr/>
        <p:txBody>
          <a:bodyPr/>
          <a:lstStyle/>
          <a:p>
            <a:fld id="{8A2FE84A-E940-48AC-9435-08DB74840ABB}" type="slidenum">
              <a:rPr lang="es-ES_tradnl" smtClean="0"/>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6FD145D-8655-45C7-A72B-2AA61F773750}" type="datetimeFigureOut">
              <a:rPr lang="es-ES_tradnl" smtClean="0"/>
              <a:t>21/11/2018</a:t>
            </a:fld>
            <a:endParaRPr lang="es-ES_tradnl"/>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ES_tradnl"/>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A2FE84A-E940-48AC-9435-08DB74840ABB}" type="slidenum">
              <a:rPr lang="es-ES_tradnl" smtClean="0"/>
              <a:t>‹Nº›</a:t>
            </a:fld>
            <a:endParaRPr lang="es-ES_trad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499992" y="1268760"/>
            <a:ext cx="4968552" cy="2592288"/>
          </a:xfrm>
        </p:spPr>
        <p:txBody>
          <a:bodyPr>
            <a:normAutofit fontScale="90000"/>
          </a:bodyPr>
          <a:lstStyle/>
          <a:p>
            <a:r>
              <a:rPr lang="es-ES" b="1" dirty="0"/>
              <a:t>TEMA 2</a:t>
            </a:r>
            <a:br>
              <a:rPr lang="es-ES" b="1" dirty="0"/>
            </a:br>
            <a:br>
              <a:rPr lang="es-ES" b="1" dirty="0"/>
            </a:br>
            <a:r>
              <a:rPr lang="es-ES" sz="3300" b="1" dirty="0"/>
              <a:t>MODELO</a:t>
            </a:r>
            <a:br>
              <a:rPr lang="es-ES" sz="3300" b="1" dirty="0"/>
            </a:br>
            <a:r>
              <a:rPr lang="es-ES" sz="3300" b="1" dirty="0"/>
              <a:t>ENTIDAD-RELACIÓN.</a:t>
            </a:r>
            <a:br>
              <a:rPr lang="es-ES_tradnl" dirty="0"/>
            </a:br>
            <a:endParaRPr lang="es-ES_tradnl" dirty="0"/>
          </a:p>
        </p:txBody>
      </p:sp>
    </p:spTree>
    <p:extLst>
      <p:ext uri="{BB962C8B-B14F-4D97-AF65-F5344CB8AC3E}">
        <p14:creationId xmlns:p14="http://schemas.microsoft.com/office/powerpoint/2010/main" val="118996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2.1.2 Entidades débiles</a:t>
            </a:r>
            <a:endParaRPr lang="es-ES_tradnl" dirty="0"/>
          </a:p>
        </p:txBody>
      </p:sp>
      <p:sp>
        <p:nvSpPr>
          <p:cNvPr id="3" name="2 Marcador de contenido"/>
          <p:cNvSpPr>
            <a:spLocks noGrp="1"/>
          </p:cNvSpPr>
          <p:nvPr>
            <p:ph idx="1"/>
          </p:nvPr>
        </p:nvSpPr>
        <p:spPr/>
        <p:txBody>
          <a:bodyPr>
            <a:normAutofit/>
          </a:bodyPr>
          <a:lstStyle/>
          <a:p>
            <a:pPr marL="68580" indent="0" algn="just">
              <a:buNone/>
            </a:pPr>
            <a:r>
              <a:rPr lang="es-ES" dirty="0"/>
              <a:t>Son aquellas entidades en las que se hace necesaria la existencia de instancias de otras entidades distintas para que puedan existir instancias en esta entidad. Un ejemplo claro de este tipo de entidades sería la entidad "MOVIMIENTO DE CUENTA CORRIENTE" que sólo existe si previamente existe la correspondiente ‘CUENTA CORRIENTE’. </a:t>
            </a:r>
            <a:endParaRPr lang="es-ES_tradnl" dirty="0"/>
          </a:p>
          <a:p>
            <a:endParaRPr lang="es-ES_tradnl" dirty="0"/>
          </a:p>
        </p:txBody>
      </p:sp>
    </p:spTree>
    <p:extLst>
      <p:ext uri="{BB962C8B-B14F-4D97-AF65-F5344CB8AC3E}">
        <p14:creationId xmlns:p14="http://schemas.microsoft.com/office/powerpoint/2010/main" val="192775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692696"/>
            <a:ext cx="7128792" cy="4824536"/>
          </a:xfrm>
        </p:spPr>
        <p:txBody>
          <a:bodyPr/>
          <a:lstStyle/>
          <a:p>
            <a:pPr marL="68580" indent="0">
              <a:buNone/>
            </a:pPr>
            <a:r>
              <a:rPr lang="es-ES" dirty="0"/>
              <a:t>Por tanto, </a:t>
            </a:r>
            <a:r>
              <a:rPr lang="es-ES" b="1" dirty="0"/>
              <a:t>la existencia de una instancia de una entidad débil depende de la existencia de una instancia de la entidad fuerte con la que se relaciona.</a:t>
            </a:r>
            <a:r>
              <a:rPr lang="es-ES" dirty="0"/>
              <a:t> </a:t>
            </a:r>
            <a:endParaRPr lang="es-ES_tradnl" dirty="0"/>
          </a:p>
          <a:p>
            <a:pPr marL="68580" indent="0">
              <a:buNone/>
            </a:pPr>
            <a:r>
              <a:rPr lang="es-ES" dirty="0"/>
              <a:t>En el modelo E/R una entidad débil se representa con un rectángulo doble nominado.</a:t>
            </a:r>
          </a:p>
          <a:p>
            <a:pPr marL="68580" indent="0">
              <a:buNone/>
            </a:pPr>
            <a:endParaRPr lang="es-ES_tradnl" dirty="0"/>
          </a:p>
          <a:p>
            <a:endParaRPr lang="es-ES_tradnl" dirty="0"/>
          </a:p>
        </p:txBody>
      </p:sp>
      <p:pic>
        <p:nvPicPr>
          <p:cNvPr id="4" name="3 Imagen"/>
          <p:cNvPicPr/>
          <p:nvPr/>
        </p:nvPicPr>
        <p:blipFill>
          <a:blip r:embed="rId2">
            <a:extLst>
              <a:ext uri="{28A0092B-C50C-407E-A947-70E740481C1C}">
                <a14:useLocalDpi xmlns:a14="http://schemas.microsoft.com/office/drawing/2010/main" val="0"/>
              </a:ext>
            </a:extLst>
          </a:blip>
          <a:srcRect l="46446" t="27444" r="35579" b="57703"/>
          <a:stretch>
            <a:fillRect/>
          </a:stretch>
        </p:blipFill>
        <p:spPr bwMode="auto">
          <a:xfrm>
            <a:off x="3275856" y="3861048"/>
            <a:ext cx="2304256" cy="1296144"/>
          </a:xfrm>
          <a:prstGeom prst="rect">
            <a:avLst/>
          </a:prstGeom>
          <a:noFill/>
          <a:ln>
            <a:noFill/>
          </a:ln>
        </p:spPr>
      </p:pic>
    </p:spTree>
    <p:extLst>
      <p:ext uri="{BB962C8B-B14F-4D97-AF65-F5344CB8AC3E}">
        <p14:creationId xmlns:p14="http://schemas.microsoft.com/office/powerpoint/2010/main" val="388475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548680"/>
            <a:ext cx="7848872" cy="1728192"/>
          </a:xfrm>
        </p:spPr>
        <p:txBody>
          <a:bodyPr>
            <a:normAutofit fontScale="90000"/>
          </a:bodyPr>
          <a:lstStyle/>
          <a:p>
            <a:r>
              <a:rPr lang="es-ES" dirty="0"/>
              <a:t>Para las entidades débiles, existen dos tipos de dependencia:</a:t>
            </a:r>
            <a:br>
              <a:rPr lang="es-ES_tradnl" dirty="0"/>
            </a:br>
            <a:endParaRPr lang="es-ES_tradnl" dirty="0"/>
          </a:p>
        </p:txBody>
      </p:sp>
      <p:sp>
        <p:nvSpPr>
          <p:cNvPr id="3" name="2 Marcador de contenido"/>
          <p:cNvSpPr>
            <a:spLocks noGrp="1"/>
          </p:cNvSpPr>
          <p:nvPr>
            <p:ph idx="1"/>
          </p:nvPr>
        </p:nvSpPr>
        <p:spPr/>
        <p:txBody>
          <a:bodyPr/>
          <a:lstStyle/>
          <a:p>
            <a:r>
              <a:rPr lang="es-ES_tradnl" b="1" dirty="0"/>
              <a:t>Dependencia en</a:t>
            </a:r>
            <a:r>
              <a:rPr lang="es-ES" b="1" dirty="0"/>
              <a:t> existencia</a:t>
            </a:r>
            <a:r>
              <a:rPr lang="es-ES" dirty="0"/>
              <a:t>.</a:t>
            </a:r>
          </a:p>
          <a:p>
            <a:pPr marL="68580" indent="0">
              <a:buNone/>
            </a:pPr>
            <a:r>
              <a:rPr lang="es-ES" dirty="0"/>
              <a:t>Se representa de ambas formas</a:t>
            </a:r>
          </a:p>
          <a:p>
            <a:endParaRPr lang="es-ES" dirty="0"/>
          </a:p>
          <a:p>
            <a:endParaRPr lang="es-ES" dirty="0"/>
          </a:p>
          <a:p>
            <a:endParaRPr lang="es-ES" dirty="0"/>
          </a:p>
          <a:p>
            <a:endParaRPr lang="es-ES_tradnl" dirty="0"/>
          </a:p>
          <a:p>
            <a:endParaRPr lang="es-ES_trad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356992"/>
            <a:ext cx="1872208" cy="277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7" y="3284983"/>
            <a:ext cx="2088233" cy="292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71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1124744"/>
            <a:ext cx="7065233" cy="4707885"/>
          </a:xfrm>
        </p:spPr>
        <p:txBody>
          <a:bodyPr>
            <a:normAutofit/>
          </a:bodyPr>
          <a:lstStyle/>
          <a:p>
            <a:r>
              <a:rPr lang="es-ES_tradnl" b="1" dirty="0"/>
              <a:t>Dependencia en</a:t>
            </a:r>
            <a:r>
              <a:rPr lang="es-ES" b="1" dirty="0"/>
              <a:t> identificación.</a:t>
            </a:r>
            <a:r>
              <a:rPr lang="es-ES" dirty="0"/>
              <a:t> </a:t>
            </a:r>
          </a:p>
          <a:p>
            <a:pPr marL="68580" indent="0">
              <a:buNone/>
            </a:pPr>
            <a:r>
              <a:rPr lang="es-ES" dirty="0"/>
              <a:t>Se produce cuando además de la dependencia en existencia,</a:t>
            </a:r>
            <a:r>
              <a:rPr lang="es-ES_tradnl" dirty="0"/>
              <a:t> una</a:t>
            </a:r>
            <a:r>
              <a:rPr lang="es-ES" dirty="0"/>
              <a:t> instancia del tipo de entidad débil</a:t>
            </a:r>
            <a:r>
              <a:rPr lang="es-ES" b="1" dirty="0"/>
              <a:t> </a:t>
            </a:r>
            <a:r>
              <a:rPr lang="es-ES_tradnl" b="1" dirty="0"/>
              <a:t>no </a:t>
            </a:r>
            <a:r>
              <a:rPr lang="es-ES" b="1" dirty="0"/>
              <a:t>se puede identificar </a:t>
            </a:r>
            <a:r>
              <a:rPr lang="es-ES_tradnl" b="1" dirty="0"/>
              <a:t>por sí misma,  </a:t>
            </a:r>
            <a:r>
              <a:rPr lang="es-ES_tradnl" dirty="0"/>
              <a:t>y debe hacerse mediante la clave de la entidad fuerte asociada. Su clave es </a:t>
            </a:r>
            <a:r>
              <a:rPr lang="es-ES_tradnl" b="1" dirty="0"/>
              <a:t>(</a:t>
            </a:r>
            <a:r>
              <a:rPr lang="es-ES" b="1" dirty="0"/>
              <a:t>clave</a:t>
            </a:r>
            <a:r>
              <a:rPr lang="es-ES_tradnl" b="1" dirty="0"/>
              <a:t>_</a:t>
            </a:r>
            <a:r>
              <a:rPr lang="es-ES_tradnl" b="1" dirty="0" err="1"/>
              <a:t>entidad_fuerte</a:t>
            </a:r>
            <a:r>
              <a:rPr lang="es-ES_tradnl" b="1" dirty="0"/>
              <a:t>, </a:t>
            </a:r>
            <a:r>
              <a:rPr lang="es-ES" b="1" dirty="0"/>
              <a:t>clave</a:t>
            </a:r>
            <a:r>
              <a:rPr lang="es-ES_tradnl" b="1" dirty="0"/>
              <a:t>_</a:t>
            </a:r>
            <a:r>
              <a:rPr lang="es-ES" b="1" dirty="0"/>
              <a:t>parcial</a:t>
            </a:r>
            <a:r>
              <a:rPr lang="es-ES_tradnl" b="1" dirty="0"/>
              <a:t>). </a:t>
            </a:r>
          </a:p>
          <a:p>
            <a:pPr marL="68580" indent="0">
              <a:buNone/>
            </a:pPr>
            <a:endParaRPr lang="es-ES_tradnl" dirty="0"/>
          </a:p>
          <a:p>
            <a:endParaRPr lang="es-ES_tradnl" dirty="0"/>
          </a:p>
        </p:txBody>
      </p:sp>
    </p:spTree>
    <p:extLst>
      <p:ext uri="{BB962C8B-B14F-4D97-AF65-F5344CB8AC3E}">
        <p14:creationId xmlns:p14="http://schemas.microsoft.com/office/powerpoint/2010/main" val="173461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55576" y="1196752"/>
            <a:ext cx="7560840" cy="2031325"/>
          </a:xfrm>
          <a:prstGeom prst="rect">
            <a:avLst/>
          </a:prstGeom>
        </p:spPr>
        <p:txBody>
          <a:bodyPr wrap="square">
            <a:spAutoFit/>
          </a:bodyPr>
          <a:lstStyle/>
          <a:p>
            <a:pPr marL="68580" indent="0">
              <a:buNone/>
            </a:pPr>
            <a:r>
              <a:rPr lang="es-ES_tradnl" dirty="0"/>
              <a:t>Se nota con una</a:t>
            </a:r>
            <a:r>
              <a:rPr lang="es-ES" dirty="0"/>
              <a:t> “</a:t>
            </a:r>
            <a:r>
              <a:rPr lang="es-ES_tradnl" b="1" dirty="0"/>
              <a:t>ID</a:t>
            </a:r>
            <a:r>
              <a:rPr lang="es-ES" dirty="0"/>
              <a:t>” en </a:t>
            </a:r>
            <a:r>
              <a:rPr lang="es-ES_tradnl" dirty="0"/>
              <a:t>la </a:t>
            </a:r>
            <a:r>
              <a:rPr lang="es-ES" dirty="0"/>
              <a:t>relación débil. Si consideramos la entidad fuerte LIBRO, y la débil EJEMPLAR, está claro que cada instancia de EJEMPLAR no se puede identificar únicamente mediante sus atributos propios, y exige añadir la clave de la entidad LIBRO de la que depende, es decir para identificar las instancias de un libro necesitamos el código del libro y un contador que nos diferencie cada instancia de EJEMPLAR.</a:t>
            </a:r>
            <a:endParaRPr lang="es-ES_trad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3211242"/>
            <a:ext cx="2016224" cy="301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9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2.2 Relaciones</a:t>
            </a:r>
            <a:endParaRPr lang="es-ES_tradnl" dirty="0"/>
          </a:p>
        </p:txBody>
      </p:sp>
      <p:sp>
        <p:nvSpPr>
          <p:cNvPr id="3" name="2 Marcador de contenido"/>
          <p:cNvSpPr>
            <a:spLocks noGrp="1"/>
          </p:cNvSpPr>
          <p:nvPr>
            <p:ph idx="1"/>
          </p:nvPr>
        </p:nvSpPr>
        <p:spPr/>
        <p:txBody>
          <a:bodyPr/>
          <a:lstStyle/>
          <a:p>
            <a:pPr marL="68580" indent="0" algn="just">
              <a:buNone/>
            </a:pPr>
            <a:r>
              <a:rPr lang="es-ES" b="1" dirty="0"/>
              <a:t>Se entiende por relación</a:t>
            </a:r>
            <a:r>
              <a:rPr lang="es-ES" b="1" i="1" dirty="0"/>
              <a:t> </a:t>
            </a:r>
            <a:r>
              <a:rPr lang="es-ES" b="1" dirty="0"/>
              <a:t>aquella asociación o correspondencia existente entre entidades. </a:t>
            </a:r>
            <a:endParaRPr lang="es-ES_tradnl" dirty="0"/>
          </a:p>
          <a:p>
            <a:pPr marL="68580" indent="0">
              <a:buNone/>
            </a:pPr>
            <a:r>
              <a:rPr lang="es-ES" dirty="0"/>
              <a:t>Se representa mediante un rombo. Por ejemplo:</a:t>
            </a:r>
          </a:p>
          <a:p>
            <a:pPr marL="68580" indent="0">
              <a:buNone/>
            </a:pPr>
            <a:endParaRPr lang="es-ES_trad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509120"/>
            <a:ext cx="5003773" cy="124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21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268760"/>
            <a:ext cx="6984776" cy="4176464"/>
          </a:xfrm>
        </p:spPr>
        <p:txBody>
          <a:bodyPr/>
          <a:lstStyle/>
          <a:p>
            <a:pPr marL="68580" indent="0">
              <a:buNone/>
            </a:pPr>
            <a:r>
              <a:rPr lang="es-ES" b="1" dirty="0"/>
              <a:t>Para definir una relación</a:t>
            </a:r>
            <a:r>
              <a:rPr lang="es-ES" dirty="0"/>
              <a:t> debemos tener en cuenta los siguientes elementos:</a:t>
            </a:r>
            <a:endParaRPr lang="es-ES_tradnl" dirty="0"/>
          </a:p>
          <a:p>
            <a:pPr marL="68580" indent="0">
              <a:buNone/>
            </a:pPr>
            <a:endParaRPr lang="es-ES_tradnl" dirty="0"/>
          </a:p>
          <a:p>
            <a:pPr lvl="0"/>
            <a:r>
              <a:rPr lang="es-ES" b="1" dirty="0"/>
              <a:t>Nombre</a:t>
            </a:r>
            <a:r>
              <a:rPr lang="es-ES" dirty="0"/>
              <a:t> de la relación.</a:t>
            </a:r>
            <a:endParaRPr lang="es-ES_tradnl" dirty="0"/>
          </a:p>
          <a:p>
            <a:pPr lvl="0"/>
            <a:r>
              <a:rPr lang="es-ES" b="1" u="sng" dirty="0"/>
              <a:t>Grado</a:t>
            </a:r>
            <a:r>
              <a:rPr lang="es-ES" dirty="0"/>
              <a:t> de la relación.</a:t>
            </a:r>
            <a:endParaRPr lang="es-ES_tradnl" dirty="0"/>
          </a:p>
          <a:p>
            <a:pPr lvl="0"/>
            <a:r>
              <a:rPr lang="es-ES" b="1" u="sng" dirty="0" err="1"/>
              <a:t>Cardinalidad</a:t>
            </a:r>
            <a:r>
              <a:rPr lang="es-ES" b="1" u="sng" dirty="0"/>
              <a:t> de la relación</a:t>
            </a:r>
            <a:r>
              <a:rPr lang="es-ES" b="1" dirty="0"/>
              <a:t>.</a:t>
            </a:r>
            <a:endParaRPr lang="es-ES_tradnl" dirty="0"/>
          </a:p>
          <a:p>
            <a:pPr lvl="0"/>
            <a:r>
              <a:rPr lang="es-ES" b="1" u="sng" dirty="0" err="1"/>
              <a:t>Cardinalidades</a:t>
            </a:r>
            <a:r>
              <a:rPr lang="es-ES" b="1" u="sng" dirty="0"/>
              <a:t> de las entidades</a:t>
            </a:r>
            <a:r>
              <a:rPr lang="es-ES" dirty="0"/>
              <a:t>.</a:t>
            </a:r>
            <a:endParaRPr lang="es-ES_tradnl" dirty="0"/>
          </a:p>
          <a:p>
            <a:pPr marL="68580" indent="0">
              <a:buNone/>
            </a:pPr>
            <a:r>
              <a:rPr lang="es-ES" dirty="0"/>
              <a:t> </a:t>
            </a:r>
            <a:endParaRPr lang="es-ES_tradnl" dirty="0"/>
          </a:p>
          <a:p>
            <a:endParaRPr lang="es-ES_tradnl" dirty="0"/>
          </a:p>
        </p:txBody>
      </p:sp>
    </p:spTree>
    <p:extLst>
      <p:ext uri="{BB962C8B-B14F-4D97-AF65-F5344CB8AC3E}">
        <p14:creationId xmlns:p14="http://schemas.microsoft.com/office/powerpoint/2010/main" val="248915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2.2.1Nombre, grado y </a:t>
            </a:r>
            <a:r>
              <a:rPr lang="es-ES" dirty="0" err="1"/>
              <a:t>cardinalidad</a:t>
            </a:r>
            <a:r>
              <a:rPr lang="es-ES" dirty="0"/>
              <a:t>  de una relación</a:t>
            </a:r>
            <a:endParaRPr lang="es-ES_tradnl" dirty="0"/>
          </a:p>
        </p:txBody>
      </p:sp>
      <p:sp>
        <p:nvSpPr>
          <p:cNvPr id="3" name="2 Marcador de contenido"/>
          <p:cNvSpPr>
            <a:spLocks noGrp="1"/>
          </p:cNvSpPr>
          <p:nvPr>
            <p:ph idx="1"/>
          </p:nvPr>
        </p:nvSpPr>
        <p:spPr>
          <a:xfrm>
            <a:off x="539552" y="2323652"/>
            <a:ext cx="7704856" cy="4057676"/>
          </a:xfrm>
        </p:spPr>
        <p:txBody>
          <a:bodyPr>
            <a:normAutofit fontScale="85000" lnSpcReduction="10000"/>
          </a:bodyPr>
          <a:lstStyle/>
          <a:p>
            <a:pPr lvl="0"/>
            <a:r>
              <a:rPr lang="es-ES" b="1" dirty="0"/>
              <a:t>Nombre: </a:t>
            </a:r>
            <a:r>
              <a:rPr lang="es-ES" dirty="0"/>
              <a:t>Como todo objeto del modelo E/R, cada relación tiene un nombre que la distingue claramente del resto y mediante el cual ha de ser referenciada. Habitualmente se utiliza un verbo en forma singular. (Trabaja, tiene, produce, </a:t>
            </a:r>
            <a:r>
              <a:rPr lang="es-ES" dirty="0" err="1"/>
              <a:t>etc</a:t>
            </a:r>
            <a:r>
              <a:rPr lang="es-ES" dirty="0"/>
              <a:t>)</a:t>
            </a:r>
            <a:endParaRPr lang="es-ES_tradnl" dirty="0"/>
          </a:p>
          <a:p>
            <a:pPr lvl="0"/>
            <a:r>
              <a:rPr lang="es-ES" b="1" dirty="0"/>
              <a:t>Grado</a:t>
            </a:r>
            <a:r>
              <a:rPr lang="es-ES" dirty="0"/>
              <a:t>: Es el número de entidades que participan en una relación. Más adelante lo analizaremos con detalle.</a:t>
            </a:r>
            <a:endParaRPr lang="es-ES_tradnl" dirty="0"/>
          </a:p>
          <a:p>
            <a:pPr lvl="0"/>
            <a:r>
              <a:rPr lang="es-ES" b="1" dirty="0" err="1"/>
              <a:t>Cardinalidad</a:t>
            </a:r>
            <a:r>
              <a:rPr lang="es-ES" b="1" dirty="0"/>
              <a:t> de la relación (Tipo de correspondencia): </a:t>
            </a:r>
            <a:r>
              <a:rPr lang="es-ES" dirty="0"/>
              <a:t>Es el número máximo de instancias de cada entidad que pueden intervenir en una instancia de relación que se está tratando. En la representación gráfica aparece como una etiqueta con 1:1, 1:N, N:1 o N:M, que se leen respectivamente como </a:t>
            </a:r>
            <a:r>
              <a:rPr lang="es-ES" b="1" dirty="0"/>
              <a:t>uno a uno</a:t>
            </a:r>
            <a:r>
              <a:rPr lang="es-ES" dirty="0"/>
              <a:t>, </a:t>
            </a:r>
            <a:r>
              <a:rPr lang="es-ES" b="1" dirty="0"/>
              <a:t>uno a muchos, muchos a uno </a:t>
            </a:r>
            <a:r>
              <a:rPr lang="es-ES" dirty="0"/>
              <a:t>y </a:t>
            </a:r>
            <a:r>
              <a:rPr lang="es-ES" b="1" dirty="0"/>
              <a:t> muchos a muchos</a:t>
            </a:r>
            <a:r>
              <a:rPr lang="es-ES" dirty="0"/>
              <a:t>. </a:t>
            </a:r>
            <a:endParaRPr lang="es-ES_tradnl" dirty="0"/>
          </a:p>
          <a:p>
            <a:endParaRPr lang="es-ES_tradnl" dirty="0"/>
          </a:p>
        </p:txBody>
      </p:sp>
    </p:spTree>
    <p:extLst>
      <p:ext uri="{BB962C8B-B14F-4D97-AF65-F5344CB8AC3E}">
        <p14:creationId xmlns:p14="http://schemas.microsoft.com/office/powerpoint/2010/main" val="248694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1052736"/>
            <a:ext cx="7704856" cy="4968552"/>
          </a:xfrm>
        </p:spPr>
        <p:txBody>
          <a:bodyPr>
            <a:normAutofit fontScale="85000" lnSpcReduction="20000"/>
          </a:bodyPr>
          <a:lstStyle/>
          <a:p>
            <a:pPr marL="68580" indent="0" algn="just">
              <a:buNone/>
            </a:pPr>
            <a:r>
              <a:rPr lang="es-ES" dirty="0"/>
              <a:t>Veamos esto con algunos ejemplos:</a:t>
            </a:r>
            <a:endParaRPr lang="es-ES_tradnl" dirty="0"/>
          </a:p>
          <a:p>
            <a:pPr marL="68580" indent="0" algn="just">
              <a:buNone/>
            </a:pPr>
            <a:r>
              <a:rPr lang="es-ES" dirty="0"/>
              <a:t> </a:t>
            </a:r>
            <a:endParaRPr lang="es-ES_tradnl" dirty="0"/>
          </a:p>
          <a:p>
            <a:pPr lvl="0" algn="just"/>
            <a:r>
              <a:rPr lang="es-ES" b="1" dirty="0"/>
              <a:t>Uno a uno</a:t>
            </a:r>
            <a:r>
              <a:rPr lang="es-ES" dirty="0"/>
              <a:t>, es el caso de las entidades HOMBRE, MUJER y la relación ‘está casado’ en nuestra sociedad. Un hombre sólo puede estar casado con una mujer, y viceversa.</a:t>
            </a:r>
            <a:endParaRPr lang="es-ES_tradnl" dirty="0"/>
          </a:p>
          <a:p>
            <a:pPr lvl="0" algn="just"/>
            <a:r>
              <a:rPr lang="es-ES" b="1" dirty="0"/>
              <a:t>Uno a muchos</a:t>
            </a:r>
            <a:r>
              <a:rPr lang="es-ES" dirty="0"/>
              <a:t>, es el caso de las entidades EMPRESA, EMPLEADO y la relación ‘trabaja’. Es evidente que en una empresa concreta trabajan muchos empleados, pero un empleado sólo trabaja en una empresa concreta. (No contemplamos la posibilidad del pluriempleo en nuestra empresa, y exigimos dedicación exclusiva a nuestros trabajadores.</a:t>
            </a:r>
            <a:endParaRPr lang="es-ES_tradnl" dirty="0"/>
          </a:p>
          <a:p>
            <a:pPr lvl="0" algn="just"/>
            <a:r>
              <a:rPr lang="es-ES" b="1" dirty="0"/>
              <a:t>Muchos a muchos</a:t>
            </a:r>
            <a:r>
              <a:rPr lang="es-ES" dirty="0"/>
              <a:t>, es el caso de las entidades CLIENTE, ARTÍCULO y la relación ‘compra’. Un cliente puede comprar diferentes artículos y un artículo puede ser comprado por diferentes clientes. </a:t>
            </a:r>
            <a:endParaRPr lang="es-ES_tradnl" dirty="0"/>
          </a:p>
          <a:p>
            <a:pPr algn="just"/>
            <a:endParaRPr lang="es-ES_tradnl" dirty="0"/>
          </a:p>
        </p:txBody>
      </p:sp>
    </p:spTree>
    <p:extLst>
      <p:ext uri="{BB962C8B-B14F-4D97-AF65-F5344CB8AC3E}">
        <p14:creationId xmlns:p14="http://schemas.microsoft.com/office/powerpoint/2010/main" val="35862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2.2.2 </a:t>
            </a:r>
            <a:r>
              <a:rPr lang="es-ES" dirty="0" err="1"/>
              <a:t>Cardinalidades</a:t>
            </a:r>
            <a:r>
              <a:rPr lang="es-ES" dirty="0"/>
              <a:t> de las entidades</a:t>
            </a:r>
            <a:endParaRPr lang="es-ES_tradnl" dirty="0"/>
          </a:p>
        </p:txBody>
      </p:sp>
      <p:sp>
        <p:nvSpPr>
          <p:cNvPr id="3" name="2 Marcador de contenido"/>
          <p:cNvSpPr>
            <a:spLocks noGrp="1"/>
          </p:cNvSpPr>
          <p:nvPr>
            <p:ph idx="1"/>
          </p:nvPr>
        </p:nvSpPr>
        <p:spPr>
          <a:xfrm>
            <a:off x="1043492" y="2323652"/>
            <a:ext cx="6912884" cy="3769644"/>
          </a:xfrm>
        </p:spPr>
        <p:txBody>
          <a:bodyPr>
            <a:normAutofit fontScale="85000" lnSpcReduction="20000"/>
          </a:bodyPr>
          <a:lstStyle/>
          <a:p>
            <a:pPr marL="68580" indent="0" algn="just">
              <a:buNone/>
            </a:pPr>
            <a:r>
              <a:rPr lang="es-ES" dirty="0"/>
              <a:t>Las </a:t>
            </a:r>
            <a:r>
              <a:rPr lang="es-ES" b="1" dirty="0" err="1"/>
              <a:t>cardinalidades</a:t>
            </a:r>
            <a:r>
              <a:rPr lang="es-ES" b="1" dirty="0"/>
              <a:t> de las entidades</a:t>
            </a:r>
            <a:r>
              <a:rPr lang="es-ES" dirty="0"/>
              <a:t> se definen como el número máximo y mínimo de instancias de una entidad que pueden estar relacionadas con una instancia de otra u otras entidades que participan en la relación. </a:t>
            </a:r>
          </a:p>
          <a:p>
            <a:pPr marL="68580" indent="0" algn="just">
              <a:buNone/>
            </a:pPr>
            <a:r>
              <a:rPr lang="es-ES" dirty="0"/>
              <a:t>Su representación gráfica es una etiqueta del tipo (0,1), (1,1), (0,N) o (1,N), según corresponda.</a:t>
            </a:r>
          </a:p>
          <a:p>
            <a:pPr marL="68580" indent="0" algn="just">
              <a:buNone/>
            </a:pPr>
            <a:endParaRPr lang="es-ES" dirty="0"/>
          </a:p>
          <a:p>
            <a:pPr marL="68580" indent="0" algn="just">
              <a:buNone/>
            </a:pPr>
            <a:r>
              <a:rPr lang="es-ES" dirty="0"/>
              <a:t>Al igual que  las entidades, las relaciones se clasifican también en:</a:t>
            </a:r>
            <a:endParaRPr lang="es-ES_tradnl" dirty="0"/>
          </a:p>
          <a:p>
            <a:pPr marL="68580" lvl="0" indent="0" algn="just">
              <a:buNone/>
            </a:pPr>
            <a:r>
              <a:rPr lang="es-ES" b="1" dirty="0"/>
              <a:t>Fuertes</a:t>
            </a:r>
            <a:r>
              <a:rPr lang="es-ES" dirty="0"/>
              <a:t>. Asocian dos entidades fuertes.</a:t>
            </a:r>
            <a:endParaRPr lang="es-ES_tradnl" dirty="0"/>
          </a:p>
          <a:p>
            <a:pPr marL="68580" lvl="0" indent="0" algn="just">
              <a:buNone/>
            </a:pPr>
            <a:r>
              <a:rPr lang="es-ES" b="1" dirty="0"/>
              <a:t>Débiles.</a:t>
            </a:r>
            <a:r>
              <a:rPr lang="es-ES" dirty="0"/>
              <a:t> Asocian una entidad débil con otra fuerte.</a:t>
            </a:r>
            <a:endParaRPr lang="es-ES_tradnl" dirty="0"/>
          </a:p>
          <a:p>
            <a:pPr marL="68580" indent="0" algn="just">
              <a:buNone/>
            </a:pPr>
            <a:r>
              <a:rPr lang="es-ES" b="1" dirty="0"/>
              <a:t> </a:t>
            </a:r>
            <a:endParaRPr lang="es-ES_tradnl" dirty="0"/>
          </a:p>
          <a:p>
            <a:pPr marL="68580" indent="0" algn="just">
              <a:buNone/>
            </a:pPr>
            <a:endParaRPr lang="es-ES" dirty="0"/>
          </a:p>
          <a:p>
            <a:pPr marL="68580" indent="0" algn="just">
              <a:buNone/>
            </a:pPr>
            <a:endParaRPr lang="es-ES_tradnl" dirty="0"/>
          </a:p>
        </p:txBody>
      </p:sp>
    </p:spTree>
    <p:extLst>
      <p:ext uri="{BB962C8B-B14F-4D97-AF65-F5344CB8AC3E}">
        <p14:creationId xmlns:p14="http://schemas.microsoft.com/office/powerpoint/2010/main" val="319737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7024744" cy="1143000"/>
          </a:xfrm>
        </p:spPr>
        <p:txBody>
          <a:bodyPr/>
          <a:lstStyle/>
          <a:p>
            <a:r>
              <a:rPr lang="es-ES" dirty="0"/>
              <a:t>1. Introducción</a:t>
            </a:r>
            <a:endParaRPr lang="es-ES_tradnl" dirty="0"/>
          </a:p>
        </p:txBody>
      </p:sp>
      <p:sp>
        <p:nvSpPr>
          <p:cNvPr id="3" name="2 Marcador de contenido"/>
          <p:cNvSpPr>
            <a:spLocks noGrp="1"/>
          </p:cNvSpPr>
          <p:nvPr>
            <p:ph idx="1"/>
          </p:nvPr>
        </p:nvSpPr>
        <p:spPr/>
        <p:txBody>
          <a:bodyPr>
            <a:normAutofit/>
          </a:bodyPr>
          <a:lstStyle/>
          <a:p>
            <a:pPr marL="68580" indent="0" algn="just">
              <a:buNone/>
            </a:pPr>
            <a:r>
              <a:rPr lang="es-ES" b="1" dirty="0"/>
              <a:t>Gracias al </a:t>
            </a:r>
            <a:r>
              <a:rPr lang="es-ES" b="1" u="sng" dirty="0"/>
              <a:t>modelo conceptual</a:t>
            </a:r>
            <a:r>
              <a:rPr lang="es-ES" b="1" dirty="0"/>
              <a:t> Entidad-Relación</a:t>
            </a:r>
            <a:r>
              <a:rPr lang="es-ES" dirty="0"/>
              <a:t>, creado por Peter </a:t>
            </a:r>
            <a:r>
              <a:rPr lang="es-ES" dirty="0" err="1"/>
              <a:t>Chen</a:t>
            </a:r>
            <a:r>
              <a:rPr lang="es-ES" dirty="0"/>
              <a:t> en los años setenta, podemos representar el mundo real a través de una serie de símbolos y expresiones determinados. </a:t>
            </a:r>
            <a:r>
              <a:rPr lang="es-ES" b="1" dirty="0"/>
              <a:t>El objetivo de este modelo es simplificar el diseño de bases de datos partiendo de las descripciones textuales de la realidad, que establecen los </a:t>
            </a:r>
            <a:r>
              <a:rPr lang="es-ES" b="1" u="sng" dirty="0"/>
              <a:t>requerimientos del sistema</a:t>
            </a:r>
            <a:r>
              <a:rPr lang="es-ES" dirty="0"/>
              <a:t>, </a:t>
            </a:r>
            <a:endParaRPr lang="es-ES_tradnl" dirty="0"/>
          </a:p>
        </p:txBody>
      </p:sp>
    </p:spTree>
    <p:extLst>
      <p:ext uri="{BB962C8B-B14F-4D97-AF65-F5344CB8AC3E}">
        <p14:creationId xmlns:p14="http://schemas.microsoft.com/office/powerpoint/2010/main" val="3742471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2.2.3 Distintos grados de una relación</a:t>
            </a:r>
            <a:endParaRPr lang="es-ES_tradnl" dirty="0"/>
          </a:p>
        </p:txBody>
      </p:sp>
      <p:sp>
        <p:nvSpPr>
          <p:cNvPr id="3" name="2 Marcador de contenido"/>
          <p:cNvSpPr>
            <a:spLocks noGrp="1"/>
          </p:cNvSpPr>
          <p:nvPr>
            <p:ph idx="1"/>
          </p:nvPr>
        </p:nvSpPr>
        <p:spPr/>
        <p:txBody>
          <a:bodyPr/>
          <a:lstStyle/>
          <a:p>
            <a:pPr marL="68580" indent="0">
              <a:buNone/>
            </a:pPr>
            <a:r>
              <a:rPr lang="es-ES" dirty="0"/>
              <a:t>Podemos distinguir los siguientes </a:t>
            </a:r>
            <a:r>
              <a:rPr lang="es-ES" b="1" dirty="0"/>
              <a:t>tipos de relaciones</a:t>
            </a:r>
            <a:r>
              <a:rPr lang="es-ES" dirty="0"/>
              <a:t> según su grado</a:t>
            </a:r>
          </a:p>
          <a:p>
            <a:pPr lvl="0"/>
            <a:r>
              <a:rPr lang="es-ES" b="1" dirty="0"/>
              <a:t>Unaria</a:t>
            </a:r>
            <a:r>
              <a:rPr lang="es-ES" i="1" dirty="0"/>
              <a:t>:</a:t>
            </a:r>
            <a:r>
              <a:rPr lang="es-ES" dirty="0"/>
              <a:t> Es aquella relación en la que participa una única entidad. Mira el ejemplo de la figura:</a:t>
            </a:r>
            <a:endParaRPr lang="es-ES_tradnl" dirty="0"/>
          </a:p>
          <a:p>
            <a:endParaRPr lang="es-ES_trad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437112"/>
            <a:ext cx="42481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0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052736"/>
            <a:ext cx="6993225" cy="4779893"/>
          </a:xfrm>
        </p:spPr>
        <p:txBody>
          <a:bodyPr/>
          <a:lstStyle/>
          <a:p>
            <a:pPr lvl="0"/>
            <a:r>
              <a:rPr lang="es-ES" b="1" dirty="0"/>
              <a:t>Binaria:</a:t>
            </a:r>
            <a:r>
              <a:rPr lang="es-ES" dirty="0"/>
              <a:t> Es aquella relación en la que participan dos entidades, es el tipo más habitual de relación. Mira el ejemplo de la figura: </a:t>
            </a:r>
            <a:endParaRPr lang="es-ES_tradnl" dirty="0"/>
          </a:p>
          <a:p>
            <a:endParaRPr lang="es-ES_tradn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356992"/>
            <a:ext cx="6581080" cy="164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69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1412776"/>
            <a:ext cx="6840760" cy="4032448"/>
          </a:xfrm>
        </p:spPr>
        <p:txBody>
          <a:bodyPr/>
          <a:lstStyle/>
          <a:p>
            <a:pPr lvl="0" algn="just"/>
            <a:r>
              <a:rPr lang="es-ES" b="1" dirty="0"/>
              <a:t>Ternaria: </a:t>
            </a:r>
            <a:r>
              <a:rPr lang="es-ES" dirty="0"/>
              <a:t>Es aquella relación en la que participan tres entidades al mismo tiempo. Mira el ejemplo de la figura: </a:t>
            </a:r>
            <a:endParaRPr lang="es-ES_tradnl" dirty="0"/>
          </a:p>
          <a:p>
            <a:pPr marL="68580" indent="0">
              <a:buNone/>
            </a:pPr>
            <a:endParaRPr lang="es-ES_tradn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284984"/>
            <a:ext cx="4392488" cy="169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89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836712"/>
            <a:ext cx="7488832" cy="5688632"/>
          </a:xfrm>
        </p:spPr>
        <p:txBody>
          <a:bodyPr/>
          <a:lstStyle/>
          <a:p>
            <a:pPr lvl="0" algn="just"/>
            <a:r>
              <a:rPr lang="es-ES" b="1" dirty="0"/>
              <a:t>N-aria:</a:t>
            </a:r>
            <a:r>
              <a:rPr lang="es-ES" dirty="0"/>
              <a:t> Es aquella relación en la que participan </a:t>
            </a:r>
            <a:r>
              <a:rPr lang="es-ES" b="1" dirty="0"/>
              <a:t>n</a:t>
            </a:r>
            <a:r>
              <a:rPr lang="es-ES" dirty="0"/>
              <a:t> conjuntos de entidades. Es muy poco frecuente su aparición y debe disminuirse el grado de la relación para hacer más intuitivo el modelado de nuestro sistema a representar. </a:t>
            </a:r>
            <a:endParaRPr lang="es-ES_tradnl" dirty="0"/>
          </a:p>
          <a:p>
            <a:pPr algn="just"/>
            <a:endParaRPr lang="es-ES_tradn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140968"/>
            <a:ext cx="44767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24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67029" y="749603"/>
            <a:ext cx="7560840" cy="2031325"/>
          </a:xfrm>
          <a:prstGeom prst="rect">
            <a:avLst/>
          </a:prstGeom>
        </p:spPr>
        <p:txBody>
          <a:bodyPr wrap="square">
            <a:spAutoFit/>
          </a:bodyPr>
          <a:lstStyle/>
          <a:p>
            <a:pPr algn="just"/>
            <a:r>
              <a:rPr lang="es-ES" dirty="0"/>
              <a:t>¿Cómo podemos disminuir el grado de esa relación?</a:t>
            </a:r>
            <a:endParaRPr lang="es-ES_tradnl" dirty="0"/>
          </a:p>
          <a:p>
            <a:pPr algn="just"/>
            <a:r>
              <a:rPr lang="es-ES" dirty="0"/>
              <a:t> </a:t>
            </a:r>
            <a:endParaRPr lang="es-ES_tradnl" dirty="0"/>
          </a:p>
          <a:p>
            <a:pPr algn="just"/>
            <a:r>
              <a:rPr lang="es-ES" dirty="0"/>
              <a:t>Es muy sencillo. Sustituimos la relación ‘</a:t>
            </a:r>
            <a:r>
              <a:rPr lang="es-ES" dirty="0" err="1"/>
              <a:t>tiene_contrato</a:t>
            </a:r>
            <a:r>
              <a:rPr lang="es-ES" dirty="0"/>
              <a:t>’ por una entidad nueva llamada CONTRATO y convertimos todas las relaciones en binarias de la manera que puede apreciarse en la figura:</a:t>
            </a:r>
            <a:endParaRPr lang="es-ES_tradnl" dirty="0"/>
          </a:p>
          <a:p>
            <a:pPr algn="just"/>
            <a:r>
              <a:rPr lang="es-ES" dirty="0"/>
              <a:t> </a:t>
            </a:r>
            <a:endParaRPr lang="es-ES_tradn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780928"/>
            <a:ext cx="44291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268760"/>
            <a:ext cx="7024744" cy="1143000"/>
          </a:xfrm>
        </p:spPr>
        <p:txBody>
          <a:bodyPr>
            <a:normAutofit fontScale="90000"/>
          </a:bodyPr>
          <a:lstStyle/>
          <a:p>
            <a:r>
              <a:rPr lang="es-ES" dirty="0"/>
              <a:t>2.2.4Restricciones derivadas del modelo Entidad-Relación Extendido (ERE</a:t>
            </a:r>
            <a:endParaRPr lang="es-ES_tradnl" dirty="0"/>
          </a:p>
        </p:txBody>
      </p:sp>
      <p:sp>
        <p:nvSpPr>
          <p:cNvPr id="3" name="2 Marcador de contenido"/>
          <p:cNvSpPr>
            <a:spLocks noGrp="1"/>
          </p:cNvSpPr>
          <p:nvPr>
            <p:ph idx="1"/>
          </p:nvPr>
        </p:nvSpPr>
        <p:spPr>
          <a:xfrm>
            <a:off x="1043608" y="2780928"/>
            <a:ext cx="6777317" cy="3508977"/>
          </a:xfrm>
        </p:spPr>
        <p:txBody>
          <a:bodyPr/>
          <a:lstStyle/>
          <a:p>
            <a:r>
              <a:rPr lang="es-ES" b="1" dirty="0"/>
              <a:t>Relaciones con restricciones de Exclusividad</a:t>
            </a:r>
            <a:r>
              <a:rPr lang="es-ES" i="1" dirty="0"/>
              <a:t>.</a:t>
            </a:r>
          </a:p>
          <a:p>
            <a:pPr lvl="0"/>
            <a:r>
              <a:rPr lang="es-ES" b="1" dirty="0"/>
              <a:t>Relaciones con restricciones de </a:t>
            </a:r>
            <a:r>
              <a:rPr lang="es-ES" b="1" dirty="0" err="1"/>
              <a:t>Inclusividad</a:t>
            </a:r>
            <a:r>
              <a:rPr lang="es-ES" b="1" dirty="0"/>
              <a:t>.</a:t>
            </a:r>
          </a:p>
          <a:p>
            <a:pPr lvl="0"/>
            <a:r>
              <a:rPr lang="es-ES" b="1" dirty="0"/>
              <a:t>Relaciones con restricciones de Inclusión.</a:t>
            </a:r>
            <a:endParaRPr lang="es-ES_tradnl" b="1" dirty="0"/>
          </a:p>
          <a:p>
            <a:endParaRPr lang="es-ES_tradnl" b="1" dirty="0"/>
          </a:p>
        </p:txBody>
      </p:sp>
    </p:spTree>
    <p:extLst>
      <p:ext uri="{BB962C8B-B14F-4D97-AF65-F5344CB8AC3E}">
        <p14:creationId xmlns:p14="http://schemas.microsoft.com/office/powerpoint/2010/main" val="2601022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71600" y="1052736"/>
            <a:ext cx="7272808" cy="4824536"/>
          </a:xfrm>
        </p:spPr>
        <p:txBody>
          <a:bodyPr>
            <a:normAutofit fontScale="92500" lnSpcReduction="10000"/>
          </a:bodyPr>
          <a:lstStyle/>
          <a:p>
            <a:r>
              <a:rPr lang="es-ES" dirty="0"/>
              <a:t>Se dice que dos (o más) relaciones tienen una </a:t>
            </a:r>
            <a:r>
              <a:rPr lang="es-ES" b="1" dirty="0"/>
              <a:t>restricción de exclusividad</a:t>
            </a:r>
            <a:r>
              <a:rPr lang="es-ES" dirty="0"/>
              <a:t> con respecto a una entidad que participa en ambas relaciones cuando cada instancia de dicha entidad sólo puede pertenecer a una de las relaciones, pero en el momento en que pertenezca a uno ya no podrá formar parte del otro. </a:t>
            </a:r>
            <a:endParaRPr lang="es-ES_tradnl" dirty="0"/>
          </a:p>
          <a:p>
            <a:pPr marL="68580" indent="0">
              <a:buNone/>
            </a:pPr>
            <a:r>
              <a:rPr lang="es-ES" dirty="0"/>
              <a:t>Por </a:t>
            </a:r>
            <a:r>
              <a:rPr lang="es-ES" b="1" dirty="0"/>
              <a:t>ejemplo</a:t>
            </a:r>
            <a:r>
              <a:rPr lang="es-ES" dirty="0"/>
              <a:t>, si suponemos que un profesor puede impartir cursos de doctorado o recibirlos, pero no ambas cosas, tendríamos una relación “Imparte” y otra “Recibe”, entre PROFESOR y CURSO, con una restricción de exclusividad entre sí. En la siguiente figura se muestra la representación de la exclusividad. El arco señala las relaciones que son exclusivas. </a:t>
            </a:r>
            <a:endParaRPr lang="es-ES_tradnl" dirty="0"/>
          </a:p>
          <a:p>
            <a:endParaRPr lang="es-ES_tradnl" dirty="0"/>
          </a:p>
        </p:txBody>
      </p:sp>
    </p:spTree>
    <p:extLst>
      <p:ext uri="{BB962C8B-B14F-4D97-AF65-F5344CB8AC3E}">
        <p14:creationId xmlns:p14="http://schemas.microsoft.com/office/powerpoint/2010/main" val="2060593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ES" b="1" dirty="0"/>
              <a:t>Relaciones con restricciones de Exclusividad.</a:t>
            </a:r>
            <a:br>
              <a:rPr lang="es-ES_tradnl" b="1" i="1" dirty="0"/>
            </a:br>
            <a:endParaRPr lang="es-ES_tradnl"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348880"/>
            <a:ext cx="4306325" cy="260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02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i="1" dirty="0"/>
              <a:t>Relaciones con restricciones de Exclusión</a:t>
            </a:r>
            <a:endParaRPr lang="es-ES_tradnl" dirty="0"/>
          </a:p>
        </p:txBody>
      </p:sp>
      <p:pic>
        <p:nvPicPr>
          <p:cNvPr id="4" name="Marcador de contenido 3"/>
          <p:cNvPicPr>
            <a:picLocks noGrp="1" noChangeAspect="1"/>
          </p:cNvPicPr>
          <p:nvPr>
            <p:ph idx="1"/>
          </p:nvPr>
        </p:nvPicPr>
        <p:blipFill>
          <a:blip r:embed="rId2"/>
          <a:stretch>
            <a:fillRect/>
          </a:stretch>
        </p:blipFill>
        <p:spPr>
          <a:xfrm>
            <a:off x="1835696" y="2708920"/>
            <a:ext cx="5112567" cy="3079430"/>
          </a:xfrm>
          <a:prstGeom prst="rect">
            <a:avLst/>
          </a:prstGeom>
        </p:spPr>
      </p:pic>
    </p:spTree>
    <p:extLst>
      <p:ext uri="{BB962C8B-B14F-4D97-AF65-F5344CB8AC3E}">
        <p14:creationId xmlns:p14="http://schemas.microsoft.com/office/powerpoint/2010/main" val="752444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i="1" dirty="0"/>
              <a:t>Relaciones con restricciones de </a:t>
            </a:r>
            <a:r>
              <a:rPr lang="es-ES" i="1" dirty="0" err="1"/>
              <a:t>Inclusividad</a:t>
            </a:r>
            <a:endParaRPr lang="es-ES_tradnl" dirty="0"/>
          </a:p>
        </p:txBody>
      </p:sp>
      <p:pic>
        <p:nvPicPr>
          <p:cNvPr id="4" name="Marcador de contenido 3"/>
          <p:cNvPicPr>
            <a:picLocks noGrp="1" noChangeAspect="1"/>
          </p:cNvPicPr>
          <p:nvPr>
            <p:ph idx="1"/>
          </p:nvPr>
        </p:nvPicPr>
        <p:blipFill>
          <a:blip r:embed="rId2"/>
          <a:stretch>
            <a:fillRect/>
          </a:stretch>
        </p:blipFill>
        <p:spPr>
          <a:xfrm>
            <a:off x="2071586" y="2420888"/>
            <a:ext cx="5164710" cy="3101358"/>
          </a:xfrm>
          <a:prstGeom prst="rect">
            <a:avLst/>
          </a:prstGeom>
        </p:spPr>
      </p:pic>
    </p:spTree>
    <p:extLst>
      <p:ext uri="{BB962C8B-B14F-4D97-AF65-F5344CB8AC3E}">
        <p14:creationId xmlns:p14="http://schemas.microsoft.com/office/powerpoint/2010/main" val="180513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99592" y="1844824"/>
            <a:ext cx="7560840" cy="2308324"/>
          </a:xfrm>
          <a:prstGeom prst="rect">
            <a:avLst/>
          </a:prstGeom>
        </p:spPr>
        <p:txBody>
          <a:bodyPr wrap="square">
            <a:spAutoFit/>
          </a:bodyPr>
          <a:lstStyle/>
          <a:p>
            <a:r>
              <a:rPr lang="es-ES" dirty="0"/>
              <a:t>¿Qué crees que es lo primero que tenemos que hacer cuando vamos a crear una base de datos? </a:t>
            </a:r>
            <a:endParaRPr lang="es-ES_tradnl" dirty="0"/>
          </a:p>
          <a:p>
            <a:r>
              <a:rPr lang="es-ES" dirty="0"/>
              <a:t> </a:t>
            </a:r>
            <a:endParaRPr lang="es-ES_tradnl" dirty="0"/>
          </a:p>
          <a:p>
            <a:r>
              <a:rPr lang="es-ES" dirty="0"/>
              <a:t>Lo primero será:</a:t>
            </a:r>
            <a:endParaRPr lang="es-ES_tradnl" dirty="0"/>
          </a:p>
          <a:p>
            <a:r>
              <a:rPr lang="es-ES" dirty="0"/>
              <a:t> </a:t>
            </a:r>
            <a:endParaRPr lang="es-ES_tradnl" dirty="0"/>
          </a:p>
          <a:p>
            <a:pPr lvl="0" algn="just"/>
            <a:r>
              <a:rPr lang="es-ES" b="1" dirty="0"/>
              <a:t>Analizar el problema sobre el papel y</a:t>
            </a:r>
            <a:r>
              <a:rPr lang="es-ES_tradnl" dirty="0"/>
              <a:t> </a:t>
            </a:r>
            <a:r>
              <a:rPr lang="es-ES" b="1" dirty="0"/>
              <a:t>pensar  qué tipo de información necesitamos guardar</a:t>
            </a:r>
            <a:r>
              <a:rPr lang="es-ES" dirty="0"/>
              <a:t>, o mejor dicho, </a:t>
            </a:r>
            <a:r>
              <a:rPr lang="es-ES" b="1" dirty="0"/>
              <a:t>qué tipo de información necesitaremos obtener de nuestra base de datos</a:t>
            </a:r>
            <a:r>
              <a:rPr lang="es-ES" dirty="0"/>
              <a:t>. </a:t>
            </a:r>
            <a:endParaRPr lang="es-ES_tradnl" dirty="0"/>
          </a:p>
        </p:txBody>
      </p:sp>
    </p:spTree>
    <p:extLst>
      <p:ext uri="{BB962C8B-B14F-4D97-AF65-F5344CB8AC3E}">
        <p14:creationId xmlns:p14="http://schemas.microsoft.com/office/powerpoint/2010/main" val="2509138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 ATRIBUTOS</a:t>
            </a:r>
          </a:p>
        </p:txBody>
      </p:sp>
      <p:sp>
        <p:nvSpPr>
          <p:cNvPr id="3" name="Marcador de contenido 2"/>
          <p:cNvSpPr>
            <a:spLocks noGrp="1"/>
          </p:cNvSpPr>
          <p:nvPr>
            <p:ph idx="1"/>
          </p:nvPr>
        </p:nvSpPr>
        <p:spPr/>
        <p:txBody>
          <a:bodyPr>
            <a:normAutofit fontScale="85000" lnSpcReduction="10000"/>
          </a:bodyPr>
          <a:lstStyle/>
          <a:p>
            <a:pPr marL="68580" indent="0">
              <a:buNone/>
            </a:pPr>
            <a:r>
              <a:rPr lang="es-ES" b="1" dirty="0"/>
              <a:t>Un atributo es cualquier detalle que sirve para calificar, identificar, clasificar, cuantificar o expresar el estado de algo, en nuestro caso de una entidad, es decir un atributo es cualquier descripción de una característica de importancia.</a:t>
            </a:r>
          </a:p>
          <a:p>
            <a:pPr marL="68580" indent="0">
              <a:buNone/>
            </a:pPr>
            <a:r>
              <a:rPr lang="es-ES" b="1" dirty="0"/>
              <a:t>Los atributos de una entidad se representan mediante elipses o círculos etiquetados, que se conectan por una línea recta a la entidad que califica, cada uno de los cuales tiene que tener un  nombre único y que haga referencia a su contenido. Los nombres de los atributos deben ir en minúsculas.</a:t>
            </a:r>
            <a:endParaRPr lang="es-ES" dirty="0"/>
          </a:p>
          <a:p>
            <a:endParaRPr lang="es-ES" dirty="0"/>
          </a:p>
        </p:txBody>
      </p:sp>
    </p:spTree>
    <p:extLst>
      <p:ext uri="{BB962C8B-B14F-4D97-AF65-F5344CB8AC3E}">
        <p14:creationId xmlns:p14="http://schemas.microsoft.com/office/powerpoint/2010/main" val="2375790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56FE410-180A-4B9C-BBDA-DAC332092B06}" type="slidenum">
              <a:rPr lang="es-ES"/>
              <a:pPr/>
              <a:t>31</a:t>
            </a:fld>
            <a:endParaRPr lang="es-ES"/>
          </a:p>
        </p:txBody>
      </p:sp>
      <p:sp>
        <p:nvSpPr>
          <p:cNvPr id="163843" name="Rectangle 3"/>
          <p:cNvSpPr>
            <a:spLocks noGrp="1" noChangeArrowheads="1"/>
          </p:cNvSpPr>
          <p:nvPr>
            <p:ph type="body" idx="1"/>
          </p:nvPr>
        </p:nvSpPr>
        <p:spPr>
          <a:xfrm>
            <a:off x="1182688" y="1643050"/>
            <a:ext cx="7772400" cy="3910013"/>
          </a:xfrm>
        </p:spPr>
        <p:txBody>
          <a:bodyPr/>
          <a:lstStyle/>
          <a:p>
            <a:r>
              <a:rPr lang="es-ES_tradnl" dirty="0"/>
              <a:t>Simples o Compuestos</a:t>
            </a:r>
          </a:p>
          <a:p>
            <a:r>
              <a:rPr lang="es-ES_tradnl" dirty="0"/>
              <a:t>Almacenados o Derivados</a:t>
            </a:r>
          </a:p>
          <a:p>
            <a:r>
              <a:rPr lang="es-ES_tradnl" dirty="0"/>
              <a:t>Monovalorados o Multivalorados </a:t>
            </a:r>
          </a:p>
          <a:p>
            <a:r>
              <a:rPr lang="es-ES_tradnl" dirty="0"/>
              <a:t>Opcionales</a:t>
            </a:r>
          </a:p>
        </p:txBody>
      </p:sp>
      <p:sp>
        <p:nvSpPr>
          <p:cNvPr id="6" name="Rectangle 6"/>
          <p:cNvSpPr txBox="1">
            <a:spLocks noChangeArrowheads="1"/>
          </p:cNvSpPr>
          <p:nvPr/>
        </p:nvSpPr>
        <p:spPr>
          <a:xfrm>
            <a:off x="1142976" y="214290"/>
            <a:ext cx="7578723"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_tradnl" sz="3200" b="1" dirty="0"/>
              <a:t>Tipos de atributos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pic>
        <p:nvPicPr>
          <p:cNvPr id="7" name="Picture 8" descr="j0254425"/>
          <p:cNvPicPr>
            <a:picLocks noChangeAspect="1" noChangeArrowheads="1" noCrop="1"/>
          </p:cNvPicPr>
          <p:nvPr/>
        </p:nvPicPr>
        <p:blipFill>
          <a:blip r:embed="rId3"/>
          <a:srcRect/>
          <a:stretch>
            <a:fillRect/>
          </a:stretch>
        </p:blipFill>
        <p:spPr bwMode="auto">
          <a:xfrm>
            <a:off x="5008020" y="3143248"/>
            <a:ext cx="3564508" cy="2708411"/>
          </a:xfrm>
          <a:prstGeom prst="roundRect">
            <a:avLst>
              <a:gd name="adj" fmla="val 8594"/>
            </a:avLst>
          </a:prstGeom>
          <a:solidFill>
            <a:srgbClr val="FFFFFF">
              <a:shade val="85000"/>
            </a:srgbClr>
          </a:solidFill>
          <a:ln>
            <a:noFill/>
          </a:ln>
          <a:effectLst>
            <a:outerShdw blurRad="184150" dist="241300" dir="11520000" sx="110000" sy="110000" algn="ctr">
              <a:srgbClr val="000000">
                <a:alpha val="18000"/>
              </a:srgbClr>
            </a:outerShdw>
            <a:reflection blurRad="12700" stA="38000" endPos="28000" dist="5000" dir="5400000" sy="-100000" algn="bl" rotWithShape="0"/>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3546615973"/>
      </p:ext>
    </p:extLst>
  </p:cSld>
  <p:clrMapOvr>
    <a:masterClrMapping/>
  </p:clrMapOvr>
  <p:transition advTm="1292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5 Marcador de número de diapositiva"/>
          <p:cNvSpPr>
            <a:spLocks noGrp="1"/>
          </p:cNvSpPr>
          <p:nvPr>
            <p:ph type="sldNum" sz="quarter" idx="12"/>
          </p:nvPr>
        </p:nvSpPr>
        <p:spPr/>
        <p:txBody>
          <a:bodyPr/>
          <a:lstStyle/>
          <a:p>
            <a:fld id="{6B22D5D7-BC7F-4329-88D8-6FBBEA9F967E}" type="slidenum">
              <a:rPr lang="es-ES"/>
              <a:pPr/>
              <a:t>32</a:t>
            </a:fld>
            <a:endParaRPr lang="es-ES"/>
          </a:p>
        </p:txBody>
      </p:sp>
      <p:sp>
        <p:nvSpPr>
          <p:cNvPr id="34844" name="Rectangle 28"/>
          <p:cNvSpPr>
            <a:spLocks noGrp="1" noChangeArrowheads="1"/>
          </p:cNvSpPr>
          <p:nvPr>
            <p:ph type="body" idx="1"/>
          </p:nvPr>
        </p:nvSpPr>
        <p:spPr>
          <a:xfrm>
            <a:off x="571472" y="1357298"/>
            <a:ext cx="7772400" cy="4579937"/>
          </a:xfrm>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pPr lvl="3"/>
            <a:endParaRPr lang="es-ES_tradnl" sz="1800" dirty="0"/>
          </a:p>
          <a:p>
            <a:r>
              <a:rPr lang="es-ES_tradnl" sz="2800" dirty="0"/>
              <a:t>Atributos </a:t>
            </a:r>
            <a:r>
              <a:rPr lang="es-ES_tradnl" sz="2800" b="1" dirty="0">
                <a:solidFill>
                  <a:schemeClr val="accent2"/>
                </a:solidFill>
              </a:rPr>
              <a:t>simples</a:t>
            </a:r>
          </a:p>
          <a:p>
            <a:pPr lvl="1"/>
            <a:r>
              <a:rPr lang="es-ES_tradnl" sz="2400" dirty="0"/>
              <a:t>No divisibles. Atómicos</a:t>
            </a:r>
          </a:p>
        </p:txBody>
      </p:sp>
      <p:grpSp>
        <p:nvGrpSpPr>
          <p:cNvPr id="2" name="Group 32"/>
          <p:cNvGrpSpPr>
            <a:grpSpLocks/>
          </p:cNvGrpSpPr>
          <p:nvPr/>
        </p:nvGrpSpPr>
        <p:grpSpPr bwMode="auto">
          <a:xfrm>
            <a:off x="1571604" y="2643182"/>
            <a:ext cx="6329363" cy="990600"/>
            <a:chOff x="1312" y="1584"/>
            <a:chExt cx="3987" cy="624"/>
          </a:xfrm>
        </p:grpSpPr>
        <p:sp>
          <p:nvSpPr>
            <p:cNvPr id="34821" name="Text Box 5"/>
            <p:cNvSpPr txBox="1">
              <a:spLocks noChangeArrowheads="1"/>
            </p:cNvSpPr>
            <p:nvPr/>
          </p:nvSpPr>
          <p:spPr bwMode="auto">
            <a:xfrm>
              <a:off x="1437" y="1584"/>
              <a:ext cx="984"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dirty="0" err="1">
                  <a:solidFill>
                    <a:schemeClr val="tx2"/>
                  </a:solidFill>
                  <a:latin typeface="Arial Narrow" pitchFamily="34" charset="0"/>
                </a:rPr>
                <a:t>fechanacim</a:t>
              </a:r>
              <a:endParaRPr lang="es-ES_tradnl" sz="2400" b="1" dirty="0">
                <a:solidFill>
                  <a:schemeClr val="tx2"/>
                </a:solidFill>
                <a:latin typeface="Arial Narrow" pitchFamily="34" charset="0"/>
              </a:endParaRPr>
            </a:p>
          </p:txBody>
        </p:sp>
        <p:sp>
          <p:nvSpPr>
            <p:cNvPr id="34822" name="Text Box 6"/>
            <p:cNvSpPr txBox="1">
              <a:spLocks noChangeArrowheads="1"/>
            </p:cNvSpPr>
            <p:nvPr/>
          </p:nvSpPr>
          <p:spPr bwMode="auto">
            <a:xfrm>
              <a:off x="1312" y="1920"/>
              <a:ext cx="344"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dia</a:t>
              </a:r>
            </a:p>
          </p:txBody>
        </p:sp>
        <p:sp>
          <p:nvSpPr>
            <p:cNvPr id="34823" name="Text Box 7"/>
            <p:cNvSpPr txBox="1">
              <a:spLocks noChangeArrowheads="1"/>
            </p:cNvSpPr>
            <p:nvPr/>
          </p:nvSpPr>
          <p:spPr bwMode="auto">
            <a:xfrm>
              <a:off x="1644" y="1920"/>
              <a:ext cx="432"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mes</a:t>
              </a:r>
            </a:p>
          </p:txBody>
        </p:sp>
        <p:sp>
          <p:nvSpPr>
            <p:cNvPr id="34824" name="Text Box 8"/>
            <p:cNvSpPr txBox="1">
              <a:spLocks noChangeArrowheads="1"/>
            </p:cNvSpPr>
            <p:nvPr/>
          </p:nvSpPr>
          <p:spPr bwMode="auto">
            <a:xfrm>
              <a:off x="2155" y="1920"/>
              <a:ext cx="396"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año</a:t>
              </a:r>
            </a:p>
          </p:txBody>
        </p:sp>
        <p:sp>
          <p:nvSpPr>
            <p:cNvPr id="34828" name="Line 12"/>
            <p:cNvSpPr>
              <a:spLocks noChangeShapeType="1"/>
            </p:cNvSpPr>
            <p:nvPr/>
          </p:nvSpPr>
          <p:spPr bwMode="auto">
            <a:xfrm flipH="1">
              <a:off x="1555" y="1824"/>
              <a:ext cx="89" cy="144"/>
            </a:xfrm>
            <a:prstGeom prst="line">
              <a:avLst/>
            </a:prstGeom>
            <a:noFill/>
            <a:ln w="19050">
              <a:solidFill>
                <a:schemeClr val="tx2"/>
              </a:solidFill>
              <a:round/>
              <a:headEnd/>
              <a:tailEnd/>
            </a:ln>
            <a:effectLst/>
          </p:spPr>
          <p:txBody>
            <a:bodyPr wrap="none" anchor="ctr"/>
            <a:lstStyle/>
            <a:p>
              <a:endParaRPr lang="es-MX"/>
            </a:p>
          </p:txBody>
        </p:sp>
        <p:sp>
          <p:nvSpPr>
            <p:cNvPr id="34829" name="Line 13"/>
            <p:cNvSpPr>
              <a:spLocks noChangeShapeType="1"/>
            </p:cNvSpPr>
            <p:nvPr/>
          </p:nvSpPr>
          <p:spPr bwMode="auto">
            <a:xfrm flipH="1">
              <a:off x="1843" y="1824"/>
              <a:ext cx="0" cy="144"/>
            </a:xfrm>
            <a:prstGeom prst="line">
              <a:avLst/>
            </a:prstGeom>
            <a:noFill/>
            <a:ln w="19050">
              <a:solidFill>
                <a:schemeClr val="tx2"/>
              </a:solidFill>
              <a:round/>
              <a:headEnd/>
              <a:tailEnd/>
            </a:ln>
            <a:effectLst/>
          </p:spPr>
          <p:txBody>
            <a:bodyPr wrap="none" anchor="ctr"/>
            <a:lstStyle/>
            <a:p>
              <a:endParaRPr lang="es-MX"/>
            </a:p>
          </p:txBody>
        </p:sp>
        <p:sp>
          <p:nvSpPr>
            <p:cNvPr id="34830" name="Line 14"/>
            <p:cNvSpPr>
              <a:spLocks noChangeShapeType="1"/>
            </p:cNvSpPr>
            <p:nvPr/>
          </p:nvSpPr>
          <p:spPr bwMode="auto">
            <a:xfrm flipH="1" flipV="1">
              <a:off x="2131" y="1824"/>
              <a:ext cx="88" cy="144"/>
            </a:xfrm>
            <a:prstGeom prst="line">
              <a:avLst/>
            </a:prstGeom>
            <a:noFill/>
            <a:ln w="19050">
              <a:solidFill>
                <a:schemeClr val="tx2"/>
              </a:solidFill>
              <a:round/>
              <a:headEnd/>
              <a:tailEnd/>
            </a:ln>
            <a:effectLst/>
          </p:spPr>
          <p:txBody>
            <a:bodyPr wrap="none" anchor="ctr"/>
            <a:lstStyle/>
            <a:p>
              <a:endParaRPr lang="es-MX"/>
            </a:p>
          </p:txBody>
        </p:sp>
        <p:sp>
          <p:nvSpPr>
            <p:cNvPr id="34831" name="Text Box 15"/>
            <p:cNvSpPr txBox="1">
              <a:spLocks noChangeArrowheads="1"/>
            </p:cNvSpPr>
            <p:nvPr/>
          </p:nvSpPr>
          <p:spPr bwMode="auto">
            <a:xfrm>
              <a:off x="3168" y="1584"/>
              <a:ext cx="817"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direccion</a:t>
              </a:r>
            </a:p>
          </p:txBody>
        </p:sp>
        <p:sp>
          <p:nvSpPr>
            <p:cNvPr id="34832" name="Text Box 16"/>
            <p:cNvSpPr txBox="1">
              <a:spLocks noChangeArrowheads="1"/>
            </p:cNvSpPr>
            <p:nvPr/>
          </p:nvSpPr>
          <p:spPr bwMode="auto">
            <a:xfrm>
              <a:off x="2673" y="1920"/>
              <a:ext cx="468"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calle</a:t>
              </a:r>
            </a:p>
          </p:txBody>
        </p:sp>
        <p:sp>
          <p:nvSpPr>
            <p:cNvPr id="34833" name="Text Box 17"/>
            <p:cNvSpPr txBox="1">
              <a:spLocks noChangeArrowheads="1"/>
            </p:cNvSpPr>
            <p:nvPr/>
          </p:nvSpPr>
          <p:spPr bwMode="auto">
            <a:xfrm>
              <a:off x="3107" y="1920"/>
              <a:ext cx="624"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ciudad</a:t>
              </a:r>
            </a:p>
          </p:txBody>
        </p:sp>
        <p:sp>
          <p:nvSpPr>
            <p:cNvPr id="34834" name="Text Box 18"/>
            <p:cNvSpPr txBox="1">
              <a:spLocks noChangeArrowheads="1"/>
            </p:cNvSpPr>
            <p:nvPr/>
          </p:nvSpPr>
          <p:spPr bwMode="auto">
            <a:xfrm>
              <a:off x="3696" y="1920"/>
              <a:ext cx="817" cy="288"/>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2400" b="1">
                  <a:solidFill>
                    <a:schemeClr val="tx2"/>
                  </a:solidFill>
                  <a:latin typeface="Arial Narrow" pitchFamily="34" charset="0"/>
                </a:rPr>
                <a:t>provincia</a:t>
              </a:r>
            </a:p>
          </p:txBody>
        </p:sp>
        <p:sp>
          <p:nvSpPr>
            <p:cNvPr id="34835" name="Line 19"/>
            <p:cNvSpPr>
              <a:spLocks noChangeShapeType="1"/>
            </p:cNvSpPr>
            <p:nvPr/>
          </p:nvSpPr>
          <p:spPr bwMode="auto">
            <a:xfrm flipH="1">
              <a:off x="2950" y="1776"/>
              <a:ext cx="221" cy="192"/>
            </a:xfrm>
            <a:prstGeom prst="line">
              <a:avLst/>
            </a:prstGeom>
            <a:noFill/>
            <a:ln w="19050">
              <a:solidFill>
                <a:schemeClr val="tx2"/>
              </a:solidFill>
              <a:round/>
              <a:headEnd/>
              <a:tailEnd/>
            </a:ln>
            <a:effectLst/>
          </p:spPr>
          <p:txBody>
            <a:bodyPr wrap="none" anchor="ctr"/>
            <a:lstStyle/>
            <a:p>
              <a:endParaRPr lang="es-MX"/>
            </a:p>
          </p:txBody>
        </p:sp>
        <p:sp>
          <p:nvSpPr>
            <p:cNvPr id="34836" name="Line 20"/>
            <p:cNvSpPr>
              <a:spLocks noChangeShapeType="1"/>
            </p:cNvSpPr>
            <p:nvPr/>
          </p:nvSpPr>
          <p:spPr bwMode="auto">
            <a:xfrm flipH="1">
              <a:off x="3427" y="1824"/>
              <a:ext cx="0" cy="144"/>
            </a:xfrm>
            <a:prstGeom prst="line">
              <a:avLst/>
            </a:prstGeom>
            <a:noFill/>
            <a:ln w="19050">
              <a:solidFill>
                <a:schemeClr val="tx2"/>
              </a:solidFill>
              <a:round/>
              <a:headEnd/>
              <a:tailEnd/>
            </a:ln>
            <a:effectLst/>
          </p:spPr>
          <p:txBody>
            <a:bodyPr wrap="none" anchor="ctr"/>
            <a:lstStyle/>
            <a:p>
              <a:endParaRPr lang="es-MX"/>
            </a:p>
          </p:txBody>
        </p:sp>
        <p:sp>
          <p:nvSpPr>
            <p:cNvPr id="34837" name="Line 21"/>
            <p:cNvSpPr>
              <a:spLocks noChangeShapeType="1"/>
            </p:cNvSpPr>
            <p:nvPr/>
          </p:nvSpPr>
          <p:spPr bwMode="auto">
            <a:xfrm flipH="1" flipV="1">
              <a:off x="3782" y="1824"/>
              <a:ext cx="88" cy="144"/>
            </a:xfrm>
            <a:prstGeom prst="line">
              <a:avLst/>
            </a:prstGeom>
            <a:noFill/>
            <a:ln w="19050">
              <a:solidFill>
                <a:schemeClr val="tx2"/>
              </a:solidFill>
              <a:round/>
              <a:headEnd/>
              <a:tailEnd/>
            </a:ln>
            <a:effectLst/>
          </p:spPr>
          <p:txBody>
            <a:bodyPr wrap="none" anchor="ctr"/>
            <a:lstStyle/>
            <a:p>
              <a:endParaRPr lang="es-MX"/>
            </a:p>
          </p:txBody>
        </p:sp>
        <p:sp>
          <p:nvSpPr>
            <p:cNvPr id="34838" name="Line 22"/>
            <p:cNvSpPr>
              <a:spLocks noChangeShapeType="1"/>
            </p:cNvSpPr>
            <p:nvPr/>
          </p:nvSpPr>
          <p:spPr bwMode="auto">
            <a:xfrm>
              <a:off x="3959" y="1776"/>
              <a:ext cx="576" cy="192"/>
            </a:xfrm>
            <a:prstGeom prst="line">
              <a:avLst/>
            </a:prstGeom>
            <a:noFill/>
            <a:ln w="19050">
              <a:solidFill>
                <a:schemeClr val="tx2"/>
              </a:solidFill>
              <a:round/>
              <a:headEnd/>
              <a:tailEnd/>
            </a:ln>
            <a:effectLst/>
          </p:spPr>
          <p:txBody>
            <a:bodyPr wrap="none" anchor="ctr"/>
            <a:lstStyle/>
            <a:p>
              <a:endParaRPr lang="es-MX"/>
            </a:p>
          </p:txBody>
        </p:sp>
        <p:sp>
          <p:nvSpPr>
            <p:cNvPr id="34839" name="Text Box 23"/>
            <p:cNvSpPr txBox="1">
              <a:spLocks noChangeArrowheads="1"/>
            </p:cNvSpPr>
            <p:nvPr/>
          </p:nvSpPr>
          <p:spPr bwMode="auto">
            <a:xfrm>
              <a:off x="4439" y="1920"/>
              <a:ext cx="860" cy="288"/>
            </a:xfrm>
            <a:prstGeom prst="rect">
              <a:avLst/>
            </a:prstGeom>
            <a:noFill/>
            <a:ln w="9525">
              <a:noFill/>
              <a:miter lim="800000"/>
              <a:headEnd/>
              <a:tailEnd/>
            </a:ln>
            <a:effectLst/>
          </p:spPr>
          <p:txBody>
            <a:bodyPr wrap="none">
              <a:spAutoFit/>
            </a:bodyPr>
            <a:lstStyle/>
            <a:p>
              <a:pPr algn="r" eaLnBrk="0" hangingPunct="0">
                <a:spcBef>
                  <a:spcPct val="50000"/>
                </a:spcBef>
              </a:pPr>
              <a:r>
                <a:rPr lang="es-ES_tradnl" sz="2400" b="1">
                  <a:solidFill>
                    <a:schemeClr val="tx2"/>
                  </a:solidFill>
                  <a:latin typeface="Arial Narrow" pitchFamily="34" charset="0"/>
                </a:rPr>
                <a:t>codpostal</a:t>
              </a:r>
            </a:p>
          </p:txBody>
        </p:sp>
      </p:grpSp>
      <p:sp>
        <p:nvSpPr>
          <p:cNvPr id="34845" name="Text Box 29"/>
          <p:cNvSpPr txBox="1">
            <a:spLocks noChangeArrowheads="1"/>
          </p:cNvSpPr>
          <p:nvPr/>
        </p:nvSpPr>
        <p:spPr bwMode="auto">
          <a:xfrm>
            <a:off x="4929190" y="5072074"/>
            <a:ext cx="1017588" cy="457200"/>
          </a:xfrm>
          <a:prstGeom prst="rect">
            <a:avLst/>
          </a:prstGeom>
          <a:noFill/>
          <a:ln w="9525">
            <a:noFill/>
            <a:miter lim="800000"/>
            <a:headEnd/>
            <a:tailEnd/>
          </a:ln>
          <a:effectLst/>
        </p:spPr>
        <p:txBody>
          <a:bodyPr wrap="square">
            <a:spAutoFit/>
          </a:bodyPr>
          <a:lstStyle/>
          <a:p>
            <a:pPr algn="ctr" eaLnBrk="0" hangingPunct="0">
              <a:spcBef>
                <a:spcPct val="50000"/>
              </a:spcBef>
            </a:pPr>
            <a:r>
              <a:rPr lang="es-ES_tradnl" sz="2400" b="1" dirty="0">
                <a:solidFill>
                  <a:schemeClr val="tx2"/>
                </a:solidFill>
                <a:latin typeface="Arial Narrow" pitchFamily="34" charset="0"/>
              </a:rPr>
              <a:t>genero</a:t>
            </a:r>
          </a:p>
        </p:txBody>
      </p:sp>
      <p:sp>
        <p:nvSpPr>
          <p:cNvPr id="24" name="Rectangle 6"/>
          <p:cNvSpPr txBox="1">
            <a:spLocks noChangeArrowheads="1"/>
          </p:cNvSpPr>
          <p:nvPr/>
        </p:nvSpPr>
        <p:spPr>
          <a:xfrm>
            <a:off x="1428728" y="214290"/>
            <a:ext cx="7292971"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_tradnl" sz="3200" b="1" dirty="0"/>
              <a:t>Atributos Simples o Compuestos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pic>
        <p:nvPicPr>
          <p:cNvPr id="25" name="Picture 7" descr="j0230408"/>
          <p:cNvPicPr>
            <a:picLocks noChangeAspect="1" noChangeArrowheads="1"/>
          </p:cNvPicPr>
          <p:nvPr/>
        </p:nvPicPr>
        <p:blipFill>
          <a:blip r:embed="rId3"/>
          <a:srcRect/>
          <a:stretch>
            <a:fillRect/>
          </a:stretch>
        </p:blipFill>
        <p:spPr>
          <a:xfrm>
            <a:off x="6009212" y="3675315"/>
            <a:ext cx="2717789" cy="224983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1311375278"/>
      </p:ext>
    </p:extLst>
  </p:cSld>
  <p:clrMapOvr>
    <a:masterClrMapping/>
  </p:clrMapOvr>
  <p:transition advTm="5609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00304B6-76FC-4B99-9E0E-E5521F91B4D0}" type="slidenum">
              <a:rPr lang="es-ES"/>
              <a:pPr/>
              <a:t>33</a:t>
            </a:fld>
            <a:endParaRPr lang="es-ES"/>
          </a:p>
        </p:txBody>
      </p:sp>
      <p:sp>
        <p:nvSpPr>
          <p:cNvPr id="38918" name="Rectangle 6"/>
          <p:cNvSpPr>
            <a:spLocks noGrp="1" noChangeArrowheads="1"/>
          </p:cNvSpPr>
          <p:nvPr>
            <p:ph type="body" idx="1"/>
          </p:nvPr>
        </p:nvSpPr>
        <p:spPr>
          <a:xfrm>
            <a:off x="571472" y="1285860"/>
            <a:ext cx="8129590" cy="4572032"/>
          </a:xfrm>
        </p:spPr>
        <p:txBody>
          <a:bodyPr>
            <a:normAutofit fontScale="92500" lnSpcReduction="10000"/>
          </a:bodyPr>
          <a:lstStyle/>
          <a:p>
            <a:pPr>
              <a:lnSpc>
                <a:spcPct val="80000"/>
              </a:lnSpc>
            </a:pPr>
            <a:r>
              <a:rPr lang="es-ES_tradnl" sz="2800" dirty="0"/>
              <a:t>Atributos </a:t>
            </a:r>
            <a:r>
              <a:rPr lang="es-ES_tradnl" sz="2800" b="1" dirty="0">
                <a:solidFill>
                  <a:schemeClr val="accent2"/>
                </a:solidFill>
              </a:rPr>
              <a:t>derivados</a:t>
            </a:r>
          </a:p>
          <a:p>
            <a:pPr>
              <a:lnSpc>
                <a:spcPct val="80000"/>
              </a:lnSpc>
            </a:pPr>
            <a:endParaRPr lang="es-ES_tradnl" sz="2800" b="1" dirty="0">
              <a:solidFill>
                <a:schemeClr val="accent2"/>
              </a:solidFill>
            </a:endParaRPr>
          </a:p>
          <a:p>
            <a:pPr lvl="1">
              <a:lnSpc>
                <a:spcPct val="80000"/>
              </a:lnSpc>
            </a:pPr>
            <a:r>
              <a:rPr lang="es-ES_tradnl" sz="2400" dirty="0"/>
              <a:t>Valor calculado a partir de otra información ya existente (atributos, entidades relacionadas)</a:t>
            </a:r>
          </a:p>
          <a:p>
            <a:pPr lvl="1">
              <a:lnSpc>
                <a:spcPct val="80000"/>
              </a:lnSpc>
            </a:pPr>
            <a:r>
              <a:rPr lang="es-ES_tradnl" sz="2400" dirty="0"/>
              <a:t>Son información redundante...</a:t>
            </a:r>
          </a:p>
          <a:p>
            <a:pPr lvl="1">
              <a:lnSpc>
                <a:spcPct val="80000"/>
              </a:lnSpc>
            </a:pPr>
            <a:endParaRPr lang="es-ES_tradnl" sz="2400" dirty="0"/>
          </a:p>
          <a:p>
            <a:pPr lvl="3">
              <a:lnSpc>
                <a:spcPct val="80000"/>
              </a:lnSpc>
              <a:buFont typeface="Wingdings" pitchFamily="2" charset="2"/>
              <a:buNone/>
            </a:pPr>
            <a:r>
              <a:rPr lang="es-ES_tradnl" sz="2400" b="1" dirty="0">
                <a:solidFill>
                  <a:schemeClr val="tx2"/>
                </a:solidFill>
                <a:latin typeface="Arial Narrow" pitchFamily="34" charset="0"/>
              </a:rPr>
              <a:t>edad</a:t>
            </a:r>
            <a:r>
              <a:rPr lang="es-ES_tradnl" sz="1800" dirty="0"/>
              <a:t> [de </a:t>
            </a:r>
            <a:r>
              <a:rPr lang="es-ES_tradnl" sz="2400" dirty="0">
                <a:solidFill>
                  <a:schemeClr val="tx2"/>
                </a:solidFill>
                <a:latin typeface="Arial Narrow" pitchFamily="34" charset="0"/>
              </a:rPr>
              <a:t>EMPLEADO</a:t>
            </a:r>
            <a:r>
              <a:rPr lang="es-ES_tradnl" sz="1800" dirty="0"/>
              <a:t>], cálculo a partir de </a:t>
            </a:r>
            <a:r>
              <a:rPr lang="es-ES_tradnl" sz="2400" dirty="0" err="1">
                <a:solidFill>
                  <a:schemeClr val="tx2"/>
                </a:solidFill>
                <a:latin typeface="Arial Narrow" pitchFamily="34" charset="0"/>
              </a:rPr>
              <a:t>fechanacim</a:t>
            </a:r>
            <a:endParaRPr lang="es-ES_tradnl" sz="1800" dirty="0"/>
          </a:p>
          <a:p>
            <a:pPr lvl="4">
              <a:lnSpc>
                <a:spcPct val="8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80000"/>
              </a:lnSpc>
              <a:buFont typeface="Wingdings" pitchFamily="2" charset="2"/>
              <a:buNone/>
            </a:pPr>
            <a:r>
              <a:rPr lang="es-ES_tradnl" sz="2400" b="1" dirty="0" err="1">
                <a:solidFill>
                  <a:schemeClr val="tx2"/>
                </a:solidFill>
                <a:latin typeface="Arial Narrow" pitchFamily="34" charset="0"/>
              </a:rPr>
              <a:t>numcopias</a:t>
            </a:r>
            <a:r>
              <a:rPr lang="es-ES_tradnl" sz="1800" dirty="0"/>
              <a:t> [de una </a:t>
            </a:r>
            <a:r>
              <a:rPr lang="es-ES_tradnl" sz="2400" dirty="0">
                <a:solidFill>
                  <a:schemeClr val="tx2"/>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80000"/>
              </a:lnSpc>
            </a:pPr>
            <a:r>
              <a:rPr lang="es-ES_tradnl" sz="1800" dirty="0"/>
              <a:t>atributo </a:t>
            </a:r>
            <a:r>
              <a:rPr lang="es-ES_tradnl" sz="1800" b="1" dirty="0">
                <a:solidFill>
                  <a:schemeClr val="accent2"/>
                </a:solidFill>
              </a:rPr>
              <a:t>derivado de entidades relacionadas</a:t>
            </a:r>
          </a:p>
          <a:p>
            <a:pPr lvl="4">
              <a:lnSpc>
                <a:spcPct val="80000"/>
              </a:lnSpc>
            </a:pPr>
            <a:endParaRPr lang="es-ES_tradnl" sz="1800" dirty="0"/>
          </a:p>
          <a:p>
            <a:pPr lvl="4">
              <a:lnSpc>
                <a:spcPct val="80000"/>
              </a:lnSpc>
            </a:pPr>
            <a:endParaRPr lang="es-ES_tradnl" sz="1800" dirty="0"/>
          </a:p>
          <a:p>
            <a:pPr>
              <a:lnSpc>
                <a:spcPct val="80000"/>
              </a:lnSpc>
            </a:pPr>
            <a:r>
              <a:rPr lang="es-ES_tradnl" sz="2800" dirty="0"/>
              <a:t>Atributos </a:t>
            </a:r>
            <a:r>
              <a:rPr lang="es-ES_tradnl" sz="2800" b="1" dirty="0">
                <a:solidFill>
                  <a:schemeClr val="accent2"/>
                </a:solidFill>
              </a:rPr>
              <a:t>almacenados</a:t>
            </a:r>
          </a:p>
          <a:p>
            <a:pPr lvl="2">
              <a:lnSpc>
                <a:spcPct val="80000"/>
              </a:lnSpc>
              <a:buFont typeface="Wingdings" pitchFamily="2" charset="2"/>
              <a:buNone/>
            </a:pPr>
            <a:r>
              <a:rPr lang="es-ES_tradnl" b="1" dirty="0" err="1">
                <a:solidFill>
                  <a:schemeClr val="tx2"/>
                </a:solidFill>
                <a:latin typeface="Arial Narrow" pitchFamily="34" charset="0"/>
              </a:rPr>
              <a:t>fechanacim</a:t>
            </a:r>
            <a:r>
              <a:rPr lang="es-ES_tradnl" sz="2000" dirty="0"/>
              <a:t> [de cada </a:t>
            </a:r>
            <a:r>
              <a:rPr lang="es-ES_tradnl" dirty="0">
                <a:solidFill>
                  <a:schemeClr val="tx2"/>
                </a:solidFill>
                <a:latin typeface="Arial Narrow" pitchFamily="34" charset="0"/>
              </a:rPr>
              <a:t>EMPLEADO</a:t>
            </a:r>
            <a:r>
              <a:rPr lang="es-ES_tradnl" sz="2000" dirty="0"/>
              <a:t>]</a:t>
            </a:r>
          </a:p>
          <a:p>
            <a:pPr lvl="2">
              <a:lnSpc>
                <a:spcPct val="80000"/>
              </a:lnSpc>
              <a:buFont typeface="Wingdings" pitchFamily="2" charset="2"/>
              <a:buNone/>
            </a:pPr>
            <a:r>
              <a:rPr lang="es-ES_tradnl" b="1" dirty="0">
                <a:solidFill>
                  <a:schemeClr val="tx2"/>
                </a:solidFill>
                <a:latin typeface="Arial Narrow" pitchFamily="34" charset="0"/>
              </a:rPr>
              <a:t>nacionalidad</a:t>
            </a:r>
            <a:r>
              <a:rPr lang="es-ES_tradnl" sz="2000" dirty="0"/>
              <a:t> [de una </a:t>
            </a:r>
            <a:r>
              <a:rPr lang="es-ES_tradnl" dirty="0">
                <a:solidFill>
                  <a:schemeClr val="tx2"/>
                </a:solidFill>
                <a:latin typeface="Arial Narrow" pitchFamily="34" charset="0"/>
              </a:rPr>
              <a:t>PELICULA</a:t>
            </a:r>
            <a:r>
              <a:rPr lang="es-ES_tradnl" sz="2000" dirty="0"/>
              <a:t>]</a:t>
            </a:r>
          </a:p>
        </p:txBody>
      </p:sp>
      <p:sp>
        <p:nvSpPr>
          <p:cNvPr id="6" name="Rectangle 6"/>
          <p:cNvSpPr txBox="1">
            <a:spLocks noChangeArrowheads="1"/>
          </p:cNvSpPr>
          <p:nvPr/>
        </p:nvSpPr>
        <p:spPr>
          <a:xfrm>
            <a:off x="2357422" y="214290"/>
            <a:ext cx="6364277"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0000" lnSpcReduction="10000"/>
          </a:bodyPr>
          <a:lstStyle/>
          <a:p>
            <a:pPr marL="665163" lvl="0" indent="-665163" algn="r">
              <a:spcBef>
                <a:spcPct val="0"/>
              </a:spcBef>
            </a:pPr>
            <a:r>
              <a:rPr lang="es-ES_tradnl" sz="3200" b="1" dirty="0"/>
              <a:t>Atributos Almacenados o Derivados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extLst>
      <p:ext uri="{BB962C8B-B14F-4D97-AF65-F5344CB8AC3E}">
        <p14:creationId xmlns:p14="http://schemas.microsoft.com/office/powerpoint/2010/main" val="1319483180"/>
      </p:ext>
    </p:extLst>
  </p:cSld>
  <p:clrMapOvr>
    <a:masterClrMapping/>
  </p:clrMapOvr>
  <p:transition advTm="72368"/>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EE3C994-D50E-41CB-8389-736E1A13E631}" type="slidenum">
              <a:rPr lang="es-ES"/>
              <a:pPr/>
              <a:t>34</a:t>
            </a:fld>
            <a:endParaRPr lang="es-ES"/>
          </a:p>
        </p:txBody>
      </p:sp>
      <p:sp>
        <p:nvSpPr>
          <p:cNvPr id="36887" name="Rectangle 23"/>
          <p:cNvSpPr>
            <a:spLocks noGrp="1" noChangeArrowheads="1"/>
          </p:cNvSpPr>
          <p:nvPr>
            <p:ph type="body" idx="1"/>
          </p:nvPr>
        </p:nvSpPr>
        <p:spPr>
          <a:xfrm>
            <a:off x="500034" y="1357298"/>
            <a:ext cx="8445529" cy="4637087"/>
          </a:xfrm>
        </p:spPr>
        <p:txBody>
          <a:bodyPr>
            <a:normAutofit lnSpcReduction="10000"/>
          </a:bodyPr>
          <a:lstStyle/>
          <a:p>
            <a:pPr>
              <a:lnSpc>
                <a:spcPct val="90000"/>
              </a:lnSpc>
            </a:pPr>
            <a:r>
              <a:rPr lang="es-ES_tradnl" sz="2400" dirty="0"/>
              <a:t>Atributos </a:t>
            </a:r>
            <a:r>
              <a:rPr lang="es-ES_tradnl" sz="2400" b="1" dirty="0" err="1">
                <a:solidFill>
                  <a:schemeClr val="accent2"/>
                </a:solidFill>
              </a:rPr>
              <a:t>monovalorados</a:t>
            </a:r>
            <a:r>
              <a:rPr lang="es-ES_tradnl" sz="2400" dirty="0"/>
              <a:t> </a:t>
            </a:r>
            <a:r>
              <a:rPr lang="es-ES_tradnl" sz="2000" dirty="0"/>
              <a:t>(</a:t>
            </a:r>
            <a:r>
              <a:rPr lang="es-ES_tradnl" sz="2000" dirty="0" err="1"/>
              <a:t>monovaluados</a:t>
            </a:r>
            <a:r>
              <a:rPr lang="es-ES_tradnl" sz="2000" dirty="0"/>
              <a:t>)</a:t>
            </a:r>
          </a:p>
          <a:p>
            <a:pPr lvl="1">
              <a:lnSpc>
                <a:spcPct val="90000"/>
              </a:lnSpc>
            </a:pPr>
            <a:r>
              <a:rPr lang="es-ES_tradnl" sz="2000" dirty="0">
                <a:solidFill>
                  <a:schemeClr val="accent2"/>
                </a:solidFill>
              </a:rPr>
              <a:t>sólo un valor</a:t>
            </a:r>
            <a:r>
              <a:rPr lang="es-ES_tradnl" sz="2000" dirty="0"/>
              <a:t> para cada entidad</a:t>
            </a:r>
          </a:p>
          <a:p>
            <a:pPr lvl="3">
              <a:lnSpc>
                <a:spcPct val="90000"/>
              </a:lnSpc>
              <a:buFont typeface="Wingdings" pitchFamily="2" charset="2"/>
              <a:buNone/>
            </a:pPr>
            <a:r>
              <a:rPr lang="es-ES_tradnl" b="1" dirty="0" err="1">
                <a:solidFill>
                  <a:schemeClr val="tx2"/>
                </a:solidFill>
                <a:latin typeface="Arial Narrow" pitchFamily="34" charset="0"/>
              </a:rPr>
              <a:t>fechanacim</a:t>
            </a:r>
            <a:r>
              <a:rPr lang="es-ES_tradnl" sz="1600" dirty="0"/>
              <a:t> [de un </a:t>
            </a:r>
            <a:r>
              <a:rPr lang="es-ES_tradnl" dirty="0">
                <a:solidFill>
                  <a:schemeClr val="tx2"/>
                </a:solidFill>
                <a:latin typeface="Arial Narrow" pitchFamily="34" charset="0"/>
              </a:rPr>
              <a:t>EMPLEADO</a:t>
            </a:r>
            <a:r>
              <a:rPr lang="es-ES_tradnl" sz="1600" dirty="0"/>
              <a:t> particular]</a:t>
            </a:r>
          </a:p>
          <a:p>
            <a:pPr lvl="3">
              <a:lnSpc>
                <a:spcPct val="90000"/>
              </a:lnSpc>
              <a:buFont typeface="Wingdings" pitchFamily="2" charset="2"/>
              <a:buNone/>
            </a:pPr>
            <a:r>
              <a:rPr lang="es-ES_tradnl" b="1" dirty="0" err="1">
                <a:solidFill>
                  <a:schemeClr val="tx2"/>
                </a:solidFill>
                <a:latin typeface="Arial Narrow" pitchFamily="34" charset="0"/>
              </a:rPr>
              <a:t>añoestreno</a:t>
            </a:r>
            <a:r>
              <a:rPr lang="es-ES_tradnl" dirty="0">
                <a:solidFill>
                  <a:schemeClr val="tx2"/>
                </a:solidFill>
                <a:latin typeface="Arial Narrow" pitchFamily="34" charset="0"/>
              </a:rPr>
              <a:t> </a:t>
            </a:r>
            <a:r>
              <a:rPr lang="es-ES_tradnl" sz="1600" dirty="0"/>
              <a:t>[de cada </a:t>
            </a:r>
            <a:r>
              <a:rPr lang="es-ES_tradnl" dirty="0">
                <a:solidFill>
                  <a:schemeClr val="tx2"/>
                </a:solidFill>
                <a:latin typeface="Arial Narrow" pitchFamily="34" charset="0"/>
              </a:rPr>
              <a:t>PELICULA </a:t>
            </a:r>
            <a:r>
              <a:rPr lang="es-ES_tradnl" sz="1600" dirty="0"/>
              <a:t>concreta]</a:t>
            </a:r>
          </a:p>
          <a:p>
            <a:pPr lvl="3">
              <a:lnSpc>
                <a:spcPct val="90000"/>
              </a:lnSpc>
            </a:pPr>
            <a:endParaRPr lang="es-ES_tradnl" sz="1600" dirty="0"/>
          </a:p>
          <a:p>
            <a:pPr lvl="3">
              <a:lnSpc>
                <a:spcPct val="90000"/>
              </a:lnSpc>
            </a:pPr>
            <a:endParaRPr lang="es-ES_tradnl" sz="1600" dirty="0"/>
          </a:p>
          <a:p>
            <a:pPr>
              <a:lnSpc>
                <a:spcPct val="90000"/>
              </a:lnSpc>
            </a:pPr>
            <a:r>
              <a:rPr lang="es-ES_tradnl" sz="2400" dirty="0"/>
              <a:t>Atributos </a:t>
            </a:r>
            <a:r>
              <a:rPr lang="es-ES_tradnl" sz="2400" b="1" dirty="0">
                <a:solidFill>
                  <a:schemeClr val="accent2"/>
                </a:solidFill>
              </a:rPr>
              <a:t>multivalorados</a:t>
            </a:r>
            <a:r>
              <a:rPr lang="es-ES_tradnl" sz="2400" dirty="0"/>
              <a:t> </a:t>
            </a:r>
            <a:r>
              <a:rPr lang="es-ES_tradnl" sz="2000" dirty="0"/>
              <a:t>(</a:t>
            </a:r>
            <a:r>
              <a:rPr lang="es-ES_tradnl" sz="2000" dirty="0" err="1"/>
              <a:t>multivaluados</a:t>
            </a:r>
            <a:r>
              <a:rPr lang="es-ES_tradnl" sz="2000" dirty="0"/>
              <a:t>)</a:t>
            </a:r>
          </a:p>
          <a:p>
            <a:pPr lvl="1">
              <a:lnSpc>
                <a:spcPct val="90000"/>
              </a:lnSpc>
            </a:pPr>
            <a:r>
              <a:rPr lang="es-ES_tradnl" sz="2000" dirty="0">
                <a:solidFill>
                  <a:schemeClr val="accent2"/>
                </a:solidFill>
              </a:rPr>
              <a:t>más de un valor</a:t>
            </a:r>
            <a:r>
              <a:rPr lang="es-ES_tradnl" sz="2000" dirty="0"/>
              <a:t> para la misma entidad</a:t>
            </a:r>
          </a:p>
          <a:p>
            <a:pPr lvl="3">
              <a:lnSpc>
                <a:spcPct val="90000"/>
              </a:lnSpc>
              <a:buFont typeface="Wingdings" pitchFamily="2" charset="2"/>
              <a:buNone/>
            </a:pPr>
            <a:r>
              <a:rPr lang="es-ES_tradnl" b="1" dirty="0">
                <a:solidFill>
                  <a:schemeClr val="tx2"/>
                </a:solidFill>
                <a:latin typeface="Arial Narrow" pitchFamily="34" charset="0"/>
              </a:rPr>
              <a:t>nacionalidad</a:t>
            </a:r>
            <a:r>
              <a:rPr lang="es-ES_tradnl" sz="1600" dirty="0"/>
              <a:t> [ </a:t>
            </a:r>
            <a:r>
              <a:rPr lang="es-ES_tradnl" dirty="0">
                <a:solidFill>
                  <a:schemeClr val="tx2"/>
                </a:solidFill>
                <a:latin typeface="Arial Narrow" pitchFamily="34" charset="0"/>
              </a:rPr>
              <a:t>PELICULA</a:t>
            </a:r>
            <a:r>
              <a:rPr lang="es-ES_tradnl" sz="1600" dirty="0"/>
              <a:t> coproducida por varios países ]</a:t>
            </a:r>
          </a:p>
          <a:p>
            <a:pPr lvl="3">
              <a:lnSpc>
                <a:spcPct val="90000"/>
              </a:lnSpc>
              <a:buFont typeface="Wingdings" pitchFamily="2" charset="2"/>
              <a:buNone/>
            </a:pPr>
            <a:r>
              <a:rPr lang="es-ES_tradnl" b="1" dirty="0" err="1">
                <a:solidFill>
                  <a:schemeClr val="tx2"/>
                </a:solidFill>
                <a:latin typeface="Arial Narrow" pitchFamily="34" charset="0"/>
              </a:rPr>
              <a:t>telefono</a:t>
            </a:r>
            <a:r>
              <a:rPr lang="es-ES_tradnl" sz="1600" dirty="0"/>
              <a:t> [ </a:t>
            </a:r>
            <a:r>
              <a:rPr lang="es-ES_tradnl" dirty="0">
                <a:solidFill>
                  <a:schemeClr val="tx2"/>
                </a:solidFill>
                <a:latin typeface="Arial Narrow" pitchFamily="34" charset="0"/>
              </a:rPr>
              <a:t>EMPLEADO</a:t>
            </a:r>
            <a:r>
              <a:rPr lang="es-ES_tradnl" sz="1600" dirty="0"/>
              <a:t> con varios teléfonos de contacto]</a:t>
            </a:r>
          </a:p>
          <a:p>
            <a:pPr lvl="3">
              <a:lnSpc>
                <a:spcPct val="90000"/>
              </a:lnSpc>
              <a:buFont typeface="Wingdings" pitchFamily="2" charset="2"/>
              <a:buNone/>
            </a:pPr>
            <a:endParaRPr lang="es-ES_tradnl" sz="1600" dirty="0"/>
          </a:p>
          <a:p>
            <a:pPr lvl="1">
              <a:lnSpc>
                <a:spcPct val="90000"/>
              </a:lnSpc>
            </a:pPr>
            <a:r>
              <a:rPr lang="es-ES_tradnl" sz="2000" dirty="0"/>
              <a:t>pueden tener </a:t>
            </a:r>
            <a:r>
              <a:rPr lang="es-ES_tradnl" sz="2000" dirty="0">
                <a:solidFill>
                  <a:schemeClr val="accent2"/>
                </a:solidFill>
              </a:rPr>
              <a:t>límites superior e inferior</a:t>
            </a:r>
            <a:r>
              <a:rPr lang="es-ES_tradnl" sz="2000" dirty="0"/>
              <a:t> </a:t>
            </a:r>
            <a:br>
              <a:rPr lang="es-ES_tradnl" sz="2000" dirty="0"/>
            </a:br>
            <a:r>
              <a:rPr lang="es-ES_tradnl" sz="2000" dirty="0"/>
              <a:t>del número de valores por entidad</a:t>
            </a:r>
          </a:p>
          <a:p>
            <a:pPr lvl="3">
              <a:lnSpc>
                <a:spcPct val="90000"/>
              </a:lnSpc>
              <a:buFont typeface="Wingdings" pitchFamily="2" charset="2"/>
              <a:buNone/>
            </a:pPr>
            <a:r>
              <a:rPr lang="es-ES_tradnl" b="1" dirty="0">
                <a:solidFill>
                  <a:schemeClr val="tx2"/>
                </a:solidFill>
                <a:latin typeface="Arial Narrow" pitchFamily="34" charset="0"/>
              </a:rPr>
              <a:t>nacionalidad (1-2)</a:t>
            </a:r>
          </a:p>
          <a:p>
            <a:pPr lvl="3">
              <a:lnSpc>
                <a:spcPct val="90000"/>
              </a:lnSpc>
              <a:buFont typeface="Wingdings" pitchFamily="2" charset="2"/>
              <a:buNone/>
            </a:pPr>
            <a:r>
              <a:rPr lang="es-ES_tradnl" b="1" dirty="0" err="1">
                <a:solidFill>
                  <a:schemeClr val="tx2"/>
                </a:solidFill>
                <a:latin typeface="Arial Narrow" pitchFamily="34" charset="0"/>
              </a:rPr>
              <a:t>telefono</a:t>
            </a:r>
            <a:r>
              <a:rPr lang="es-ES_tradnl" b="1" dirty="0">
                <a:solidFill>
                  <a:schemeClr val="tx2"/>
                </a:solidFill>
                <a:latin typeface="Arial Narrow" pitchFamily="34" charset="0"/>
              </a:rPr>
              <a:t> (0-3)</a:t>
            </a:r>
          </a:p>
        </p:txBody>
      </p:sp>
      <p:sp>
        <p:nvSpPr>
          <p:cNvPr id="6" name="Rectangle 6"/>
          <p:cNvSpPr txBox="1">
            <a:spLocks noChangeArrowheads="1"/>
          </p:cNvSpPr>
          <p:nvPr/>
        </p:nvSpPr>
        <p:spPr>
          <a:xfrm>
            <a:off x="1142976" y="214290"/>
            <a:ext cx="7578723"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0000" lnSpcReduction="10000"/>
          </a:bodyPr>
          <a:lstStyle/>
          <a:p>
            <a:pPr marL="665163" lvl="0" indent="-665163" algn="r">
              <a:spcBef>
                <a:spcPct val="0"/>
              </a:spcBef>
            </a:pPr>
            <a:r>
              <a:rPr lang="es-ES_tradnl" sz="3200" b="1" dirty="0"/>
              <a:t>Atributos Monovalorados o Multivalorados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pic>
        <p:nvPicPr>
          <p:cNvPr id="7" name="Picture 8" descr="j0250900"/>
          <p:cNvPicPr>
            <a:picLocks noChangeAspect="1" noChangeArrowheads="1"/>
          </p:cNvPicPr>
          <p:nvPr/>
        </p:nvPicPr>
        <p:blipFill>
          <a:blip r:embed="rId2"/>
          <a:srcRect/>
          <a:stretch>
            <a:fillRect/>
          </a:stretch>
        </p:blipFill>
        <p:spPr>
          <a:xfrm>
            <a:off x="6180513" y="3643314"/>
            <a:ext cx="2534891" cy="2254247"/>
          </a:xfrm>
          <a:prstGeom prst="rect">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4218234674"/>
      </p:ext>
    </p:extLst>
  </p:cSld>
  <p:clrMapOvr>
    <a:masterClrMapping/>
  </p:clrMapOvr>
  <p:transition advTm="116368"/>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4B29D21-405D-4979-9954-BC6FF9B7C608}" type="slidenum">
              <a:rPr lang="es-ES"/>
              <a:pPr/>
              <a:t>35</a:t>
            </a:fld>
            <a:endParaRPr lang="es-ES"/>
          </a:p>
        </p:txBody>
      </p:sp>
      <p:sp>
        <p:nvSpPr>
          <p:cNvPr id="40966" name="Rectangle 6"/>
          <p:cNvSpPr>
            <a:spLocks noGrp="1" noChangeArrowheads="1"/>
          </p:cNvSpPr>
          <p:nvPr>
            <p:ph type="body" idx="1"/>
          </p:nvPr>
        </p:nvSpPr>
        <p:spPr>
          <a:xfrm>
            <a:off x="714348" y="1428736"/>
            <a:ext cx="7772400" cy="4259262"/>
          </a:xfrm>
        </p:spPr>
        <p:txBody>
          <a:bodyPr>
            <a:normAutofit lnSpcReduction="10000"/>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3"/>
            <a:endParaRPr lang="es-ES_tradnl" sz="1800" dirty="0"/>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 typeface="Wingdings" pitchFamily="2" charset="2"/>
              <a:buNone/>
            </a:pPr>
            <a:r>
              <a:rPr lang="es-ES_tradnl" sz="2400" b="1" dirty="0">
                <a:solidFill>
                  <a:schemeClr val="tx2"/>
                </a:solidFill>
                <a:latin typeface="Arial Narrow" pitchFamily="34" charset="0"/>
              </a:rPr>
              <a:t>altura</a:t>
            </a:r>
            <a:r>
              <a:rPr lang="es-ES_tradnl" sz="1800" dirty="0"/>
              <a:t> [de un </a:t>
            </a:r>
            <a:r>
              <a:rPr lang="es-ES_tradnl" sz="2400" dirty="0">
                <a:solidFill>
                  <a:schemeClr val="tx2"/>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 typeface="Wingdings" pitchFamily="2" charset="2"/>
              <a:buNone/>
            </a:pPr>
            <a:r>
              <a:rPr lang="es-ES_tradnl" sz="2400" b="1" dirty="0" err="1">
                <a:solidFill>
                  <a:schemeClr val="tx2"/>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tx2"/>
                </a:solidFill>
                <a:latin typeface="Arial Narrow" pitchFamily="34" charset="0"/>
              </a:rPr>
              <a:t>EMPLEADO</a:t>
            </a:r>
            <a:r>
              <a:rPr lang="es-ES_tradnl" sz="1800" dirty="0"/>
              <a:t>]</a:t>
            </a:r>
          </a:p>
          <a:p>
            <a:pPr lvl="4">
              <a:lnSpc>
                <a:spcPct val="80000"/>
              </a:lnSpc>
              <a:buFont typeface="Wingdings" pitchFamily="2" charset="2"/>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 typeface="Wingdings" pitchFamily="2" charset="2"/>
              <a:buNone/>
            </a:pPr>
            <a:r>
              <a:rPr lang="es-ES_tradnl" b="1" dirty="0" err="1">
                <a:solidFill>
                  <a:schemeClr val="tx2"/>
                </a:solidFill>
                <a:latin typeface="Arial Narrow" pitchFamily="34" charset="0"/>
              </a:rPr>
              <a:t>fechaalquiler</a:t>
            </a:r>
            <a:r>
              <a:rPr lang="es-ES_tradnl" sz="2000" dirty="0"/>
              <a:t> </a:t>
            </a:r>
            <a:r>
              <a:rPr lang="es-ES_tradnl" sz="1800" dirty="0"/>
              <a:t>[</a:t>
            </a:r>
            <a:r>
              <a:rPr lang="es-ES_tradnl" dirty="0">
                <a:solidFill>
                  <a:schemeClr val="tx2"/>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p:txBody>
      </p:sp>
      <p:sp>
        <p:nvSpPr>
          <p:cNvPr id="6" name="Rectangle 6"/>
          <p:cNvSpPr txBox="1">
            <a:spLocks noChangeArrowheads="1"/>
          </p:cNvSpPr>
          <p:nvPr/>
        </p:nvSpPr>
        <p:spPr>
          <a:xfrm>
            <a:off x="2214546" y="214290"/>
            <a:ext cx="6507153"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_tradnl" sz="3200" b="1"/>
              <a:t>Atributos Opcionales</a:t>
            </a:r>
            <a:r>
              <a:rPr lang="es-ES_tradnl" sz="3200"/>
              <a:t> (nulos)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extLst>
      <p:ext uri="{BB962C8B-B14F-4D97-AF65-F5344CB8AC3E}">
        <p14:creationId xmlns:p14="http://schemas.microsoft.com/office/powerpoint/2010/main" val="3353795545"/>
      </p:ext>
    </p:extLst>
  </p:cSld>
  <p:clrMapOvr>
    <a:masterClrMapping/>
  </p:clrMapOvr>
  <p:transition advTm="10326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4 Marcador de número de diapositiva"/>
          <p:cNvSpPr>
            <a:spLocks noGrp="1"/>
          </p:cNvSpPr>
          <p:nvPr>
            <p:ph type="sldNum" sz="quarter" idx="12"/>
          </p:nvPr>
        </p:nvSpPr>
        <p:spPr/>
        <p:txBody>
          <a:bodyPr/>
          <a:lstStyle/>
          <a:p>
            <a:fld id="{601FA107-3A81-47B2-80E8-F988759B00A5}" type="slidenum">
              <a:rPr lang="es-ES"/>
              <a:pPr/>
              <a:t>36</a:t>
            </a:fld>
            <a:endParaRPr lang="es-ES"/>
          </a:p>
        </p:txBody>
      </p:sp>
      <p:sp>
        <p:nvSpPr>
          <p:cNvPr id="45170" name="AutoShape 114"/>
          <p:cNvSpPr>
            <a:spLocks noChangeArrowheads="1"/>
          </p:cNvSpPr>
          <p:nvPr/>
        </p:nvSpPr>
        <p:spPr bwMode="auto">
          <a:xfrm>
            <a:off x="4857752" y="1428736"/>
            <a:ext cx="3886200" cy="3810000"/>
          </a:xfrm>
          <a:prstGeom prst="roundRect">
            <a:avLst>
              <a:gd name="adj" fmla="val 16667"/>
            </a:avLst>
          </a:prstGeom>
          <a:solidFill>
            <a:srgbClr val="BFD6DF">
              <a:alpha val="50000"/>
            </a:srgbClr>
          </a:solidFill>
          <a:ln w="38100">
            <a:noFill/>
            <a:round/>
            <a:headEnd/>
            <a:tailEnd/>
          </a:ln>
          <a:effectLst/>
        </p:spPr>
        <p:txBody>
          <a:bodyPr wrap="none" anchor="ctr"/>
          <a:lstStyle/>
          <a:p>
            <a:pPr algn="ctr" eaLnBrk="0" hangingPunct="0"/>
            <a:endParaRPr lang="es-ES">
              <a:solidFill>
                <a:schemeClr val="tx2"/>
              </a:solidFill>
              <a:latin typeface="Arial Narrow" pitchFamily="34" charset="0"/>
            </a:endParaRPr>
          </a:p>
        </p:txBody>
      </p:sp>
      <p:sp>
        <p:nvSpPr>
          <p:cNvPr id="45171" name="AutoShape 115"/>
          <p:cNvSpPr>
            <a:spLocks noChangeArrowheads="1"/>
          </p:cNvSpPr>
          <p:nvPr/>
        </p:nvSpPr>
        <p:spPr bwMode="auto">
          <a:xfrm>
            <a:off x="428596" y="1428736"/>
            <a:ext cx="4343400" cy="3810000"/>
          </a:xfrm>
          <a:prstGeom prst="roundRect">
            <a:avLst>
              <a:gd name="adj" fmla="val 16667"/>
            </a:avLst>
          </a:prstGeom>
          <a:solidFill>
            <a:srgbClr val="CCECFF">
              <a:alpha val="50000"/>
            </a:srgbClr>
          </a:solidFill>
          <a:ln w="38100">
            <a:noFill/>
            <a:round/>
            <a:headEnd/>
            <a:tailEnd/>
          </a:ln>
          <a:effectLst/>
        </p:spPr>
        <p:txBody>
          <a:bodyPr wrap="none" anchor="ctr"/>
          <a:lstStyle/>
          <a:p>
            <a:pPr algn="ctr" eaLnBrk="0" hangingPunct="0"/>
            <a:endParaRPr lang="es-ES">
              <a:solidFill>
                <a:schemeClr val="tx2"/>
              </a:solidFill>
              <a:latin typeface="Arial Narrow" pitchFamily="34" charset="0"/>
            </a:endParaRPr>
          </a:p>
        </p:txBody>
      </p:sp>
      <p:sp>
        <p:nvSpPr>
          <p:cNvPr id="45118" name="Text Box 62"/>
          <p:cNvSpPr txBox="1">
            <a:spLocks noChangeArrowheads="1"/>
          </p:cNvSpPr>
          <p:nvPr/>
        </p:nvSpPr>
        <p:spPr bwMode="auto">
          <a:xfrm>
            <a:off x="2124075" y="1765300"/>
            <a:ext cx="1484313" cy="484188"/>
          </a:xfrm>
          <a:prstGeom prst="rect">
            <a:avLst/>
          </a:prstGeom>
          <a:noFill/>
          <a:ln w="9525">
            <a:noFill/>
            <a:miter lim="800000"/>
            <a:headEnd/>
            <a:tailEnd/>
          </a:ln>
          <a:effectLst/>
        </p:spPr>
        <p:txBody>
          <a:bodyPr wrap="none" lIns="0" tIns="46800" rIns="0" bIns="10800">
            <a:spAutoFit/>
          </a:bodyPr>
          <a:lstStyle/>
          <a:p>
            <a:pPr eaLnBrk="0" hangingPunct="0">
              <a:spcBef>
                <a:spcPct val="50000"/>
              </a:spcBef>
            </a:pPr>
            <a:r>
              <a:rPr lang="es-ES_tradnl" sz="2800">
                <a:solidFill>
                  <a:schemeClr val="bg2"/>
                </a:solidFill>
                <a:latin typeface="Arial" charset="0"/>
              </a:rPr>
              <a:t>[EN2002]</a:t>
            </a:r>
          </a:p>
        </p:txBody>
      </p:sp>
      <p:sp>
        <p:nvSpPr>
          <p:cNvPr id="45117" name="Text Box 61"/>
          <p:cNvSpPr txBox="1">
            <a:spLocks noChangeArrowheads="1"/>
          </p:cNvSpPr>
          <p:nvPr/>
        </p:nvSpPr>
        <p:spPr bwMode="auto">
          <a:xfrm>
            <a:off x="5892800" y="1765300"/>
            <a:ext cx="1992313" cy="500063"/>
          </a:xfrm>
          <a:prstGeom prst="rect">
            <a:avLst/>
          </a:prstGeom>
          <a:noFill/>
          <a:ln w="9525">
            <a:noFill/>
            <a:miter lim="800000"/>
            <a:headEnd/>
            <a:tailEnd/>
          </a:ln>
          <a:effectLst/>
        </p:spPr>
        <p:txBody>
          <a:bodyPr wrap="none" lIns="36000" tIns="36000" rIns="36000" bIns="36000">
            <a:spAutoFit/>
          </a:bodyPr>
          <a:lstStyle/>
          <a:p>
            <a:pPr eaLnBrk="0" hangingPunct="0">
              <a:spcBef>
                <a:spcPct val="50000"/>
              </a:spcBef>
            </a:pPr>
            <a:r>
              <a:rPr lang="es-ES_tradnl" sz="2800">
                <a:solidFill>
                  <a:schemeClr val="bg2"/>
                </a:solidFill>
                <a:latin typeface="Arial" charset="0"/>
              </a:rPr>
              <a:t> [MPM1999]</a:t>
            </a:r>
          </a:p>
        </p:txBody>
      </p:sp>
      <p:grpSp>
        <p:nvGrpSpPr>
          <p:cNvPr id="2" name="Group 120"/>
          <p:cNvGrpSpPr>
            <a:grpSpLocks/>
          </p:cNvGrpSpPr>
          <p:nvPr/>
        </p:nvGrpSpPr>
        <p:grpSpPr bwMode="auto">
          <a:xfrm>
            <a:off x="4929190" y="2428868"/>
            <a:ext cx="3876675" cy="2514600"/>
            <a:chOff x="3241" y="1745"/>
            <a:chExt cx="2442" cy="1584"/>
          </a:xfrm>
        </p:grpSpPr>
        <p:sp>
          <p:nvSpPr>
            <p:cNvPr id="45089" name="Text Box 33"/>
            <p:cNvSpPr txBox="1">
              <a:spLocks noChangeArrowheads="1"/>
            </p:cNvSpPr>
            <p:nvPr/>
          </p:nvSpPr>
          <p:spPr bwMode="auto">
            <a:xfrm>
              <a:off x="3241" y="1937"/>
              <a:ext cx="697"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fechanacim</a:t>
              </a:r>
            </a:p>
          </p:txBody>
        </p:sp>
        <p:sp>
          <p:nvSpPr>
            <p:cNvPr id="45072" name="Oval 16"/>
            <p:cNvSpPr>
              <a:spLocks noChangeAspect="1" noChangeArrowheads="1"/>
            </p:cNvSpPr>
            <p:nvPr/>
          </p:nvSpPr>
          <p:spPr bwMode="auto">
            <a:xfrm>
              <a:off x="3716" y="2137"/>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076" name="Line 20"/>
            <p:cNvSpPr>
              <a:spLocks noChangeShapeType="1"/>
            </p:cNvSpPr>
            <p:nvPr/>
          </p:nvSpPr>
          <p:spPr bwMode="auto">
            <a:xfrm flipV="1">
              <a:off x="4620" y="2465"/>
              <a:ext cx="384" cy="0"/>
            </a:xfrm>
            <a:prstGeom prst="line">
              <a:avLst/>
            </a:prstGeom>
            <a:noFill/>
            <a:ln w="19050">
              <a:solidFill>
                <a:schemeClr val="tx2"/>
              </a:solidFill>
              <a:prstDash val="dash"/>
              <a:round/>
              <a:headEnd/>
              <a:tailEnd type="arrow" w="lg" len="lg"/>
            </a:ln>
            <a:effectLst/>
          </p:spPr>
          <p:txBody>
            <a:bodyPr lIns="36000" tIns="36000" rIns="36000" bIns="36000" anchor="ctr">
              <a:spAutoFit/>
            </a:bodyPr>
            <a:lstStyle/>
            <a:p>
              <a:endParaRPr lang="es-MX"/>
            </a:p>
          </p:txBody>
        </p:sp>
        <p:sp>
          <p:nvSpPr>
            <p:cNvPr id="45079" name="Line 23"/>
            <p:cNvSpPr>
              <a:spLocks noChangeShapeType="1"/>
            </p:cNvSpPr>
            <p:nvPr/>
          </p:nvSpPr>
          <p:spPr bwMode="auto">
            <a:xfrm flipH="1">
              <a:off x="4236" y="2081"/>
              <a:ext cx="0" cy="336"/>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80" name="Oval 24"/>
            <p:cNvSpPr>
              <a:spLocks noChangeAspect="1" noChangeArrowheads="1"/>
            </p:cNvSpPr>
            <p:nvPr/>
          </p:nvSpPr>
          <p:spPr bwMode="auto">
            <a:xfrm>
              <a:off x="4365" y="1945"/>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081" name="Oval 25"/>
            <p:cNvSpPr>
              <a:spLocks noChangeAspect="1" noChangeArrowheads="1"/>
            </p:cNvSpPr>
            <p:nvPr/>
          </p:nvSpPr>
          <p:spPr bwMode="auto">
            <a:xfrm>
              <a:off x="5004" y="2369"/>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082" name="Oval 26"/>
            <p:cNvSpPr>
              <a:spLocks noChangeAspect="1" noChangeArrowheads="1"/>
            </p:cNvSpPr>
            <p:nvPr/>
          </p:nvSpPr>
          <p:spPr bwMode="auto">
            <a:xfrm>
              <a:off x="4524" y="1985"/>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083" name="Oval 27"/>
            <p:cNvSpPr>
              <a:spLocks noChangeAspect="1" noChangeArrowheads="1"/>
            </p:cNvSpPr>
            <p:nvPr/>
          </p:nvSpPr>
          <p:spPr bwMode="auto">
            <a:xfrm>
              <a:off x="4147" y="1945"/>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084" name="Freeform 28"/>
            <p:cNvSpPr>
              <a:spLocks/>
            </p:cNvSpPr>
            <p:nvPr/>
          </p:nvSpPr>
          <p:spPr bwMode="auto">
            <a:xfrm>
              <a:off x="3804" y="2273"/>
              <a:ext cx="96" cy="192"/>
            </a:xfrm>
            <a:custGeom>
              <a:avLst/>
              <a:gdLst/>
              <a:ahLst/>
              <a:cxnLst>
                <a:cxn ang="0">
                  <a:pos x="0" y="0"/>
                </a:cxn>
                <a:cxn ang="0">
                  <a:pos x="0" y="297"/>
                </a:cxn>
                <a:cxn ang="0">
                  <a:pos x="140" y="297"/>
                </a:cxn>
              </a:cxnLst>
              <a:rect l="0" t="0" r="r" b="b"/>
              <a:pathLst>
                <a:path w="140" h="297">
                  <a:moveTo>
                    <a:pt x="0" y="0"/>
                  </a:moveTo>
                  <a:lnTo>
                    <a:pt x="0" y="297"/>
                  </a:lnTo>
                  <a:lnTo>
                    <a:pt x="140" y="297"/>
                  </a:lnTo>
                </a:path>
              </a:pathLst>
            </a:custGeom>
            <a:noFill/>
            <a:ln w="19050" cmpd="sng">
              <a:solidFill>
                <a:schemeClr val="tx2"/>
              </a:solidFill>
              <a:round/>
              <a:headEnd/>
              <a:tailEnd/>
            </a:ln>
            <a:effectLst/>
          </p:spPr>
          <p:txBody>
            <a:bodyPr lIns="36000" tIns="36000" rIns="36000" bIns="36000" anchor="ctr">
              <a:spAutoFit/>
            </a:bodyPr>
            <a:lstStyle/>
            <a:p>
              <a:endParaRPr lang="es-MX"/>
            </a:p>
          </p:txBody>
        </p:sp>
        <p:sp>
          <p:nvSpPr>
            <p:cNvPr id="45087" name="Text Box 31"/>
            <p:cNvSpPr txBox="1">
              <a:spLocks noChangeArrowheads="1"/>
            </p:cNvSpPr>
            <p:nvPr/>
          </p:nvSpPr>
          <p:spPr bwMode="auto">
            <a:xfrm>
              <a:off x="4891" y="2081"/>
              <a:ext cx="572"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dirección</a:t>
              </a:r>
            </a:p>
          </p:txBody>
        </p:sp>
        <p:sp>
          <p:nvSpPr>
            <p:cNvPr id="45088" name="Text Box 32"/>
            <p:cNvSpPr txBox="1">
              <a:spLocks noChangeArrowheads="1"/>
            </p:cNvSpPr>
            <p:nvPr/>
          </p:nvSpPr>
          <p:spPr bwMode="auto">
            <a:xfrm>
              <a:off x="5178" y="2321"/>
              <a:ext cx="505"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telefono</a:t>
              </a:r>
            </a:p>
          </p:txBody>
        </p:sp>
        <p:sp>
          <p:nvSpPr>
            <p:cNvPr id="45098" name="Line 42"/>
            <p:cNvSpPr>
              <a:spLocks noChangeShapeType="1"/>
            </p:cNvSpPr>
            <p:nvPr/>
          </p:nvSpPr>
          <p:spPr bwMode="auto">
            <a:xfrm flipH="1">
              <a:off x="4428" y="2081"/>
              <a:ext cx="0" cy="336"/>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99" name="Line 43"/>
            <p:cNvSpPr>
              <a:spLocks noChangeShapeType="1"/>
            </p:cNvSpPr>
            <p:nvPr/>
          </p:nvSpPr>
          <p:spPr bwMode="auto">
            <a:xfrm>
              <a:off x="4572" y="2129"/>
              <a:ext cx="0" cy="288"/>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00" name="Line 44"/>
            <p:cNvSpPr>
              <a:spLocks noChangeShapeType="1"/>
            </p:cNvSpPr>
            <p:nvPr/>
          </p:nvSpPr>
          <p:spPr bwMode="auto">
            <a:xfrm flipH="1">
              <a:off x="4011" y="2081"/>
              <a:ext cx="0" cy="336"/>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01" name="Oval 45"/>
            <p:cNvSpPr>
              <a:spLocks noChangeAspect="1" noChangeArrowheads="1"/>
            </p:cNvSpPr>
            <p:nvPr/>
          </p:nvSpPr>
          <p:spPr bwMode="auto">
            <a:xfrm>
              <a:off x="3956" y="1945"/>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03" name="Rectangle 47"/>
            <p:cNvSpPr>
              <a:spLocks noChangeArrowheads="1"/>
            </p:cNvSpPr>
            <p:nvPr/>
          </p:nvSpPr>
          <p:spPr bwMode="auto">
            <a:xfrm>
              <a:off x="3685" y="1793"/>
              <a:ext cx="310"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b="1">
                  <a:solidFill>
                    <a:schemeClr val="tx2"/>
                  </a:solidFill>
                  <a:latin typeface="Arial Narrow" pitchFamily="34" charset="0"/>
                </a:rPr>
                <a:t>calle</a:t>
              </a:r>
            </a:p>
          </p:txBody>
        </p:sp>
        <p:sp>
          <p:nvSpPr>
            <p:cNvPr id="45104" name="Rectangle 48"/>
            <p:cNvSpPr>
              <a:spLocks noChangeArrowheads="1"/>
            </p:cNvSpPr>
            <p:nvPr/>
          </p:nvSpPr>
          <p:spPr bwMode="auto">
            <a:xfrm>
              <a:off x="4440" y="1745"/>
              <a:ext cx="572"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b="1">
                  <a:solidFill>
                    <a:schemeClr val="tx2"/>
                  </a:solidFill>
                  <a:latin typeface="Arial Narrow" pitchFamily="34" charset="0"/>
                </a:rPr>
                <a:t>provincia</a:t>
              </a:r>
            </a:p>
          </p:txBody>
        </p:sp>
        <p:sp>
          <p:nvSpPr>
            <p:cNvPr id="45105" name="Rectangle 49"/>
            <p:cNvSpPr>
              <a:spLocks noChangeArrowheads="1"/>
            </p:cNvSpPr>
            <p:nvPr/>
          </p:nvSpPr>
          <p:spPr bwMode="auto">
            <a:xfrm>
              <a:off x="3980" y="1745"/>
              <a:ext cx="427"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b="1" dirty="0">
                  <a:solidFill>
                    <a:schemeClr val="tx2"/>
                  </a:solidFill>
                  <a:latin typeface="Arial Narrow" pitchFamily="34" charset="0"/>
                </a:rPr>
                <a:t>ciudad</a:t>
              </a:r>
            </a:p>
          </p:txBody>
        </p:sp>
        <p:sp>
          <p:nvSpPr>
            <p:cNvPr id="45106" name="Rectangle 50"/>
            <p:cNvSpPr>
              <a:spLocks noChangeArrowheads="1"/>
            </p:cNvSpPr>
            <p:nvPr/>
          </p:nvSpPr>
          <p:spPr bwMode="auto">
            <a:xfrm>
              <a:off x="4666" y="1889"/>
              <a:ext cx="604" cy="219"/>
            </a:xfrm>
            <a:prstGeom prst="rect">
              <a:avLst/>
            </a:prstGeom>
            <a:noFill/>
            <a:ln w="9525">
              <a:noFill/>
              <a:miter lim="800000"/>
              <a:headEnd/>
              <a:tailEnd/>
            </a:ln>
            <a:effectLst/>
          </p:spPr>
          <p:txBody>
            <a:bodyPr wrap="none" lIns="36000" tIns="36000" rIns="36000" bIns="36000" anchor="ctr">
              <a:spAutoFit/>
            </a:bodyPr>
            <a:lstStyle/>
            <a:p>
              <a:pPr algn="ctr" eaLnBrk="0" hangingPunct="0"/>
              <a:r>
                <a:rPr lang="es-ES_tradnl" b="1" dirty="0" err="1">
                  <a:solidFill>
                    <a:schemeClr val="tx2"/>
                  </a:solidFill>
                  <a:latin typeface="Arial Narrow" pitchFamily="34" charset="0"/>
                </a:rPr>
                <a:t>codpostal</a:t>
              </a:r>
              <a:endParaRPr lang="es-ES_tradnl" b="1" dirty="0">
                <a:solidFill>
                  <a:schemeClr val="tx2"/>
                </a:solidFill>
                <a:latin typeface="Arial Narrow" pitchFamily="34" charset="0"/>
              </a:endParaRPr>
            </a:p>
          </p:txBody>
        </p:sp>
        <p:sp>
          <p:nvSpPr>
            <p:cNvPr id="45108" name="Line 52"/>
            <p:cNvSpPr>
              <a:spLocks noChangeShapeType="1"/>
            </p:cNvSpPr>
            <p:nvPr/>
          </p:nvSpPr>
          <p:spPr bwMode="auto">
            <a:xfrm>
              <a:off x="4620" y="2609"/>
              <a:ext cx="384" cy="0"/>
            </a:xfrm>
            <a:prstGeom prst="line">
              <a:avLst/>
            </a:prstGeom>
            <a:noFill/>
            <a:ln w="19050">
              <a:solidFill>
                <a:schemeClr val="tx2"/>
              </a:solidFill>
              <a:prstDash val="dash"/>
              <a:round/>
              <a:headEnd/>
              <a:tailEnd/>
            </a:ln>
            <a:effectLst/>
          </p:spPr>
          <p:txBody>
            <a:bodyPr lIns="36000" tIns="36000" rIns="36000" bIns="36000" anchor="ctr">
              <a:spAutoFit/>
            </a:bodyPr>
            <a:lstStyle/>
            <a:p>
              <a:endParaRPr lang="es-MX"/>
            </a:p>
          </p:txBody>
        </p:sp>
        <p:sp>
          <p:nvSpPr>
            <p:cNvPr id="45109" name="Oval 53"/>
            <p:cNvSpPr>
              <a:spLocks noChangeAspect="1" noChangeArrowheads="1"/>
            </p:cNvSpPr>
            <p:nvPr/>
          </p:nvSpPr>
          <p:spPr bwMode="auto">
            <a:xfrm>
              <a:off x="5004" y="2546"/>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10" name="Text Box 54"/>
            <p:cNvSpPr txBox="1">
              <a:spLocks noChangeArrowheads="1"/>
            </p:cNvSpPr>
            <p:nvPr/>
          </p:nvSpPr>
          <p:spPr bwMode="auto">
            <a:xfrm>
              <a:off x="3927" y="3110"/>
              <a:ext cx="223"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dni</a:t>
              </a:r>
            </a:p>
          </p:txBody>
        </p:sp>
        <p:sp>
          <p:nvSpPr>
            <p:cNvPr id="45114" name="Oval 58"/>
            <p:cNvSpPr>
              <a:spLocks noChangeAspect="1" noChangeArrowheads="1"/>
            </p:cNvSpPr>
            <p:nvPr/>
          </p:nvSpPr>
          <p:spPr bwMode="auto">
            <a:xfrm>
              <a:off x="4320" y="2993"/>
              <a:ext cx="136" cy="136"/>
            </a:xfrm>
            <a:prstGeom prst="ellipse">
              <a:avLst/>
            </a:prstGeom>
            <a:solidFill>
              <a:schemeClr val="bg1"/>
            </a:solidFill>
            <a:ln w="19050">
              <a:solidFill>
                <a:schemeClr val="tx2"/>
              </a:solidFill>
              <a:prstDash val="dash"/>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15" name="Text Box 59"/>
            <p:cNvSpPr txBox="1">
              <a:spLocks noChangeArrowheads="1"/>
            </p:cNvSpPr>
            <p:nvPr/>
          </p:nvSpPr>
          <p:spPr bwMode="auto">
            <a:xfrm>
              <a:off x="4218" y="3110"/>
              <a:ext cx="322"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edad</a:t>
              </a:r>
            </a:p>
          </p:txBody>
        </p:sp>
        <p:sp>
          <p:nvSpPr>
            <p:cNvPr id="45132" name="Text Box 76"/>
            <p:cNvSpPr txBox="1">
              <a:spLocks noChangeArrowheads="1"/>
            </p:cNvSpPr>
            <p:nvPr/>
          </p:nvSpPr>
          <p:spPr bwMode="auto">
            <a:xfrm>
              <a:off x="5177" y="2513"/>
              <a:ext cx="368"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altura</a:t>
              </a:r>
            </a:p>
          </p:txBody>
        </p:sp>
        <p:sp>
          <p:nvSpPr>
            <p:cNvPr id="45135" name="Line 79"/>
            <p:cNvSpPr>
              <a:spLocks noChangeShapeType="1"/>
            </p:cNvSpPr>
            <p:nvPr/>
          </p:nvSpPr>
          <p:spPr bwMode="auto">
            <a:xfrm>
              <a:off x="4011" y="2225"/>
              <a:ext cx="753" cy="0"/>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36" name="Oval 80"/>
            <p:cNvSpPr>
              <a:spLocks noChangeAspect="1" noChangeArrowheads="1"/>
            </p:cNvSpPr>
            <p:nvPr/>
          </p:nvSpPr>
          <p:spPr bwMode="auto">
            <a:xfrm>
              <a:off x="4764" y="2129"/>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37" name="Rectangle 81"/>
            <p:cNvSpPr>
              <a:spLocks noChangeArrowheads="1"/>
            </p:cNvSpPr>
            <p:nvPr/>
          </p:nvSpPr>
          <p:spPr bwMode="auto">
            <a:xfrm>
              <a:off x="4625" y="2273"/>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b="1">
                  <a:solidFill>
                    <a:schemeClr val="tx2"/>
                  </a:solidFill>
                  <a:latin typeface="Arial Narrow" pitchFamily="34" charset="0"/>
                </a:rPr>
                <a:t>(0,3)</a:t>
              </a:r>
            </a:p>
          </p:txBody>
        </p:sp>
        <p:sp>
          <p:nvSpPr>
            <p:cNvPr id="45139" name="Oval 83"/>
            <p:cNvSpPr>
              <a:spLocks noChangeAspect="1" noChangeArrowheads="1"/>
            </p:cNvSpPr>
            <p:nvPr/>
          </p:nvSpPr>
          <p:spPr bwMode="auto">
            <a:xfrm>
              <a:off x="4032" y="2993"/>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40" name="Line 84"/>
            <p:cNvSpPr>
              <a:spLocks noChangeShapeType="1"/>
            </p:cNvSpPr>
            <p:nvPr/>
          </p:nvSpPr>
          <p:spPr bwMode="auto">
            <a:xfrm flipH="1">
              <a:off x="4368" y="2657"/>
              <a:ext cx="0" cy="336"/>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41" name="Rectangle 85"/>
            <p:cNvSpPr>
              <a:spLocks noChangeArrowheads="1"/>
            </p:cNvSpPr>
            <p:nvPr/>
          </p:nvSpPr>
          <p:spPr bwMode="auto">
            <a:xfrm>
              <a:off x="4335" y="2753"/>
              <a:ext cx="192" cy="212"/>
            </a:xfrm>
            <a:prstGeom prst="rect">
              <a:avLst/>
            </a:prstGeom>
            <a:noFill/>
            <a:ln w="9525">
              <a:noFill/>
              <a:miter lim="800000"/>
              <a:headEnd/>
              <a:tailEnd/>
            </a:ln>
            <a:effectLst/>
          </p:spPr>
          <p:txBody>
            <a:bodyPr>
              <a:spAutoFit/>
            </a:bodyPr>
            <a:lstStyle/>
            <a:p>
              <a:pPr eaLnBrk="0" hangingPunct="0">
                <a:spcBef>
                  <a:spcPct val="50000"/>
                </a:spcBef>
              </a:pPr>
              <a:r>
                <a:rPr lang="es-ES_tradnl" sz="1600" b="1">
                  <a:solidFill>
                    <a:schemeClr val="tx2"/>
                  </a:solidFill>
                  <a:latin typeface="Arial Narrow" pitchFamily="34" charset="0"/>
                </a:rPr>
                <a:t>D</a:t>
              </a:r>
            </a:p>
          </p:txBody>
        </p:sp>
        <p:sp>
          <p:nvSpPr>
            <p:cNvPr id="45142" name="Text Box 86"/>
            <p:cNvSpPr txBox="1">
              <a:spLocks noChangeArrowheads="1"/>
            </p:cNvSpPr>
            <p:nvPr/>
          </p:nvSpPr>
          <p:spPr bwMode="auto">
            <a:xfrm>
              <a:off x="3590" y="2918"/>
              <a:ext cx="250"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nss</a:t>
              </a:r>
            </a:p>
          </p:txBody>
        </p:sp>
        <p:sp>
          <p:nvSpPr>
            <p:cNvPr id="45143" name="Freeform 87"/>
            <p:cNvSpPr>
              <a:spLocks/>
            </p:cNvSpPr>
            <p:nvPr/>
          </p:nvSpPr>
          <p:spPr bwMode="auto">
            <a:xfrm flipH="1">
              <a:off x="3799" y="2657"/>
              <a:ext cx="164" cy="248"/>
            </a:xfrm>
            <a:custGeom>
              <a:avLst/>
              <a:gdLst/>
              <a:ahLst/>
              <a:cxnLst>
                <a:cxn ang="0">
                  <a:pos x="0" y="0"/>
                </a:cxn>
                <a:cxn ang="0">
                  <a:pos x="0" y="245"/>
                </a:cxn>
                <a:cxn ang="0">
                  <a:pos x="236" y="248"/>
                </a:cxn>
              </a:cxnLst>
              <a:rect l="0" t="0" r="r" b="b"/>
              <a:pathLst>
                <a:path w="236" h="248">
                  <a:moveTo>
                    <a:pt x="0" y="0"/>
                  </a:moveTo>
                  <a:lnTo>
                    <a:pt x="0" y="245"/>
                  </a:lnTo>
                  <a:lnTo>
                    <a:pt x="236" y="248"/>
                  </a:lnTo>
                </a:path>
              </a:pathLst>
            </a:custGeom>
            <a:noFill/>
            <a:ln w="19050" cmpd="sng">
              <a:solidFill>
                <a:schemeClr val="tx2"/>
              </a:solidFill>
              <a:round/>
              <a:headEnd/>
              <a:tailEnd/>
            </a:ln>
            <a:effectLst/>
          </p:spPr>
          <p:txBody>
            <a:bodyPr lIns="36000" tIns="36000" rIns="36000" bIns="36000" anchor="ctr">
              <a:spAutoFit/>
            </a:bodyPr>
            <a:lstStyle/>
            <a:p>
              <a:endParaRPr lang="es-MX"/>
            </a:p>
          </p:txBody>
        </p:sp>
        <p:sp>
          <p:nvSpPr>
            <p:cNvPr id="45144" name="Oval 88"/>
            <p:cNvSpPr>
              <a:spLocks noChangeAspect="1" noChangeArrowheads="1"/>
            </p:cNvSpPr>
            <p:nvPr/>
          </p:nvSpPr>
          <p:spPr bwMode="auto">
            <a:xfrm flipH="1">
              <a:off x="3668" y="2801"/>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45" name="Text Box 89"/>
            <p:cNvSpPr txBox="1">
              <a:spLocks noChangeArrowheads="1"/>
            </p:cNvSpPr>
            <p:nvPr/>
          </p:nvSpPr>
          <p:spPr bwMode="auto">
            <a:xfrm>
              <a:off x="3311" y="2273"/>
              <a:ext cx="479"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nombre</a:t>
              </a:r>
            </a:p>
          </p:txBody>
        </p:sp>
        <p:sp>
          <p:nvSpPr>
            <p:cNvPr id="45146" name="Line 90"/>
            <p:cNvSpPr>
              <a:spLocks noChangeShapeType="1"/>
            </p:cNvSpPr>
            <p:nvPr/>
          </p:nvSpPr>
          <p:spPr bwMode="auto">
            <a:xfrm>
              <a:off x="3660" y="2561"/>
              <a:ext cx="240" cy="0"/>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47" name="Oval 91"/>
            <p:cNvSpPr>
              <a:spLocks noChangeAspect="1" noChangeArrowheads="1"/>
            </p:cNvSpPr>
            <p:nvPr/>
          </p:nvSpPr>
          <p:spPr bwMode="auto">
            <a:xfrm>
              <a:off x="3560" y="2478"/>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52" name="Oval 96"/>
            <p:cNvSpPr>
              <a:spLocks noChangeAspect="1" noChangeArrowheads="1"/>
            </p:cNvSpPr>
            <p:nvPr/>
          </p:nvSpPr>
          <p:spPr bwMode="auto">
            <a:xfrm>
              <a:off x="4534" y="3001"/>
              <a:ext cx="136" cy="136"/>
            </a:xfrm>
            <a:prstGeom prst="ellipse">
              <a:avLst/>
            </a:prstGeom>
            <a:solidFill>
              <a:schemeClr val="bg1"/>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5153" name="Text Box 97"/>
            <p:cNvSpPr txBox="1">
              <a:spLocks noChangeArrowheads="1"/>
            </p:cNvSpPr>
            <p:nvPr/>
          </p:nvSpPr>
          <p:spPr bwMode="auto">
            <a:xfrm>
              <a:off x="4675" y="2966"/>
              <a:ext cx="769" cy="219"/>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b="1">
                  <a:solidFill>
                    <a:schemeClr val="tx2"/>
                  </a:solidFill>
                  <a:latin typeface="Arial Narrow" pitchFamily="34" charset="0"/>
                </a:rPr>
                <a:t>nacionalidad</a:t>
              </a:r>
            </a:p>
          </p:txBody>
        </p:sp>
        <p:sp>
          <p:nvSpPr>
            <p:cNvPr id="45154" name="Line 98"/>
            <p:cNvSpPr>
              <a:spLocks noChangeShapeType="1"/>
            </p:cNvSpPr>
            <p:nvPr/>
          </p:nvSpPr>
          <p:spPr bwMode="auto">
            <a:xfrm>
              <a:off x="4608" y="2657"/>
              <a:ext cx="0" cy="336"/>
            </a:xfrm>
            <a:prstGeom prst="line">
              <a:avLst/>
            </a:prstGeom>
            <a:noFill/>
            <a:ln w="19050">
              <a:solidFill>
                <a:schemeClr val="tx2"/>
              </a:solidFill>
              <a:round/>
              <a:headEnd/>
              <a:tailEnd type="arrow" w="lg" len="lg"/>
            </a:ln>
            <a:effectLst/>
          </p:spPr>
          <p:txBody>
            <a:bodyPr lIns="36000" tIns="36000" rIns="36000" bIns="36000" anchor="ctr">
              <a:spAutoFit/>
            </a:bodyPr>
            <a:lstStyle/>
            <a:p>
              <a:endParaRPr lang="es-MX"/>
            </a:p>
          </p:txBody>
        </p:sp>
        <p:sp>
          <p:nvSpPr>
            <p:cNvPr id="45159" name="Rectangle 103"/>
            <p:cNvSpPr>
              <a:spLocks noChangeArrowheads="1"/>
            </p:cNvSpPr>
            <p:nvPr/>
          </p:nvSpPr>
          <p:spPr bwMode="auto">
            <a:xfrm>
              <a:off x="4565" y="2685"/>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b="1">
                  <a:solidFill>
                    <a:schemeClr val="tx2"/>
                  </a:solidFill>
                  <a:latin typeface="Arial Narrow" pitchFamily="34" charset="0"/>
                </a:rPr>
                <a:t>(1,2)</a:t>
              </a:r>
            </a:p>
          </p:txBody>
        </p:sp>
        <p:sp>
          <p:nvSpPr>
            <p:cNvPr id="45163" name="Line 107"/>
            <p:cNvSpPr>
              <a:spLocks noChangeShapeType="1"/>
            </p:cNvSpPr>
            <p:nvPr/>
          </p:nvSpPr>
          <p:spPr bwMode="auto">
            <a:xfrm flipH="1">
              <a:off x="4080" y="2657"/>
              <a:ext cx="0" cy="336"/>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71" name="Rectangle 15"/>
            <p:cNvSpPr>
              <a:spLocks noChangeArrowheads="1"/>
            </p:cNvSpPr>
            <p:nvPr/>
          </p:nvSpPr>
          <p:spPr bwMode="auto">
            <a:xfrm>
              <a:off x="3899" y="2408"/>
              <a:ext cx="733" cy="237"/>
            </a:xfrm>
            <a:prstGeom prst="rect">
              <a:avLst/>
            </a:prstGeom>
            <a:solidFill>
              <a:schemeClr val="bg1"/>
            </a:solidFill>
            <a:ln w="28575">
              <a:solidFill>
                <a:schemeClr val="tx2"/>
              </a:solidFill>
              <a:miter lim="800000"/>
              <a:headEnd/>
              <a:tailEnd/>
            </a:ln>
            <a:effectLst/>
          </p:spPr>
          <p:txBody>
            <a:bodyPr wrap="none" lIns="36000" tIns="36000" rIns="36000" bIns="36000" anchor="ctr">
              <a:spAutoFit/>
            </a:bodyPr>
            <a:lstStyle/>
            <a:p>
              <a:pPr algn="ctr" eaLnBrk="0" hangingPunct="0"/>
              <a:r>
                <a:rPr lang="es-ES_tradnl" b="1">
                  <a:solidFill>
                    <a:schemeClr val="tx2"/>
                  </a:solidFill>
                  <a:latin typeface="Arial Narrow" pitchFamily="34" charset="0"/>
                </a:rPr>
                <a:t>EMPLEADO</a:t>
              </a:r>
            </a:p>
          </p:txBody>
        </p:sp>
      </p:grpSp>
      <p:grpSp>
        <p:nvGrpSpPr>
          <p:cNvPr id="3" name="Group 119"/>
          <p:cNvGrpSpPr>
            <a:grpSpLocks/>
          </p:cNvGrpSpPr>
          <p:nvPr/>
        </p:nvGrpSpPr>
        <p:grpSpPr bwMode="auto">
          <a:xfrm>
            <a:off x="484188" y="2241561"/>
            <a:ext cx="4230688" cy="2830513"/>
            <a:chOff x="466" y="1594"/>
            <a:chExt cx="2665" cy="1783"/>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p:spPr>
          <p:txBody>
            <a:bodyPr anchor="ctr"/>
            <a:lstStyle/>
            <a:p>
              <a:endParaRPr lang="es-MX"/>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p:spPr>
          <p:txBody>
            <a:bodyPr anchor="ctr"/>
            <a:lstStyle/>
            <a:p>
              <a:endParaRPr lang="es-MX"/>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p:spPr>
          <p:txBody>
            <a:bodyPr anchor="ctr"/>
            <a:lstStyle/>
            <a:p>
              <a:endParaRPr lang="es-MX"/>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p:spPr>
          <p:txBody>
            <a:bodyPr lIns="36000" tIns="36000" rIns="36000" bIns="36000" anchor="ctr">
              <a:spAutoFit/>
            </a:bodyPr>
            <a:lstStyle/>
            <a:p>
              <a:endParaRPr lang="es-MX"/>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p:spPr>
          <p:txBody>
            <a:bodyPr anchor="ctr"/>
            <a:lstStyle/>
            <a:p>
              <a:endParaRPr lang="es-MX"/>
            </a:p>
          </p:txBody>
        </p:sp>
        <p:sp>
          <p:nvSpPr>
            <p:cNvPr id="45165" name="Rectangle 109"/>
            <p:cNvSpPr>
              <a:spLocks noChangeArrowheads="1"/>
            </p:cNvSpPr>
            <p:nvPr/>
          </p:nvSpPr>
          <p:spPr bwMode="auto">
            <a:xfrm>
              <a:off x="1872" y="2321"/>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b="1">
                  <a:solidFill>
                    <a:schemeClr val="tx2"/>
                  </a:solidFill>
                  <a:latin typeface="Arial Narrow" pitchFamily="34" charset="0"/>
                </a:rPr>
                <a:t>(0,3)</a:t>
              </a:r>
            </a:p>
          </p:txBody>
        </p:sp>
        <p:sp>
          <p:nvSpPr>
            <p:cNvPr id="45066" name="Oval 10"/>
            <p:cNvSpPr>
              <a:spLocks noChangeArrowheads="1"/>
            </p:cNvSpPr>
            <p:nvPr/>
          </p:nvSpPr>
          <p:spPr bwMode="auto">
            <a:xfrm>
              <a:off x="1403" y="2047"/>
              <a:ext cx="796"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dirección</a:t>
              </a:r>
            </a:p>
          </p:txBody>
        </p:sp>
        <p:sp>
          <p:nvSpPr>
            <p:cNvPr id="45166" name="Rectangle 110"/>
            <p:cNvSpPr>
              <a:spLocks noChangeArrowheads="1"/>
            </p:cNvSpPr>
            <p:nvPr/>
          </p:nvSpPr>
          <p:spPr bwMode="auto">
            <a:xfrm>
              <a:off x="2165" y="2733"/>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b="1">
                  <a:solidFill>
                    <a:schemeClr val="tx2"/>
                  </a:solidFill>
                  <a:latin typeface="Arial Narrow" pitchFamily="34" charset="0"/>
                </a:rPr>
                <a:t>(1,2)</a:t>
              </a:r>
            </a:p>
          </p:txBody>
        </p:sp>
        <p:sp>
          <p:nvSpPr>
            <p:cNvPr id="45167" name="Rectangle 111"/>
            <p:cNvSpPr>
              <a:spLocks noChangeArrowheads="1"/>
            </p:cNvSpPr>
            <p:nvPr/>
          </p:nvSpPr>
          <p:spPr bwMode="auto">
            <a:xfrm>
              <a:off x="2069" y="2465"/>
              <a:ext cx="331" cy="212"/>
            </a:xfrm>
            <a:prstGeom prst="rect">
              <a:avLst/>
            </a:prstGeom>
            <a:noFill/>
            <a:ln w="9525">
              <a:noFill/>
              <a:miter lim="800000"/>
              <a:headEnd/>
              <a:tailEnd/>
            </a:ln>
            <a:effectLst/>
          </p:spPr>
          <p:txBody>
            <a:bodyPr wrap="none">
              <a:spAutoFit/>
            </a:bodyPr>
            <a:lstStyle/>
            <a:p>
              <a:pPr algn="ctr" eaLnBrk="0" hangingPunct="0">
                <a:spcBef>
                  <a:spcPct val="50000"/>
                </a:spcBef>
              </a:pPr>
              <a:r>
                <a:rPr lang="es-ES_tradnl" sz="1600" b="1">
                  <a:solidFill>
                    <a:schemeClr val="tx2"/>
                  </a:solidFill>
                  <a:latin typeface="Arial Narrow" pitchFamily="34" charset="0"/>
                </a:rPr>
                <a:t>(0,1)</a:t>
              </a:r>
            </a:p>
          </p:txBody>
        </p:sp>
        <p:sp>
          <p:nvSpPr>
            <p:cNvPr id="45061" name="Rectangle 5"/>
            <p:cNvSpPr>
              <a:spLocks noChangeArrowheads="1"/>
            </p:cNvSpPr>
            <p:nvPr/>
          </p:nvSpPr>
          <p:spPr bwMode="auto">
            <a:xfrm>
              <a:off x="1304" y="2553"/>
              <a:ext cx="733" cy="237"/>
            </a:xfrm>
            <a:prstGeom prst="rect">
              <a:avLst/>
            </a:prstGeom>
            <a:solidFill>
              <a:schemeClr val="bg1"/>
            </a:solidFill>
            <a:ln w="28575">
              <a:solidFill>
                <a:schemeClr val="tx2"/>
              </a:solidFill>
              <a:miter lim="800000"/>
              <a:headEnd/>
              <a:tailEnd/>
            </a:ln>
            <a:effectLst/>
          </p:spPr>
          <p:txBody>
            <a:bodyPr wrap="none" lIns="36000" tIns="36000" rIns="36000" bIns="36000" anchor="ctr">
              <a:spAutoFit/>
            </a:bodyPr>
            <a:lstStyle/>
            <a:p>
              <a:pPr algn="ctr" eaLnBrk="0" hangingPunct="0"/>
              <a:r>
                <a:rPr lang="es-ES_tradnl" b="1">
                  <a:solidFill>
                    <a:schemeClr val="tx2"/>
                  </a:solidFill>
                  <a:latin typeface="Arial Narrow" pitchFamily="34" charset="0"/>
                </a:rPr>
                <a:t>EMPLEADO</a:t>
              </a:r>
            </a:p>
          </p:txBody>
        </p:sp>
        <p:sp>
          <p:nvSpPr>
            <p:cNvPr id="45063" name="Oval 7"/>
            <p:cNvSpPr>
              <a:spLocks noChangeArrowheads="1"/>
            </p:cNvSpPr>
            <p:nvPr/>
          </p:nvSpPr>
          <p:spPr bwMode="auto">
            <a:xfrm>
              <a:off x="466" y="2573"/>
              <a:ext cx="645" cy="251"/>
            </a:xfrm>
            <a:prstGeom prst="ellipse">
              <a:avLst/>
            </a:prstGeom>
            <a:solidFill>
              <a:schemeClr val="bg1"/>
            </a:solidFill>
            <a:ln w="9525">
              <a:solidFill>
                <a:schemeClr val="tx2"/>
              </a:solidFill>
              <a:round/>
              <a:headEnd/>
              <a:tailEnd/>
            </a:ln>
            <a:effectLst/>
          </p:spPr>
          <p:txBody>
            <a:bodyPr lIns="0" tIns="0" rIns="0" bIns="0" anchor="ctr">
              <a:spAutoFit/>
            </a:bodyPr>
            <a:lstStyle/>
            <a:p>
              <a:pPr algn="ctr" eaLnBrk="0" hangingPunct="0"/>
              <a:r>
                <a:rPr lang="es-ES_tradnl" b="1">
                  <a:solidFill>
                    <a:schemeClr val="tx2"/>
                  </a:solidFill>
                  <a:latin typeface="Arial Narrow" pitchFamily="34" charset="0"/>
                </a:rPr>
                <a:t>nombre</a:t>
              </a:r>
            </a:p>
          </p:txBody>
        </p:sp>
        <p:sp>
          <p:nvSpPr>
            <p:cNvPr id="45064" name="Oval 8"/>
            <p:cNvSpPr>
              <a:spLocks noChangeArrowheads="1"/>
            </p:cNvSpPr>
            <p:nvPr/>
          </p:nvSpPr>
          <p:spPr bwMode="auto">
            <a:xfrm>
              <a:off x="476" y="2158"/>
              <a:ext cx="944" cy="274"/>
            </a:xfrm>
            <a:prstGeom prst="ellipse">
              <a:avLst/>
            </a:prstGeom>
            <a:solidFill>
              <a:schemeClr val="bg1"/>
            </a:solidFill>
            <a:ln w="9525">
              <a:solidFill>
                <a:schemeClr val="tx2"/>
              </a:solidFill>
              <a:round/>
              <a:headEnd/>
              <a:tailEnd/>
            </a:ln>
            <a:effectLst/>
          </p:spPr>
          <p:txBody>
            <a:bodyPr lIns="0" tIns="0" rIns="0" bIns="36000" anchor="ctr">
              <a:spAutoFit/>
            </a:bodyPr>
            <a:lstStyle/>
            <a:p>
              <a:pPr algn="ctr" eaLnBrk="0" hangingPunct="0"/>
              <a:r>
                <a:rPr lang="es-ES_tradnl" b="1">
                  <a:solidFill>
                    <a:schemeClr val="tx2"/>
                  </a:solidFill>
                  <a:latin typeface="Arial Narrow" pitchFamily="34" charset="0"/>
                </a:rPr>
                <a:t>fechanacim</a:t>
              </a:r>
            </a:p>
          </p:txBody>
        </p:sp>
        <p:sp>
          <p:nvSpPr>
            <p:cNvPr id="45065" name="Oval 9"/>
            <p:cNvSpPr>
              <a:spLocks noChangeArrowheads="1"/>
            </p:cNvSpPr>
            <p:nvPr/>
          </p:nvSpPr>
          <p:spPr bwMode="auto">
            <a:xfrm>
              <a:off x="2266" y="2177"/>
              <a:ext cx="737" cy="308"/>
            </a:xfrm>
            <a:prstGeom prst="ellipse">
              <a:avLst/>
            </a:prstGeom>
            <a:solidFill>
              <a:schemeClr val="bg1"/>
            </a:solidFill>
            <a:ln w="63500" cmpd="dbl">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telefono</a:t>
              </a:r>
            </a:p>
          </p:txBody>
        </p:sp>
        <p:sp>
          <p:nvSpPr>
            <p:cNvPr id="45090" name="Oval 34"/>
            <p:cNvSpPr>
              <a:spLocks noChangeArrowheads="1"/>
            </p:cNvSpPr>
            <p:nvPr/>
          </p:nvSpPr>
          <p:spPr bwMode="auto">
            <a:xfrm>
              <a:off x="837" y="1747"/>
              <a:ext cx="426"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calle</a:t>
              </a:r>
            </a:p>
          </p:txBody>
        </p:sp>
        <p:sp>
          <p:nvSpPr>
            <p:cNvPr id="45091" name="Oval 35"/>
            <p:cNvSpPr>
              <a:spLocks noChangeArrowheads="1"/>
            </p:cNvSpPr>
            <p:nvPr/>
          </p:nvSpPr>
          <p:spPr bwMode="auto">
            <a:xfrm>
              <a:off x="1791" y="1603"/>
              <a:ext cx="796"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dirty="0">
                  <a:solidFill>
                    <a:schemeClr val="tx2"/>
                  </a:solidFill>
                  <a:latin typeface="Arial Narrow" pitchFamily="34" charset="0"/>
                </a:rPr>
                <a:t>provincia</a:t>
              </a:r>
            </a:p>
          </p:txBody>
        </p:sp>
        <p:sp>
          <p:nvSpPr>
            <p:cNvPr id="45092" name="Oval 36"/>
            <p:cNvSpPr>
              <a:spLocks noChangeArrowheads="1"/>
            </p:cNvSpPr>
            <p:nvPr/>
          </p:nvSpPr>
          <p:spPr bwMode="auto">
            <a:xfrm>
              <a:off x="1195" y="1594"/>
              <a:ext cx="591"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ciudad</a:t>
              </a:r>
            </a:p>
          </p:txBody>
        </p:sp>
        <p:sp>
          <p:nvSpPr>
            <p:cNvPr id="45093" name="Oval 37"/>
            <p:cNvSpPr>
              <a:spLocks noChangeArrowheads="1"/>
            </p:cNvSpPr>
            <p:nvPr/>
          </p:nvSpPr>
          <p:spPr bwMode="auto">
            <a:xfrm>
              <a:off x="2255" y="1841"/>
              <a:ext cx="842"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dirty="0" err="1">
                  <a:solidFill>
                    <a:schemeClr val="tx2"/>
                  </a:solidFill>
                  <a:latin typeface="Arial Narrow" pitchFamily="34" charset="0"/>
                </a:rPr>
                <a:t>codpostal</a:t>
              </a:r>
              <a:endParaRPr lang="es-ES_tradnl" b="1" dirty="0">
                <a:solidFill>
                  <a:schemeClr val="tx2"/>
                </a:solidFill>
                <a:latin typeface="Arial Narrow" pitchFamily="34" charset="0"/>
              </a:endParaRPr>
            </a:p>
          </p:txBody>
        </p:sp>
        <p:sp>
          <p:nvSpPr>
            <p:cNvPr id="45111" name="Oval 55"/>
            <p:cNvSpPr>
              <a:spLocks noChangeArrowheads="1"/>
            </p:cNvSpPr>
            <p:nvPr/>
          </p:nvSpPr>
          <p:spPr bwMode="auto">
            <a:xfrm>
              <a:off x="1643" y="3088"/>
              <a:ext cx="450" cy="280"/>
            </a:xfrm>
            <a:prstGeom prst="ellipse">
              <a:avLst/>
            </a:prstGeom>
            <a:solidFill>
              <a:schemeClr val="bg1"/>
            </a:solidFill>
            <a:ln w="19050">
              <a:solidFill>
                <a:schemeClr val="tx2"/>
              </a:solidFill>
              <a:prstDash val="dash"/>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edad</a:t>
              </a:r>
            </a:p>
          </p:txBody>
        </p:sp>
        <p:sp>
          <p:nvSpPr>
            <p:cNvPr id="45126" name="Oval 70"/>
            <p:cNvSpPr>
              <a:spLocks noChangeArrowheads="1"/>
            </p:cNvSpPr>
            <p:nvPr/>
          </p:nvSpPr>
          <p:spPr bwMode="auto">
            <a:xfrm>
              <a:off x="946" y="2959"/>
              <a:ext cx="342"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nss</a:t>
              </a:r>
            </a:p>
          </p:txBody>
        </p:sp>
        <p:sp>
          <p:nvSpPr>
            <p:cNvPr id="45127" name="Oval 71"/>
            <p:cNvSpPr>
              <a:spLocks noChangeArrowheads="1"/>
            </p:cNvSpPr>
            <p:nvPr/>
          </p:nvSpPr>
          <p:spPr bwMode="auto">
            <a:xfrm>
              <a:off x="1283" y="3103"/>
              <a:ext cx="303"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dni</a:t>
              </a:r>
            </a:p>
          </p:txBody>
        </p:sp>
        <p:sp>
          <p:nvSpPr>
            <p:cNvPr id="45128" name="Oval 72"/>
            <p:cNvSpPr>
              <a:spLocks noChangeArrowheads="1"/>
            </p:cNvSpPr>
            <p:nvPr/>
          </p:nvSpPr>
          <p:spPr bwMode="auto">
            <a:xfrm>
              <a:off x="2359" y="2515"/>
              <a:ext cx="508" cy="274"/>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b="1">
                  <a:solidFill>
                    <a:schemeClr val="tx2"/>
                  </a:solidFill>
                  <a:latin typeface="Arial Narrow" pitchFamily="34" charset="0"/>
                </a:rPr>
                <a:t>altura</a:t>
              </a:r>
            </a:p>
          </p:txBody>
        </p:sp>
        <p:sp>
          <p:nvSpPr>
            <p:cNvPr id="45156" name="Oval 100"/>
            <p:cNvSpPr>
              <a:spLocks noChangeArrowheads="1"/>
            </p:cNvSpPr>
            <p:nvPr/>
          </p:nvSpPr>
          <p:spPr bwMode="auto">
            <a:xfrm>
              <a:off x="2068" y="2959"/>
              <a:ext cx="1063" cy="285"/>
            </a:xfrm>
            <a:prstGeom prst="ellipse">
              <a:avLst/>
            </a:prstGeom>
            <a:solidFill>
              <a:schemeClr val="bg1"/>
            </a:solidFill>
            <a:ln w="63500" cmpd="dbl">
              <a:solidFill>
                <a:schemeClr val="tx2"/>
              </a:solidFill>
              <a:round/>
              <a:headEnd/>
              <a:tailEnd/>
            </a:ln>
            <a:effectLst/>
          </p:spPr>
          <p:txBody>
            <a:bodyPr wrap="none" lIns="0" tIns="0" rIns="0" bIns="0" anchor="ctr">
              <a:spAutoFit/>
            </a:bodyPr>
            <a:lstStyle/>
            <a:p>
              <a:pPr algn="ctr" eaLnBrk="0" hangingPunct="0"/>
              <a:r>
                <a:rPr lang="es-ES_tradnl" b="1">
                  <a:solidFill>
                    <a:schemeClr val="tx2"/>
                  </a:solidFill>
                  <a:latin typeface="Arial Narrow" pitchFamily="34" charset="0"/>
                </a:rPr>
                <a:t>nacionalidad</a:t>
              </a:r>
            </a:p>
          </p:txBody>
        </p:sp>
      </p:grpSp>
      <p:sp>
        <p:nvSpPr>
          <p:cNvPr id="84" name="Rectangle 6"/>
          <p:cNvSpPr txBox="1">
            <a:spLocks noChangeArrowheads="1"/>
          </p:cNvSpPr>
          <p:nvPr/>
        </p:nvSpPr>
        <p:spPr>
          <a:xfrm>
            <a:off x="2928926" y="214290"/>
            <a:ext cx="5792773"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_tradnl" sz="3200" b="1" dirty="0"/>
              <a:t>Notación</a:t>
            </a:r>
            <a:r>
              <a:rPr lang="es-ES_tradnl" sz="3200" dirty="0"/>
              <a:t> </a:t>
            </a:r>
            <a:r>
              <a:rPr lang="es-ES_tradnl" sz="3200" b="1" dirty="0"/>
              <a:t>para atributos</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extLst>
      <p:ext uri="{BB962C8B-B14F-4D97-AF65-F5344CB8AC3E}">
        <p14:creationId xmlns:p14="http://schemas.microsoft.com/office/powerpoint/2010/main" val="4131092593"/>
      </p:ext>
    </p:extLst>
  </p:cSld>
  <p:clrMapOvr>
    <a:masterClrMapping/>
  </p:clrMapOvr>
  <p:transition advTm="20046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Marcador de número de diapositiva"/>
          <p:cNvSpPr>
            <a:spLocks noGrp="1"/>
          </p:cNvSpPr>
          <p:nvPr>
            <p:ph type="sldNum" sz="quarter" idx="12"/>
          </p:nvPr>
        </p:nvSpPr>
        <p:spPr/>
        <p:txBody>
          <a:bodyPr/>
          <a:lstStyle/>
          <a:p>
            <a:fld id="{D9720BC6-7429-437E-A85B-3CDA90438D54}" type="slidenum">
              <a:rPr lang="es-ES"/>
              <a:pPr/>
              <a:t>37</a:t>
            </a:fld>
            <a:endParaRPr lang="es-ES"/>
          </a:p>
        </p:txBody>
      </p:sp>
      <p:sp>
        <p:nvSpPr>
          <p:cNvPr id="48134" name="Rectangle 6"/>
          <p:cNvSpPr>
            <a:spLocks noGrp="1" noChangeArrowheads="1"/>
          </p:cNvSpPr>
          <p:nvPr>
            <p:ph type="body" idx="1"/>
          </p:nvPr>
        </p:nvSpPr>
        <p:spPr>
          <a:xfrm>
            <a:off x="714348" y="1428736"/>
            <a:ext cx="7772400" cy="2606675"/>
          </a:xfrm>
        </p:spPr>
        <p:txBody>
          <a:bodyPr>
            <a:normAutofit fontScale="92500" lnSpcReduction="10000"/>
          </a:bodyPr>
          <a:lstStyle/>
          <a:p>
            <a:r>
              <a:rPr lang="es-ES_tradnl" sz="2800" dirty="0"/>
              <a:t>A</a:t>
            </a:r>
            <a:r>
              <a:rPr lang="es-ES" sz="2800" dirty="0"/>
              <a:t>tributo con </a:t>
            </a:r>
            <a:r>
              <a:rPr lang="es-ES" sz="2800" b="1" dirty="0">
                <a:solidFill>
                  <a:schemeClr val="accent2"/>
                </a:solidFill>
              </a:rPr>
              <a:t>valor distinto</a:t>
            </a:r>
            <a:r>
              <a:rPr lang="es-ES" sz="2800" dirty="0"/>
              <a:t> para cada instancia</a:t>
            </a:r>
            <a:r>
              <a:rPr lang="es-ES_tradnl" sz="2800" dirty="0"/>
              <a:t> de un tipo de entidad</a:t>
            </a:r>
            <a:endParaRPr lang="es-ES" sz="2800" dirty="0"/>
          </a:p>
          <a:p>
            <a:pPr lvl="1">
              <a:buFont typeface="Wingdings" pitchFamily="2" charset="2"/>
              <a:buNone/>
            </a:pPr>
            <a:r>
              <a:rPr lang="es-ES" sz="2400" b="1" dirty="0" err="1">
                <a:solidFill>
                  <a:schemeClr val="tx2"/>
                </a:solidFill>
                <a:latin typeface="Arial Narrow" pitchFamily="34" charset="0"/>
              </a:rPr>
              <a:t>dni</a:t>
            </a:r>
            <a:r>
              <a:rPr lang="es-ES" sz="2400" dirty="0"/>
              <a:t> en </a:t>
            </a:r>
            <a:r>
              <a:rPr lang="es-ES" sz="2400" dirty="0">
                <a:solidFill>
                  <a:schemeClr val="tx2"/>
                </a:solidFill>
                <a:latin typeface="Arial Narrow" pitchFamily="34" charset="0"/>
              </a:rPr>
              <a:t>EMPLEADO</a:t>
            </a:r>
          </a:p>
          <a:p>
            <a:r>
              <a:rPr lang="es-ES_tradnl" sz="2800" dirty="0"/>
              <a:t>Una clave identifica</a:t>
            </a:r>
            <a:r>
              <a:rPr lang="es-ES" sz="2800" dirty="0"/>
              <a:t> </a:t>
            </a:r>
            <a:r>
              <a:rPr lang="es-ES_tradnl" sz="2800" dirty="0"/>
              <a:t>de forma única</a:t>
            </a:r>
            <a:r>
              <a:rPr lang="es-ES" sz="2800" dirty="0"/>
              <a:t> cada entidad concreta</a:t>
            </a:r>
            <a:r>
              <a:rPr lang="es-ES_tradnl" sz="2800" dirty="0"/>
              <a:t> </a:t>
            </a:r>
            <a:r>
              <a:rPr lang="es-ES_tradnl" sz="2800" dirty="0">
                <a:sym typeface="Wingdings" pitchFamily="2" charset="2"/>
              </a:rPr>
              <a:t> </a:t>
            </a:r>
            <a:r>
              <a:rPr lang="es-ES" sz="2800" dirty="0">
                <a:solidFill>
                  <a:schemeClr val="accent2"/>
                </a:solidFill>
              </a:rPr>
              <a:t>atributo identificador</a:t>
            </a:r>
            <a:r>
              <a:rPr lang="es-ES" sz="2800" dirty="0"/>
              <a:t> </a:t>
            </a:r>
            <a:endParaRPr lang="es-ES_tradnl" sz="2800" dirty="0"/>
          </a:p>
          <a:p>
            <a:r>
              <a:rPr lang="es-ES_tradnl" sz="2800" dirty="0">
                <a:solidFill>
                  <a:schemeClr val="accent2"/>
                </a:solidFill>
              </a:rPr>
              <a:t>Notación</a:t>
            </a:r>
          </a:p>
        </p:txBody>
      </p:sp>
      <p:sp>
        <p:nvSpPr>
          <p:cNvPr id="48145" name="Line 17"/>
          <p:cNvSpPr>
            <a:spLocks noChangeShapeType="1"/>
          </p:cNvSpPr>
          <p:nvPr/>
        </p:nvSpPr>
        <p:spPr bwMode="auto">
          <a:xfrm flipV="1">
            <a:off x="6784999" y="4381504"/>
            <a:ext cx="0" cy="304800"/>
          </a:xfrm>
          <a:prstGeom prst="line">
            <a:avLst/>
          </a:prstGeom>
          <a:noFill/>
          <a:ln w="9525">
            <a:solidFill>
              <a:schemeClr val="tx2"/>
            </a:solidFill>
            <a:round/>
            <a:headEnd/>
            <a:tailEnd/>
          </a:ln>
          <a:effectLst/>
        </p:spPr>
        <p:txBody>
          <a:bodyPr anchor="ctr"/>
          <a:lstStyle/>
          <a:p>
            <a:endParaRPr lang="es-MX"/>
          </a:p>
        </p:txBody>
      </p:sp>
      <p:sp>
        <p:nvSpPr>
          <p:cNvPr id="48135" name="Rectangle 7"/>
          <p:cNvSpPr>
            <a:spLocks noChangeArrowheads="1"/>
          </p:cNvSpPr>
          <p:nvPr/>
        </p:nvSpPr>
        <p:spPr bwMode="auto">
          <a:xfrm>
            <a:off x="2843237" y="4000504"/>
            <a:ext cx="1144587" cy="376238"/>
          </a:xfrm>
          <a:prstGeom prst="rect">
            <a:avLst/>
          </a:prstGeom>
          <a:solidFill>
            <a:schemeClr val="bg1"/>
          </a:solidFill>
          <a:ln w="28575">
            <a:solidFill>
              <a:schemeClr val="tx2"/>
            </a:solid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48137" name="Line 9"/>
          <p:cNvSpPr>
            <a:spLocks noChangeShapeType="1"/>
          </p:cNvSpPr>
          <p:nvPr/>
        </p:nvSpPr>
        <p:spPr bwMode="auto">
          <a:xfrm flipV="1">
            <a:off x="2974999" y="4381504"/>
            <a:ext cx="0" cy="457200"/>
          </a:xfrm>
          <a:prstGeom prst="line">
            <a:avLst/>
          </a:prstGeom>
          <a:noFill/>
          <a:ln w="9525">
            <a:solidFill>
              <a:schemeClr val="tx2"/>
            </a:solidFill>
            <a:round/>
            <a:headEnd/>
            <a:tailEnd/>
          </a:ln>
          <a:effectLst/>
        </p:spPr>
        <p:txBody>
          <a:bodyPr anchor="ctr"/>
          <a:lstStyle/>
          <a:p>
            <a:endParaRPr lang="es-MX"/>
          </a:p>
        </p:txBody>
      </p:sp>
      <p:sp>
        <p:nvSpPr>
          <p:cNvPr id="48138" name="Text Box 10"/>
          <p:cNvSpPr txBox="1">
            <a:spLocks noChangeArrowheads="1"/>
          </p:cNvSpPr>
          <p:nvPr/>
        </p:nvSpPr>
        <p:spPr bwMode="auto">
          <a:xfrm>
            <a:off x="2779737" y="5238754"/>
            <a:ext cx="1271587" cy="422275"/>
          </a:xfrm>
          <a:prstGeom prst="rect">
            <a:avLst/>
          </a:prstGeom>
          <a:solidFill>
            <a:schemeClr val="bg1"/>
          </a:solidFill>
          <a:ln w="9525">
            <a:noFill/>
            <a:miter lim="800000"/>
            <a:headEnd/>
            <a:tailEnd/>
          </a:ln>
          <a:effectLst/>
        </p:spPr>
        <p:txBody>
          <a:bodyPr wrap="none" lIns="0" tIns="46800" rIns="0" bIns="10800">
            <a:spAutoFit/>
          </a:bodyPr>
          <a:lstStyle/>
          <a:p>
            <a:pPr eaLnBrk="0" hangingPunct="0">
              <a:spcBef>
                <a:spcPct val="50000"/>
              </a:spcBef>
            </a:pPr>
            <a:r>
              <a:rPr lang="es-ES_tradnl" sz="2400" dirty="0">
                <a:solidFill>
                  <a:schemeClr val="bg2"/>
                </a:solidFill>
                <a:latin typeface="Arial" charset="0"/>
              </a:rPr>
              <a:t>[EN2002]</a:t>
            </a:r>
          </a:p>
        </p:txBody>
      </p:sp>
      <p:sp>
        <p:nvSpPr>
          <p:cNvPr id="48139" name="Rectangle 11"/>
          <p:cNvSpPr>
            <a:spLocks noChangeArrowheads="1"/>
          </p:cNvSpPr>
          <p:nvPr/>
        </p:nvSpPr>
        <p:spPr bwMode="auto">
          <a:xfrm>
            <a:off x="6648474" y="4000504"/>
            <a:ext cx="1144588" cy="376238"/>
          </a:xfrm>
          <a:prstGeom prst="rect">
            <a:avLst/>
          </a:prstGeom>
          <a:noFill/>
          <a:ln w="28575">
            <a:solidFill>
              <a:schemeClr val="tx2"/>
            </a:solidFill>
            <a:miter lim="800000"/>
            <a:headEnd/>
            <a:tailEnd/>
          </a:ln>
          <a:effectLst/>
        </p:spPr>
        <p:txBody>
          <a:bodyPr wrap="none" lIns="36000" tIns="36000" rIns="36000" bIns="36000" anchor="ctr">
            <a:spAutoFit/>
          </a:bodyPr>
          <a:lstStyle/>
          <a:p>
            <a:pPr algn="ctr" eaLnBrk="0" hangingPunct="0"/>
            <a:r>
              <a:rPr lang="es-ES_tradnl">
                <a:solidFill>
                  <a:schemeClr val="tx2"/>
                </a:solidFill>
                <a:latin typeface="Arial Narrow" pitchFamily="34" charset="0"/>
              </a:rPr>
              <a:t>EMPLEADO</a:t>
            </a:r>
          </a:p>
        </p:txBody>
      </p:sp>
      <p:sp>
        <p:nvSpPr>
          <p:cNvPr id="48142" name="Text Box 14"/>
          <p:cNvSpPr txBox="1">
            <a:spLocks noChangeArrowheads="1"/>
          </p:cNvSpPr>
          <p:nvPr/>
        </p:nvSpPr>
        <p:spPr bwMode="auto">
          <a:xfrm>
            <a:off x="6327799" y="4643442"/>
            <a:ext cx="323850" cy="347662"/>
          </a:xfrm>
          <a:prstGeom prst="rect">
            <a:avLst/>
          </a:prstGeom>
          <a:noFill/>
          <a:ln w="9525">
            <a:noFill/>
            <a:miter lim="800000"/>
            <a:headEnd/>
            <a:tailEnd/>
          </a:ln>
          <a:effectLst/>
        </p:spPr>
        <p:txBody>
          <a:bodyPr wrap="none" lIns="36000" tIns="36000" rIns="36000" bIns="36000">
            <a:spAutoFit/>
          </a:bodyPr>
          <a:lstStyle/>
          <a:p>
            <a:pPr algn="ctr" eaLnBrk="0" hangingPunct="0">
              <a:spcBef>
                <a:spcPct val="50000"/>
              </a:spcBef>
            </a:pPr>
            <a:r>
              <a:rPr lang="es-ES_tradnl">
                <a:solidFill>
                  <a:schemeClr val="tx2"/>
                </a:solidFill>
                <a:latin typeface="Arial Narrow" pitchFamily="34" charset="0"/>
              </a:rPr>
              <a:t>dni</a:t>
            </a:r>
          </a:p>
        </p:txBody>
      </p:sp>
      <p:sp>
        <p:nvSpPr>
          <p:cNvPr id="48143" name="Text Box 15"/>
          <p:cNvSpPr txBox="1">
            <a:spLocks noChangeArrowheads="1"/>
          </p:cNvSpPr>
          <p:nvPr/>
        </p:nvSpPr>
        <p:spPr bwMode="auto">
          <a:xfrm>
            <a:off x="6442099" y="5238754"/>
            <a:ext cx="1558925" cy="422275"/>
          </a:xfrm>
          <a:prstGeom prst="rect">
            <a:avLst/>
          </a:prstGeom>
          <a:solidFill>
            <a:schemeClr val="bg1"/>
          </a:solidFill>
          <a:ln w="9525">
            <a:noFill/>
            <a:miter lim="800000"/>
            <a:headEnd/>
            <a:tailEnd/>
          </a:ln>
          <a:effectLst/>
        </p:spPr>
        <p:txBody>
          <a:bodyPr wrap="none" lIns="0" tIns="46800" rIns="0" bIns="10800">
            <a:spAutoFit/>
          </a:bodyPr>
          <a:lstStyle/>
          <a:p>
            <a:pPr eaLnBrk="0" hangingPunct="0">
              <a:spcBef>
                <a:spcPct val="50000"/>
              </a:spcBef>
            </a:pPr>
            <a:r>
              <a:rPr lang="es-ES_tradnl" sz="2400">
                <a:solidFill>
                  <a:schemeClr val="bg2"/>
                </a:solidFill>
                <a:latin typeface="Arial" charset="0"/>
              </a:rPr>
              <a:t>[MPM1999]</a:t>
            </a:r>
          </a:p>
        </p:txBody>
      </p:sp>
      <p:sp>
        <p:nvSpPr>
          <p:cNvPr id="48141" name="Oval 13"/>
          <p:cNvSpPr>
            <a:spLocks noChangeAspect="1" noChangeArrowheads="1"/>
          </p:cNvSpPr>
          <p:nvPr/>
        </p:nvSpPr>
        <p:spPr bwMode="auto">
          <a:xfrm flipH="1">
            <a:off x="6708799" y="4699004"/>
            <a:ext cx="215900" cy="215900"/>
          </a:xfrm>
          <a:prstGeom prst="ellipse">
            <a:avLst/>
          </a:prstGeom>
          <a:solidFill>
            <a:srgbClr val="B2B2B2"/>
          </a:solidFill>
          <a:ln w="9525">
            <a:solidFill>
              <a:schemeClr val="tx2"/>
            </a:solidFill>
            <a:round/>
            <a:headEnd/>
            <a:tailEnd/>
          </a:ln>
          <a:effectLst/>
        </p:spPr>
        <p:txBody>
          <a:bodyPr wrap="none" lIns="36000" tIns="36000" rIns="36000" bIns="36000" anchor="ctr"/>
          <a:lstStyle/>
          <a:p>
            <a:pPr algn="ctr" eaLnBrk="0" hangingPunct="0"/>
            <a:endParaRPr lang="es-ES">
              <a:solidFill>
                <a:schemeClr val="tx2"/>
              </a:solidFill>
              <a:latin typeface="Arial Narrow" pitchFamily="34" charset="0"/>
            </a:endParaRPr>
          </a:p>
        </p:txBody>
      </p:sp>
      <p:sp>
        <p:nvSpPr>
          <p:cNvPr id="48136" name="Oval 8"/>
          <p:cNvSpPr>
            <a:spLocks noChangeArrowheads="1"/>
          </p:cNvSpPr>
          <p:nvPr/>
        </p:nvSpPr>
        <p:spPr bwMode="auto">
          <a:xfrm>
            <a:off x="2765449" y="4708529"/>
            <a:ext cx="438150" cy="434975"/>
          </a:xfrm>
          <a:prstGeom prst="ellipse">
            <a:avLst/>
          </a:prstGeom>
          <a:solidFill>
            <a:schemeClr val="bg1"/>
          </a:solidFill>
          <a:ln w="9525">
            <a:solidFill>
              <a:schemeClr val="tx2"/>
            </a:solidFill>
            <a:round/>
            <a:headEnd/>
            <a:tailEnd/>
          </a:ln>
          <a:effectLst/>
        </p:spPr>
        <p:txBody>
          <a:bodyPr wrap="none" lIns="36000" tIns="0" rIns="36000" bIns="36000" anchor="ctr">
            <a:spAutoFit/>
          </a:bodyPr>
          <a:lstStyle/>
          <a:p>
            <a:pPr algn="ctr" eaLnBrk="0" hangingPunct="0"/>
            <a:r>
              <a:rPr lang="es-ES_tradnl" u="sng">
                <a:solidFill>
                  <a:schemeClr val="tx2"/>
                </a:solidFill>
                <a:latin typeface="Arial Narrow" pitchFamily="34" charset="0"/>
              </a:rPr>
              <a:t>dni</a:t>
            </a:r>
          </a:p>
        </p:txBody>
      </p:sp>
      <p:sp>
        <p:nvSpPr>
          <p:cNvPr id="15" name="Rectangle 6"/>
          <p:cNvSpPr txBox="1">
            <a:spLocks noChangeArrowheads="1"/>
          </p:cNvSpPr>
          <p:nvPr/>
        </p:nvSpPr>
        <p:spPr>
          <a:xfrm>
            <a:off x="3929058" y="214290"/>
            <a:ext cx="4792641" cy="93662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_tradnl" sz="3200" b="1" dirty="0"/>
              <a:t>Atributos Clave</a:t>
            </a:r>
            <a:endParaRPr kumimoji="0" lang="es-ES" sz="32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n-lt"/>
              <a:ea typeface="+mn-ea"/>
              <a:cs typeface="+mn-cs"/>
            </a:endParaRPr>
          </a:p>
        </p:txBody>
      </p:sp>
    </p:spTree>
    <p:extLst>
      <p:ext uri="{BB962C8B-B14F-4D97-AF65-F5344CB8AC3E}">
        <p14:creationId xmlns:p14="http://schemas.microsoft.com/office/powerpoint/2010/main" val="3911442076"/>
      </p:ext>
    </p:extLst>
  </p:cSld>
  <p:clrMapOvr>
    <a:masterClrMapping/>
  </p:clrMapOvr>
  <p:transition advTm="68592"/>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548680"/>
            <a:ext cx="8208912" cy="1033184"/>
          </a:xfrm>
        </p:spPr>
        <p:txBody>
          <a:bodyPr>
            <a:normAutofit fontScale="90000"/>
          </a:bodyPr>
          <a:lstStyle/>
          <a:p>
            <a:r>
              <a:rPr lang="es-ES" dirty="0"/>
              <a:t>4.Generalización y especialización</a:t>
            </a:r>
          </a:p>
        </p:txBody>
      </p:sp>
      <p:pic>
        <p:nvPicPr>
          <p:cNvPr id="4" name="Marcador de contenido 3"/>
          <p:cNvPicPr>
            <a:picLocks noGrp="1" noChangeAspect="1"/>
          </p:cNvPicPr>
          <p:nvPr>
            <p:ph idx="1"/>
          </p:nvPr>
        </p:nvPicPr>
        <p:blipFill>
          <a:blip r:embed="rId2"/>
          <a:stretch>
            <a:fillRect/>
          </a:stretch>
        </p:blipFill>
        <p:spPr>
          <a:xfrm>
            <a:off x="1979712" y="1569616"/>
            <a:ext cx="4176464" cy="4027714"/>
          </a:xfrm>
          <a:prstGeom prst="rect">
            <a:avLst/>
          </a:prstGeom>
        </p:spPr>
      </p:pic>
      <p:sp>
        <p:nvSpPr>
          <p:cNvPr id="5" name="Rectángulo 4"/>
          <p:cNvSpPr/>
          <p:nvPr/>
        </p:nvSpPr>
        <p:spPr>
          <a:xfrm>
            <a:off x="755576" y="5588811"/>
            <a:ext cx="8244408" cy="923330"/>
          </a:xfrm>
          <a:prstGeom prst="rect">
            <a:avLst/>
          </a:prstGeom>
        </p:spPr>
        <p:txBody>
          <a:bodyPr wrap="square">
            <a:spAutoFit/>
          </a:bodyPr>
          <a:lstStyle/>
          <a:p>
            <a:pPr marL="342900" lvl="0" indent="-342900" algn="just">
              <a:spcAft>
                <a:spcPts val="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rPr>
              <a:t>Si se considera de arriba hacia abajo se considera como </a:t>
            </a:r>
            <a:r>
              <a:rPr lang="es-ES" b="1" dirty="0">
                <a:latin typeface="Times New Roman" panose="02020603050405020304" pitchFamily="18" charset="0"/>
                <a:ea typeface="Times New Roman" panose="02020603050405020304" pitchFamily="18" charset="0"/>
              </a:rPr>
              <a:t>especialización.</a:t>
            </a:r>
            <a:endParaRPr lang="es-ES" dirty="0">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rPr>
              <a:t>Si se considera de abajo hacia arriba se considera como </a:t>
            </a:r>
            <a:r>
              <a:rPr lang="es-ES" b="1" dirty="0">
                <a:latin typeface="Times New Roman" panose="02020603050405020304" pitchFamily="18" charset="0"/>
                <a:ea typeface="Times New Roman" panose="02020603050405020304" pitchFamily="18" charset="0"/>
              </a:rPr>
              <a:t>generalización</a:t>
            </a:r>
            <a:r>
              <a:rPr lang="es-ES" dirty="0">
                <a:latin typeface="Times New Roman" panose="02020603050405020304" pitchFamily="18" charset="0"/>
                <a:ea typeface="Times New Roman" panose="02020603050405020304" pitchFamily="18" charset="0"/>
              </a:rPr>
              <a:t>. </a:t>
            </a:r>
          </a:p>
          <a:p>
            <a:pPr algn="just">
              <a:spcAft>
                <a:spcPts val="0"/>
              </a:spcAft>
            </a:pPr>
            <a:r>
              <a:rPr lang="es-ES" dirty="0">
                <a:latin typeface="Times New Roman" panose="02020603050405020304" pitchFamily="18" charset="0"/>
                <a:ea typeface="Times New Roman" panose="02020603050405020304" pitchFamily="18" charset="0"/>
              </a:rPr>
              <a:t>Todos estos conceptos se resumen en el </a:t>
            </a:r>
            <a:r>
              <a:rPr lang="es-ES" u="sng" dirty="0">
                <a:latin typeface="Times New Roman" panose="02020603050405020304" pitchFamily="18" charset="0"/>
                <a:ea typeface="Times New Roman" panose="02020603050405020304" pitchFamily="18" charset="0"/>
              </a:rPr>
              <a:t>principio de </a:t>
            </a:r>
            <a:r>
              <a:rPr lang="es-ES" b="1" u="sng" dirty="0">
                <a:latin typeface="Times New Roman" panose="02020603050405020304" pitchFamily="18" charset="0"/>
                <a:ea typeface="Times New Roman" panose="02020603050405020304" pitchFamily="18" charset="0"/>
              </a:rPr>
              <a:t>herencia</a:t>
            </a:r>
            <a:r>
              <a:rPr lang="es-ES" dirty="0">
                <a:latin typeface="Times New Roman" panose="02020603050405020304" pitchFamily="18" charset="0"/>
                <a:ea typeface="Times New Roman" panose="02020603050405020304" pitchFamily="18" charset="0"/>
              </a:rPr>
              <a:t>:</a:t>
            </a:r>
            <a:endParaRPr lang="es-E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8893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782183"/>
            <a:ext cx="1193800" cy="1185862"/>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l="26146" t="15315" r="11401" b="44478"/>
          <a:stretch>
            <a:fillRect/>
          </a:stretch>
        </p:blipFill>
        <p:spPr bwMode="auto">
          <a:xfrm>
            <a:off x="1015977" y="4221088"/>
            <a:ext cx="444817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3568" y="124360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
          <p:cNvSpPr>
            <a:spLocks noChangeArrowheads="1"/>
          </p:cNvSpPr>
          <p:nvPr/>
        </p:nvSpPr>
        <p:spPr bwMode="auto">
          <a:xfrm>
            <a:off x="681336" y="692696"/>
            <a:ext cx="77768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Las entidades de bajo nivel heredan todos los atributos de las entidades de mayor nivel.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 descomposición de entidades en varios subtipos es una necesidad muy habitual en el modelado de bases de datos. En efecto, en el mundo real se pueden identificar varias jerarquías de entidades. La relación que se establece entre un </a:t>
            </a:r>
            <a:r>
              <a:rPr kumimoji="0" lang="es-ES"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supertipo</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de entidad y sus </a:t>
            </a: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subtipos</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corresponde a la noción de </a:t>
            </a: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“ES UN”</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más conocida por sus siglas inglesas “</a:t>
            </a: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IS A</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o, más exactamente, “</a:t>
            </a: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ES UN TIPO DE</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Este tipo de relación se representa mediante un triángulo invertido, con la base</a:t>
            </a:r>
            <a:r>
              <a:rPr kumimoji="0" lang="es-E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paralela al rectángulo que representa el </a:t>
            </a:r>
            <a:r>
              <a:rPr kumimoji="0" lang="es-E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supertipo</a:t>
            </a:r>
            <a:r>
              <a:rPr kumimoji="0" lang="es-E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 conectado a los subtipos mediante líneas.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85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692696"/>
            <a:ext cx="7024744" cy="1143000"/>
          </a:xfrm>
        </p:spPr>
        <p:txBody>
          <a:bodyPr/>
          <a:lstStyle/>
          <a:p>
            <a:r>
              <a:rPr lang="es-ES" dirty="0"/>
              <a:t>2. Entidades y relaciones</a:t>
            </a:r>
            <a:endParaRPr lang="es-ES_tradnl" dirty="0"/>
          </a:p>
        </p:txBody>
      </p:sp>
      <p:sp>
        <p:nvSpPr>
          <p:cNvPr id="3" name="2 Marcador de contenido"/>
          <p:cNvSpPr>
            <a:spLocks noGrp="1"/>
          </p:cNvSpPr>
          <p:nvPr>
            <p:ph idx="1"/>
          </p:nvPr>
        </p:nvSpPr>
        <p:spPr>
          <a:xfrm>
            <a:off x="899592" y="1916832"/>
            <a:ext cx="7344816" cy="4176464"/>
          </a:xfrm>
        </p:spPr>
        <p:txBody>
          <a:bodyPr>
            <a:normAutofit fontScale="70000" lnSpcReduction="20000"/>
          </a:bodyPr>
          <a:lstStyle/>
          <a:p>
            <a:pPr marL="68580" indent="0">
              <a:buNone/>
            </a:pPr>
            <a:r>
              <a:rPr lang="es-ES" dirty="0"/>
              <a:t>¿Cuáles son </a:t>
            </a:r>
            <a:r>
              <a:rPr lang="es-ES" b="1" dirty="0"/>
              <a:t>los componentes del modelo Entidad-Relación</a:t>
            </a:r>
            <a:r>
              <a:rPr lang="es-ES" dirty="0"/>
              <a:t>? </a:t>
            </a:r>
            <a:endParaRPr lang="es-ES_tradnl" dirty="0"/>
          </a:p>
          <a:p>
            <a:pPr marL="68580" indent="0">
              <a:buNone/>
            </a:pPr>
            <a:r>
              <a:rPr lang="es-ES" dirty="0"/>
              <a:t> </a:t>
            </a:r>
            <a:endParaRPr lang="es-ES_tradnl" dirty="0"/>
          </a:p>
          <a:p>
            <a:pPr marL="68580" indent="0">
              <a:buNone/>
            </a:pPr>
            <a:r>
              <a:rPr lang="es-ES" dirty="0"/>
              <a:t>Este modelo hace uso básicamente de tres conceptos:</a:t>
            </a:r>
            <a:endParaRPr lang="es-ES_tradnl" dirty="0"/>
          </a:p>
          <a:p>
            <a:pPr marL="68580" indent="0">
              <a:buNone/>
            </a:pPr>
            <a:r>
              <a:rPr lang="es-ES" dirty="0"/>
              <a:t> </a:t>
            </a:r>
            <a:endParaRPr lang="es-ES_tradnl" dirty="0"/>
          </a:p>
          <a:p>
            <a:pPr lvl="1"/>
            <a:r>
              <a:rPr lang="es-ES" b="1" u="sng" dirty="0"/>
              <a:t>Entidades</a:t>
            </a:r>
            <a:endParaRPr lang="es-ES_tradnl" dirty="0"/>
          </a:p>
          <a:p>
            <a:pPr lvl="1"/>
            <a:r>
              <a:rPr lang="es-ES" b="1" u="sng" dirty="0"/>
              <a:t>Relaciones</a:t>
            </a:r>
            <a:r>
              <a:rPr lang="es-ES" dirty="0"/>
              <a:t> entre dichas entidades y </a:t>
            </a:r>
            <a:endParaRPr lang="es-ES_tradnl" dirty="0"/>
          </a:p>
          <a:p>
            <a:pPr lvl="1"/>
            <a:r>
              <a:rPr lang="es-ES" b="1" u="sng" dirty="0"/>
              <a:t>Atributos</a:t>
            </a:r>
            <a:r>
              <a:rPr lang="es-ES" b="1" dirty="0"/>
              <a:t>. </a:t>
            </a:r>
            <a:endParaRPr lang="es-ES_tradnl" dirty="0"/>
          </a:p>
          <a:p>
            <a:pPr marL="68580" indent="0">
              <a:buNone/>
            </a:pPr>
            <a:r>
              <a:rPr lang="es-ES" dirty="0"/>
              <a:t> </a:t>
            </a:r>
            <a:endParaRPr lang="es-ES_tradnl" dirty="0"/>
          </a:p>
          <a:p>
            <a:pPr marL="68580" indent="0">
              <a:buNone/>
            </a:pPr>
            <a:r>
              <a:rPr lang="es-ES" dirty="0"/>
              <a:t>Además, para potenciar la capacidad expresiva del modelo Entidad-Relación se tiene en cuenta la definición de:</a:t>
            </a:r>
          </a:p>
          <a:p>
            <a:pPr marL="68580" indent="0">
              <a:buNone/>
            </a:pPr>
            <a:endParaRPr lang="es-ES_tradnl" dirty="0"/>
          </a:p>
          <a:p>
            <a:pPr lvl="1"/>
            <a:r>
              <a:rPr lang="es-ES" sz="2400" dirty="0"/>
              <a:t>atributos compuestos y los </a:t>
            </a:r>
            <a:endParaRPr lang="es-ES_tradnl" sz="2400" dirty="0"/>
          </a:p>
          <a:p>
            <a:pPr lvl="1"/>
            <a:r>
              <a:rPr lang="es-ES" sz="2400" dirty="0"/>
              <a:t>objetos especializados (o generalizados)</a:t>
            </a:r>
          </a:p>
          <a:p>
            <a:pPr lvl="1"/>
            <a:endParaRPr lang="es-ES_tradnl" sz="2400" dirty="0"/>
          </a:p>
          <a:p>
            <a:pPr marL="68580" indent="0">
              <a:buNone/>
            </a:pPr>
            <a:r>
              <a:rPr lang="es-ES" dirty="0"/>
              <a:t>Todos estos conceptos definen lo que se conoce como </a:t>
            </a:r>
            <a:r>
              <a:rPr lang="es-ES" b="1" u="sng" dirty="0"/>
              <a:t>Modelo Entidad-Relación Extendido</a:t>
            </a:r>
            <a:r>
              <a:rPr lang="es-ES" dirty="0"/>
              <a:t> (Modelo ERE).</a:t>
            </a:r>
            <a:endParaRPr lang="es-ES_tradnl" dirty="0"/>
          </a:p>
          <a:p>
            <a:pPr marL="68580" indent="0">
              <a:buNone/>
            </a:pPr>
            <a:endParaRPr lang="es-ES_tradnl" dirty="0"/>
          </a:p>
        </p:txBody>
      </p:sp>
    </p:spTree>
    <p:extLst>
      <p:ext uri="{BB962C8B-B14F-4D97-AF65-F5344CB8AC3E}">
        <p14:creationId xmlns:p14="http://schemas.microsoft.com/office/powerpoint/2010/main" val="291659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Una especialización </a:t>
            </a:r>
            <a:r>
              <a:rPr lang="es-ES" b="1" dirty="0"/>
              <a:t>exclusiva</a:t>
            </a:r>
            <a:r>
              <a:rPr lang="es-ES" i="1" dirty="0"/>
              <a:t>, </a:t>
            </a:r>
            <a:r>
              <a:rPr lang="es-ES" dirty="0"/>
              <a:t>denominada </a:t>
            </a:r>
            <a:r>
              <a:rPr lang="es-ES" b="1" dirty="0"/>
              <a:t>especialización sin solapamiento</a:t>
            </a:r>
            <a:r>
              <a:rPr lang="es-ES" dirty="0"/>
              <a:t> </a:t>
            </a:r>
          </a:p>
        </p:txBody>
      </p:sp>
      <p:pic>
        <p:nvPicPr>
          <p:cNvPr id="4" name="Marcador de contenido 3"/>
          <p:cNvPicPr>
            <a:picLocks noGrp="1" noChangeAspect="1"/>
          </p:cNvPicPr>
          <p:nvPr>
            <p:ph idx="1"/>
          </p:nvPr>
        </p:nvPicPr>
        <p:blipFill>
          <a:blip r:embed="rId2"/>
          <a:stretch>
            <a:fillRect/>
          </a:stretch>
        </p:blipFill>
        <p:spPr>
          <a:xfrm>
            <a:off x="2987824" y="2492896"/>
            <a:ext cx="3168352" cy="3081548"/>
          </a:xfrm>
          <a:prstGeom prst="rect">
            <a:avLst/>
          </a:prstGeom>
        </p:spPr>
      </p:pic>
    </p:spTree>
    <p:extLst>
      <p:ext uri="{BB962C8B-B14F-4D97-AF65-F5344CB8AC3E}">
        <p14:creationId xmlns:p14="http://schemas.microsoft.com/office/powerpoint/2010/main" val="177865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Una especialización </a:t>
            </a:r>
            <a:r>
              <a:rPr lang="es-ES" b="1" dirty="0"/>
              <a:t>inclusiva</a:t>
            </a:r>
            <a:r>
              <a:rPr lang="es-ES" i="1" dirty="0"/>
              <a:t>,</a:t>
            </a:r>
            <a:r>
              <a:rPr lang="es-ES" dirty="0"/>
              <a:t> denominada </a:t>
            </a:r>
            <a:r>
              <a:rPr lang="es-ES" b="1" dirty="0"/>
              <a:t>especialización con solapamiento</a:t>
            </a:r>
            <a:endParaRPr lang="es-ES" dirty="0"/>
          </a:p>
        </p:txBody>
      </p:sp>
      <p:pic>
        <p:nvPicPr>
          <p:cNvPr id="4" name="Marcador de contenido 3"/>
          <p:cNvPicPr>
            <a:picLocks noGrp="1" noChangeAspect="1"/>
          </p:cNvPicPr>
          <p:nvPr>
            <p:ph idx="1"/>
          </p:nvPr>
        </p:nvPicPr>
        <p:blipFill>
          <a:blip r:embed="rId2"/>
          <a:stretch>
            <a:fillRect/>
          </a:stretch>
        </p:blipFill>
        <p:spPr>
          <a:xfrm>
            <a:off x="2920360" y="2492896"/>
            <a:ext cx="3451840" cy="3215817"/>
          </a:xfrm>
          <a:prstGeom prst="rect">
            <a:avLst/>
          </a:prstGeom>
        </p:spPr>
      </p:pic>
    </p:spTree>
    <p:extLst>
      <p:ext uri="{BB962C8B-B14F-4D97-AF65-F5344CB8AC3E}">
        <p14:creationId xmlns:p14="http://schemas.microsoft.com/office/powerpoint/2010/main" val="411572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9778" y="548680"/>
            <a:ext cx="7024744" cy="1143000"/>
          </a:xfrm>
        </p:spPr>
        <p:txBody>
          <a:bodyPr/>
          <a:lstStyle/>
          <a:p>
            <a:r>
              <a:rPr lang="es-ES" dirty="0"/>
              <a:t>Una </a:t>
            </a:r>
            <a:r>
              <a:rPr lang="es-ES" b="1" dirty="0"/>
              <a:t>especialización total</a:t>
            </a:r>
            <a:r>
              <a:rPr lang="es-ES" i="1" dirty="0"/>
              <a:t> </a:t>
            </a:r>
            <a:endParaRPr lang="es-ES" dirty="0"/>
          </a:p>
        </p:txBody>
      </p:sp>
      <p:sp>
        <p:nvSpPr>
          <p:cNvPr id="3" name="Marcador de contenido 2"/>
          <p:cNvSpPr>
            <a:spLocks noGrp="1"/>
          </p:cNvSpPr>
          <p:nvPr>
            <p:ph idx="1"/>
          </p:nvPr>
        </p:nvSpPr>
        <p:spPr>
          <a:xfrm>
            <a:off x="827584" y="1663283"/>
            <a:ext cx="7776864" cy="1837726"/>
          </a:xfrm>
        </p:spPr>
        <p:txBody>
          <a:bodyPr>
            <a:normAutofit lnSpcReduction="10000"/>
          </a:bodyPr>
          <a:lstStyle/>
          <a:p>
            <a:pPr marL="68580" indent="0">
              <a:buNone/>
            </a:pPr>
            <a:r>
              <a:rPr lang="es-ES" dirty="0"/>
              <a:t>La especialización total se representa mediante un círculo superpuesto en la línea que une el </a:t>
            </a:r>
            <a:r>
              <a:rPr lang="es-ES" dirty="0" err="1"/>
              <a:t>supertipo</a:t>
            </a:r>
            <a:r>
              <a:rPr lang="es-ES" dirty="0"/>
              <a:t> con el triángulo que indica la especialización, como se muestra en la imagen que acompaña a este texto. </a:t>
            </a:r>
          </a:p>
          <a:p>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76" y="3284984"/>
            <a:ext cx="3168352" cy="310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767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9778" y="548680"/>
            <a:ext cx="7024744" cy="1143000"/>
          </a:xfrm>
        </p:spPr>
        <p:txBody>
          <a:bodyPr>
            <a:normAutofit fontScale="90000"/>
          </a:bodyPr>
          <a:lstStyle/>
          <a:p>
            <a:r>
              <a:rPr lang="es-ES" dirty="0"/>
              <a:t>Una </a:t>
            </a:r>
            <a:r>
              <a:rPr lang="es-ES" b="1" dirty="0"/>
              <a:t>especialización parcial</a:t>
            </a:r>
            <a:endParaRPr lang="es-ES" dirty="0"/>
          </a:p>
        </p:txBody>
      </p:sp>
      <p:sp>
        <p:nvSpPr>
          <p:cNvPr id="3" name="Marcador de contenido 2"/>
          <p:cNvSpPr>
            <a:spLocks noGrp="1"/>
          </p:cNvSpPr>
          <p:nvPr>
            <p:ph idx="1"/>
          </p:nvPr>
        </p:nvSpPr>
        <p:spPr>
          <a:xfrm>
            <a:off x="827584" y="1663283"/>
            <a:ext cx="7776864" cy="1837726"/>
          </a:xfrm>
        </p:spPr>
        <p:txBody>
          <a:bodyPr>
            <a:normAutofit fontScale="85000" lnSpcReduction="20000"/>
          </a:bodyPr>
          <a:lstStyle/>
          <a:p>
            <a:pPr marL="68580" lvl="0" indent="0" algn="just">
              <a:buNone/>
            </a:pPr>
            <a:r>
              <a:rPr lang="es-ES" dirty="0"/>
              <a:t>Representa el hecho de que pueden existir entidades que pertenezcan al tipo de entidad y no a ninguno de los subtipos en los cuales este tipo de entidad está especializado. Una especialización parcial describe un refinamiento incompleto del problema que se representa, debido a un conocimiento incompleto del mismo y/o a una simplificación de la representación del mismo.</a:t>
            </a:r>
          </a:p>
          <a:p>
            <a:endParaRPr lang="es-ES" dirty="0"/>
          </a:p>
        </p:txBody>
      </p:sp>
      <p:pic>
        <p:nvPicPr>
          <p:cNvPr id="4" name="Imagen 3"/>
          <p:cNvPicPr>
            <a:picLocks noChangeAspect="1"/>
          </p:cNvPicPr>
          <p:nvPr/>
        </p:nvPicPr>
        <p:blipFill>
          <a:blip r:embed="rId2"/>
          <a:stretch>
            <a:fillRect/>
          </a:stretch>
        </p:blipFill>
        <p:spPr>
          <a:xfrm>
            <a:off x="3131840" y="3470786"/>
            <a:ext cx="2952328" cy="2887584"/>
          </a:xfrm>
          <a:prstGeom prst="rect">
            <a:avLst/>
          </a:prstGeom>
        </p:spPr>
      </p:pic>
    </p:spTree>
    <p:extLst>
      <p:ext uri="{BB962C8B-B14F-4D97-AF65-F5344CB8AC3E}">
        <p14:creationId xmlns:p14="http://schemas.microsoft.com/office/powerpoint/2010/main" val="295944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1052736"/>
            <a:ext cx="8136904" cy="3693319"/>
          </a:xfrm>
          <a:prstGeom prst="rect">
            <a:avLst/>
          </a:prstGeom>
        </p:spPr>
        <p:txBody>
          <a:bodyPr wrap="square">
            <a:spAutoFit/>
          </a:bodyPr>
          <a:lstStyle/>
          <a:p>
            <a:pPr algn="just">
              <a:spcAft>
                <a:spcPts val="0"/>
              </a:spcAft>
            </a:pPr>
            <a:r>
              <a:rPr lang="es-ES" sz="2800" dirty="0">
                <a:latin typeface="Times New Roman" panose="02020603050405020304" pitchFamily="18" charset="0"/>
                <a:ea typeface="Times New Roman" panose="02020603050405020304" pitchFamily="18" charset="0"/>
              </a:rPr>
              <a:t>Por tanto, se pueden presentar cuatro tipos de relaciones jerárquicas que pueden ser representadas mediante el modelo EE/R: </a:t>
            </a:r>
          </a:p>
          <a:p>
            <a:pPr algn="just">
              <a:spcAft>
                <a:spcPts val="0"/>
              </a:spcAft>
            </a:pPr>
            <a:r>
              <a:rPr lang="es-ES" sz="2800" dirty="0">
                <a:latin typeface="Times New Roman" panose="02020603050405020304" pitchFamily="18" charset="0"/>
                <a:ea typeface="Times New Roman" panose="02020603050405020304" pitchFamily="18" charset="0"/>
              </a:rPr>
              <a:t> </a:t>
            </a:r>
          </a:p>
          <a:p>
            <a:pPr marL="742950" lvl="1" indent="-285750" algn="just">
              <a:spcAft>
                <a:spcPts val="0"/>
              </a:spcAft>
              <a:buFont typeface="Wingdings" panose="05000000000000000000" pitchFamily="2" charset="2"/>
              <a:buChar char=""/>
              <a:tabLst>
                <a:tab pos="914400" algn="l"/>
              </a:tabLst>
            </a:pPr>
            <a:r>
              <a:rPr lang="es-ES" sz="2800" b="1" dirty="0">
                <a:latin typeface="Times New Roman" panose="02020603050405020304" pitchFamily="18" charset="0"/>
                <a:ea typeface="Times New Roman" panose="02020603050405020304" pitchFamily="18" charset="0"/>
              </a:rPr>
              <a:t>total sin solapamiento, o total exclusiva</a:t>
            </a:r>
            <a:endParaRPr lang="es-ES" sz="2800" dirty="0">
              <a:latin typeface="Times New Roman" panose="02020603050405020304" pitchFamily="18" charset="0"/>
              <a:ea typeface="Times New Roman" panose="02020603050405020304" pitchFamily="18" charset="0"/>
            </a:endParaRPr>
          </a:p>
          <a:p>
            <a:pPr marL="742950" lvl="1" indent="-285750" algn="just">
              <a:spcAft>
                <a:spcPts val="0"/>
              </a:spcAft>
              <a:buFont typeface="Wingdings" panose="05000000000000000000" pitchFamily="2" charset="2"/>
              <a:buChar char=""/>
              <a:tabLst>
                <a:tab pos="914400" algn="l"/>
              </a:tabLst>
            </a:pPr>
            <a:r>
              <a:rPr lang="es-ES" sz="2800" b="1" dirty="0">
                <a:latin typeface="Times New Roman" panose="02020603050405020304" pitchFamily="18" charset="0"/>
                <a:ea typeface="Times New Roman" panose="02020603050405020304" pitchFamily="18" charset="0"/>
              </a:rPr>
              <a:t>parcial sin solapamiento, o parcial exclusiva</a:t>
            </a:r>
            <a:endParaRPr lang="es-ES" sz="2800" dirty="0">
              <a:latin typeface="Times New Roman" panose="02020603050405020304" pitchFamily="18" charset="0"/>
              <a:ea typeface="Times New Roman" panose="02020603050405020304" pitchFamily="18" charset="0"/>
            </a:endParaRPr>
          </a:p>
          <a:p>
            <a:pPr marL="742950" lvl="1" indent="-285750" algn="just">
              <a:spcAft>
                <a:spcPts val="0"/>
              </a:spcAft>
              <a:buFont typeface="Wingdings" panose="05000000000000000000" pitchFamily="2" charset="2"/>
              <a:buChar char=""/>
              <a:tabLst>
                <a:tab pos="914400" algn="l"/>
              </a:tabLst>
            </a:pPr>
            <a:r>
              <a:rPr lang="es-ES" sz="2800" b="1" dirty="0">
                <a:latin typeface="Times New Roman" panose="02020603050405020304" pitchFamily="18" charset="0"/>
                <a:ea typeface="Times New Roman" panose="02020603050405020304" pitchFamily="18" charset="0"/>
              </a:rPr>
              <a:t>total con solapamiento, o total inclusiva y </a:t>
            </a:r>
            <a:endParaRPr lang="es-ES" sz="2800" dirty="0">
              <a:latin typeface="Times New Roman" panose="02020603050405020304" pitchFamily="18" charset="0"/>
              <a:ea typeface="Times New Roman" panose="02020603050405020304" pitchFamily="18" charset="0"/>
            </a:endParaRPr>
          </a:p>
          <a:p>
            <a:pPr marL="742950" lvl="1" indent="-285750" algn="just">
              <a:spcAft>
                <a:spcPts val="0"/>
              </a:spcAft>
              <a:buFont typeface="Wingdings" panose="05000000000000000000" pitchFamily="2" charset="2"/>
              <a:buChar char=""/>
              <a:tabLst>
                <a:tab pos="914400" algn="l"/>
              </a:tabLst>
            </a:pPr>
            <a:r>
              <a:rPr lang="es-ES" sz="2800" b="1" dirty="0">
                <a:latin typeface="Times New Roman" panose="02020603050405020304" pitchFamily="18" charset="0"/>
                <a:ea typeface="Times New Roman" panose="02020603050405020304" pitchFamily="18" charset="0"/>
              </a:rPr>
              <a:t>parcial con solapamiento</a:t>
            </a:r>
            <a:r>
              <a:rPr lang="es-ES" sz="2800" b="1" i="1" dirty="0">
                <a:latin typeface="Times New Roman" panose="02020603050405020304" pitchFamily="18" charset="0"/>
                <a:ea typeface="Times New Roman" panose="02020603050405020304" pitchFamily="18" charset="0"/>
              </a:rPr>
              <a:t>, </a:t>
            </a:r>
            <a:r>
              <a:rPr lang="es-ES" sz="2800" b="1" dirty="0">
                <a:latin typeface="Times New Roman" panose="02020603050405020304" pitchFamily="18" charset="0"/>
                <a:ea typeface="Times New Roman" panose="02020603050405020304" pitchFamily="18" charset="0"/>
              </a:rPr>
              <a:t>o parcial inclusiva.</a:t>
            </a:r>
            <a:endParaRPr lang="es-ES" sz="2800" dirty="0">
              <a:latin typeface="Times New Roman" panose="02020603050405020304" pitchFamily="18" charset="0"/>
              <a:ea typeface="Times New Roman" panose="02020603050405020304" pitchFamily="18" charset="0"/>
            </a:endParaRPr>
          </a:p>
          <a:p>
            <a:pPr marL="457200" algn="just">
              <a:spcAft>
                <a:spcPts val="0"/>
              </a:spcAft>
            </a:pPr>
            <a:r>
              <a:rPr lang="es-ES" sz="1000" dirty="0">
                <a:latin typeface="Times New Roman" panose="02020603050405020304" pitchFamily="18" charset="0"/>
                <a:ea typeface="Times New Roman" panose="02020603050405020304" pitchFamily="18" charset="0"/>
              </a:rPr>
              <a:t> </a:t>
            </a:r>
            <a:endParaRPr lang="es-ES"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0535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47664" y="692696"/>
            <a:ext cx="5707027" cy="5872288"/>
          </a:xfrm>
          <a:prstGeom prst="rect">
            <a:avLst/>
          </a:prstGeom>
        </p:spPr>
      </p:pic>
    </p:spTree>
    <p:extLst>
      <p:ext uri="{BB962C8B-B14F-4D97-AF65-F5344CB8AC3E}">
        <p14:creationId xmlns:p14="http://schemas.microsoft.com/office/powerpoint/2010/main" val="256875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rcRect l="2891" r="39287" b="74412"/>
          <a:stretch>
            <a:fillRect/>
          </a:stretch>
        </p:blipFill>
        <p:spPr bwMode="auto">
          <a:xfrm>
            <a:off x="500034" y="642918"/>
            <a:ext cx="2714644" cy="2000264"/>
          </a:xfrm>
          <a:prstGeom prst="rect">
            <a:avLst/>
          </a:prstGeom>
          <a:ln>
            <a:noFill/>
          </a:ln>
          <a:effectLst>
            <a:glow rad="101600">
              <a:schemeClr val="accent5">
                <a:satMod val="175000"/>
                <a:alpha val="40000"/>
              </a:schemeClr>
            </a:glow>
            <a:softEdge rad="112500"/>
          </a:effectLst>
        </p:spPr>
      </p:pic>
      <p:pic>
        <p:nvPicPr>
          <p:cNvPr id="6" name="3 Marcador de contenido"/>
          <p:cNvPicPr>
            <a:picLocks/>
          </p:cNvPicPr>
          <p:nvPr/>
        </p:nvPicPr>
        <p:blipFill>
          <a:blip r:embed="rId2"/>
          <a:srcRect l="2891" t="24867" r="36396" b="51251"/>
          <a:stretch>
            <a:fillRect/>
          </a:stretch>
        </p:blipFill>
        <p:spPr bwMode="auto">
          <a:xfrm>
            <a:off x="3357554" y="642918"/>
            <a:ext cx="2571768" cy="2000264"/>
          </a:xfrm>
          <a:prstGeom prst="rect">
            <a:avLst/>
          </a:prstGeom>
          <a:ln>
            <a:noFill/>
          </a:ln>
          <a:effectLst>
            <a:glow rad="101600">
              <a:schemeClr val="accent5">
                <a:satMod val="175000"/>
                <a:alpha val="40000"/>
              </a:schemeClr>
            </a:glow>
            <a:softEdge rad="112500"/>
          </a:effectLst>
        </p:spPr>
      </p:pic>
      <p:pic>
        <p:nvPicPr>
          <p:cNvPr id="7" name="3 Marcador de contenido"/>
          <p:cNvPicPr>
            <a:picLocks/>
          </p:cNvPicPr>
          <p:nvPr/>
        </p:nvPicPr>
        <p:blipFill>
          <a:blip r:embed="rId2"/>
          <a:srcRect l="2891" t="50455" r="27723" b="23957"/>
          <a:stretch>
            <a:fillRect/>
          </a:stretch>
        </p:blipFill>
        <p:spPr bwMode="auto">
          <a:xfrm>
            <a:off x="6000760" y="642918"/>
            <a:ext cx="2643206" cy="2071702"/>
          </a:xfrm>
          <a:prstGeom prst="rect">
            <a:avLst/>
          </a:prstGeom>
          <a:ln>
            <a:noFill/>
          </a:ln>
          <a:effectLst>
            <a:glow rad="101600">
              <a:schemeClr val="accent5">
                <a:satMod val="175000"/>
                <a:alpha val="40000"/>
              </a:schemeClr>
            </a:glow>
            <a:softEdge rad="112500"/>
          </a:effectLst>
        </p:spPr>
      </p:pic>
      <p:pic>
        <p:nvPicPr>
          <p:cNvPr id="8" name="3 Marcador de contenido"/>
          <p:cNvPicPr>
            <a:picLocks/>
          </p:cNvPicPr>
          <p:nvPr/>
        </p:nvPicPr>
        <p:blipFill>
          <a:blip r:embed="rId2"/>
          <a:srcRect l="11564" t="77748" r="17911"/>
          <a:stretch>
            <a:fillRect/>
          </a:stretch>
        </p:blipFill>
        <p:spPr bwMode="auto">
          <a:xfrm>
            <a:off x="571472" y="2928934"/>
            <a:ext cx="2786082" cy="2071702"/>
          </a:xfrm>
          <a:prstGeom prst="rect">
            <a:avLst/>
          </a:prstGeom>
          <a:ln>
            <a:noFill/>
          </a:ln>
          <a:effectLst>
            <a:glow rad="228600">
              <a:schemeClr val="accent5">
                <a:lumMod val="75000"/>
                <a:alpha val="40000"/>
              </a:schemeClr>
            </a:glow>
            <a:softEdge rad="112500"/>
          </a:effectLst>
        </p:spPr>
      </p:pic>
      <p:pic>
        <p:nvPicPr>
          <p:cNvPr id="9" name="8 Imagen"/>
          <p:cNvPicPr/>
          <p:nvPr/>
        </p:nvPicPr>
        <p:blipFill>
          <a:blip r:embed="rId3"/>
          <a:srcRect l="4531" r="51672" b="80661"/>
          <a:stretch>
            <a:fillRect/>
          </a:stretch>
        </p:blipFill>
        <p:spPr bwMode="auto">
          <a:xfrm>
            <a:off x="3428992" y="2928934"/>
            <a:ext cx="2571768" cy="2071702"/>
          </a:xfrm>
          <a:prstGeom prst="rect">
            <a:avLst/>
          </a:prstGeom>
          <a:ln>
            <a:noFill/>
          </a:ln>
          <a:effectLst>
            <a:glow rad="228600">
              <a:schemeClr val="accent5">
                <a:lumMod val="75000"/>
                <a:alpha val="40000"/>
              </a:schemeClr>
            </a:glow>
            <a:softEdge rad="112500"/>
          </a:effectLst>
        </p:spPr>
      </p:pic>
      <p:pic>
        <p:nvPicPr>
          <p:cNvPr id="10" name="9 Imagen"/>
          <p:cNvPicPr/>
          <p:nvPr/>
        </p:nvPicPr>
        <p:blipFill>
          <a:blip r:embed="rId3"/>
          <a:srcRect l="4531" t="19339" r="54692" b="63730"/>
          <a:stretch>
            <a:fillRect/>
          </a:stretch>
        </p:blipFill>
        <p:spPr bwMode="auto">
          <a:xfrm>
            <a:off x="6072198" y="2928934"/>
            <a:ext cx="2571768" cy="2071702"/>
          </a:xfrm>
          <a:prstGeom prst="rect">
            <a:avLst/>
          </a:prstGeom>
          <a:ln>
            <a:noFill/>
          </a:ln>
          <a:effectLst>
            <a:glow rad="228600">
              <a:schemeClr val="accent5">
                <a:lumMod val="75000"/>
                <a:alpha val="40000"/>
              </a:schemeClr>
            </a:glow>
            <a:softEdge rad="112500"/>
          </a:effectLst>
        </p:spPr>
      </p:pic>
      <p:sp>
        <p:nvSpPr>
          <p:cNvPr id="12" name="Rectangle 6"/>
          <p:cNvSpPr txBox="1">
            <a:spLocks noChangeArrowheads="1"/>
          </p:cNvSpPr>
          <p:nvPr/>
        </p:nvSpPr>
        <p:spPr>
          <a:xfrm>
            <a:off x="785786" y="5286388"/>
            <a:ext cx="7793037" cy="928694"/>
          </a:xfrm>
          <a:prstGeom prst="rect">
            <a:avLst/>
          </a:prstGeom>
          <a:ln w="38100" cap="flat" cmpd="sng" algn="ctr">
            <a:noFill/>
            <a:prstDash val="solid"/>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horz" anchor="ctr">
            <a:normAutofit fontScale="97500"/>
          </a:bodyPr>
          <a:lstStyle/>
          <a:p>
            <a:pPr marL="665163" lvl="0" indent="-665163" algn="r">
              <a:spcBef>
                <a:spcPct val="0"/>
              </a:spcBef>
            </a:pPr>
            <a:r>
              <a:rPr lang="es-ES" sz="3600" b="1" dirty="0">
                <a:latin typeface="+mj-lt"/>
                <a:cs typeface="Arial" pitchFamily="34" charset="0"/>
              </a:rPr>
              <a:t>Simbología básica</a:t>
            </a:r>
            <a:endParaRPr kumimoji="0" lang="es-ES" sz="3600" b="1" i="0" u="none" strike="noStrike" kern="1200" cap="none" spc="0" normalizeH="0" baseline="0" noProof="0" dirty="0">
              <a:ln>
                <a:noFill/>
              </a:ln>
              <a:solidFill>
                <a:schemeClr val="lt1"/>
              </a:solidFill>
              <a:effectLst>
                <a:outerShdw blurRad="53975" dist="22860" dir="5400000" algn="tl" rotWithShape="0">
                  <a:srgbClr val="000000">
                    <a:alpha val="55000"/>
                  </a:srgbClr>
                </a:outerShdw>
              </a:effectLst>
              <a:uLnTx/>
              <a:uFillTx/>
              <a:latin typeface="+mj-lt"/>
              <a:cs typeface="Arial" pitchFamily="34" charset="0"/>
            </a:endParaRPr>
          </a:p>
        </p:txBody>
      </p:sp>
    </p:spTree>
    <p:extLst>
      <p:ext uri="{BB962C8B-B14F-4D97-AF65-F5344CB8AC3E}">
        <p14:creationId xmlns:p14="http://schemas.microsoft.com/office/powerpoint/2010/main" val="283572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7024744" cy="1143000"/>
          </a:xfrm>
        </p:spPr>
        <p:txBody>
          <a:bodyPr/>
          <a:lstStyle/>
          <a:p>
            <a:r>
              <a:rPr lang="es-ES" dirty="0"/>
              <a:t>2.1 Entidades</a:t>
            </a:r>
            <a:endParaRPr lang="es-ES_tradnl" dirty="0"/>
          </a:p>
        </p:txBody>
      </p:sp>
      <p:sp>
        <p:nvSpPr>
          <p:cNvPr id="3" name="2 Marcador de contenido"/>
          <p:cNvSpPr>
            <a:spLocks noGrp="1"/>
          </p:cNvSpPr>
          <p:nvPr>
            <p:ph idx="1"/>
          </p:nvPr>
        </p:nvSpPr>
        <p:spPr>
          <a:xfrm>
            <a:off x="899592" y="1844824"/>
            <a:ext cx="7272808" cy="4392488"/>
          </a:xfrm>
        </p:spPr>
        <p:txBody>
          <a:bodyPr>
            <a:normAutofit fontScale="92500" lnSpcReduction="20000"/>
          </a:bodyPr>
          <a:lstStyle/>
          <a:p>
            <a:pPr marL="68580" indent="0">
              <a:buNone/>
            </a:pPr>
            <a:r>
              <a:rPr lang="es-ES" b="1" dirty="0"/>
              <a:t>Una entidad representa cualquier persona, suceso, evento o concepto</a:t>
            </a:r>
            <a:r>
              <a:rPr lang="es-ES" dirty="0"/>
              <a:t> (en otras palabras, cualquier “cosa”) </a:t>
            </a:r>
            <a:r>
              <a:rPr lang="es-ES" b="1" dirty="0"/>
              <a:t>sobre el que queramos almacenar información</a:t>
            </a:r>
            <a:r>
              <a:rPr lang="es-ES" dirty="0"/>
              <a:t>.</a:t>
            </a:r>
            <a:endParaRPr lang="es-ES_tradnl" dirty="0"/>
          </a:p>
          <a:p>
            <a:pPr marL="68580" indent="0">
              <a:buNone/>
            </a:pPr>
            <a:r>
              <a:rPr lang="es-ES" dirty="0"/>
              <a:t>Una entidad cumple las siguientes </a:t>
            </a:r>
            <a:r>
              <a:rPr lang="es-ES" b="1" dirty="0"/>
              <a:t>propiedades</a:t>
            </a:r>
            <a:r>
              <a:rPr lang="es-ES" dirty="0"/>
              <a:t>:</a:t>
            </a:r>
          </a:p>
          <a:p>
            <a:pPr marL="68580" indent="0">
              <a:buNone/>
            </a:pPr>
            <a:endParaRPr lang="es-ES_tradnl" dirty="0"/>
          </a:p>
          <a:p>
            <a:pPr lvl="1"/>
            <a:r>
              <a:rPr lang="es-ES" b="1" dirty="0"/>
              <a:t>Tiene existencia propia</a:t>
            </a:r>
            <a:r>
              <a:rPr lang="es-ES" dirty="0"/>
              <a:t>. Es decir, desde el punto de vista en el cual se estudia el sistema y al nivel de abstracción en que es considerado, la entidad existe como un elemento que interviene en el comportamiento global del sistema.</a:t>
            </a:r>
            <a:endParaRPr lang="es-ES_tradnl" dirty="0"/>
          </a:p>
          <a:p>
            <a:pPr lvl="1"/>
            <a:r>
              <a:rPr lang="es-ES" b="1" dirty="0"/>
              <a:t>Es diferente del resto de las entidades</a:t>
            </a:r>
            <a:r>
              <a:rPr lang="es-ES" dirty="0"/>
              <a:t> (objetos) que intervienen en el sistema de información.</a:t>
            </a:r>
            <a:endParaRPr lang="es-ES_tradnl" dirty="0"/>
          </a:p>
          <a:p>
            <a:pPr lvl="1"/>
            <a:r>
              <a:rPr lang="es-ES" b="1" dirty="0"/>
              <a:t>Las entidades de un mismo tipo tienen características y propiedades similares.</a:t>
            </a:r>
            <a:endParaRPr lang="es-ES_tradnl" dirty="0"/>
          </a:p>
          <a:p>
            <a:pPr marL="68580" indent="0">
              <a:buNone/>
            </a:pPr>
            <a:endParaRPr lang="es-ES_tradnl" dirty="0"/>
          </a:p>
        </p:txBody>
      </p:sp>
    </p:spTree>
    <p:extLst>
      <p:ext uri="{BB962C8B-B14F-4D97-AF65-F5344CB8AC3E}">
        <p14:creationId xmlns:p14="http://schemas.microsoft.com/office/powerpoint/2010/main" val="13111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624" y="1268760"/>
            <a:ext cx="7632848" cy="3416320"/>
          </a:xfrm>
          <a:prstGeom prst="rect">
            <a:avLst/>
          </a:prstGeom>
        </p:spPr>
        <p:txBody>
          <a:bodyPr wrap="square">
            <a:spAutoFit/>
          </a:bodyPr>
          <a:lstStyle/>
          <a:p>
            <a:r>
              <a:rPr lang="es-ES" sz="3600" dirty="0"/>
              <a:t>Las entidades las podemos clasificar en:</a:t>
            </a:r>
          </a:p>
          <a:p>
            <a:endParaRPr lang="es-ES_tradnl" sz="3600" dirty="0"/>
          </a:p>
          <a:p>
            <a:pPr marL="571500" lvl="0" indent="-571500">
              <a:buClr>
                <a:schemeClr val="bg2">
                  <a:lumMod val="75000"/>
                </a:schemeClr>
              </a:buClr>
              <a:buFont typeface="Courier New" pitchFamily="49" charset="0"/>
              <a:buChar char="o"/>
            </a:pPr>
            <a:r>
              <a:rPr lang="es-ES" sz="3600" b="1" dirty="0"/>
              <a:t>Entidades Fuertes</a:t>
            </a:r>
            <a:r>
              <a:rPr lang="es-ES" sz="3600" dirty="0"/>
              <a:t>, o regulares.</a:t>
            </a:r>
            <a:endParaRPr lang="es-ES_tradnl" sz="3600" dirty="0"/>
          </a:p>
          <a:p>
            <a:pPr marL="571500" lvl="0" indent="-571500">
              <a:buClr>
                <a:schemeClr val="bg2">
                  <a:lumMod val="75000"/>
                </a:schemeClr>
              </a:buClr>
              <a:buFont typeface="Courier New" pitchFamily="49" charset="0"/>
              <a:buChar char="o"/>
            </a:pPr>
            <a:r>
              <a:rPr lang="es-ES" sz="3600" b="1" dirty="0"/>
              <a:t>Entidades Débiles</a:t>
            </a:r>
            <a:r>
              <a:rPr lang="es-ES" sz="3600" dirty="0"/>
              <a:t>.</a:t>
            </a:r>
          </a:p>
          <a:p>
            <a:pPr marL="571500" lvl="0" indent="-571500">
              <a:buClr>
                <a:schemeClr val="bg2">
                  <a:lumMod val="75000"/>
                </a:schemeClr>
              </a:buClr>
              <a:buFont typeface="Courier New" pitchFamily="49" charset="0"/>
              <a:buChar char="o"/>
            </a:pPr>
            <a:endParaRPr lang="es-ES_tradnl" sz="3600" dirty="0"/>
          </a:p>
        </p:txBody>
      </p:sp>
    </p:spTree>
    <p:extLst>
      <p:ext uri="{BB962C8B-B14F-4D97-AF65-F5344CB8AC3E}">
        <p14:creationId xmlns:p14="http://schemas.microsoft.com/office/powerpoint/2010/main" val="361212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764704"/>
            <a:ext cx="7024744" cy="1143000"/>
          </a:xfrm>
        </p:spPr>
        <p:txBody>
          <a:bodyPr/>
          <a:lstStyle/>
          <a:p>
            <a:r>
              <a:rPr lang="es-ES" dirty="0"/>
              <a:t>2.1.1Entidades fuertes</a:t>
            </a:r>
            <a:endParaRPr lang="es-ES_tradnl" dirty="0"/>
          </a:p>
        </p:txBody>
      </p:sp>
      <p:sp>
        <p:nvSpPr>
          <p:cNvPr id="3" name="2 Marcador de contenido"/>
          <p:cNvSpPr>
            <a:spLocks noGrp="1"/>
          </p:cNvSpPr>
          <p:nvPr>
            <p:ph idx="1"/>
          </p:nvPr>
        </p:nvSpPr>
        <p:spPr>
          <a:xfrm>
            <a:off x="827584" y="2132856"/>
            <a:ext cx="7632848" cy="3744416"/>
          </a:xfrm>
        </p:spPr>
        <p:txBody>
          <a:bodyPr>
            <a:normAutofit/>
          </a:bodyPr>
          <a:lstStyle/>
          <a:p>
            <a:pPr marL="68580" indent="0" algn="just">
              <a:buNone/>
            </a:pPr>
            <a:r>
              <a:rPr lang="es-ES" dirty="0"/>
              <a:t>También llamadas  “</a:t>
            </a:r>
            <a:r>
              <a:rPr lang="es-ES" b="1" dirty="0"/>
              <a:t>Entidades</a:t>
            </a:r>
            <a:r>
              <a:rPr lang="es-ES" dirty="0"/>
              <a:t> </a:t>
            </a:r>
            <a:r>
              <a:rPr lang="es-ES" b="1" dirty="0"/>
              <a:t>Regulares”</a:t>
            </a:r>
            <a:r>
              <a:rPr lang="es-ES" dirty="0"/>
              <a:t>.  Son aquellas entidades que </a:t>
            </a:r>
            <a:r>
              <a:rPr lang="es-ES" b="1" dirty="0"/>
              <a:t>existen por sí mismas. </a:t>
            </a:r>
            <a:r>
              <a:rPr lang="es-ES" dirty="0"/>
              <a:t> La existencia de una instancia en la entidad no depende de la existencia de otras instancias en otra entidad. Por ejemplo "CLIENTE", "EMPLEADO". La existencia de instancias concretas de la entidad ‘EMPLEADO’ no depende de la existencia de objetos concretos de la entidad ‘CLIENTE’. </a:t>
            </a:r>
            <a:endParaRPr lang="es-ES_tradnl" dirty="0"/>
          </a:p>
          <a:p>
            <a:pPr marL="68580" indent="0" algn="just">
              <a:buNone/>
            </a:pPr>
            <a:endParaRPr lang="es-ES_tradnl" dirty="0"/>
          </a:p>
          <a:p>
            <a:endParaRPr lang="es-ES_tradnl" dirty="0"/>
          </a:p>
        </p:txBody>
      </p:sp>
    </p:spTree>
    <p:extLst>
      <p:ext uri="{BB962C8B-B14F-4D97-AF65-F5344CB8AC3E}">
        <p14:creationId xmlns:p14="http://schemas.microsoft.com/office/powerpoint/2010/main" val="301025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l="12706" t="32957" r="22435" b="50912"/>
          <a:stretch>
            <a:fillRect/>
          </a:stretch>
        </p:blipFill>
        <p:spPr bwMode="auto">
          <a:xfrm>
            <a:off x="1558281" y="2996952"/>
            <a:ext cx="6326087" cy="1180015"/>
          </a:xfrm>
          <a:prstGeom prst="rect">
            <a:avLst/>
          </a:prstGeom>
          <a:noFill/>
          <a:ln>
            <a:noFill/>
          </a:ln>
        </p:spPr>
      </p:pic>
      <p:sp>
        <p:nvSpPr>
          <p:cNvPr id="5" name="4 Rectángulo"/>
          <p:cNvSpPr/>
          <p:nvPr/>
        </p:nvSpPr>
        <p:spPr>
          <a:xfrm>
            <a:off x="1259632" y="1340768"/>
            <a:ext cx="6624736" cy="923330"/>
          </a:xfrm>
          <a:prstGeom prst="rect">
            <a:avLst/>
          </a:prstGeom>
        </p:spPr>
        <p:txBody>
          <a:bodyPr wrap="square">
            <a:spAutoFit/>
          </a:bodyPr>
          <a:lstStyle/>
          <a:p>
            <a:pPr marL="68580" indent="0" algn="just">
              <a:buNone/>
            </a:pPr>
            <a:r>
              <a:rPr lang="es-ES" dirty="0"/>
              <a:t>En el modelo E/R una entidad fuerte se representa con un rectángulo nominado, es decir con un rectángulo en cuyo interior aparece el  ‘nombre’ de la entidad. </a:t>
            </a:r>
          </a:p>
        </p:txBody>
      </p:sp>
    </p:spTree>
    <p:extLst>
      <p:ext uri="{BB962C8B-B14F-4D97-AF65-F5344CB8AC3E}">
        <p14:creationId xmlns:p14="http://schemas.microsoft.com/office/powerpoint/2010/main" val="3367312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116</TotalTime>
  <Words>2107</Words>
  <Application>Microsoft Office PowerPoint</Application>
  <PresentationFormat>Presentación en pantalla (4:3)</PresentationFormat>
  <Paragraphs>277</Paragraphs>
  <Slides>45</Slides>
  <Notes>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45</vt:i4>
      </vt:variant>
    </vt:vector>
  </HeadingPairs>
  <TitlesOfParts>
    <vt:vector size="55" baseType="lpstr">
      <vt:lpstr>Arial</vt:lpstr>
      <vt:lpstr>Arial Narrow</vt:lpstr>
      <vt:lpstr>Calibri</vt:lpstr>
      <vt:lpstr>Century Gothic</vt:lpstr>
      <vt:lpstr>Courier New</vt:lpstr>
      <vt:lpstr>Symbol</vt:lpstr>
      <vt:lpstr>Times New Roman</vt:lpstr>
      <vt:lpstr>Wingdings</vt:lpstr>
      <vt:lpstr>Wingdings 2</vt:lpstr>
      <vt:lpstr>Austin</vt:lpstr>
      <vt:lpstr>TEMA 2  MODELO ENTIDAD-RELACIÓN. </vt:lpstr>
      <vt:lpstr>1. Introducción</vt:lpstr>
      <vt:lpstr>Presentación de PowerPoint</vt:lpstr>
      <vt:lpstr>2. Entidades y relaciones</vt:lpstr>
      <vt:lpstr>Presentación de PowerPoint</vt:lpstr>
      <vt:lpstr>2.1 Entidades</vt:lpstr>
      <vt:lpstr>Presentación de PowerPoint</vt:lpstr>
      <vt:lpstr>2.1.1Entidades fuertes</vt:lpstr>
      <vt:lpstr>Presentación de PowerPoint</vt:lpstr>
      <vt:lpstr>2.1.2 Entidades débiles</vt:lpstr>
      <vt:lpstr>Presentación de PowerPoint</vt:lpstr>
      <vt:lpstr>Para las entidades débiles, existen dos tipos de dependencia: </vt:lpstr>
      <vt:lpstr>Presentación de PowerPoint</vt:lpstr>
      <vt:lpstr>Presentación de PowerPoint</vt:lpstr>
      <vt:lpstr>2.2 Relaciones</vt:lpstr>
      <vt:lpstr>Presentación de PowerPoint</vt:lpstr>
      <vt:lpstr>2.2.1Nombre, grado y cardinalidad  de una relación</vt:lpstr>
      <vt:lpstr>Presentación de PowerPoint</vt:lpstr>
      <vt:lpstr>2.2.2 Cardinalidades de las entidades</vt:lpstr>
      <vt:lpstr>2.2.3 Distintos grados de una relación</vt:lpstr>
      <vt:lpstr>Presentación de PowerPoint</vt:lpstr>
      <vt:lpstr>Presentación de PowerPoint</vt:lpstr>
      <vt:lpstr>Presentación de PowerPoint</vt:lpstr>
      <vt:lpstr>Presentación de PowerPoint</vt:lpstr>
      <vt:lpstr>2.2.4Restricciones derivadas del modelo Entidad-Relación Extendido (ERE</vt:lpstr>
      <vt:lpstr>Presentación de PowerPoint</vt:lpstr>
      <vt:lpstr>Relaciones con restricciones de Exclusividad. </vt:lpstr>
      <vt:lpstr>Relaciones con restricciones de Exclusión</vt:lpstr>
      <vt:lpstr>Relaciones con restricciones de Inclusividad</vt:lpstr>
      <vt:lpstr>3. ATRIBUTOS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4.Generalización y especialización</vt:lpstr>
      <vt:lpstr>Presentación de PowerPoint</vt:lpstr>
      <vt:lpstr>Una especialización exclusiva, denominada especialización sin solapamiento </vt:lpstr>
      <vt:lpstr>Una especialización inclusiva, denominada especialización con solapamiento</vt:lpstr>
      <vt:lpstr>Una especialización total </vt:lpstr>
      <vt:lpstr>Una especialización parcial</vt:lpstr>
      <vt:lpstr>Presentación de PowerPoint</vt:lpstr>
      <vt:lpstr>Presentación de PowerPoint</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MODELO ENTIDAD-RELACIÓN. </dc:title>
  <dc:creator>Usuario</dc:creator>
  <cp:lastModifiedBy>Gemma</cp:lastModifiedBy>
  <cp:revision>22</cp:revision>
  <dcterms:created xsi:type="dcterms:W3CDTF">2016-09-19T09:55:18Z</dcterms:created>
  <dcterms:modified xsi:type="dcterms:W3CDTF">2018-11-21T16:23:22Z</dcterms:modified>
</cp:coreProperties>
</file>