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8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Camel_c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 DEL LENJUAJE JAVASCRIPT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Unidad 2</a:t>
            </a:r>
          </a:p>
          <a:p>
            <a:r>
              <a:rPr lang="es-ES" dirty="0" smtClean="0"/>
              <a:t>Lenguaje en Entorno cliente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1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1.4. Operadores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089" y="1509799"/>
            <a:ext cx="63553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 smtClean="0"/>
              <a:t>1.4.1</a:t>
            </a:r>
            <a:r>
              <a:rPr lang="es-ES" b="1" i="1" dirty="0"/>
              <a:t>.- Operadores de comparación.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289" y="1847254"/>
            <a:ext cx="7649643" cy="14765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89" y="3243500"/>
            <a:ext cx="763059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1.4.2.- Operadores aritméticos.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475" y="4568335"/>
            <a:ext cx="8030696" cy="11050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75" y="1729489"/>
            <a:ext cx="803069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1.4.3.- Operadores de asignación.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24" y="2160588"/>
            <a:ext cx="63097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1.4.4.- Operadores booleanos.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584" y="1930400"/>
            <a:ext cx="6586930" cy="22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21" y="1133381"/>
            <a:ext cx="819264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1.4.5.- Operadores bit a bit.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15947"/>
            <a:ext cx="8596312" cy="3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1.4.6.- Operadores de objeto.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1276" y="1435659"/>
            <a:ext cx="9209902" cy="50722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El siguiente grupo de operadores se relaciona directamente con objetos y tipos de datos. La </a:t>
            </a:r>
            <a:r>
              <a:rPr lang="es-ES" dirty="0" smtClean="0"/>
              <a:t>mayor parte </a:t>
            </a:r>
            <a:r>
              <a:rPr lang="es-ES" dirty="0"/>
              <a:t>de ellos fueron implementados a partir de las primeras versiones de JavaScript, por lo </a:t>
            </a:r>
            <a:r>
              <a:rPr lang="es-ES" dirty="0" smtClean="0"/>
              <a:t>que puede </a:t>
            </a:r>
            <a:r>
              <a:rPr lang="es-ES" dirty="0"/>
              <a:t>haber algún tipo de incompatibilidad con navegadores antiguos</a:t>
            </a:r>
            <a:r>
              <a:rPr lang="es-ES" dirty="0" smtClean="0"/>
              <a:t>.</a:t>
            </a:r>
          </a:p>
          <a:p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(punto</a:t>
            </a:r>
            <a:r>
              <a:rPr lang="es-ES" sz="2400" b="1" i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s-ES" sz="2000" dirty="0"/>
              <a:t> El operador punto, indica que el objeto a su izquierda tiene o contiene el recurso a su derecha, </a:t>
            </a:r>
            <a:r>
              <a:rPr lang="es-ES" sz="2000" dirty="0" smtClean="0"/>
              <a:t>como por </a:t>
            </a:r>
            <a:r>
              <a:rPr lang="es-ES" sz="2000" dirty="0"/>
              <a:t>ejemplo: </a:t>
            </a:r>
            <a:r>
              <a:rPr lang="es-ES" sz="2000" b="1" dirty="0" err="1"/>
              <a:t>objeto.propiedad</a:t>
            </a:r>
            <a:r>
              <a:rPr lang="es-ES" sz="2000" b="1" dirty="0"/>
              <a:t> </a:t>
            </a:r>
            <a:r>
              <a:rPr lang="es-ES" sz="2000" dirty="0"/>
              <a:t>y </a:t>
            </a:r>
            <a:r>
              <a:rPr lang="es-ES" sz="2000" b="1" dirty="0" err="1"/>
              <a:t>objeto.método</a:t>
            </a:r>
            <a:r>
              <a:rPr lang="es-ES" sz="2000" b="1" dirty="0" smtClean="0"/>
              <a:t>()</a:t>
            </a:r>
            <a:r>
              <a:rPr lang="es-ES" sz="2000" dirty="0" smtClean="0"/>
              <a:t>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endParaRPr lang="es-ES" sz="2000" dirty="0" smtClean="0"/>
          </a:p>
          <a:p>
            <a:r>
              <a:rPr lang="es-ES" sz="2400" b="1" i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[] (corchetes 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para enumerar miembros de un objeto</a:t>
            </a:r>
            <a:r>
              <a:rPr lang="es-ES" sz="2400" b="1" i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 marL="0" indent="0">
              <a:buNone/>
            </a:pPr>
            <a:r>
              <a:rPr lang="es-ES" b="1" dirty="0" smtClean="0"/>
              <a:t>		</a:t>
            </a:r>
            <a:r>
              <a:rPr lang="es-ES" b="1" dirty="0" err="1" smtClean="0"/>
              <a:t>var</a:t>
            </a:r>
            <a:r>
              <a:rPr lang="es-ES" b="1" dirty="0" smtClean="0"/>
              <a:t>¡¡ </a:t>
            </a:r>
            <a:r>
              <a:rPr lang="es-ES" b="1" dirty="0"/>
              <a:t>a =["</a:t>
            </a:r>
            <a:r>
              <a:rPr lang="es-ES" b="1" dirty="0" err="1"/>
              <a:t>Santiago","Coruña</a:t>
            </a:r>
            <a:r>
              <a:rPr lang="es-ES" b="1" dirty="0"/>
              <a:t>", "Lugo</a:t>
            </a:r>
            <a:r>
              <a:rPr lang="es-ES" b="1" dirty="0" smtClean="0"/>
              <a:t>"];</a:t>
            </a:r>
          </a:p>
          <a:p>
            <a:pPr marL="0" indent="0">
              <a:buNone/>
            </a:pPr>
            <a:r>
              <a:rPr lang="es-ES" b="1" dirty="0" smtClean="0"/>
              <a:t>			a[1</a:t>
            </a:r>
            <a:r>
              <a:rPr lang="es-ES" b="1" dirty="0"/>
              <a:t>] = "Coruña";</a:t>
            </a:r>
            <a:endParaRPr lang="es-ES" b="1" dirty="0" smtClean="0"/>
          </a:p>
          <a:p>
            <a:r>
              <a:rPr lang="es-ES" sz="2400" b="1" i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Delete</a:t>
            </a:r>
            <a:r>
              <a:rPr lang="es-ES" sz="2400" b="1" i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(para eliminar un elemento de una colección</a:t>
            </a:r>
            <a:r>
              <a:rPr lang="es-ES" sz="2400" b="1" i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 marL="0" indent="0">
              <a:buNone/>
            </a:pPr>
            <a:r>
              <a:rPr lang="es-ES" sz="1100" b="1" dirty="0" smtClean="0"/>
              <a:t>	</a:t>
            </a:r>
            <a:r>
              <a:rPr lang="es-ES" sz="1900" b="1" dirty="0" smtClean="0"/>
              <a:t>	</a:t>
            </a:r>
            <a:r>
              <a:rPr lang="es-ES" sz="1900" b="1" dirty="0" err="1" smtClean="0"/>
              <a:t>var</a:t>
            </a:r>
            <a:r>
              <a:rPr lang="es-ES" sz="1900" b="1" dirty="0" smtClean="0"/>
              <a:t> </a:t>
            </a:r>
            <a:r>
              <a:rPr lang="es-ES" sz="1900" b="1" dirty="0" err="1"/>
              <a:t>oceanos</a:t>
            </a:r>
            <a:r>
              <a:rPr lang="es-ES" sz="1900" b="1" dirty="0"/>
              <a:t> = new </a:t>
            </a:r>
            <a:r>
              <a:rPr lang="es-ES" sz="1900" b="1" dirty="0" err="1"/>
              <a:t>Array</a:t>
            </a:r>
            <a:r>
              <a:rPr lang="es-ES" sz="1900" b="1" dirty="0"/>
              <a:t>("</a:t>
            </a:r>
            <a:r>
              <a:rPr lang="es-ES" sz="1900" b="1" dirty="0" err="1"/>
              <a:t>Atlantico</a:t>
            </a:r>
            <a:r>
              <a:rPr lang="es-ES" sz="1900" b="1" dirty="0"/>
              <a:t>", "Pacifico", "Indico","</a:t>
            </a:r>
            <a:r>
              <a:rPr lang="es-ES" sz="1900" b="1" dirty="0" err="1"/>
              <a:t>Artico</a:t>
            </a:r>
            <a:r>
              <a:rPr lang="es-ES" sz="1900" b="1" dirty="0" smtClean="0"/>
              <a:t>");</a:t>
            </a:r>
          </a:p>
          <a:p>
            <a:pPr marL="0" indent="0">
              <a:buNone/>
            </a:pPr>
            <a:r>
              <a:rPr lang="es-ES" sz="1900" dirty="0" smtClean="0"/>
              <a:t>		Podríamos </a:t>
            </a:r>
            <a:r>
              <a:rPr lang="es-ES" sz="1900" dirty="0"/>
              <a:t>hacer:</a:t>
            </a:r>
          </a:p>
          <a:p>
            <a:pPr marL="0" indent="0">
              <a:buNone/>
            </a:pPr>
            <a:r>
              <a:rPr lang="es-ES" sz="1900" b="1" dirty="0" smtClean="0"/>
              <a:t>		</a:t>
            </a:r>
            <a:r>
              <a:rPr lang="es-ES" sz="1900" b="1" dirty="0" err="1" smtClean="0"/>
              <a:t>delete</a:t>
            </a:r>
            <a:r>
              <a:rPr lang="es-ES" sz="1900" b="1" dirty="0" smtClean="0"/>
              <a:t> </a:t>
            </a:r>
            <a:r>
              <a:rPr lang="es-ES" sz="1900" b="1" dirty="0" err="1"/>
              <a:t>oceanos</a:t>
            </a:r>
            <a:r>
              <a:rPr lang="es-ES" sz="1900" b="1" dirty="0"/>
              <a:t>[2</a:t>
            </a:r>
            <a:r>
              <a:rPr lang="es-ES" sz="1900" b="1" dirty="0" smtClean="0"/>
              <a:t>];</a:t>
            </a:r>
            <a:endParaRPr lang="es-ES" sz="19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0101"/>
          <a:stretch/>
        </p:blipFill>
        <p:spPr>
          <a:xfrm>
            <a:off x="677334" y="2756459"/>
            <a:ext cx="786200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362464" y="700216"/>
            <a:ext cx="8590261" cy="3874811"/>
          </a:xfrm>
        </p:spPr>
        <p:txBody>
          <a:bodyPr/>
          <a:lstStyle/>
          <a:p>
            <a:r>
              <a:rPr lang="es-ES" b="1" i="1" dirty="0">
                <a:solidFill>
                  <a:schemeClr val="accent1"/>
                </a:solidFill>
              </a:rPr>
              <a:t>In (para inspeccionar métodos o propiedades de un objeto</a:t>
            </a:r>
            <a:r>
              <a:rPr lang="es-ES" b="1" i="1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s-ES" b="1" i="1" dirty="0" err="1">
                <a:solidFill>
                  <a:schemeClr val="accent1"/>
                </a:solidFill>
              </a:rPr>
              <a:t>instanceof</a:t>
            </a:r>
            <a:r>
              <a:rPr lang="es-ES" b="1" i="1" dirty="0">
                <a:solidFill>
                  <a:schemeClr val="accent1"/>
                </a:solidFill>
              </a:rPr>
              <a:t> (para comprobar si un objeto es una instancia de un objeto nativo de JavaScript</a:t>
            </a:r>
            <a:r>
              <a:rPr lang="es-ES" b="1" i="1" dirty="0" smtClean="0">
                <a:solidFill>
                  <a:schemeClr val="accent1"/>
                </a:solidFill>
              </a:rPr>
              <a:t>).</a:t>
            </a:r>
          </a:p>
          <a:p>
            <a:endParaRPr lang="es-ES" b="1" i="1" dirty="0">
              <a:solidFill>
                <a:schemeClr val="accent1"/>
              </a:solidFill>
            </a:endParaRPr>
          </a:p>
          <a:p>
            <a:endParaRPr lang="es-ES" b="1" i="1" dirty="0">
              <a:solidFill>
                <a:schemeClr val="accent1"/>
              </a:solidFill>
            </a:endParaRPr>
          </a:p>
          <a:p>
            <a:endParaRPr lang="es-ES" b="1" i="1" dirty="0">
              <a:solidFill>
                <a:schemeClr val="accent1"/>
              </a:solidFill>
            </a:endParaRP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6049"/>
          <a:stretch/>
        </p:blipFill>
        <p:spPr>
          <a:xfrm>
            <a:off x="362464" y="1906416"/>
            <a:ext cx="10765585" cy="7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1.4.7.- Operadores misceláneos.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4227" y="1515763"/>
            <a:ext cx="8919775" cy="4525600"/>
          </a:xfrm>
        </p:spPr>
        <p:txBody>
          <a:bodyPr>
            <a:normAutofit lnSpcReduction="10000"/>
          </a:bodyPr>
          <a:lstStyle/>
          <a:p>
            <a:r>
              <a:rPr lang="es-ES" b="1" i="1" dirty="0"/>
              <a:t>El operador coma </a:t>
            </a:r>
            <a:r>
              <a:rPr lang="es-ES" b="1" i="1" dirty="0" smtClean="0"/>
              <a:t>,</a:t>
            </a:r>
          </a:p>
          <a:p>
            <a:pPr marL="800100" lvl="2" indent="0">
              <a:buNone/>
            </a:pPr>
            <a:r>
              <a:rPr lang="es-ES" dirty="0"/>
              <a:t>Ejemplo:</a:t>
            </a:r>
          </a:p>
          <a:p>
            <a:pPr marL="800100" lvl="2" indent="0">
              <a:buNone/>
            </a:pPr>
            <a:r>
              <a:rPr lang="es-ES" dirty="0" err="1"/>
              <a:t>var</a:t>
            </a:r>
            <a:r>
              <a:rPr lang="es-ES" dirty="0"/>
              <a:t> nombre, </a:t>
            </a:r>
            <a:r>
              <a:rPr lang="es-ES" dirty="0" err="1"/>
              <a:t>direccion</a:t>
            </a:r>
            <a:r>
              <a:rPr lang="es-ES" dirty="0"/>
              <a:t>, apellidos, </a:t>
            </a:r>
            <a:r>
              <a:rPr lang="es-ES" dirty="0" smtClean="0"/>
              <a:t>edad;</a:t>
            </a:r>
          </a:p>
          <a:p>
            <a:r>
              <a:rPr lang="es-ES" b="1" i="1" dirty="0"/>
              <a:t>? : (operador condicional)</a:t>
            </a:r>
          </a:p>
          <a:p>
            <a:pPr marL="0" indent="0">
              <a:buNone/>
            </a:pPr>
            <a:r>
              <a:rPr lang="es-ES" dirty="0"/>
              <a:t>Este operador condicional es la forma reducida de la expresión </a:t>
            </a:r>
            <a:r>
              <a:rPr lang="es-ES" sz="1100" b="1" dirty="0" err="1"/>
              <a:t>if</a:t>
            </a:r>
            <a:r>
              <a:rPr lang="es-ES" sz="1100" b="1" dirty="0"/>
              <a:t> …. </a:t>
            </a:r>
            <a:r>
              <a:rPr lang="es-ES" sz="1100" b="1" dirty="0" err="1"/>
              <a:t>else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/>
              <a:t>Si usamos esta expresión con un operador de asignación:</a:t>
            </a:r>
          </a:p>
          <a:p>
            <a:pPr marL="0" indent="0">
              <a:buNone/>
            </a:pPr>
            <a:r>
              <a:rPr lang="es-ES" dirty="0" smtClean="0"/>
              <a:t>Var </a:t>
            </a:r>
            <a:r>
              <a:rPr lang="es-ES" dirty="0"/>
              <a:t>= </a:t>
            </a:r>
            <a:r>
              <a:rPr lang="es-ES" dirty="0" err="1"/>
              <a:t>condicion</a:t>
            </a:r>
            <a:r>
              <a:rPr lang="es-ES" dirty="0"/>
              <a:t> ? expresión si se cumple la condición: expresión si no se cumple</a:t>
            </a:r>
            <a:r>
              <a:rPr lang="es-ES" dirty="0" smtClean="0"/>
              <a:t>;</a:t>
            </a:r>
          </a:p>
          <a:p>
            <a:r>
              <a:rPr lang="es-ES" b="1" i="1" dirty="0" err="1"/>
              <a:t>typeof</a:t>
            </a:r>
            <a:r>
              <a:rPr lang="es-ES" b="1" i="1" dirty="0"/>
              <a:t> (devuelve el tipo de valor de una variable o expresión).</a:t>
            </a:r>
          </a:p>
          <a:p>
            <a:pPr marL="0" indent="0">
              <a:buNone/>
            </a:pPr>
            <a:r>
              <a:rPr lang="es-ES" dirty="0"/>
              <a:t>Este operador unario se usa para identificar cuando una variable o expresión es de alguno de </a:t>
            </a:r>
            <a:r>
              <a:rPr lang="es-ES" dirty="0" smtClean="0"/>
              <a:t>los 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/>
              <a:t>tipos</a:t>
            </a:r>
            <a:r>
              <a:rPr lang="en-US" dirty="0"/>
              <a:t>: </a:t>
            </a:r>
            <a:r>
              <a:rPr lang="en-US" b="1" dirty="0"/>
              <a:t>number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</a:t>
            </a:r>
            <a:r>
              <a:rPr lang="en-US" b="1" dirty="0"/>
              <a:t>object</a:t>
            </a:r>
            <a:r>
              <a:rPr lang="en-US" dirty="0"/>
              <a:t>, </a:t>
            </a:r>
            <a:r>
              <a:rPr lang="en-US" b="1" dirty="0"/>
              <a:t>function </a:t>
            </a:r>
            <a:r>
              <a:rPr lang="en-US" dirty="0"/>
              <a:t>o </a:t>
            </a:r>
            <a:r>
              <a:rPr lang="en-US" b="1" dirty="0"/>
              <a:t>undefined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s-ES" dirty="0" err="1" smtClean="0"/>
              <a:t>Ejemplo:if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miVariable</a:t>
            </a:r>
            <a:r>
              <a:rPr lang="es-ES" dirty="0"/>
              <a:t> == "</a:t>
            </a:r>
            <a:r>
              <a:rPr lang="es-ES" dirty="0" err="1"/>
              <a:t>number</a:t>
            </a:r>
            <a:r>
              <a:rPr lang="es-ES" dirty="0" smtClean="0"/>
              <a:t>")</a:t>
            </a:r>
          </a:p>
          <a:p>
            <a:pPr marL="0" indent="0">
              <a:buNone/>
            </a:pPr>
            <a:r>
              <a:rPr lang="es-ES" dirty="0" smtClean="0"/>
              <a:t>{</a:t>
            </a:r>
            <a:r>
              <a:rPr lang="es-ES" dirty="0" err="1" smtClean="0"/>
              <a:t>miVariable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parseInt</a:t>
            </a:r>
            <a:r>
              <a:rPr lang="es-ES" dirty="0"/>
              <a:t>(</a:t>
            </a:r>
            <a:r>
              <a:rPr lang="es-ES" dirty="0" err="1"/>
              <a:t>miVariable</a:t>
            </a:r>
            <a:r>
              <a:rPr lang="es-ES" dirty="0" smtClean="0"/>
              <a:t>);}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47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1.1. ¿Qué es JavaScript?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es un lenguaje de programación que se utiliza principalmente para </a:t>
            </a:r>
            <a:r>
              <a:rPr lang="es-ES" dirty="0" smtClean="0"/>
              <a:t>crear páginas </a:t>
            </a:r>
            <a:r>
              <a:rPr lang="es-ES" dirty="0"/>
              <a:t>web dinámicas.</a:t>
            </a:r>
          </a:p>
          <a:p>
            <a:pPr marL="0" indent="0">
              <a:buNone/>
            </a:pPr>
            <a:r>
              <a:rPr lang="es-ES" dirty="0"/>
              <a:t>Una página web dinámica es aquella que incorpora efectos como texto que aparece </a:t>
            </a:r>
            <a:r>
              <a:rPr lang="es-ES" dirty="0" smtClean="0"/>
              <a:t>y desaparece</a:t>
            </a:r>
            <a:r>
              <a:rPr lang="es-ES" dirty="0"/>
              <a:t>, animaciones, acciones que se activan al pulsar botones y ventanas </a:t>
            </a:r>
            <a:r>
              <a:rPr lang="es-ES" dirty="0" smtClean="0"/>
              <a:t>con mensajes </a:t>
            </a:r>
            <a:r>
              <a:rPr lang="es-ES" dirty="0"/>
              <a:t>de aviso al usuario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/>
              <a:t>JavaScript es un lenguaje de programación interpretado, por lo que no </a:t>
            </a:r>
            <a:r>
              <a:rPr lang="es-ES" dirty="0" smtClean="0"/>
              <a:t>es necesario </a:t>
            </a:r>
            <a:r>
              <a:rPr lang="es-ES" dirty="0"/>
              <a:t>compilar los programas para </a:t>
            </a:r>
            <a:r>
              <a:rPr lang="es-ES" dirty="0" smtClean="0"/>
              <a:t>ejecutarlos.</a:t>
            </a:r>
          </a:p>
          <a:p>
            <a:pPr marL="0" indent="0">
              <a:buNone/>
            </a:pPr>
            <a:r>
              <a:rPr lang="es-ES" dirty="0" smtClean="0"/>
              <a:t>A </a:t>
            </a:r>
            <a:r>
              <a:rPr lang="es-ES" dirty="0"/>
              <a:t>pesar de su nombre, JavaScript no guarda ninguna relación directa con el lenguaje </a:t>
            </a:r>
            <a:r>
              <a:rPr lang="es-ES" dirty="0" smtClean="0"/>
              <a:t>de programación </a:t>
            </a:r>
            <a:r>
              <a:rPr lang="es-ES" dirty="0"/>
              <a:t>Java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4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1.5.- Condiciones y bucles.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5529" y="1542751"/>
            <a:ext cx="8596668" cy="3880773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1.5.1.- </a:t>
            </a:r>
            <a:r>
              <a:rPr lang="es-E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Estructuras </a:t>
            </a:r>
            <a:r>
              <a:rPr lang="es-E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control</a:t>
            </a:r>
          </a:p>
          <a:p>
            <a:pPr lvl="1"/>
            <a:r>
              <a:rPr lang="es-ES" b="1" i="1" dirty="0">
                <a:solidFill>
                  <a:srgbClr val="4F82BE"/>
                </a:solidFill>
                <a:latin typeface="Cambria,BoldItalic"/>
              </a:rPr>
              <a:t>Construcción </a:t>
            </a:r>
            <a:r>
              <a:rPr lang="es-ES" b="1" i="1" dirty="0" err="1">
                <a:solidFill>
                  <a:srgbClr val="4F82BE"/>
                </a:solidFill>
                <a:latin typeface="Cambria,BoldItalic"/>
              </a:rPr>
              <a:t>if</a:t>
            </a:r>
            <a:endParaRPr lang="es-ES" b="1" i="1" dirty="0">
              <a:solidFill>
                <a:srgbClr val="4F82BE"/>
              </a:solidFill>
              <a:latin typeface="Cambria,BoldItalic"/>
            </a:endParaRPr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  <a:p>
            <a:pPr marL="457200" lvl="1" indent="0">
              <a:buNone/>
            </a:pPr>
            <a:endParaRPr lang="es-ES" b="1" i="1" dirty="0" smtClean="0"/>
          </a:p>
          <a:p>
            <a:pPr lvl="1"/>
            <a:r>
              <a:rPr lang="es-ES" b="1" i="1" dirty="0">
                <a:solidFill>
                  <a:srgbClr val="4F82BE"/>
                </a:solidFill>
                <a:latin typeface="Cambria,BoldItalic"/>
              </a:rPr>
              <a:t>Construcción </a:t>
            </a:r>
            <a:r>
              <a:rPr lang="es-ES" b="1" i="1" dirty="0" err="1">
                <a:solidFill>
                  <a:srgbClr val="4F82BE"/>
                </a:solidFill>
                <a:latin typeface="Cambria,BoldItalic"/>
              </a:rPr>
              <a:t>if</a:t>
            </a:r>
            <a:r>
              <a:rPr lang="es-ES" b="1" i="1" dirty="0">
                <a:solidFill>
                  <a:srgbClr val="4F82BE"/>
                </a:solidFill>
                <a:latin typeface="Cambria,BoldItalic"/>
              </a:rPr>
              <a:t> … </a:t>
            </a:r>
            <a:r>
              <a:rPr lang="es-ES" b="1" i="1" dirty="0" err="1">
                <a:solidFill>
                  <a:srgbClr val="4F82BE"/>
                </a:solidFill>
                <a:latin typeface="Cambria,BoldItalic"/>
              </a:rPr>
              <a:t>else</a:t>
            </a:r>
            <a:endParaRPr lang="es-ES" dirty="0"/>
          </a:p>
          <a:p>
            <a:pPr lvl="1"/>
            <a:endParaRPr lang="es-ES" b="1" i="1" dirty="0" smtClean="0"/>
          </a:p>
          <a:p>
            <a:pPr lvl="1"/>
            <a:endParaRPr lang="es-ES" b="1" i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0" y="2464180"/>
            <a:ext cx="8927985" cy="7987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9" y="4221723"/>
            <a:ext cx="9173613" cy="161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54" y="249412"/>
            <a:ext cx="8870320" cy="6040178"/>
          </a:xfrm>
        </p:spPr>
        <p:txBody>
          <a:bodyPr>
            <a:normAutofit lnSpcReduction="10000"/>
          </a:bodyPr>
          <a:lstStyle/>
          <a:p>
            <a:r>
              <a:rPr lang="es-E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1.5.2</a:t>
            </a:r>
            <a:r>
              <a:rPr lang="es-E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.- Bucles</a:t>
            </a:r>
            <a:r>
              <a:rPr lang="es-ES" sz="2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1"/>
            <a:r>
              <a:rPr lang="es-ES" b="1" i="1" dirty="0"/>
              <a:t>Bucle </a:t>
            </a:r>
            <a:r>
              <a:rPr lang="es-ES" b="1" i="1" dirty="0" err="1" smtClean="0"/>
              <a:t>for</a:t>
            </a:r>
            <a:r>
              <a:rPr lang="es-ES" b="1" i="1" dirty="0" smtClean="0"/>
              <a:t>.</a:t>
            </a:r>
          </a:p>
          <a:p>
            <a:pPr marL="457200" lvl="1" indent="0">
              <a:buNone/>
            </a:pPr>
            <a:r>
              <a:rPr lang="es-ES" dirty="0"/>
              <a:t>Este tipo de bucle te deja repetir un bloque de instrucciones un número limitado </a:t>
            </a:r>
            <a:endParaRPr lang="es-ES" dirty="0" smtClean="0"/>
          </a:p>
          <a:p>
            <a:pPr marL="457200" lvl="1" indent="0">
              <a:buNone/>
            </a:pPr>
            <a:r>
              <a:rPr lang="es-ES" dirty="0" smtClean="0"/>
              <a:t>de </a:t>
            </a:r>
            <a:r>
              <a:rPr lang="es-ES" dirty="0"/>
              <a:t>veces</a:t>
            </a:r>
            <a:r>
              <a:rPr lang="es-ES" dirty="0" smtClean="0"/>
              <a:t>.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lvl="1"/>
            <a:r>
              <a:rPr lang="es-ES" b="1" i="1" dirty="0"/>
              <a:t>Bucle </a:t>
            </a:r>
            <a:r>
              <a:rPr lang="es-ES" b="1" i="1" dirty="0" err="1"/>
              <a:t>while</a:t>
            </a:r>
            <a:r>
              <a:rPr lang="es-ES" b="1" i="1" dirty="0" smtClean="0"/>
              <a:t>().</a:t>
            </a:r>
          </a:p>
          <a:p>
            <a:pPr marL="400050" lvl="1" indent="0">
              <a:buNone/>
            </a:pPr>
            <a:r>
              <a:rPr lang="es-ES" dirty="0" smtClean="0"/>
              <a:t>Este </a:t>
            </a:r>
            <a:r>
              <a:rPr lang="es-ES" dirty="0"/>
              <a:t>tipo de bucles se utilizan cuando queremos repetir la ejecución de unas sentencias un </a:t>
            </a:r>
            <a:r>
              <a:rPr lang="es-ES" dirty="0" smtClean="0"/>
              <a:t>número indefinido </a:t>
            </a:r>
            <a:r>
              <a:rPr lang="es-ES" dirty="0"/>
              <a:t>de veces, siempre que se cumpla una condición</a:t>
            </a:r>
            <a:r>
              <a:rPr lang="es-ES" dirty="0" smtClean="0"/>
              <a:t>.</a:t>
            </a:r>
          </a:p>
          <a:p>
            <a:pPr marL="400050" lvl="1" indent="0">
              <a:buNone/>
            </a:pPr>
            <a:endParaRPr lang="es-ES" dirty="0"/>
          </a:p>
          <a:p>
            <a:pPr marL="400050" lvl="1" indent="0">
              <a:buNone/>
            </a:pPr>
            <a:endParaRPr lang="es-ES" dirty="0"/>
          </a:p>
          <a:p>
            <a:pPr lvl="1"/>
            <a:endParaRPr lang="es-ES" b="1" i="1" dirty="0" smtClean="0"/>
          </a:p>
          <a:p>
            <a:pPr lvl="1"/>
            <a:r>
              <a:rPr lang="es-ES" b="1" i="1" dirty="0"/>
              <a:t>Bucle do … </a:t>
            </a:r>
            <a:r>
              <a:rPr lang="es-ES" b="1" i="1" dirty="0" err="1"/>
              <a:t>while</a:t>
            </a:r>
            <a:r>
              <a:rPr lang="es-ES" b="1" i="1" dirty="0"/>
              <a:t>().</a:t>
            </a:r>
          </a:p>
          <a:p>
            <a:pPr marL="400050" lvl="1" indent="0">
              <a:buNone/>
            </a:pPr>
            <a:r>
              <a:rPr lang="es-ES" dirty="0"/>
              <a:t>El tipo de bucle </a:t>
            </a:r>
            <a:r>
              <a:rPr lang="es-ES" sz="900" b="1" dirty="0"/>
              <a:t>do...</a:t>
            </a:r>
            <a:r>
              <a:rPr lang="es-ES" sz="900" b="1" dirty="0" err="1"/>
              <a:t>while</a:t>
            </a:r>
            <a:r>
              <a:rPr lang="es-ES" sz="900" b="1" dirty="0"/>
              <a:t> </a:t>
            </a:r>
            <a:r>
              <a:rPr lang="es-ES" dirty="0"/>
              <a:t>es la última de las estructuras para implementar repeticiones de las </a:t>
            </a:r>
            <a:r>
              <a:rPr lang="es-ES" dirty="0" smtClean="0"/>
              <a:t>que dispone </a:t>
            </a:r>
            <a:r>
              <a:rPr lang="es-ES" dirty="0"/>
              <a:t>JavaScript, y es una variación del bucle </a:t>
            </a:r>
            <a:r>
              <a:rPr lang="es-ES" sz="900" b="1" dirty="0" err="1"/>
              <a:t>while</a:t>
            </a:r>
            <a:r>
              <a:rPr lang="es-ES" sz="900" b="1" dirty="0"/>
              <a:t>() </a:t>
            </a:r>
            <a:r>
              <a:rPr lang="es-ES" dirty="0"/>
              <a:t>visto anteriormente. Se utiliza </a:t>
            </a:r>
            <a:r>
              <a:rPr lang="es-ES" dirty="0" smtClean="0"/>
              <a:t>generalmente, cuando </a:t>
            </a:r>
            <a:r>
              <a:rPr lang="es-ES" dirty="0"/>
              <a:t>no sabemos el número de veces que se habrá de ejecutar el bucle. Es prácticamente </a:t>
            </a:r>
            <a:r>
              <a:rPr lang="es-ES" dirty="0" smtClean="0"/>
              <a:t>igual que </a:t>
            </a:r>
            <a:r>
              <a:rPr lang="es-ES" dirty="0"/>
              <a:t>el bucle </a:t>
            </a:r>
            <a:r>
              <a:rPr lang="es-ES" sz="900" b="1" dirty="0" err="1"/>
              <a:t>while</a:t>
            </a:r>
            <a:r>
              <a:rPr lang="es-ES" sz="900" b="1" dirty="0"/>
              <a:t>()</a:t>
            </a:r>
            <a:r>
              <a:rPr lang="es-ES" dirty="0"/>
              <a:t>, con la diferencia, de que sabemos seguro que el bucle por lo menos </a:t>
            </a:r>
            <a:r>
              <a:rPr lang="es-ES" dirty="0" smtClean="0"/>
              <a:t>se ejecutará </a:t>
            </a:r>
            <a:r>
              <a:rPr lang="es-ES" dirty="0"/>
              <a:t>una vez</a:t>
            </a:r>
            <a:r>
              <a:rPr lang="es-ES" dirty="0" smtClean="0"/>
              <a:t>.</a:t>
            </a:r>
          </a:p>
          <a:p>
            <a:pPr marL="400050" lvl="1" indent="0">
              <a:buNone/>
            </a:pPr>
            <a:endParaRPr lang="es-ES" b="1" i="1" dirty="0" smtClean="0"/>
          </a:p>
          <a:p>
            <a:pPr lvl="1"/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  <a:p>
            <a:pPr lvl="1"/>
            <a:endParaRPr lang="es-ES" b="1" i="1" dirty="0"/>
          </a:p>
          <a:p>
            <a:pPr lvl="1"/>
            <a:endParaRPr lang="es-ES" b="1" i="1" dirty="0" smtClean="0"/>
          </a:p>
          <a:p>
            <a:pPr lvl="1"/>
            <a:endParaRPr lang="es-ES" b="1" i="1" dirty="0" smtClean="0"/>
          </a:p>
          <a:p>
            <a:pPr marL="457200" lvl="1" indent="0">
              <a:buNone/>
            </a:pP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3" y="1600056"/>
            <a:ext cx="6344535" cy="714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40" y="3169806"/>
            <a:ext cx="6373114" cy="99073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-3112" t="-441129" r="45731" b="441129"/>
          <a:stretch/>
        </p:blipFill>
        <p:spPr>
          <a:xfrm>
            <a:off x="404018" y="3407964"/>
            <a:ext cx="6532241" cy="752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r="38208"/>
          <a:stretch/>
        </p:blipFill>
        <p:spPr>
          <a:xfrm>
            <a:off x="803557" y="5964647"/>
            <a:ext cx="703438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1.2. </a:t>
            </a:r>
            <a:r>
              <a:rPr lang="es-ES" b="1" dirty="0"/>
              <a:t>Cómo incluir JavaScript en documentos XHTML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 integración de JavaScript y XHTML es muy flexible, ya que existen al menos </a:t>
            </a:r>
            <a:r>
              <a:rPr lang="es-ES" dirty="0" smtClean="0"/>
              <a:t>tres formas </a:t>
            </a:r>
            <a:r>
              <a:rPr lang="es-ES" dirty="0"/>
              <a:t>para incluir código JavaScript en las páginas </a:t>
            </a:r>
            <a:r>
              <a:rPr lang="es-ES" dirty="0" smtClean="0"/>
              <a:t>web.</a:t>
            </a:r>
          </a:p>
          <a:p>
            <a:r>
              <a:rPr lang="es-ES" b="1" dirty="0"/>
              <a:t>Incluir JavaScript en el mismo documento </a:t>
            </a:r>
            <a:r>
              <a:rPr lang="es-ES" b="1" dirty="0" smtClean="0"/>
              <a:t>XHTML.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dirty="0" smtClean="0"/>
              <a:t>El </a:t>
            </a:r>
            <a:r>
              <a:rPr lang="es-ES" dirty="0"/>
              <a:t>código JavaScript se encierra entre </a:t>
            </a:r>
            <a:r>
              <a:rPr lang="es-ES" b="1" dirty="0"/>
              <a:t>etiquetas &lt;script&gt; </a:t>
            </a:r>
            <a:r>
              <a:rPr lang="es-ES" dirty="0"/>
              <a:t>y se incluye en cualquier </a:t>
            </a:r>
            <a:r>
              <a:rPr lang="es-ES" dirty="0" smtClean="0"/>
              <a:t>parte del </a:t>
            </a:r>
            <a:r>
              <a:rPr lang="es-ES" dirty="0"/>
              <a:t>documento. Aunque es correcto incluir cualquier bloque de código en cualquier </a:t>
            </a:r>
            <a:r>
              <a:rPr lang="es-ES" dirty="0" smtClean="0"/>
              <a:t>zona de </a:t>
            </a:r>
            <a:r>
              <a:rPr lang="es-ES" dirty="0"/>
              <a:t>la página, se recomienda definir el código JavaScript dentro de la cabecera </a:t>
            </a:r>
            <a:r>
              <a:rPr lang="es-ES" dirty="0" smtClean="0"/>
              <a:t>del documento </a:t>
            </a:r>
            <a:r>
              <a:rPr lang="es-ES" dirty="0"/>
              <a:t>(dentro de la etiqueta &lt;head&gt;):</a:t>
            </a:r>
            <a:endParaRPr lang="es-ES" b="1" dirty="0"/>
          </a:p>
          <a:p>
            <a:r>
              <a:rPr lang="es-ES" b="1" dirty="0" smtClean="0"/>
              <a:t>Definir </a:t>
            </a:r>
            <a:r>
              <a:rPr lang="es-ES" b="1" dirty="0"/>
              <a:t>JavaScript en un archivo </a:t>
            </a:r>
            <a:r>
              <a:rPr lang="es-ES" b="1" dirty="0" smtClean="0"/>
              <a:t>externo.</a:t>
            </a:r>
          </a:p>
          <a:p>
            <a:pPr marL="0" indent="0">
              <a:buNone/>
            </a:pPr>
            <a:r>
              <a:rPr lang="es-ES" dirty="0" smtClean="0"/>
              <a:t>	Las </a:t>
            </a:r>
            <a:r>
              <a:rPr lang="es-ES" dirty="0"/>
              <a:t>instrucciones JavaScript se pueden incluir en un archivo externo de tipo </a:t>
            </a:r>
            <a:r>
              <a:rPr lang="es-ES" dirty="0" smtClean="0"/>
              <a:t>JavaScript que </a:t>
            </a:r>
            <a:r>
              <a:rPr lang="es-ES" dirty="0"/>
              <a:t>los documentos XHTML enlazan mediante la etiqueta &lt;script</a:t>
            </a:r>
            <a:r>
              <a:rPr lang="es-ES" dirty="0" smtClean="0"/>
              <a:t>&gt;.</a:t>
            </a:r>
          </a:p>
          <a:p>
            <a:pPr marL="0" indent="0">
              <a:buNone/>
            </a:pPr>
            <a:r>
              <a:rPr lang="es-ES" dirty="0" smtClean="0"/>
              <a:t>	&lt;</a:t>
            </a:r>
            <a:r>
              <a:rPr lang="es-ES" dirty="0"/>
              <a:t>script 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javascript</a:t>
            </a:r>
            <a:r>
              <a:rPr lang="es-ES" dirty="0"/>
              <a:t>" </a:t>
            </a:r>
            <a:r>
              <a:rPr lang="es-ES" dirty="0" err="1"/>
              <a:t>src</a:t>
            </a:r>
            <a:r>
              <a:rPr lang="es-ES" dirty="0"/>
              <a:t>="/</a:t>
            </a:r>
            <a:r>
              <a:rPr lang="es-ES" dirty="0" err="1"/>
              <a:t>js</a:t>
            </a:r>
            <a:r>
              <a:rPr lang="es-ES" dirty="0"/>
              <a:t>/codigo.js"&gt;&lt;/script&gt;</a:t>
            </a:r>
            <a:endParaRPr lang="es-ES" b="1" dirty="0" smtClean="0"/>
          </a:p>
          <a:p>
            <a:r>
              <a:rPr lang="es-ES" b="1" dirty="0"/>
              <a:t>Incluir JavaScript en los elementos </a:t>
            </a:r>
            <a:r>
              <a:rPr lang="es-ES" b="1" dirty="0" smtClean="0"/>
              <a:t>XHTML.</a:t>
            </a:r>
          </a:p>
          <a:p>
            <a:pPr marL="0" indent="0">
              <a:buNone/>
            </a:pPr>
            <a:r>
              <a:rPr lang="es-ES" dirty="0" smtClean="0"/>
              <a:t>	Este </a:t>
            </a:r>
            <a:r>
              <a:rPr lang="es-ES" dirty="0"/>
              <a:t>último método es el menos utilizado, ya que consiste en incluir trozos de JavaScript</a:t>
            </a:r>
          </a:p>
          <a:p>
            <a:pPr marL="0" indent="0">
              <a:buNone/>
            </a:pPr>
            <a:r>
              <a:rPr lang="es-ES" dirty="0" smtClean="0"/>
              <a:t>dentro del código XHTML de la página:.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1.3. </a:t>
            </a:r>
            <a:r>
              <a:rPr lang="es-ES" b="1" dirty="0"/>
              <a:t>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927" y="1501562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No se tienen en cuenta los espacios en blanco y las nuevas </a:t>
            </a:r>
            <a:r>
              <a:rPr lang="es-ES" b="1" dirty="0" smtClean="0"/>
              <a:t>líneas</a:t>
            </a:r>
            <a:r>
              <a:rPr lang="es-ES" dirty="0" smtClean="0"/>
              <a:t>.</a:t>
            </a:r>
          </a:p>
          <a:p>
            <a:r>
              <a:rPr lang="es-ES" b="1" dirty="0"/>
              <a:t>Se distinguen las mayúsculas y minúsculas</a:t>
            </a:r>
            <a:r>
              <a:rPr lang="es-ES" dirty="0" smtClean="0"/>
              <a:t>:</a:t>
            </a:r>
          </a:p>
          <a:p>
            <a:r>
              <a:rPr lang="es-ES" b="1" dirty="0"/>
              <a:t>No se define el tipo de las variables</a:t>
            </a:r>
            <a:r>
              <a:rPr lang="es-ES" dirty="0"/>
              <a:t>: al crear una variable, no es </a:t>
            </a:r>
            <a:r>
              <a:rPr lang="es-ES" dirty="0" smtClean="0"/>
              <a:t>necesario indicar </a:t>
            </a:r>
            <a:r>
              <a:rPr lang="es-ES" dirty="0"/>
              <a:t>el tipo de dato que almacenará</a:t>
            </a:r>
            <a:r>
              <a:rPr lang="es-ES" dirty="0" smtClean="0"/>
              <a:t>.</a:t>
            </a:r>
          </a:p>
          <a:p>
            <a:r>
              <a:rPr lang="es-ES" b="1" dirty="0"/>
              <a:t>No es necesario terminar cada sentencia con el carácter de punto y coma </a:t>
            </a:r>
            <a:r>
              <a:rPr lang="es-ES" b="1" dirty="0" smtClean="0"/>
              <a:t>(;)</a:t>
            </a:r>
            <a:r>
              <a:rPr lang="es-ES" dirty="0" smtClean="0"/>
              <a:t>: </a:t>
            </a:r>
            <a:r>
              <a:rPr lang="es-ES" dirty="0"/>
              <a:t>Aunque JavaScript no obliga a hacerlo, es </a:t>
            </a:r>
            <a:r>
              <a:rPr lang="es-ES" dirty="0" smtClean="0"/>
              <a:t>conveniente.</a:t>
            </a:r>
          </a:p>
          <a:p>
            <a:r>
              <a:rPr lang="es-ES" b="1" dirty="0"/>
              <a:t>Se pueden incluir comentarios</a:t>
            </a:r>
            <a:r>
              <a:rPr lang="es-ES" dirty="0" smtClean="0"/>
              <a:t>:</a:t>
            </a:r>
          </a:p>
          <a:p>
            <a:pPr marL="400050" lvl="1" indent="0">
              <a:buNone/>
            </a:pPr>
            <a:r>
              <a:rPr lang="es-ES" dirty="0" smtClean="0"/>
              <a:t>El comentario </a:t>
            </a:r>
            <a:r>
              <a:rPr lang="es-ES" dirty="0"/>
              <a:t>de una sola </a:t>
            </a:r>
            <a:r>
              <a:rPr lang="es-ES" dirty="0" smtClean="0"/>
              <a:t>línea: se </a:t>
            </a:r>
            <a:r>
              <a:rPr lang="es-ES" dirty="0"/>
              <a:t>definen añadiendo dos barras oblicuas (</a:t>
            </a:r>
            <a:r>
              <a:rPr lang="es-ES" sz="1200" dirty="0"/>
              <a:t>//</a:t>
            </a:r>
            <a:r>
              <a:rPr lang="es-ES" dirty="0"/>
              <a:t>) </a:t>
            </a:r>
            <a:r>
              <a:rPr lang="es-ES" dirty="0" smtClean="0"/>
              <a:t>al principio </a:t>
            </a:r>
            <a:r>
              <a:rPr lang="es-ES" dirty="0"/>
              <a:t>de la línea.</a:t>
            </a:r>
          </a:p>
          <a:p>
            <a:pPr marL="800100" lvl="2" indent="0">
              <a:buNone/>
            </a:pPr>
            <a:r>
              <a:rPr lang="es-ES" i="1" dirty="0"/>
              <a:t>// a continuación se muestra un mensaje</a:t>
            </a:r>
          </a:p>
          <a:p>
            <a:pPr marL="800100" lvl="2" indent="0">
              <a:buNone/>
            </a:pPr>
            <a:r>
              <a:rPr lang="es-ES" dirty="0" err="1"/>
              <a:t>alert</a:t>
            </a:r>
            <a:r>
              <a:rPr lang="es-ES" dirty="0"/>
              <a:t>("mensaje de prueba</a:t>
            </a:r>
            <a:r>
              <a:rPr lang="es-ES" dirty="0" smtClean="0"/>
              <a:t>");</a:t>
            </a:r>
          </a:p>
          <a:p>
            <a:pPr marL="400050" lvl="1" indent="0">
              <a:buNone/>
            </a:pPr>
            <a:r>
              <a:rPr lang="es-ES" dirty="0"/>
              <a:t>Los comentarios </a:t>
            </a:r>
            <a:r>
              <a:rPr lang="es-ES" dirty="0" err="1"/>
              <a:t>multilínea</a:t>
            </a:r>
            <a:r>
              <a:rPr lang="es-ES" dirty="0"/>
              <a:t> se definen encerrando el texto del comentario entre los</a:t>
            </a:r>
          </a:p>
          <a:p>
            <a:pPr marL="400050" lvl="1" indent="0">
              <a:buNone/>
            </a:pPr>
            <a:r>
              <a:rPr lang="es-ES" dirty="0"/>
              <a:t>símbolos </a:t>
            </a:r>
            <a:r>
              <a:rPr lang="es-ES" sz="1200" dirty="0"/>
              <a:t>/* </a:t>
            </a:r>
            <a:r>
              <a:rPr lang="es-ES" dirty="0"/>
              <a:t>y </a:t>
            </a:r>
            <a:r>
              <a:rPr lang="es-ES" sz="1200" dirty="0"/>
              <a:t>*/</a:t>
            </a:r>
            <a:r>
              <a:rPr lang="es-ES" dirty="0"/>
              <a:t>.</a:t>
            </a:r>
            <a:endParaRPr lang="es-ES" dirty="0" smtClean="0"/>
          </a:p>
          <a:p>
            <a:pPr marL="8001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1.2. </a:t>
            </a:r>
            <a:r>
              <a:rPr lang="es-ES" b="1" dirty="0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4843" y="1458097"/>
            <a:ext cx="8829159" cy="4583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Las variables son elementos del lenguaje que permiten almacenar distintos valores en cada momento. Se puede almacenar un valor en una variable y consultar este valor posteriormente. También podemos modificar su contenido siempre que queramos</a:t>
            </a:r>
            <a:r>
              <a:rPr lang="es-ES" dirty="0"/>
              <a:t>. usaremos el estilo  “</a:t>
            </a:r>
            <a:r>
              <a:rPr lang="es-ES" dirty="0" err="1"/>
              <a:t>CamelCase</a:t>
            </a:r>
            <a:r>
              <a:rPr lang="es-ES" dirty="0"/>
              <a:t>” </a:t>
            </a:r>
            <a:r>
              <a:rPr lang="es-ES" dirty="0" smtClean="0"/>
              <a:t>	</a:t>
            </a:r>
          </a:p>
          <a:p>
            <a:pPr marL="0" indent="0" algn="ctr">
              <a:buNone/>
            </a:pPr>
            <a:r>
              <a:rPr lang="es-ES" u="sng" dirty="0">
                <a:hlinkClick r:id="rId2"/>
              </a:rPr>
              <a:t>https://es.wikipedia.org/wiki/Camel_case</a:t>
            </a:r>
            <a:r>
              <a:rPr lang="es-ES" dirty="0"/>
              <a:t>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/>
              <a:t>declarar las variables en JavaScript podemos utilizar </a:t>
            </a:r>
            <a:r>
              <a:rPr lang="es-ES" b="1" dirty="0" err="1"/>
              <a:t>let</a:t>
            </a:r>
            <a:r>
              <a:rPr lang="es-ES" b="1" dirty="0"/>
              <a:t> o </a:t>
            </a:r>
            <a:r>
              <a:rPr lang="es-ES" b="1" dirty="0" err="1"/>
              <a:t>var</a:t>
            </a:r>
            <a:r>
              <a:rPr lang="es-ES" b="1" dirty="0"/>
              <a:t>,</a:t>
            </a:r>
            <a:r>
              <a:rPr lang="es-ES" dirty="0"/>
              <a:t> según el ámbito donde queramos que sea accesible.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b="1" dirty="0" err="1"/>
              <a:t>let</a:t>
            </a:r>
            <a:r>
              <a:rPr lang="es-ES" dirty="0"/>
              <a:t>: </a:t>
            </a:r>
            <a:r>
              <a:rPr lang="es-ES" dirty="0" err="1"/>
              <a:t>let</a:t>
            </a:r>
            <a:r>
              <a:rPr lang="es-ES" dirty="0"/>
              <a:t> permite declarar una variable que sea accesible únicamente dentro del bloque donde se ha declarado (llamamos bloque al espacio delimitado por { }).</a:t>
            </a:r>
          </a:p>
          <a:p>
            <a:pPr lvl="1"/>
            <a:r>
              <a:rPr lang="es-ES" b="1" dirty="0" err="1"/>
              <a:t>var</a:t>
            </a:r>
            <a:r>
              <a:rPr lang="es-ES" dirty="0"/>
              <a:t>: </a:t>
            </a:r>
            <a:r>
              <a:rPr lang="es-ES" dirty="0" err="1"/>
              <a:t>var</a:t>
            </a:r>
            <a:r>
              <a:rPr lang="es-ES" dirty="0"/>
              <a:t> permite declarar una variable que sea accesible por todos los lugares de la función donde ha sido declarada. Si una variable con </a:t>
            </a:r>
            <a:r>
              <a:rPr lang="es-ES" dirty="0" err="1"/>
              <a:t>var</a:t>
            </a:r>
            <a:r>
              <a:rPr lang="es-ES" dirty="0"/>
              <a:t> se declara fuera de cualquier función, el ámbito de esta son todas las funciones del código.</a:t>
            </a:r>
          </a:p>
          <a:p>
            <a:pPr lvl="1"/>
            <a:r>
              <a:rPr lang="es-ES" b="1" dirty="0"/>
              <a:t>Variables sin declarar</a:t>
            </a:r>
            <a:r>
              <a:rPr lang="es-ES" dirty="0"/>
              <a:t>: </a:t>
            </a:r>
            <a:r>
              <a:rPr lang="es-ES" dirty="0" err="1"/>
              <a:t>Javascript</a:t>
            </a:r>
            <a:r>
              <a:rPr lang="es-ES" dirty="0"/>
              <a:t> nos permite usar variables no declaradas. Si hacemos esto, será equivalente a declararlas con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dirty="0"/>
              <a:t>fuera del código, es decir, serán variables accesibles por cualquier función.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679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1.2. </a:t>
            </a:r>
            <a:r>
              <a:rPr lang="es-ES" b="1" dirty="0"/>
              <a:t>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4843" y="1458097"/>
            <a:ext cx="8829159" cy="4583265"/>
          </a:xfrm>
        </p:spPr>
        <p:txBody>
          <a:bodyPr>
            <a:normAutofit/>
          </a:bodyPr>
          <a:lstStyle/>
          <a:p>
            <a:r>
              <a:rPr lang="es-ES" dirty="0" smtClean="0"/>
              <a:t>Si </a:t>
            </a:r>
            <a:r>
              <a:rPr lang="es-ES" dirty="0"/>
              <a:t>cuando se declara una variable se le asigna también un valor, se dice que la </a:t>
            </a:r>
            <a:r>
              <a:rPr lang="es-ES" dirty="0" smtClean="0"/>
              <a:t>variable ha </a:t>
            </a:r>
            <a:r>
              <a:rPr lang="es-ES" dirty="0"/>
              <a:t>sido </a:t>
            </a:r>
            <a:r>
              <a:rPr lang="es-ES" b="1" dirty="0" smtClean="0"/>
              <a:t>inicializada.</a:t>
            </a:r>
          </a:p>
          <a:p>
            <a:pPr marL="1714500" lvl="4" indent="0">
              <a:buNone/>
            </a:pPr>
            <a:r>
              <a:rPr lang="es-ES" dirty="0" err="1" smtClean="0"/>
              <a:t>Let</a:t>
            </a:r>
            <a:r>
              <a:rPr lang="es-ES" dirty="0" smtClean="0"/>
              <a:t> numero_1</a:t>
            </a:r>
            <a:r>
              <a:rPr lang="es-ES" dirty="0"/>
              <a:t>;</a:t>
            </a:r>
          </a:p>
          <a:p>
            <a:pPr marL="1714500" lvl="4" indent="0">
              <a:buNone/>
            </a:pP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smtClean="0"/>
              <a:t>numero_2</a:t>
            </a:r>
            <a:r>
              <a:rPr lang="es-ES" dirty="0"/>
              <a:t>;</a:t>
            </a:r>
          </a:p>
          <a:p>
            <a:pPr marL="1714500" lvl="4" indent="0">
              <a:buNone/>
            </a:pPr>
            <a:r>
              <a:rPr lang="es-ES" dirty="0"/>
              <a:t>numero_1 = 3;</a:t>
            </a:r>
          </a:p>
          <a:p>
            <a:pPr marL="1714500" lvl="4" indent="0">
              <a:buNone/>
            </a:pPr>
            <a:r>
              <a:rPr lang="es-ES" dirty="0"/>
              <a:t>numero_2 = 1;</a:t>
            </a:r>
          </a:p>
          <a:p>
            <a:pPr marL="1714500" lvl="4" indent="0">
              <a:buNone/>
            </a:pPr>
            <a:r>
              <a:rPr lang="es-ES" dirty="0" err="1" smtClean="0"/>
              <a:t>Let</a:t>
            </a:r>
            <a:r>
              <a:rPr lang="es-ES" dirty="0" smtClean="0"/>
              <a:t> resultado </a:t>
            </a:r>
            <a:r>
              <a:rPr lang="es-ES" dirty="0"/>
              <a:t>= numero_1 + </a:t>
            </a:r>
            <a:r>
              <a:rPr lang="es-ES" dirty="0" smtClean="0"/>
              <a:t>numero_2</a:t>
            </a:r>
            <a:endParaRPr lang="es-ES" dirty="0"/>
          </a:p>
          <a:p>
            <a:r>
              <a:rPr lang="es-ES" dirty="0" smtClean="0"/>
              <a:t>Se </a:t>
            </a:r>
            <a:r>
              <a:rPr lang="es-ES" dirty="0"/>
              <a:t>pueden utilizar variables que no se han </a:t>
            </a:r>
            <a:r>
              <a:rPr lang="es-ES" dirty="0" smtClean="0"/>
              <a:t>definido pero </a:t>
            </a:r>
            <a:r>
              <a:rPr lang="es-ES" dirty="0"/>
              <a:t>se recomienda declarar todas las variables que se vayan a utilizar</a:t>
            </a:r>
          </a:p>
          <a:p>
            <a:pPr marL="1714500" lvl="4" indent="0">
              <a:buNone/>
            </a:pPr>
            <a:r>
              <a:rPr lang="es-ES" dirty="0" smtClean="0"/>
              <a:t>El </a:t>
            </a:r>
            <a:r>
              <a:rPr lang="es-ES" dirty="0"/>
              <a:t>ejemplo anterior también es</a:t>
            </a:r>
          </a:p>
          <a:p>
            <a:pPr marL="1714500" lvl="4" indent="0">
              <a:buNone/>
            </a:pPr>
            <a:r>
              <a:rPr lang="es-ES" dirty="0"/>
              <a:t>correcto en JavaScript de la siguiente forma:</a:t>
            </a:r>
          </a:p>
          <a:p>
            <a:pPr marL="1714500" lvl="4" indent="0">
              <a:buNone/>
            </a:pP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/>
              <a:t>numero_1 = 3;</a:t>
            </a:r>
          </a:p>
          <a:p>
            <a:pPr marL="1714500" lvl="4" indent="0">
              <a:buNone/>
            </a:pP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/>
              <a:t>numero_2 = 1;</a:t>
            </a:r>
          </a:p>
          <a:p>
            <a:pPr marL="1714500" lvl="4" indent="0">
              <a:buNone/>
            </a:pPr>
            <a:r>
              <a:rPr lang="es-ES" dirty="0"/>
              <a:t>resultado = numero_1 + </a:t>
            </a:r>
            <a:r>
              <a:rPr lang="es-ES" dirty="0" smtClean="0"/>
              <a:t>numero_2</a:t>
            </a:r>
          </a:p>
        </p:txBody>
      </p:sp>
    </p:spTree>
    <p:extLst>
      <p:ext uri="{BB962C8B-B14F-4D97-AF65-F5344CB8AC3E}">
        <p14:creationId xmlns:p14="http://schemas.microsoft.com/office/powerpoint/2010/main" val="1575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3168" y="1441622"/>
            <a:ext cx="8410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mbria" panose="02040503050406030204" pitchFamily="18" charset="0"/>
              </a:rPr>
              <a:t>El nombre de una variable también se conoce como </a:t>
            </a:r>
            <a:r>
              <a:rPr lang="es-ES" b="1" dirty="0">
                <a:latin typeface="Cambria,Bold"/>
              </a:rPr>
              <a:t>identificador </a:t>
            </a:r>
            <a:r>
              <a:rPr lang="es-ES" dirty="0">
                <a:latin typeface="Cambria" panose="02040503050406030204" pitchFamily="18" charset="0"/>
              </a:rPr>
              <a:t>y debe cumplir </a:t>
            </a:r>
            <a:r>
              <a:rPr lang="es-ES" dirty="0" smtClean="0">
                <a:latin typeface="Cambria" panose="02040503050406030204" pitchFamily="18" charset="0"/>
              </a:rPr>
              <a:t>las siguientes </a:t>
            </a:r>
            <a:r>
              <a:rPr lang="es-ES" dirty="0">
                <a:latin typeface="Cambria" panose="02040503050406030204" pitchFamily="18" charset="0"/>
              </a:rPr>
              <a:t>normas</a:t>
            </a:r>
            <a:r>
              <a:rPr lang="es-ES" dirty="0" smtClean="0">
                <a:latin typeface="Cambria" panose="02040503050406030204" pitchFamily="18" charset="0"/>
              </a:rPr>
              <a:t>:</a:t>
            </a:r>
          </a:p>
          <a:p>
            <a:endParaRPr lang="es-ES" dirty="0">
              <a:latin typeface="Cambria" panose="02040503050406030204" pitchFamily="18" charset="0"/>
            </a:endParaRPr>
          </a:p>
          <a:p>
            <a:r>
              <a:rPr lang="es-ES" dirty="0">
                <a:latin typeface="TimesNewRoman"/>
              </a:rPr>
              <a:t>▪ </a:t>
            </a:r>
            <a:r>
              <a:rPr lang="es-ES" dirty="0">
                <a:latin typeface="Cambria" panose="02040503050406030204" pitchFamily="18" charset="0"/>
              </a:rPr>
              <a:t>Sólo puede estar formado por letras, números y los símbolos </a:t>
            </a:r>
            <a:r>
              <a:rPr lang="es-ES" sz="1400" dirty="0">
                <a:latin typeface="Consolas" panose="020B0609020204030204" pitchFamily="49" charset="0"/>
              </a:rPr>
              <a:t>$ </a:t>
            </a:r>
            <a:r>
              <a:rPr lang="es-ES" dirty="0">
                <a:latin typeface="Cambria" panose="02040503050406030204" pitchFamily="18" charset="0"/>
              </a:rPr>
              <a:t>(dólar) y </a:t>
            </a:r>
            <a:r>
              <a:rPr lang="es-ES" sz="1400" dirty="0">
                <a:latin typeface="Consolas" panose="020B0609020204030204" pitchFamily="49" charset="0"/>
              </a:rPr>
              <a:t>_ </a:t>
            </a:r>
            <a:r>
              <a:rPr lang="es-ES" dirty="0">
                <a:latin typeface="Cambria" panose="02040503050406030204" pitchFamily="18" charset="0"/>
              </a:rPr>
              <a:t>(</a:t>
            </a:r>
            <a:r>
              <a:rPr lang="es-ES" dirty="0" err="1">
                <a:latin typeface="Cambria" panose="02040503050406030204" pitchFamily="18" charset="0"/>
              </a:rPr>
              <a:t>guión</a:t>
            </a:r>
            <a:endParaRPr lang="es-ES" dirty="0">
              <a:latin typeface="Cambria" panose="02040503050406030204" pitchFamily="18" charset="0"/>
            </a:endParaRPr>
          </a:p>
          <a:p>
            <a:r>
              <a:rPr lang="es-ES" dirty="0">
                <a:latin typeface="Cambria" panose="02040503050406030204" pitchFamily="18" charset="0"/>
              </a:rPr>
              <a:t>bajo).</a:t>
            </a:r>
          </a:p>
          <a:p>
            <a:r>
              <a:rPr lang="es-ES" dirty="0">
                <a:latin typeface="TimesNewRoman"/>
              </a:rPr>
              <a:t>▪ </a:t>
            </a:r>
            <a:r>
              <a:rPr lang="es-ES" dirty="0">
                <a:latin typeface="Cambria" panose="02040503050406030204" pitchFamily="18" charset="0"/>
              </a:rPr>
              <a:t>El primer carácter no puede ser un número.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5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1.3. Tipos </a:t>
            </a:r>
            <a:r>
              <a:rPr lang="es-ES" b="1" dirty="0"/>
              <a:t>de </a:t>
            </a:r>
            <a:r>
              <a:rPr lang="es-ES" b="1" dirty="0" smtClean="0"/>
              <a:t>datos</a:t>
            </a:r>
            <a:endParaRPr lang="es-ES" dirty="0"/>
          </a:p>
        </p:txBody>
      </p:sp>
      <p:pic>
        <p:nvPicPr>
          <p:cNvPr id="4" name="Marcador de posición de imagen 4" descr="ApuntesTema.pdf - Adobe Acrobat Reader D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761" y="1930400"/>
            <a:ext cx="8596312" cy="2385856"/>
          </a:xfrm>
        </p:spPr>
      </p:pic>
    </p:spTree>
    <p:extLst>
      <p:ext uri="{BB962C8B-B14F-4D97-AF65-F5344CB8AC3E}">
        <p14:creationId xmlns:p14="http://schemas.microsoft.com/office/powerpoint/2010/main" val="4154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1.3.1.- Conversiones de tipos de datos.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384" y="1934309"/>
            <a:ext cx="10398369" cy="47244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Para convertir cadenas a números dispones de las funciones: </a:t>
            </a:r>
            <a:r>
              <a:rPr lang="es-ES" b="1" dirty="0" err="1"/>
              <a:t>parseInt</a:t>
            </a:r>
            <a:r>
              <a:rPr lang="es-ES" b="1" dirty="0"/>
              <a:t>() </a:t>
            </a:r>
            <a:r>
              <a:rPr lang="es-ES" dirty="0"/>
              <a:t>y </a:t>
            </a:r>
            <a:r>
              <a:rPr lang="es-ES" b="1" dirty="0" err="1"/>
              <a:t>parseFloat</a:t>
            </a:r>
            <a:r>
              <a:rPr lang="es-ES" b="1" dirty="0" smtClean="0"/>
              <a:t>()</a:t>
            </a:r>
            <a:r>
              <a:rPr lang="es-ES" dirty="0" smtClean="0"/>
              <a:t>.</a:t>
            </a:r>
          </a:p>
          <a:p>
            <a:pPr marL="800100" lvl="2" indent="0">
              <a:buNone/>
            </a:pPr>
            <a:r>
              <a:rPr lang="es-ES" dirty="0"/>
              <a:t>Por ejemplo:</a:t>
            </a:r>
          </a:p>
          <a:p>
            <a:pPr marL="800100" lvl="2" indent="0">
              <a:buNone/>
            </a:pPr>
            <a:r>
              <a:rPr lang="es-ES" dirty="0" err="1"/>
              <a:t>parseInt</a:t>
            </a:r>
            <a:r>
              <a:rPr lang="es-ES" dirty="0"/>
              <a:t>("34") // resultado = 34</a:t>
            </a:r>
          </a:p>
          <a:p>
            <a:pPr marL="800100" lvl="2" indent="0">
              <a:buNone/>
            </a:pPr>
            <a:r>
              <a:rPr lang="es-ES" dirty="0" err="1"/>
              <a:t>parseInt</a:t>
            </a:r>
            <a:r>
              <a:rPr lang="es-ES" dirty="0"/>
              <a:t>("89.76") // resultado = 89</a:t>
            </a:r>
          </a:p>
          <a:p>
            <a:pPr marL="800100" lvl="2" indent="0">
              <a:buNone/>
            </a:pPr>
            <a:r>
              <a:rPr lang="es-ES" dirty="0" err="1"/>
              <a:t>parseFloat</a:t>
            </a:r>
            <a:r>
              <a:rPr lang="es-ES" dirty="0"/>
              <a:t> devolverá un entero o un número real según el caso:</a:t>
            </a:r>
          </a:p>
          <a:p>
            <a:pPr marL="800100" lvl="2" indent="0">
              <a:buNone/>
            </a:pPr>
            <a:r>
              <a:rPr lang="es-ES" dirty="0" err="1"/>
              <a:t>parseFloat</a:t>
            </a:r>
            <a:r>
              <a:rPr lang="es-ES" dirty="0"/>
              <a:t>("34") // resultado = 34</a:t>
            </a:r>
          </a:p>
          <a:p>
            <a:pPr marL="800100" lvl="2" indent="0">
              <a:buNone/>
            </a:pPr>
            <a:r>
              <a:rPr lang="es-ES" dirty="0" err="1"/>
              <a:t>parseFloat</a:t>
            </a:r>
            <a:r>
              <a:rPr lang="es-ES" dirty="0"/>
              <a:t>("89.76") // resultado = 89.76</a:t>
            </a:r>
          </a:p>
          <a:p>
            <a:pPr marL="800100" lvl="2" indent="0">
              <a:buNone/>
            </a:pPr>
            <a:r>
              <a:rPr lang="es-ES" dirty="0"/>
              <a:t>4 + 5 + </a:t>
            </a:r>
            <a:r>
              <a:rPr lang="es-ES" dirty="0" err="1"/>
              <a:t>parseInt</a:t>
            </a:r>
            <a:r>
              <a:rPr lang="es-ES" dirty="0"/>
              <a:t>("6") // resultado = </a:t>
            </a:r>
            <a:r>
              <a:rPr lang="es-ES" dirty="0" smtClean="0"/>
              <a:t>15</a:t>
            </a:r>
          </a:p>
          <a:p>
            <a:r>
              <a:rPr lang="es-ES" dirty="0"/>
              <a:t>Si lo que deseas es realizar la conversión de números a cadenas, es mucho más sencillo, ya que</a:t>
            </a:r>
          </a:p>
          <a:p>
            <a:pPr marL="0" indent="0">
              <a:buNone/>
            </a:pPr>
            <a:r>
              <a:rPr lang="es-ES" dirty="0"/>
              <a:t>simplemente tendrás que concatenar una cadena vacía al principio, y de esta forma el número será</a:t>
            </a:r>
          </a:p>
          <a:p>
            <a:pPr marL="0" indent="0">
              <a:buNone/>
            </a:pPr>
            <a:r>
              <a:rPr lang="es-ES" dirty="0"/>
              <a:t>convertido a su cadena equivalente:</a:t>
            </a:r>
          </a:p>
          <a:p>
            <a:pPr marL="1257300" lvl="3" indent="0">
              <a:buNone/>
            </a:pPr>
            <a:r>
              <a:rPr lang="es-ES" dirty="0"/>
              <a:t>("" + 3400) // resultado = "3400"</a:t>
            </a:r>
          </a:p>
          <a:p>
            <a:pPr marL="1257300" lvl="3" indent="0">
              <a:buNone/>
            </a:pPr>
            <a:r>
              <a:rPr lang="es-ES" dirty="0"/>
              <a:t>("" + 3400).</a:t>
            </a:r>
            <a:r>
              <a:rPr lang="es-ES" dirty="0" err="1"/>
              <a:t>length</a:t>
            </a:r>
            <a:r>
              <a:rPr lang="es-ES" dirty="0"/>
              <a:t> // resultado = 4</a:t>
            </a:r>
          </a:p>
        </p:txBody>
      </p:sp>
    </p:spTree>
    <p:extLst>
      <p:ext uri="{BB962C8B-B14F-4D97-AF65-F5344CB8AC3E}">
        <p14:creationId xmlns:p14="http://schemas.microsoft.com/office/powerpoint/2010/main" val="16541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1046</Words>
  <Application>Microsoft Office PowerPoint</Application>
  <PresentationFormat>Personalizado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Faceta</vt:lpstr>
      <vt:lpstr>ESTRUCTURA DEL LENJUAJE JAVASCRIPT </vt:lpstr>
      <vt:lpstr>1.1. ¿Qué es JavaScript?</vt:lpstr>
      <vt:lpstr>1.2. Cómo incluir JavaScript en documentos XHTML</vt:lpstr>
      <vt:lpstr>1.3. Sintaxis</vt:lpstr>
      <vt:lpstr>1.2. Variables</vt:lpstr>
      <vt:lpstr>1.2. Variables</vt:lpstr>
      <vt:lpstr>Presentación de PowerPoint</vt:lpstr>
      <vt:lpstr>1.3. Tipos de datos</vt:lpstr>
      <vt:lpstr>1.3.1.- Conversiones de tipos de datos.</vt:lpstr>
      <vt:lpstr>1.4. Operadores</vt:lpstr>
      <vt:lpstr>1.4.1.- Operadores de comparación.</vt:lpstr>
      <vt:lpstr>1.4.2.- Operadores aritméticos.</vt:lpstr>
      <vt:lpstr>1.4.3.- Operadores de asignación.</vt:lpstr>
      <vt:lpstr>1.4.4.- Operadores booleanos.</vt:lpstr>
      <vt:lpstr>Presentación de PowerPoint</vt:lpstr>
      <vt:lpstr>1.4.5.- Operadores bit a bit.</vt:lpstr>
      <vt:lpstr>1.4.6.- Operadores de objeto.</vt:lpstr>
      <vt:lpstr>Presentación de PowerPoint</vt:lpstr>
      <vt:lpstr>1.4.7.- Operadores misceláneos.</vt:lpstr>
      <vt:lpstr>1.5.- Condiciones y bucles.</vt:lpstr>
      <vt:lpstr>Presentación de PowerPoint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DEL LENJUAJE JAVASCRIPT</dc:title>
  <dc:creator>usuario</dc:creator>
  <cp:lastModifiedBy>Usuario</cp:lastModifiedBy>
  <cp:revision>31</cp:revision>
  <dcterms:created xsi:type="dcterms:W3CDTF">2019-09-20T16:46:02Z</dcterms:created>
  <dcterms:modified xsi:type="dcterms:W3CDTF">2022-09-22T16:41:10Z</dcterms:modified>
</cp:coreProperties>
</file>