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67" r:id="rId3"/>
    <p:sldId id="268"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279D6-432F-466C-939A-4EF1B9536AF3}" type="datetimeFigureOut">
              <a:rPr lang="es-ES" smtClean="0"/>
              <a:t>06/10/2021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289B00-FA80-4B14-AB09-691056AA70C3}" type="slidenum">
              <a:rPr lang="es-ES" smtClean="0"/>
              <a:t>‹Nº›</a:t>
            </a:fld>
            <a:endParaRPr lang="es-ES"/>
          </a:p>
        </p:txBody>
      </p:sp>
    </p:spTree>
    <p:extLst>
      <p:ext uri="{BB962C8B-B14F-4D97-AF65-F5344CB8AC3E}">
        <p14:creationId xmlns:p14="http://schemas.microsoft.com/office/powerpoint/2010/main" val="348198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3289B00-FA80-4B14-AB09-691056AA70C3}" type="slidenum">
              <a:rPr lang="es-ES" smtClean="0"/>
              <a:t>6</a:t>
            </a:fld>
            <a:endParaRPr lang="es-ES"/>
          </a:p>
        </p:txBody>
      </p:sp>
    </p:spTree>
    <p:extLst>
      <p:ext uri="{BB962C8B-B14F-4D97-AF65-F5344CB8AC3E}">
        <p14:creationId xmlns:p14="http://schemas.microsoft.com/office/powerpoint/2010/main" val="175866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56E4C4A-F335-47E8-A468-ECBD750B538C}" type="datetimeFigureOut">
              <a:rPr lang="es-ES" smtClean="0"/>
              <a:t>06/10/2021</a:t>
            </a:fld>
            <a:endParaRPr lang="es-E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E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0002EB4-3DA5-4C44-9D3F-09A4AB339240}" type="slidenum">
              <a:rPr lang="es-ES" smtClean="0"/>
              <a:t>‹Nº›</a:t>
            </a:fld>
            <a:endParaRPr lang="es-E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56E4C4A-F335-47E8-A468-ECBD750B538C}"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56E4C4A-F335-47E8-A468-ECBD750B538C}"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6E4C4A-F335-47E8-A468-ECBD750B538C}"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56E4C4A-F335-47E8-A468-ECBD750B538C}" type="datetimeFigureOut">
              <a:rPr lang="es-ES" smtClean="0"/>
              <a:t>06/10/2021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156E4C4A-F335-47E8-A468-ECBD750B538C}" type="datetimeFigureOut">
              <a:rPr lang="es-ES" smtClean="0"/>
              <a:t>06/10/2021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0002EB4-3DA5-4C44-9D3F-09A4AB339240}" type="slidenum">
              <a:rPr lang="es-ES" smtClean="0"/>
              <a:t>‹Nº›</a:t>
            </a:fld>
            <a:endParaRPr lang="es-ES"/>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56E4C4A-F335-47E8-A468-ECBD750B538C}" type="datetimeFigureOut">
              <a:rPr lang="es-ES" smtClean="0"/>
              <a:t>06/10/2021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56E4C4A-F335-47E8-A468-ECBD750B538C}" type="datetimeFigureOut">
              <a:rPr lang="es-ES" smtClean="0"/>
              <a:t>06/10/2021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E4C4A-F335-47E8-A468-ECBD750B538C}" type="datetimeFigureOut">
              <a:rPr lang="es-ES" smtClean="0"/>
              <a:t>06/10/2021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56E4C4A-F335-47E8-A468-ECBD750B538C}" type="datetimeFigureOut">
              <a:rPr lang="es-ES" smtClean="0"/>
              <a:t>06/10/2021</a:t>
            </a:fld>
            <a:endParaRPr lang="es-ES"/>
          </a:p>
        </p:txBody>
      </p:sp>
      <p:sp>
        <p:nvSpPr>
          <p:cNvPr id="7" name="Slide Number Placeholder 6"/>
          <p:cNvSpPr>
            <a:spLocks noGrp="1"/>
          </p:cNvSpPr>
          <p:nvPr>
            <p:ph type="sldNum" sz="quarter" idx="12"/>
          </p:nvPr>
        </p:nvSpPr>
        <p:spPr/>
        <p:txBody>
          <a:bodyPr/>
          <a:lstStyle/>
          <a:p>
            <a:fld id="{60002EB4-3DA5-4C44-9D3F-09A4AB339240}" type="slidenum">
              <a:rPr lang="es-ES" smtClean="0"/>
              <a:t>‹Nº›</a:t>
            </a:fld>
            <a:endParaRPr lang="es-E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56E4C4A-F335-47E8-A468-ECBD750B538C}" type="datetimeFigureOut">
              <a:rPr lang="es-ES" smtClean="0"/>
              <a:t>06/10/2021</a:t>
            </a:fld>
            <a:endParaRPr lang="es-E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
          </a:p>
        </p:txBody>
      </p:sp>
      <p:sp>
        <p:nvSpPr>
          <p:cNvPr id="7" name="Slide Number Placeholder 6"/>
          <p:cNvSpPr>
            <a:spLocks noGrp="1"/>
          </p:cNvSpPr>
          <p:nvPr>
            <p:ph type="sldNum" sz="quarter" idx="12"/>
          </p:nvPr>
        </p:nvSpPr>
        <p:spPr/>
        <p:txBody>
          <a:bodyPr/>
          <a:lstStyle/>
          <a:p>
            <a:fld id="{60002EB4-3DA5-4C44-9D3F-09A4AB33924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56E4C4A-F335-47E8-A468-ECBD750B538C}" type="datetimeFigureOut">
              <a:rPr lang="es-ES" smtClean="0"/>
              <a:t>06/10/2021</a:t>
            </a:fld>
            <a:endParaRPr lang="es-E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0002EB4-3DA5-4C44-9D3F-09A4AB33924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ENLACES</a:t>
            </a:r>
            <a:br>
              <a:rPr lang="es-ES" dirty="0" smtClean="0"/>
            </a:br>
            <a:endParaRPr lang="es-ES" dirty="0"/>
          </a:p>
        </p:txBody>
      </p:sp>
      <p:sp>
        <p:nvSpPr>
          <p:cNvPr id="3" name="2 Subtítulo"/>
          <p:cNvSpPr>
            <a:spLocks noGrp="1"/>
          </p:cNvSpPr>
          <p:nvPr>
            <p:ph type="subTitle" idx="1"/>
          </p:nvPr>
        </p:nvSpPr>
        <p:spPr/>
        <p:txBody>
          <a:bodyPr/>
          <a:lstStyle/>
          <a:p>
            <a:r>
              <a:rPr lang="es-ES" b="1" dirty="0"/>
              <a:t>Enlaces relativos y absolutos</a:t>
            </a:r>
          </a:p>
          <a:p>
            <a:endParaRPr lang="es-ES" dirty="0"/>
          </a:p>
        </p:txBody>
      </p:sp>
    </p:spTree>
    <p:extLst>
      <p:ext uri="{BB962C8B-B14F-4D97-AF65-F5344CB8AC3E}">
        <p14:creationId xmlns:p14="http://schemas.microsoft.com/office/powerpoint/2010/main" val="316959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a:t>
            </a:r>
            <a:r>
              <a:rPr lang="es-ES" b="1" dirty="0"/>
              <a:t>El origen y el destino del enlace se encuentran muy alejados</a:t>
            </a:r>
            <a:endParaRPr lang="es-ES" dirty="0"/>
          </a:p>
        </p:txBody>
      </p:sp>
      <p:sp>
        <p:nvSpPr>
          <p:cNvPr id="3" name="2 Marcador de contenido"/>
          <p:cNvSpPr>
            <a:spLocks noGrp="1"/>
          </p:cNvSpPr>
          <p:nvPr>
            <p:ph idx="1"/>
          </p:nvPr>
        </p:nvSpPr>
        <p:spPr/>
        <p:txBody>
          <a:bodyPr>
            <a:normAutofit fontScale="77500" lnSpcReduction="20000"/>
          </a:bodyPr>
          <a:lstStyle/>
          <a:p>
            <a:r>
              <a:rPr lang="es-ES" dirty="0"/>
              <a:t>Cuando el origen y el destino de un enlace se encuentran muy alejados (pero en el mismo servidor) las URL relativas se pueden complicar en exceso. Aunque es posible utilizar ../ para subir por la jerarquía de directorios y se puede entrar en cualquier directorio indicando su nombre, las URL relativas que se obtienen son demasiado largas y complicadas.</a:t>
            </a:r>
          </a:p>
          <a:p>
            <a:r>
              <a:rPr lang="es-ES" dirty="0"/>
              <a:t>En estos casos, lo más sencillo es indicar la ruta completa hasta el recurso enlazado comenzando desde la raíz del servidor web. Por lo tanto, estas URL relativas sólo omiten el protocolo y el nombre del servidor.</a:t>
            </a:r>
            <a:r>
              <a:rPr lang="es-ES" dirty="0" smtClean="0"/>
              <a:t/>
            </a:r>
            <a:br>
              <a:rPr lang="es-ES" dirty="0" smtClean="0"/>
            </a:br>
            <a:endParaRPr lang="es-ES" dirty="0"/>
          </a:p>
        </p:txBody>
      </p:sp>
    </p:spTree>
    <p:extLst>
      <p:ext uri="{BB962C8B-B14F-4D97-AF65-F5344CB8AC3E}">
        <p14:creationId xmlns:p14="http://schemas.microsoft.com/office/powerpoint/2010/main" val="3135756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936" t="42659" r="32511" b="31349"/>
          <a:stretch/>
        </p:blipFill>
        <p:spPr bwMode="auto">
          <a:xfrm>
            <a:off x="539552" y="2023120"/>
            <a:ext cx="8280920" cy="291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097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4.3. Enlaces básicos</a:t>
            </a:r>
            <a:br>
              <a:rPr lang="es-ES" b="1" dirty="0"/>
            </a:br>
            <a:endParaRPr lang="es-ES" dirty="0"/>
          </a:p>
        </p:txBody>
      </p:sp>
      <p:sp>
        <p:nvSpPr>
          <p:cNvPr id="3" name="2 Marcador de contenido"/>
          <p:cNvSpPr>
            <a:spLocks noGrp="1"/>
          </p:cNvSpPr>
          <p:nvPr>
            <p:ph idx="1"/>
          </p:nvPr>
        </p:nvSpPr>
        <p:spPr>
          <a:xfrm>
            <a:off x="549273" y="1484784"/>
            <a:ext cx="7757948" cy="1368152"/>
          </a:xfrm>
        </p:spPr>
        <p:txBody>
          <a:bodyPr>
            <a:normAutofit/>
          </a:bodyPr>
          <a:lstStyle/>
          <a:p>
            <a:pPr marL="0" indent="0">
              <a:buNone/>
            </a:pPr>
            <a:endParaRPr lang="pt-BR" dirty="0" smtClean="0">
              <a:effectLst/>
            </a:endParaRPr>
          </a:p>
          <a:p>
            <a:pPr marL="0" indent="0">
              <a:buNone/>
            </a:pPr>
            <a:r>
              <a:rPr lang="pt-BR" dirty="0" smtClean="0">
                <a:effectLst/>
              </a:rPr>
              <a:t>&lt;</a:t>
            </a:r>
            <a:r>
              <a:rPr lang="pt-BR" dirty="0" smtClean="0"/>
              <a:t>a</a:t>
            </a:r>
            <a:r>
              <a:rPr lang="pt-BR" dirty="0" smtClean="0">
                <a:effectLst/>
              </a:rPr>
              <a:t> </a:t>
            </a:r>
            <a:r>
              <a:rPr lang="pt-BR" dirty="0" err="1" smtClean="0"/>
              <a:t>href</a:t>
            </a:r>
            <a:r>
              <a:rPr lang="pt-BR" dirty="0" smtClean="0">
                <a:effectLst/>
              </a:rPr>
              <a:t>=</a:t>
            </a:r>
            <a:r>
              <a:rPr lang="pt-BR" dirty="0" smtClean="0"/>
              <a:t>"http://www.google.com"</a:t>
            </a:r>
            <a:r>
              <a:rPr lang="pt-BR" dirty="0" smtClean="0">
                <a:effectLst/>
              </a:rPr>
              <a:t>&gt;</a:t>
            </a:r>
            <a:r>
              <a:rPr lang="pt-BR" dirty="0" smtClean="0"/>
              <a:t>Página principal de Google</a:t>
            </a:r>
            <a:r>
              <a:rPr lang="pt-BR" dirty="0" smtClean="0">
                <a:effectLst/>
              </a:rPr>
              <a:t>&lt;/</a:t>
            </a:r>
            <a:r>
              <a:rPr lang="pt-BR" dirty="0" smtClean="0"/>
              <a:t>a</a:t>
            </a:r>
            <a:r>
              <a:rPr lang="pt-BR" dirty="0" smtClean="0">
                <a:effectLst/>
              </a:rPr>
              <a:t>&gt;</a:t>
            </a:r>
            <a:endParaRPr lang="es-ES" dirty="0" smtClean="0"/>
          </a:p>
          <a:p>
            <a:pPr marL="0" indent="0">
              <a:buNone/>
            </a:pPr>
            <a:endParaRPr lang="es-ES"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667" t="31345" r="32004" b="32670"/>
          <a:stretch/>
        </p:blipFill>
        <p:spPr bwMode="auto">
          <a:xfrm>
            <a:off x="683568" y="2852936"/>
            <a:ext cx="7921407" cy="284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885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7818" y="803564"/>
            <a:ext cx="8478982" cy="5433747"/>
          </a:xfrm>
        </p:spPr>
        <p:txBody>
          <a:bodyPr>
            <a:normAutofit/>
          </a:bodyPr>
          <a:lstStyle/>
          <a:p>
            <a:r>
              <a:rPr lang="es-ES" dirty="0"/>
              <a:t>El otro atributo básico de la etiqueta </a:t>
            </a:r>
            <a:r>
              <a:rPr lang="es-ES" dirty="0" smtClean="0"/>
              <a:t>&lt;a&gt;</a:t>
            </a:r>
            <a:r>
              <a:rPr lang="es-ES" dirty="0"/>
              <a:t> es </a:t>
            </a:r>
            <a:r>
              <a:rPr lang="es-ES" b="1" dirty="0" err="1" smtClean="0"/>
              <a:t>name</a:t>
            </a:r>
            <a:r>
              <a:rPr lang="es-ES" b="1" dirty="0"/>
              <a:t>,</a:t>
            </a:r>
            <a:r>
              <a:rPr lang="es-ES" dirty="0"/>
              <a:t> que permite definir enlaces dentro de una misma página web. Si una página es muy larga, puede ser útil mostrar enlaces de tipo "</a:t>
            </a:r>
            <a:r>
              <a:rPr lang="es-ES" dirty="0" smtClean="0"/>
              <a:t>Saltar hasta la segunda sección</a:t>
            </a:r>
            <a:r>
              <a:rPr lang="es-ES" dirty="0"/>
              <a:t>", "</a:t>
            </a:r>
            <a:r>
              <a:rPr lang="es-ES" dirty="0" smtClean="0"/>
              <a:t>Volver al principio de la página</a:t>
            </a:r>
            <a:r>
              <a:rPr lang="es-ES" dirty="0"/>
              <a:t>", etc</a:t>
            </a:r>
            <a:r>
              <a:rPr lang="es-ES" dirty="0" smtClean="0"/>
              <a:t>.</a:t>
            </a:r>
          </a:p>
          <a:p>
            <a:endParaRPr lang="es-ES" dirty="0" smtClean="0"/>
          </a:p>
          <a:p>
            <a:r>
              <a:rPr lang="es-ES" dirty="0" smtClean="0"/>
              <a:t>El </a:t>
            </a:r>
            <a:r>
              <a:rPr lang="es-ES" dirty="0"/>
              <a:t>atributo </a:t>
            </a:r>
            <a:r>
              <a:rPr lang="es-ES" b="1" dirty="0" err="1" smtClean="0"/>
              <a:t>name</a:t>
            </a:r>
            <a:r>
              <a:rPr lang="es-ES" b="1" dirty="0"/>
              <a:t> </a:t>
            </a:r>
            <a:r>
              <a:rPr lang="es-ES" dirty="0"/>
              <a:t>permite crear "enlaces vacíos" que hacen referencia a secciones dentro de una misma página. Una vez definidos los "enlaces vacíos", es posible crear un enlace que apunte directamente a una sección concreta de una </a:t>
            </a:r>
            <a:r>
              <a:rPr lang="es-ES" dirty="0" smtClean="0"/>
              <a:t>página</a:t>
            </a:r>
            <a:r>
              <a:rPr lang="es-ES" dirty="0"/>
              <a:t>.</a:t>
            </a:r>
          </a:p>
        </p:txBody>
      </p:sp>
    </p:spTree>
    <p:extLst>
      <p:ext uri="{BB962C8B-B14F-4D97-AF65-F5344CB8AC3E}">
        <p14:creationId xmlns:p14="http://schemas.microsoft.com/office/powerpoint/2010/main" val="55246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4.1. URL</a:t>
            </a:r>
            <a:br>
              <a:rPr lang="es-ES" b="1" dirty="0"/>
            </a:br>
            <a:endParaRPr lang="es-ES" dirty="0"/>
          </a:p>
        </p:txBody>
      </p:sp>
      <p:sp>
        <p:nvSpPr>
          <p:cNvPr id="3" name="2 Marcador de contenido"/>
          <p:cNvSpPr>
            <a:spLocks noGrp="1"/>
          </p:cNvSpPr>
          <p:nvPr>
            <p:ph idx="1"/>
          </p:nvPr>
        </p:nvSpPr>
        <p:spPr>
          <a:xfrm>
            <a:off x="1043492" y="2323653"/>
            <a:ext cx="7128908" cy="3409604"/>
          </a:xfrm>
        </p:spPr>
        <p:txBody>
          <a:bodyPr/>
          <a:lstStyle/>
          <a:p>
            <a:r>
              <a:rPr lang="es-ES" dirty="0"/>
              <a:t>El acrónimo URL (del inglés </a:t>
            </a:r>
            <a:r>
              <a:rPr lang="es-ES" i="1" dirty="0" err="1"/>
              <a:t>Uniform</a:t>
            </a:r>
            <a:r>
              <a:rPr lang="es-ES" i="1" dirty="0"/>
              <a:t> </a:t>
            </a:r>
            <a:r>
              <a:rPr lang="es-ES" i="1" dirty="0" err="1"/>
              <a:t>Resource</a:t>
            </a:r>
            <a:r>
              <a:rPr lang="es-ES" i="1" dirty="0"/>
              <a:t> </a:t>
            </a:r>
            <a:r>
              <a:rPr lang="es-ES" i="1" dirty="0" err="1"/>
              <a:t>Locator</a:t>
            </a:r>
            <a:r>
              <a:rPr lang="es-ES" dirty="0"/>
              <a:t>) hace referencia al identificador único de cada recurso disponible en Internet. Las URL son esenciales para crear los enlaces, pero también se utilizan en otros elementos HTML como las imágenes y los formularios.</a:t>
            </a:r>
          </a:p>
        </p:txBody>
      </p:sp>
    </p:spTree>
    <p:extLst>
      <p:ext uri="{BB962C8B-B14F-4D97-AF65-F5344CB8AC3E}">
        <p14:creationId xmlns:p14="http://schemas.microsoft.com/office/powerpoint/2010/main" val="261164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539552" y="476672"/>
            <a:ext cx="7024744" cy="1143000"/>
          </a:xfrm>
        </p:spPr>
        <p:txBody>
          <a:bodyPr>
            <a:normAutofit fontScale="90000"/>
          </a:bodyPr>
          <a:lstStyle/>
          <a:p>
            <a:r>
              <a:rPr lang="es-ES" dirty="0" smtClean="0"/>
              <a:t>http://www.librosweb.es/xhtml/capitulo4.html</a:t>
            </a:r>
            <a:endParaRPr lang="es-ES" dirty="0"/>
          </a:p>
        </p:txBody>
      </p:sp>
      <p:sp>
        <p:nvSpPr>
          <p:cNvPr id="6" name="5 Marcador de contenido"/>
          <p:cNvSpPr>
            <a:spLocks noGrp="1"/>
          </p:cNvSpPr>
          <p:nvPr>
            <p:ph idx="1"/>
          </p:nvPr>
        </p:nvSpPr>
        <p:spPr>
          <a:xfrm>
            <a:off x="539552" y="1772816"/>
            <a:ext cx="8208912" cy="4824537"/>
          </a:xfrm>
        </p:spPr>
        <p:txBody>
          <a:bodyPr>
            <a:normAutofit fontScale="85000" lnSpcReduction="20000"/>
          </a:bodyPr>
          <a:lstStyle/>
          <a:p>
            <a:pPr marL="0" indent="0">
              <a:buNone/>
            </a:pPr>
            <a:r>
              <a:rPr lang="es-ES" dirty="0" smtClean="0"/>
              <a:t>Las </a:t>
            </a:r>
            <a:r>
              <a:rPr lang="es-ES" dirty="0"/>
              <a:t>partes que componen la URL anterior son</a:t>
            </a:r>
            <a:r>
              <a:rPr lang="es-ES" dirty="0" smtClean="0"/>
              <a:t>:</a:t>
            </a:r>
          </a:p>
          <a:p>
            <a:endParaRPr lang="es-ES" dirty="0"/>
          </a:p>
          <a:p>
            <a:r>
              <a:rPr lang="es-ES" dirty="0"/>
              <a:t>Protocolo (http://): el mecanismo que debe utilizar el navegador para acceder a ese recurso. Todas las páginas web utilizan http://. Las páginas web </a:t>
            </a:r>
            <a:r>
              <a:rPr lang="es-ES" i="1" dirty="0"/>
              <a:t>seguras</a:t>
            </a:r>
            <a:r>
              <a:rPr lang="es-ES" dirty="0"/>
              <a:t> (por ejemplo las de los bancos y las de los servicios de email) utilizan https:// (se añade una letra s</a:t>
            </a:r>
            <a:r>
              <a:rPr lang="es-ES" dirty="0" smtClean="0"/>
              <a:t>).</a:t>
            </a:r>
          </a:p>
          <a:p>
            <a:endParaRPr lang="es-ES" dirty="0"/>
          </a:p>
          <a:p>
            <a:r>
              <a:rPr lang="es-ES" dirty="0"/>
              <a:t>Servidor (www.librosweb.es): simplificando mucho su explicación, se trata del ordenador en el que se encuentra guardada la página que se quiere acceder. Los navegadores son capaces de obtener la dirección de cada servidor a partir de su nombre</a:t>
            </a:r>
            <a:r>
              <a:rPr lang="es-ES" dirty="0" smtClean="0"/>
              <a:t>.</a:t>
            </a:r>
          </a:p>
          <a:p>
            <a:endParaRPr lang="es-ES" dirty="0"/>
          </a:p>
          <a:p>
            <a:r>
              <a:rPr lang="es-ES" dirty="0"/>
              <a:t>Ruta (/</a:t>
            </a:r>
            <a:r>
              <a:rPr lang="es-ES" dirty="0" err="1"/>
              <a:t>xhtml</a:t>
            </a:r>
            <a:r>
              <a:rPr lang="es-ES" dirty="0"/>
              <a:t>/capitulo4.html): </a:t>
            </a:r>
            <a:r>
              <a:rPr lang="es-ES" i="1" dirty="0"/>
              <a:t>camino</a:t>
            </a:r>
            <a:r>
              <a:rPr lang="es-ES" dirty="0"/>
              <a:t> que se debe seguir, una vez que se ha llegado al servidor, para localizar el recurso específico que se quiere acceder.</a:t>
            </a:r>
          </a:p>
          <a:p>
            <a:pPr marL="0" indent="0">
              <a:buNone/>
            </a:pPr>
            <a:endParaRPr lang="es-ES" dirty="0"/>
          </a:p>
        </p:txBody>
      </p:sp>
    </p:spTree>
    <p:extLst>
      <p:ext uri="{BB962C8B-B14F-4D97-AF65-F5344CB8AC3E}">
        <p14:creationId xmlns:p14="http://schemas.microsoft.com/office/powerpoint/2010/main" val="25839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4.2 Enlaces </a:t>
            </a:r>
            <a:r>
              <a:rPr lang="es-ES" b="1" dirty="0"/>
              <a:t>relativos y absolutos</a:t>
            </a:r>
            <a:br>
              <a:rPr lang="es-ES" b="1" dirty="0"/>
            </a:br>
            <a:endParaRPr lang="es-ES" dirty="0"/>
          </a:p>
        </p:txBody>
      </p:sp>
      <p:sp>
        <p:nvSpPr>
          <p:cNvPr id="3" name="2 Marcador de contenido"/>
          <p:cNvSpPr>
            <a:spLocks noGrp="1"/>
          </p:cNvSpPr>
          <p:nvPr>
            <p:ph idx="1"/>
          </p:nvPr>
        </p:nvSpPr>
        <p:spPr/>
        <p:txBody>
          <a:bodyPr>
            <a:normAutofit fontScale="92500" lnSpcReduction="20000"/>
          </a:bodyPr>
          <a:lstStyle/>
          <a:p>
            <a:r>
              <a:rPr lang="es-ES" dirty="0"/>
              <a:t> Las </a:t>
            </a:r>
            <a:r>
              <a:rPr lang="es-ES" b="1" dirty="0"/>
              <a:t>URL absolutas</a:t>
            </a:r>
            <a:r>
              <a:rPr lang="es-ES" dirty="0"/>
              <a:t> incluyen todas las partes de la URL (protocolo, servidor y ruta) por lo que no se necesita más información para obtener el recurso enlazado</a:t>
            </a:r>
            <a:r>
              <a:rPr lang="es-ES" dirty="0" smtClean="0"/>
              <a:t>.</a:t>
            </a:r>
          </a:p>
          <a:p>
            <a:r>
              <a:rPr lang="es-ES" dirty="0"/>
              <a:t>Las </a:t>
            </a:r>
            <a:r>
              <a:rPr lang="es-ES" b="1" dirty="0"/>
              <a:t>URL relativas</a:t>
            </a:r>
            <a:r>
              <a:rPr lang="es-ES" dirty="0"/>
              <a:t> prescinden de algunas partes de las URL para hacerlas más breves. Como se trata de URL incompletas, es necesario disponer de información adicional para obtener el recurso enlazado. En concreto, para que una URL relativa sea útil es imprescindible conocer la URL del origen del enlace.</a:t>
            </a:r>
          </a:p>
        </p:txBody>
      </p:sp>
    </p:spTree>
    <p:extLst>
      <p:ext uri="{BB962C8B-B14F-4D97-AF65-F5344CB8AC3E}">
        <p14:creationId xmlns:p14="http://schemas.microsoft.com/office/powerpoint/2010/main" val="332298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548680"/>
            <a:ext cx="7344816" cy="5328592"/>
          </a:xfrm>
        </p:spPr>
        <p:txBody>
          <a:bodyPr>
            <a:normAutofit fontScale="92500"/>
          </a:bodyPr>
          <a:lstStyle/>
          <a:p>
            <a:r>
              <a:rPr lang="es-ES" b="1" dirty="0" smtClean="0"/>
              <a:t>URL absoluta: </a:t>
            </a:r>
          </a:p>
          <a:p>
            <a:pPr marL="68580" indent="0">
              <a:buNone/>
            </a:pPr>
            <a:r>
              <a:rPr lang="es-ES" dirty="0" smtClean="0"/>
              <a:t>http://www.ejemplo.com/ruta1/ruta2/pagina2.html </a:t>
            </a:r>
          </a:p>
          <a:p>
            <a:endParaRPr lang="es-ES" dirty="0" smtClean="0"/>
          </a:p>
          <a:p>
            <a:r>
              <a:rPr lang="es-ES" b="1" dirty="0" smtClean="0"/>
              <a:t>URL relativa: </a:t>
            </a:r>
          </a:p>
          <a:p>
            <a:pPr marL="68580" indent="0">
              <a:buNone/>
            </a:pPr>
            <a:endParaRPr lang="es-ES" b="1" dirty="0"/>
          </a:p>
          <a:p>
            <a:pPr marL="68580" indent="0">
              <a:buNone/>
            </a:pPr>
            <a:r>
              <a:rPr lang="es-ES" b="1" dirty="0" smtClean="0"/>
              <a:t>	</a:t>
            </a:r>
            <a:r>
              <a:rPr lang="es-ES" dirty="0" smtClean="0"/>
              <a:t>/ruta1/ruta2/pagina2.html</a:t>
            </a:r>
          </a:p>
          <a:p>
            <a:endParaRPr lang="es-ES" dirty="0" smtClean="0"/>
          </a:p>
          <a:p>
            <a:pPr marL="0" indent="0">
              <a:buNone/>
            </a:pPr>
            <a:endParaRPr lang="es-ES" dirty="0" smtClean="0"/>
          </a:p>
          <a:p>
            <a:pPr marL="0" indent="0">
              <a:buNone/>
            </a:pPr>
            <a:r>
              <a:rPr lang="es-ES" dirty="0" smtClean="0"/>
              <a:t>Aunque </a:t>
            </a:r>
            <a:r>
              <a:rPr lang="es-ES" dirty="0"/>
              <a:t>el ejemplo mostrado es el caso más sencillo de URL relativa, existen otros casos más avanzados en los que se prescinde de parte o toda la ruta del recurso que se enlaza. A continuación se muestran los cuatro tipos diferentes de URL relativas:</a:t>
            </a:r>
          </a:p>
        </p:txBody>
      </p:sp>
    </p:spTree>
    <p:extLst>
      <p:ext uri="{BB962C8B-B14F-4D97-AF65-F5344CB8AC3E}">
        <p14:creationId xmlns:p14="http://schemas.microsoft.com/office/powerpoint/2010/main" val="206514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1628800"/>
            <a:ext cx="7024744" cy="1143000"/>
          </a:xfrm>
        </p:spPr>
        <p:txBody>
          <a:bodyPr>
            <a:normAutofit fontScale="90000"/>
          </a:bodyPr>
          <a:lstStyle/>
          <a:p>
            <a:r>
              <a:rPr lang="es-ES" dirty="0" smtClean="0"/>
              <a:t>1) El origen y el destino del enlace se encuentran en el mismo directorio</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80" y="3140968"/>
            <a:ext cx="8424936" cy="249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63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8428" y="1412776"/>
            <a:ext cx="8527976" cy="1152128"/>
          </a:xfrm>
        </p:spPr>
        <p:txBody>
          <a:bodyPr>
            <a:normAutofit fontScale="90000"/>
          </a:bodyPr>
          <a:lstStyle/>
          <a:p>
            <a:r>
              <a:rPr lang="es-ES" dirty="0"/>
              <a:t>2) </a:t>
            </a:r>
            <a:r>
              <a:rPr lang="es-ES" b="1" dirty="0"/>
              <a:t>El destino del enlace se encuentra cerca de su origen y en un nivel </a:t>
            </a:r>
            <a:r>
              <a:rPr lang="es-ES" b="1" dirty="0" smtClean="0"/>
              <a:t>superior</a:t>
            </a:r>
            <a:br>
              <a:rPr lang="es-ES" b="1" dirty="0" smtClean="0"/>
            </a:br>
            <a:endParaRPr lang="es-ES" dirty="0"/>
          </a:p>
        </p:txBody>
      </p:sp>
      <p:sp>
        <p:nvSpPr>
          <p:cNvPr id="3" name="2 Marcador de contenido"/>
          <p:cNvSpPr>
            <a:spLocks noGrp="1"/>
          </p:cNvSpPr>
          <p:nvPr>
            <p:ph idx="1"/>
          </p:nvPr>
        </p:nvSpPr>
        <p:spPr>
          <a:xfrm>
            <a:off x="1103137" y="1988841"/>
            <a:ext cx="6709223" cy="3384376"/>
          </a:xfrm>
        </p:spPr>
        <p:txBody>
          <a:bodyPr>
            <a:normAutofit/>
          </a:bodyPr>
          <a:lstStyle/>
          <a:p>
            <a:pPr marL="0" indent="0">
              <a:buNone/>
            </a:pPr>
            <a:r>
              <a:rPr lang="es-ES" sz="2400" dirty="0"/>
              <a:t>Para indicar al navegador que debe subir un nivel, se incluyen dos puntos y una barra (</a:t>
            </a:r>
            <a:r>
              <a:rPr lang="es-ES" sz="2400" dirty="0" smtClean="0"/>
              <a:t>../</a:t>
            </a:r>
            <a:r>
              <a:rPr lang="es-ES" sz="2400" dirty="0"/>
              <a:t>) en la ruta del recurso enlazado. De esta forma, cada vez que aparece </a:t>
            </a:r>
            <a:r>
              <a:rPr lang="es-ES" sz="2400" dirty="0" smtClean="0"/>
              <a:t>../</a:t>
            </a:r>
            <a:r>
              <a:rPr lang="es-ES" sz="2400" dirty="0"/>
              <a:t> en una URL relativa, significa que se debe subir un nivel.</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038"/>
          <a:stretch/>
        </p:blipFill>
        <p:spPr bwMode="auto">
          <a:xfrm>
            <a:off x="467544" y="4005064"/>
            <a:ext cx="8192521" cy="223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73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4644" y="2276872"/>
            <a:ext cx="8569356" cy="1008112"/>
          </a:xfrm>
        </p:spPr>
        <p:txBody>
          <a:bodyPr>
            <a:normAutofit fontScale="90000"/>
          </a:bodyPr>
          <a:lstStyle/>
          <a:p>
            <a:r>
              <a:rPr lang="es-ES" dirty="0" smtClean="0"/>
              <a:t/>
            </a:r>
            <a:br>
              <a:rPr lang="es-ES" dirty="0" smtClean="0"/>
            </a:br>
            <a:r>
              <a:rPr lang="es-ES" dirty="0"/>
              <a:t/>
            </a:r>
            <a:br>
              <a:rPr lang="es-ES" dirty="0"/>
            </a:br>
            <a:r>
              <a:rPr lang="es-ES" dirty="0" smtClean="0"/>
              <a:t/>
            </a:r>
            <a:br>
              <a:rPr lang="es-ES" dirty="0" smtClean="0"/>
            </a:br>
            <a:r>
              <a:rPr lang="es-ES" dirty="0" smtClean="0"/>
              <a:t>3)</a:t>
            </a:r>
            <a:r>
              <a:rPr lang="es-ES" dirty="0"/>
              <a:t> </a:t>
            </a:r>
            <a:r>
              <a:rPr lang="es-ES" b="1" dirty="0"/>
              <a:t>El destino del enlace se encuentra cerca de su origen y en un nivel inferior</a:t>
            </a:r>
            <a:r>
              <a:rPr lang="es-ES" dirty="0"/>
              <a:t/>
            </a:r>
            <a:br>
              <a:rPr lang="es-ES" dirty="0"/>
            </a:br>
            <a:r>
              <a:rPr lang="es-ES" dirty="0"/>
              <a:t/>
            </a:r>
            <a:br>
              <a:rPr lang="es-ES" dirty="0"/>
            </a:br>
            <a:endParaRPr lang="es-E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53" y="2564904"/>
            <a:ext cx="8991018" cy="233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14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608" y="620688"/>
            <a:ext cx="7488832" cy="5505475"/>
          </a:xfrm>
        </p:spPr>
        <p:txBody>
          <a:bodyPr/>
          <a:lstStyle/>
          <a:p>
            <a:pPr marL="0" indent="0">
              <a:buNone/>
            </a:pPr>
            <a:r>
              <a:rPr lang="es-ES" dirty="0"/>
              <a:t>De la misma forma, se pueden indicar varios directorios seguidos para que el navegador descienda jerárquicamente por la estructura de </a:t>
            </a:r>
            <a:r>
              <a:rPr lang="es-ES" dirty="0" smtClean="0"/>
              <a:t>directorios:</a:t>
            </a:r>
          </a:p>
          <a:p>
            <a:pPr marL="0" indent="0">
              <a:buNone/>
            </a:pP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879002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02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52</TotalTime>
  <Words>194</Words>
  <Application>Microsoft Office PowerPoint</Application>
  <PresentationFormat>Presentación en pantalla (4:3)</PresentationFormat>
  <Paragraphs>39</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Austin</vt:lpstr>
      <vt:lpstr>ENLACES </vt:lpstr>
      <vt:lpstr>4.1. URL </vt:lpstr>
      <vt:lpstr>http://www.librosweb.es/xhtml/capitulo4.html</vt:lpstr>
      <vt:lpstr>4.2 Enlaces relativos y absolutos </vt:lpstr>
      <vt:lpstr>Presentación de PowerPoint</vt:lpstr>
      <vt:lpstr>1) El origen y el destino del enlace se encuentran en el mismo directorio</vt:lpstr>
      <vt:lpstr>2) El destino del enlace se encuentra cerca de su origen y en un nivel superior </vt:lpstr>
      <vt:lpstr>   3) El destino del enlace se encuentra cerca de su origen y en un nivel inferior  </vt:lpstr>
      <vt:lpstr>Presentación de PowerPoint</vt:lpstr>
      <vt:lpstr>4) El origen y el destino del enlace se encuentran muy alejados</vt:lpstr>
      <vt:lpstr>Presentación de PowerPoint</vt:lpstr>
      <vt:lpstr>4.3. Enlaces básicos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ENLACES</dc:title>
  <dc:creator>Usuario</dc:creator>
  <cp:lastModifiedBy>Usuario</cp:lastModifiedBy>
  <cp:revision>5</cp:revision>
  <dcterms:created xsi:type="dcterms:W3CDTF">2021-10-06T10:19:46Z</dcterms:created>
  <dcterms:modified xsi:type="dcterms:W3CDTF">2021-10-06T11:11:48Z</dcterms:modified>
</cp:coreProperties>
</file>