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6" r:id="rId5"/>
    <p:sldId id="308" r:id="rId6"/>
    <p:sldId id="310" r:id="rId7"/>
    <p:sldId id="314" r:id="rId8"/>
    <p:sldId id="323" r:id="rId9"/>
    <p:sldId id="315" r:id="rId10"/>
    <p:sldId id="316" r:id="rId11"/>
    <p:sldId id="317" r:id="rId12"/>
    <p:sldId id="319" r:id="rId13"/>
    <p:sldId id="318" r:id="rId14"/>
    <p:sldId id="320" r:id="rId15"/>
    <p:sldId id="321" r:id="rId16"/>
    <p:sldId id="329" r:id="rId17"/>
    <p:sldId id="330" r:id="rId18"/>
    <p:sldId id="333" r:id="rId19"/>
    <p:sldId id="331" r:id="rId20"/>
    <p:sldId id="313" r:id="rId21"/>
    <p:sldId id="326" r:id="rId22"/>
    <p:sldId id="322" r:id="rId23"/>
    <p:sldId id="328" r:id="rId24"/>
    <p:sldId id="324" r:id="rId25"/>
    <p:sldId id="325" r:id="rId26"/>
    <p:sldId id="327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406A554-F844-4A43-A648-A2F2C4FFA805}">
          <p14:sldIdLst>
            <p14:sldId id="266"/>
            <p14:sldId id="308"/>
          </p14:sldIdLst>
        </p14:section>
        <p14:section name="Definizioni di Base" id="{0E8FAB23-BCA2-48D2-B63C-DF8A881119E9}">
          <p14:sldIdLst>
            <p14:sldId id="310"/>
            <p14:sldId id="314"/>
            <p14:sldId id="323"/>
          </p14:sldIdLst>
        </p14:section>
        <p14:section name="Colorazione di Grafi" id="{412ED3F1-B241-4542-B83B-C1A4E7DFFEF2}">
          <p14:sldIdLst>
            <p14:sldId id="315"/>
            <p14:sldId id="316"/>
            <p14:sldId id="317"/>
          </p14:sldIdLst>
        </p14:section>
        <p14:section name="Dimostrazione Teorema di Brookks" id="{CB33C36C-3C74-4953-BED0-304E1ECF6729}">
          <p14:sldIdLst>
            <p14:sldId id="319"/>
            <p14:sldId id="318"/>
            <p14:sldId id="320"/>
            <p14:sldId id="321"/>
            <p14:sldId id="329"/>
            <p14:sldId id="330"/>
            <p14:sldId id="333"/>
            <p14:sldId id="331"/>
          </p14:sldIdLst>
        </p14:section>
        <p14:section name="Bibliografia" id="{6F5D7259-82C1-43F9-A633-4B67D2B61A68}">
          <p14:sldIdLst>
            <p14:sldId id="313"/>
          </p14:sldIdLst>
        </p14:section>
        <p14:section name="Materiale Supplementare" id="{DCED1065-192B-484B-8E7B-2885B5763077}">
          <p14:sldIdLst>
            <p14:sldId id="326"/>
            <p14:sldId id="322"/>
            <p14:sldId id="328"/>
            <p14:sldId id="324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Nibbi" initials="MN" lastIdx="4" clrIdx="0">
    <p:extLst>
      <p:ext uri="{19B8F6BF-5375-455C-9EA6-DF929625EA0E}">
        <p15:presenceInfo xmlns:p15="http://schemas.microsoft.com/office/powerpoint/2012/main" userId="S::martina.nibbi@studenti.unimi.it::aad362a6-ed5f-4782-83f6-e117bed229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2:18:36.259" idx="1">
    <p:pos x="10" y="10"/>
    <p:text>aggiungere esempi sul grafo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2:39:10.710" idx="2">
    <p:pos x="10" y="10"/>
    <p:text>Fare esempi</p:text>
    <p:extLst>
      <p:ext uri="{C676402C-5697-4E1C-873F-D02D1690AC5C}">
        <p15:threadingInfo xmlns:p15="http://schemas.microsoft.com/office/powerpoint/2012/main" timeZoneBias="-60"/>
      </p:ext>
    </p:extLst>
  </p:cm>
  <p:cm authorId="1" dt="2021-02-25T12:39:26.410" idx="3">
    <p:pos x="146" y="146"/>
    <p:text>Dire qualcosa di più sui cicli</p:text>
    <p:extLst>
      <p:ext uri="{C676402C-5697-4E1C-873F-D02D1690AC5C}">
        <p15:threadingInfo xmlns:p15="http://schemas.microsoft.com/office/powerpoint/2012/main" timeZoneBias="-60"/>
      </p:ext>
    </p:extLst>
  </p:cm>
  <p:cm authorId="1" dt="2021-02-25T12:39:44.983" idx="4">
    <p:pos x="282" y="282"/>
    <p:text>Dire qualcosa sugli alberi (algoritmo di Spanning Tree)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28983-AEAC-475A-AF0F-6098F9DD4FA7}" type="datetimeFigureOut">
              <a:rPr lang="it-IT" smtClean="0"/>
              <a:t>13/03/2021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AE49-99BB-49D5-9665-98F7638EF9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31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C7A2-FA36-45B8-A6F3-BBA639851B22}" type="datetimeFigureOut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2E2AB-FF03-44FC-B8BE-1EA7DD83A79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54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E2AB-FF03-44FC-B8BE-1EA7DD83A79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5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E2AB-FF03-44FC-B8BE-1EA7DD83A79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35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2E2AB-FF03-44FC-B8BE-1EA7DD83A799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354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2E2AB-FF03-44FC-B8BE-1EA7DD83A799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0799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B8A70-C938-4B80-AC65-5C2E818ECA9F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9F6CC-9A20-4A6A-A75B-86BEE32E8773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 rtl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45C461-0A3C-4D9D-81FD-84F48750D8BB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E025C-BFC6-4448-AF5D-6E79119E8946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4AF92-EB36-46B0-A4A2-A090512B0847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423AF-5D8F-4E97-9341-6D6DA1362F9C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65FD5-603B-4D10-900E-2188243EA2E8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929810B-6D2F-489F-8F74-80749B163F97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7EE4CF5-C171-404C-BB7D-4EB5F4F6A8AD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C795C76A-FF29-4390-B1CD-27F8627CF6BB}" type="datetime1">
              <a:rPr lang="it-IT" noProof="0" smtClean="0"/>
              <a:t>13/03/2021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5" Type="http://schemas.openxmlformats.org/officeDocument/2006/relationships/image" Target="../media/image6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8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87.png"/><Relationship Id="rId4" Type="http://schemas.openxmlformats.org/officeDocument/2006/relationships/image" Target="../media/image76.png"/><Relationship Id="rId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it-IT" dirty="0"/>
              <a:t>Colorazione di Grafi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r>
              <a:rPr lang="it-IT" dirty="0"/>
              <a:t>Martina Nibbi - 960950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77D449-386F-4282-B8C9-C2DA507E3CFB}"/>
              </a:ext>
            </a:extLst>
          </p:cNvPr>
          <p:cNvSpPr txBox="1"/>
          <p:nvPr/>
        </p:nvSpPr>
        <p:spPr>
          <a:xfrm>
            <a:off x="6632327" y="6450993"/>
            <a:ext cx="50084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</a:rPr>
              <a:t>Strutture Dati e Algoritmi per la Fisica dei Dati, </a:t>
            </a:r>
            <a:r>
              <a:rPr lang="it-IT" sz="1500" dirty="0" err="1">
                <a:solidFill>
                  <a:schemeClr val="bg1"/>
                </a:solidFill>
              </a:rPr>
              <a:t>a.a</a:t>
            </a:r>
            <a:r>
              <a:rPr lang="it-IT" sz="1500" dirty="0">
                <a:solidFill>
                  <a:schemeClr val="bg1"/>
                </a:solidFill>
              </a:rPr>
              <a:t>. 2020/21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2982B532-6A52-4FEC-B3CF-9877256BC370}"/>
                  </a:ext>
                </a:extLst>
              </p:cNvPr>
              <p:cNvSpPr/>
              <p:nvPr/>
            </p:nvSpPr>
            <p:spPr>
              <a:xfrm>
                <a:off x="1632334" y="427686"/>
                <a:ext cx="8927332" cy="104782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TEO 3: 	Per ogni grafo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connesso esiste un ordinamento dell’insieme di vertici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per cui 	l’algoritmo Greedy di colorazione usa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colori.</a:t>
                </a:r>
              </a:p>
            </p:txBody>
          </p:sp>
        </mc:Choice>
        <mc:Fallback xmlns="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2982B532-6A52-4FEC-B3CF-9877256BC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34" y="427686"/>
                <a:ext cx="8927332" cy="104782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A4CC02C-04A0-4CF9-89F0-FE244E912B11}"/>
                  </a:ext>
                </a:extLst>
              </p:cNvPr>
              <p:cNvSpPr txBox="1"/>
              <p:nvPr/>
            </p:nvSpPr>
            <p:spPr>
              <a:xfrm>
                <a:off x="875434" y="2015837"/>
                <a:ext cx="104411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DIM: Supponendo di conoscere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it-IT" b="1" dirty="0"/>
                  <a:t>, considero le colorazioni in cui il primo colore compare un numero massimo di volte. Tra queste, scelgo le colorazioni in cui il secondo colore compare un numero massimo di volte e così via. A questo punto, ordino i vertici in modo tale che prima vengano quelli associati al primo colore e così via.</a:t>
                </a:r>
              </a:p>
              <a:p>
                <a:r>
                  <a:rPr lang="it-IT" b="1" dirty="0"/>
                  <a:t>Se si applica l’algoritmo </a:t>
                </a:r>
                <a:r>
                  <a:rPr lang="it-IT" b="1" dirty="0" err="1"/>
                  <a:t>greedy</a:t>
                </a:r>
                <a:r>
                  <a:rPr lang="it-IT" b="1" dirty="0"/>
                  <a:t> di colorazione all’ordinamento così ottenuto si ottiene la stessa colorazione di partenza, la quale utilizza appunto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it-IT" b="1" dirty="0"/>
                  <a:t> colori.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A4CC02C-04A0-4CF9-89F0-FE244E912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34" y="2015837"/>
                <a:ext cx="10441132" cy="1754326"/>
              </a:xfrm>
              <a:prstGeom prst="rect">
                <a:avLst/>
              </a:prstGeom>
              <a:blipFill>
                <a:blip r:embed="rId3"/>
                <a:stretch>
                  <a:fillRect l="-526" t="-1742" r="-818" b="-5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B9D6656-D566-4C66-BF39-1C329A698ED9}"/>
                  </a:ext>
                </a:extLst>
              </p:cNvPr>
              <p:cNvSpPr txBox="1"/>
              <p:nvPr/>
            </p:nvSpPr>
            <p:spPr>
              <a:xfrm>
                <a:off x="1994937" y="4125825"/>
                <a:ext cx="8202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70C0"/>
                    </a:solidFill>
                  </a:rPr>
                  <a:t>In generale, non si conosce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a priori. Non esiste un algoritmo in tempo polinomiale che permetta di trovare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o l’ordinamento ottimale.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B9D6656-D566-4C66-BF39-1C329A69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37" y="4125825"/>
                <a:ext cx="8202125" cy="646331"/>
              </a:xfrm>
              <a:prstGeom prst="rect">
                <a:avLst/>
              </a:prstGeom>
              <a:blipFill>
                <a:blip r:embed="rId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AF44E4-AAEC-41AC-B4EA-A831143E1D9C}"/>
              </a:ext>
            </a:extLst>
          </p:cNvPr>
          <p:cNvSpPr txBox="1"/>
          <p:nvPr/>
        </p:nvSpPr>
        <p:spPr>
          <a:xfrm>
            <a:off x="2131482" y="5127818"/>
            <a:ext cx="79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Esiste un ordinamento che permette di dimostrare il teorema di Brooks.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02270-AEA2-46CA-9CE6-8474748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262472-36CA-4EFC-A253-61ECCA7B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114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FD39E-5A5E-4546-80D3-1E969F7573D8}"/>
              </a:ext>
            </a:extLst>
          </p:cNvPr>
          <p:cNvSpPr txBox="1">
            <a:spLocks/>
          </p:cNvSpPr>
          <p:nvPr/>
        </p:nvSpPr>
        <p:spPr>
          <a:xfrm>
            <a:off x="2439879" y="168676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The Vertex </a:t>
            </a:r>
            <a:r>
              <a:rPr lang="it-IT" sz="3200" dirty="0" err="1"/>
              <a:t>Ordering</a:t>
            </a:r>
            <a:r>
              <a:rPr lang="it-IT" sz="3200" dirty="0"/>
              <a:t> </a:t>
            </a:r>
            <a:r>
              <a:rPr lang="it-IT" sz="3200" dirty="0" err="1"/>
              <a:t>Algorithm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E85F32B-F2F9-4FBC-96F8-9107566647E6}"/>
                  </a:ext>
                </a:extLst>
              </p:cNvPr>
              <p:cNvSpPr txBox="1"/>
              <p:nvPr/>
            </p:nvSpPr>
            <p:spPr>
              <a:xfrm>
                <a:off x="259107" y="1669003"/>
                <a:ext cx="5836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Considero un albero di supporto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*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E85F32B-F2F9-4FBC-96F8-91075666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" y="1669003"/>
                <a:ext cx="5836892" cy="369332"/>
              </a:xfrm>
              <a:prstGeom prst="rect">
                <a:avLst/>
              </a:prstGeom>
              <a:blipFill>
                <a:blip r:embed="rId2"/>
                <a:stretch>
                  <a:fillRect l="-731"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C81FA84-3C40-4E32-A34C-1049ACA69245}"/>
                  </a:ext>
                </a:extLst>
              </p:cNvPr>
              <p:cNvSpPr txBox="1"/>
              <p:nvPr/>
            </p:nvSpPr>
            <p:spPr>
              <a:xfrm>
                <a:off x="259107" y="2133130"/>
                <a:ext cx="5836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Scelgo un vertice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dell’insieme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C81FA84-3C40-4E32-A34C-1049ACA6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" y="2133130"/>
                <a:ext cx="5836892" cy="369332"/>
              </a:xfrm>
              <a:prstGeom prst="rect">
                <a:avLst/>
              </a:prstGeom>
              <a:blipFill>
                <a:blip r:embed="rId3"/>
                <a:stretch>
                  <a:fillRect l="-731"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D94062-4238-4D7C-8615-FF6B56D3E730}"/>
                  </a:ext>
                </a:extLst>
              </p:cNvPr>
              <p:cNvSpPr txBox="1"/>
              <p:nvPr/>
            </p:nvSpPr>
            <p:spPr>
              <a:xfrm>
                <a:off x="259106" y="2597257"/>
                <a:ext cx="5836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Ad ogni arco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assegno un peso pari a 1.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D94062-4238-4D7C-8615-FF6B56D3E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2597257"/>
                <a:ext cx="5836892" cy="369332"/>
              </a:xfrm>
              <a:prstGeom prst="rect">
                <a:avLst/>
              </a:prstGeom>
              <a:blipFill>
                <a:blip r:embed="rId4"/>
                <a:stretch>
                  <a:fillRect l="-731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10F5CF-E578-490B-A781-7218FE21C902}"/>
                  </a:ext>
                </a:extLst>
              </p:cNvPr>
              <p:cNvSpPr txBox="1"/>
              <p:nvPr/>
            </p:nvSpPr>
            <p:spPr>
              <a:xfrm>
                <a:off x="259106" y="3061384"/>
                <a:ext cx="58368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Ordino gli elementi dal più lontano al più vicino ad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rispetto al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10F5CF-E578-490B-A781-7218FE21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3061384"/>
                <a:ext cx="5836892" cy="646331"/>
              </a:xfrm>
              <a:prstGeom prst="rect">
                <a:avLst/>
              </a:prstGeom>
              <a:blipFill>
                <a:blip r:embed="rId5"/>
                <a:stretch>
                  <a:fillRect l="-731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E5948D-4846-46CA-83B6-AC36D3CAFCFB}"/>
                  </a:ext>
                </a:extLst>
              </p:cNvPr>
              <p:cNvSpPr txBox="1"/>
              <p:nvPr/>
            </p:nvSpPr>
            <p:spPr>
              <a:xfrm>
                <a:off x="259106" y="3802510"/>
                <a:ext cx="5836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Pongo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all’ultimo posto.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E5948D-4846-46CA-83B6-AC36D3CAF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3802510"/>
                <a:ext cx="5836892" cy="369332"/>
              </a:xfrm>
              <a:prstGeom prst="rect">
                <a:avLst/>
              </a:prstGeom>
              <a:blipFill>
                <a:blip r:embed="rId6"/>
                <a:stretch>
                  <a:fillRect l="-731"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E33077-6B27-41CF-B5E8-33F87E29C380}"/>
              </a:ext>
            </a:extLst>
          </p:cNvPr>
          <p:cNvSpPr txBox="1"/>
          <p:nvPr/>
        </p:nvSpPr>
        <p:spPr>
          <a:xfrm>
            <a:off x="588432" y="4727332"/>
            <a:ext cx="51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Questo algoritmo garantisce che tutti i vertici tranne l’ultimo siano adiacenti ad un vertice con indice di ordinamento più alto.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571E011-083F-4518-BC9C-941072FF4D46}"/>
              </a:ext>
            </a:extLst>
          </p:cNvPr>
          <p:cNvSpPr/>
          <p:nvPr/>
        </p:nvSpPr>
        <p:spPr>
          <a:xfrm>
            <a:off x="10422384" y="5068863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A96A2BF-BCFB-474D-B1F1-532A25919CC2}"/>
              </a:ext>
            </a:extLst>
          </p:cNvPr>
          <p:cNvSpPr/>
          <p:nvPr/>
        </p:nvSpPr>
        <p:spPr>
          <a:xfrm>
            <a:off x="7992862" y="1621997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42BD784-D781-4E65-A447-0E6FDF8E91E4}"/>
              </a:ext>
            </a:extLst>
          </p:cNvPr>
          <p:cNvSpPr/>
          <p:nvPr/>
        </p:nvSpPr>
        <p:spPr>
          <a:xfrm>
            <a:off x="8031332" y="36951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DD5D9C9-1AA3-4C06-9C75-96D6C6E148E1}"/>
              </a:ext>
            </a:extLst>
          </p:cNvPr>
          <p:cNvSpPr/>
          <p:nvPr/>
        </p:nvSpPr>
        <p:spPr>
          <a:xfrm>
            <a:off x="9265328" y="2414442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B55D1C4-4299-4C57-9DE0-13694865D27E}"/>
              </a:ext>
            </a:extLst>
          </p:cNvPr>
          <p:cNvSpPr/>
          <p:nvPr/>
        </p:nvSpPr>
        <p:spPr>
          <a:xfrm>
            <a:off x="9638190" y="3884944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336C0D3-1A45-49FE-9A28-F3FFC3390190}"/>
              </a:ext>
            </a:extLst>
          </p:cNvPr>
          <p:cNvSpPr/>
          <p:nvPr/>
        </p:nvSpPr>
        <p:spPr>
          <a:xfrm>
            <a:off x="11094131" y="27652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83CE1D7-1987-4184-BFF3-3E7296AFAE4A}"/>
              </a:ext>
            </a:extLst>
          </p:cNvPr>
          <p:cNvSpPr/>
          <p:nvPr/>
        </p:nvSpPr>
        <p:spPr>
          <a:xfrm>
            <a:off x="10262585" y="1263139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8A6CB63-4FE1-4DC7-B725-1BD60AC67433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8349590" y="2729687"/>
            <a:ext cx="970342" cy="10195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80167F0-2C96-4E00-84E7-11918B649A01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8311120" y="1937242"/>
            <a:ext cx="1008812" cy="531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B6C3D52-3DB7-4427-BF77-68E7D7B46F75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9583586" y="1578384"/>
            <a:ext cx="733603" cy="8901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F00C28A-FC2F-4DC1-A621-77832105D58E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9638190" y="2599108"/>
            <a:ext cx="1455941" cy="350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8922521-B791-45E3-A42A-C0A3674894FE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10580843" y="1578384"/>
            <a:ext cx="699719" cy="11868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585E9FE-24C6-44F1-A098-B2BBFFEACC24}"/>
              </a:ext>
            </a:extLst>
          </p:cNvPr>
          <p:cNvCxnSpPr>
            <a:stCxn id="15" idx="3"/>
            <a:endCxn id="14" idx="7"/>
          </p:cNvCxnSpPr>
          <p:nvPr/>
        </p:nvCxnSpPr>
        <p:spPr>
          <a:xfrm flipH="1">
            <a:off x="9956448" y="3080525"/>
            <a:ext cx="1192287" cy="8585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3B6EBCB-6CD5-420C-8009-800E20572FD6}"/>
              </a:ext>
            </a:extLst>
          </p:cNvPr>
          <p:cNvCxnSpPr>
            <a:stCxn id="14" idx="5"/>
            <a:endCxn id="10" idx="1"/>
          </p:cNvCxnSpPr>
          <p:nvPr/>
        </p:nvCxnSpPr>
        <p:spPr>
          <a:xfrm>
            <a:off x="9956448" y="4200189"/>
            <a:ext cx="520540" cy="922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A5602D7-083E-485A-90E2-217ADD985945}"/>
              </a:ext>
            </a:extLst>
          </p:cNvPr>
          <p:cNvSpPr txBox="1"/>
          <p:nvPr/>
        </p:nvSpPr>
        <p:spPr>
          <a:xfrm>
            <a:off x="8605619" y="2931700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21BC256-852C-48A9-9620-8DAC37ADF013}"/>
              </a:ext>
            </a:extLst>
          </p:cNvPr>
          <p:cNvSpPr txBox="1"/>
          <p:nvPr/>
        </p:nvSpPr>
        <p:spPr>
          <a:xfrm>
            <a:off x="8675844" y="1868871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AB27FC3-4D77-4346-9453-DBA7E5C13FA4}"/>
              </a:ext>
            </a:extLst>
          </p:cNvPr>
          <p:cNvSpPr txBox="1"/>
          <p:nvPr/>
        </p:nvSpPr>
        <p:spPr>
          <a:xfrm>
            <a:off x="9931585" y="1925746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C12B920-D63C-4C6D-A851-BB48495B8D93}"/>
              </a:ext>
            </a:extLst>
          </p:cNvPr>
          <p:cNvSpPr txBox="1"/>
          <p:nvPr/>
        </p:nvSpPr>
        <p:spPr>
          <a:xfrm>
            <a:off x="10220688" y="2794420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69F4C25-207F-4737-B20A-FEDEC1A1B7F5}"/>
              </a:ext>
            </a:extLst>
          </p:cNvPr>
          <p:cNvSpPr txBox="1"/>
          <p:nvPr/>
        </p:nvSpPr>
        <p:spPr>
          <a:xfrm>
            <a:off x="10473833" y="3541291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6C200D4-BA63-465A-85FE-BD8A6DBD55BB}"/>
              </a:ext>
            </a:extLst>
          </p:cNvPr>
          <p:cNvSpPr txBox="1"/>
          <p:nvPr/>
        </p:nvSpPr>
        <p:spPr>
          <a:xfrm>
            <a:off x="9865580" y="4589561"/>
            <a:ext cx="2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0CBEC6B-BC04-4812-9306-899C766554E3}"/>
                  </a:ext>
                </a:extLst>
              </p:cNvPr>
              <p:cNvSpPr txBox="1"/>
              <p:nvPr/>
            </p:nvSpPr>
            <p:spPr>
              <a:xfrm>
                <a:off x="10303544" y="1293916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0CBEC6B-BC04-4812-9306-899C7665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544" y="1293916"/>
                <a:ext cx="2909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01C1FBEF-51A7-48A5-BA7C-0504F6DBAFA5}"/>
                  </a:ext>
                </a:extLst>
              </p:cNvPr>
              <p:cNvSpPr txBox="1"/>
              <p:nvPr/>
            </p:nvSpPr>
            <p:spPr>
              <a:xfrm>
                <a:off x="10454563" y="5090190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01C1FBEF-51A7-48A5-BA7C-0504F6DB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563" y="5090190"/>
                <a:ext cx="290944" cy="307777"/>
              </a:xfrm>
              <a:prstGeom prst="rect">
                <a:avLst/>
              </a:prstGeom>
              <a:blipFill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6AFC92B-9812-4814-A6F9-247BA4465D87}"/>
                  </a:ext>
                </a:extLst>
              </p:cNvPr>
              <p:cNvSpPr txBox="1"/>
              <p:nvPr/>
            </p:nvSpPr>
            <p:spPr>
              <a:xfrm>
                <a:off x="9673936" y="3905417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6AFC92B-9812-4814-A6F9-247BA446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936" y="3905417"/>
                <a:ext cx="290944" cy="307777"/>
              </a:xfrm>
              <a:prstGeom prst="rect">
                <a:avLst/>
              </a:prstGeom>
              <a:blipFill>
                <a:blip r:embed="rId9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38D3573-A8B6-4E40-B55D-D85F86B88C2D}"/>
                  </a:ext>
                </a:extLst>
              </p:cNvPr>
              <p:cNvSpPr txBox="1"/>
              <p:nvPr/>
            </p:nvSpPr>
            <p:spPr>
              <a:xfrm>
                <a:off x="11137403" y="2791089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38D3573-A8B6-4E40-B55D-D85F86B8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403" y="2791089"/>
                <a:ext cx="290944" cy="307777"/>
              </a:xfrm>
              <a:prstGeom prst="rect">
                <a:avLst/>
              </a:prstGeom>
              <a:blipFill>
                <a:blip r:embed="rId10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DACCFA1C-024C-4982-9BE7-FDCDF156F186}"/>
                  </a:ext>
                </a:extLst>
              </p:cNvPr>
              <p:cNvSpPr txBox="1"/>
              <p:nvPr/>
            </p:nvSpPr>
            <p:spPr>
              <a:xfrm>
                <a:off x="7988614" y="1637473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DACCFA1C-024C-4982-9BE7-FDCDF156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14" y="1637473"/>
                <a:ext cx="290944" cy="307777"/>
              </a:xfrm>
              <a:prstGeom prst="rect">
                <a:avLst/>
              </a:prstGeom>
              <a:blipFill>
                <a:blip r:embed="rId1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4F26B31E-8B33-4F90-9429-AD45F9FD1650}"/>
                  </a:ext>
                </a:extLst>
              </p:cNvPr>
              <p:cNvSpPr txBox="1"/>
              <p:nvPr/>
            </p:nvSpPr>
            <p:spPr>
              <a:xfrm>
                <a:off x="8044989" y="3725957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4F26B31E-8B33-4F90-9429-AD45F9FD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989" y="3725957"/>
                <a:ext cx="290944" cy="307777"/>
              </a:xfrm>
              <a:prstGeom prst="rect">
                <a:avLst/>
              </a:prstGeom>
              <a:blipFill>
                <a:blip r:embed="rId1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987DDF85-DA30-4C48-B67A-ADFC90F54D11}"/>
                  </a:ext>
                </a:extLst>
              </p:cNvPr>
              <p:cNvSpPr txBox="1"/>
              <p:nvPr/>
            </p:nvSpPr>
            <p:spPr>
              <a:xfrm>
                <a:off x="9278985" y="2418639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987DDF85-DA30-4C48-B67A-ADFC90F54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985" y="2418639"/>
                <a:ext cx="290944" cy="307777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5508E9AB-C414-4B86-BC3E-356AAFC745B6}"/>
                  </a:ext>
                </a:extLst>
              </p:cNvPr>
              <p:cNvSpPr txBox="1"/>
              <p:nvPr/>
            </p:nvSpPr>
            <p:spPr>
              <a:xfrm>
                <a:off x="10286391" y="1274700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5508E9AB-C414-4B86-BC3E-356AAFC7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391" y="1274700"/>
                <a:ext cx="290944" cy="307777"/>
              </a:xfrm>
              <a:prstGeom prst="rect">
                <a:avLst/>
              </a:prstGeom>
              <a:blipFill>
                <a:blip r:embed="rId14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D7A2BAA-5DD3-4817-AC3F-E192741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5091913B-DB06-4F8D-B0CD-AC83E679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738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1" grpId="0"/>
      <p:bldP spid="53" grpId="0"/>
      <p:bldP spid="54" grpId="0"/>
      <p:bldP spid="55" grpId="0"/>
      <p:bldP spid="56" grpId="0"/>
      <p:bldP spid="57" grpId="0"/>
      <p:bldP spid="58" grpId="0"/>
      <p:bldP spid="58" grpId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e 7">
            <a:extLst>
              <a:ext uri="{FF2B5EF4-FFF2-40B4-BE49-F238E27FC236}">
                <a16:creationId xmlns:a16="http://schemas.microsoft.com/office/drawing/2014/main" id="{12BB1907-78BC-4E8D-9161-0AA32E6B8699}"/>
              </a:ext>
            </a:extLst>
          </p:cNvPr>
          <p:cNvSpPr/>
          <p:nvPr/>
        </p:nvSpPr>
        <p:spPr>
          <a:xfrm>
            <a:off x="10422384" y="5068863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EF402DF-B362-43D6-A8DD-F3E5941DE262}"/>
              </a:ext>
            </a:extLst>
          </p:cNvPr>
          <p:cNvSpPr/>
          <p:nvPr/>
        </p:nvSpPr>
        <p:spPr>
          <a:xfrm>
            <a:off x="7992862" y="1621997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4A75372-8E51-43AA-89E9-C76E25A1337E}"/>
              </a:ext>
            </a:extLst>
          </p:cNvPr>
          <p:cNvSpPr/>
          <p:nvPr/>
        </p:nvSpPr>
        <p:spPr>
          <a:xfrm>
            <a:off x="8031332" y="36951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198FD6C-F1B2-4F15-9216-167D9CA55161}"/>
              </a:ext>
            </a:extLst>
          </p:cNvPr>
          <p:cNvSpPr/>
          <p:nvPr/>
        </p:nvSpPr>
        <p:spPr>
          <a:xfrm>
            <a:off x="9265328" y="2414442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F465179-2DF3-4BE8-96DC-E48922A0BEF2}"/>
              </a:ext>
            </a:extLst>
          </p:cNvPr>
          <p:cNvSpPr/>
          <p:nvPr/>
        </p:nvSpPr>
        <p:spPr>
          <a:xfrm>
            <a:off x="9638190" y="3884944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185EDF9-078B-4533-86C7-5564BEE590F8}"/>
              </a:ext>
            </a:extLst>
          </p:cNvPr>
          <p:cNvSpPr/>
          <p:nvPr/>
        </p:nvSpPr>
        <p:spPr>
          <a:xfrm>
            <a:off x="11094131" y="27652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E11F1B4-EEE0-4FDF-8542-497DCC88661F}"/>
              </a:ext>
            </a:extLst>
          </p:cNvPr>
          <p:cNvSpPr/>
          <p:nvPr/>
        </p:nvSpPr>
        <p:spPr>
          <a:xfrm>
            <a:off x="10262585" y="1263139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BB7D8F9-BAF2-4473-9A88-6DA44151802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8349590" y="2729687"/>
            <a:ext cx="970342" cy="10195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3F8D29D-6A0C-4F15-B348-73FEDB1EE92D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311120" y="1937242"/>
            <a:ext cx="1008812" cy="531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4AD1560-37FD-4CA4-A739-F74C292C0E97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9583586" y="1578384"/>
            <a:ext cx="733603" cy="8901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A45CD44-2391-4CFA-9F28-4FEB4F69219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9638190" y="2599108"/>
            <a:ext cx="1455941" cy="350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DACC6FD-19E6-4765-8F63-DBECCE30DDF0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10580843" y="1578384"/>
            <a:ext cx="699719" cy="11868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04D141D-1183-42C6-8779-0A1FB0D3BE4F}"/>
              </a:ext>
            </a:extLst>
          </p:cNvPr>
          <p:cNvCxnSpPr>
            <a:stCxn id="13" idx="3"/>
            <a:endCxn id="12" idx="7"/>
          </p:cNvCxnSpPr>
          <p:nvPr/>
        </p:nvCxnSpPr>
        <p:spPr>
          <a:xfrm flipH="1">
            <a:off x="9956448" y="3080525"/>
            <a:ext cx="1192287" cy="8585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CB494FE-54D4-4CA1-A562-0360265298D1}"/>
              </a:ext>
            </a:extLst>
          </p:cNvPr>
          <p:cNvCxnSpPr>
            <a:stCxn id="12" idx="5"/>
            <a:endCxn id="8" idx="1"/>
          </p:cNvCxnSpPr>
          <p:nvPr/>
        </p:nvCxnSpPr>
        <p:spPr>
          <a:xfrm>
            <a:off x="9956448" y="4200189"/>
            <a:ext cx="520540" cy="922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390D63A-FB23-4441-AAA5-41A5B937FE06}"/>
                  </a:ext>
                </a:extLst>
              </p:cNvPr>
              <p:cNvSpPr txBox="1"/>
              <p:nvPr/>
            </p:nvSpPr>
            <p:spPr>
              <a:xfrm>
                <a:off x="10454563" y="5090190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390D63A-FB23-4441-AAA5-41A5B937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563" y="5090190"/>
                <a:ext cx="290944" cy="307777"/>
              </a:xfrm>
              <a:prstGeom prst="rect">
                <a:avLst/>
              </a:prstGeom>
              <a:blipFill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E539C93-80FD-4768-9926-255902F4FFCC}"/>
                  </a:ext>
                </a:extLst>
              </p:cNvPr>
              <p:cNvSpPr txBox="1"/>
              <p:nvPr/>
            </p:nvSpPr>
            <p:spPr>
              <a:xfrm>
                <a:off x="9673936" y="3905417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E539C93-80FD-4768-9926-255902F4F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936" y="3905417"/>
                <a:ext cx="290944" cy="307777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C3DC2E9-83D9-40DD-9420-FCD10DD18904}"/>
                  </a:ext>
                </a:extLst>
              </p:cNvPr>
              <p:cNvSpPr txBox="1"/>
              <p:nvPr/>
            </p:nvSpPr>
            <p:spPr>
              <a:xfrm>
                <a:off x="11137403" y="2791089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C3DC2E9-83D9-40DD-9420-FCD10DD1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403" y="2791089"/>
                <a:ext cx="290944" cy="307777"/>
              </a:xfrm>
              <a:prstGeom prst="rect">
                <a:avLst/>
              </a:prstGeom>
              <a:blipFill>
                <a:blip r:embed="rId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85F101F-09DF-4880-8BF6-3A5AAF271D95}"/>
                  </a:ext>
                </a:extLst>
              </p:cNvPr>
              <p:cNvSpPr txBox="1"/>
              <p:nvPr/>
            </p:nvSpPr>
            <p:spPr>
              <a:xfrm>
                <a:off x="7988614" y="1637473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85F101F-09DF-4880-8BF6-3A5AAF27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14" y="1637473"/>
                <a:ext cx="290944" cy="307777"/>
              </a:xfrm>
              <a:prstGeom prst="rect">
                <a:avLst/>
              </a:prstGeom>
              <a:blipFill>
                <a:blip r:embed="rId6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E0ED7F3-0120-4599-A51A-D6FDEFEA9512}"/>
                  </a:ext>
                </a:extLst>
              </p:cNvPr>
              <p:cNvSpPr txBox="1"/>
              <p:nvPr/>
            </p:nvSpPr>
            <p:spPr>
              <a:xfrm>
                <a:off x="8044989" y="3725957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E0ED7F3-0120-4599-A51A-D6FDEFEA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989" y="3725957"/>
                <a:ext cx="290944" cy="307777"/>
              </a:xfrm>
              <a:prstGeom prst="rect">
                <a:avLst/>
              </a:prstGeom>
              <a:blipFill>
                <a:blip r:embed="rId7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FB557FF-0C2D-458D-A5FE-51DF29F3FFF3}"/>
                  </a:ext>
                </a:extLst>
              </p:cNvPr>
              <p:cNvSpPr txBox="1"/>
              <p:nvPr/>
            </p:nvSpPr>
            <p:spPr>
              <a:xfrm>
                <a:off x="9278985" y="2418639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FB557FF-0C2D-458D-A5FE-51DF29F3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985" y="2418639"/>
                <a:ext cx="290944" cy="307777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F672FC8-6F24-4F0C-9D89-B1834CD1B37A}"/>
                  </a:ext>
                </a:extLst>
              </p:cNvPr>
              <p:cNvSpPr txBox="1"/>
              <p:nvPr/>
            </p:nvSpPr>
            <p:spPr>
              <a:xfrm>
                <a:off x="10274283" y="1273841"/>
                <a:ext cx="2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F672FC8-6F24-4F0C-9D89-B1834CD1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283" y="1273841"/>
                <a:ext cx="290944" cy="307777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olo 1">
            <a:extLst>
              <a:ext uri="{FF2B5EF4-FFF2-40B4-BE49-F238E27FC236}">
                <a16:creationId xmlns:a16="http://schemas.microsoft.com/office/drawing/2014/main" id="{7891E123-DE34-4470-A270-C570C76E5867}"/>
              </a:ext>
            </a:extLst>
          </p:cNvPr>
          <p:cNvSpPr txBox="1">
            <a:spLocks/>
          </p:cNvSpPr>
          <p:nvPr/>
        </p:nvSpPr>
        <p:spPr>
          <a:xfrm>
            <a:off x="2272749" y="248280"/>
            <a:ext cx="8010349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non Regolari)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66CD53-E10E-4B1D-A8B1-04E825BCA0F7}"/>
                  </a:ext>
                </a:extLst>
              </p:cNvPr>
              <p:cNvSpPr txBox="1"/>
              <p:nvPr/>
            </p:nvSpPr>
            <p:spPr>
              <a:xfrm>
                <a:off x="259106" y="3439641"/>
                <a:ext cx="60188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Tutti i vertici tranne l’ultimo presentano almeno un vertice di indice più alto. Siccome il grado massimo del grafo 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, durante il processo di colorazione ogni vertice si ritroverà con al massimo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colori occupati ed esso verrà colorato con il numero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66CD53-E10E-4B1D-A8B1-04E825B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3439641"/>
                <a:ext cx="6018818" cy="1477328"/>
              </a:xfrm>
              <a:prstGeom prst="rect">
                <a:avLst/>
              </a:prstGeom>
              <a:blipFill>
                <a:blip r:embed="rId10"/>
                <a:stretch>
                  <a:fillRect l="-709" t="-1646" b="-5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FF26A66-4B2A-4BAE-AD7E-1F83B94C69CE}"/>
                  </a:ext>
                </a:extLst>
              </p:cNvPr>
              <p:cNvSpPr txBox="1"/>
              <p:nvPr/>
            </p:nvSpPr>
            <p:spPr>
              <a:xfrm>
                <a:off x="259106" y="5068863"/>
                <a:ext cx="601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Infine, l’ultimo vertice presenta al massimo un grado pari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e dunque non gli verrà associato un colore oltre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FF26A66-4B2A-4BAE-AD7E-1F83B94C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5068863"/>
                <a:ext cx="6018818" cy="646331"/>
              </a:xfrm>
              <a:prstGeom prst="rect">
                <a:avLst/>
              </a:prstGeom>
              <a:blipFill>
                <a:blip r:embed="rId11"/>
                <a:stretch>
                  <a:fillRect l="-709" t="-4717" r="-608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E4C7FF0-D988-4BA5-95DE-399C669D8933}"/>
                  </a:ext>
                </a:extLst>
              </p:cNvPr>
              <p:cNvSpPr txBox="1"/>
              <p:nvPr/>
            </p:nvSpPr>
            <p:spPr>
              <a:xfrm>
                <a:off x="259106" y="1273841"/>
                <a:ext cx="57352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Nel caso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non regolare esiste sicuramente un vertice di ordine minore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: scelgo questo vertice come il punto di partenza dell’algoritmo di ordinamento dei vertici.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E4C7FF0-D988-4BA5-95DE-399C669D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6" y="1273841"/>
                <a:ext cx="5735285" cy="1200329"/>
              </a:xfrm>
              <a:prstGeom prst="rect">
                <a:avLst/>
              </a:prstGeom>
              <a:blipFill>
                <a:blip r:embed="rId12"/>
                <a:stretch>
                  <a:fillRect l="-745" t="-2538" r="-532" b="-7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1E57D70-0D40-4B66-A525-F6F212B120F6}"/>
              </a:ext>
            </a:extLst>
          </p:cNvPr>
          <p:cNvSpPr txBox="1"/>
          <p:nvPr/>
        </p:nvSpPr>
        <p:spPr>
          <a:xfrm>
            <a:off x="259106" y="2641416"/>
            <a:ext cx="57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Applico l’algoritmo Greedy di colorazione sui vertici ordinati.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525F758-DF62-4B53-82CE-3DDB273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828A40-4163-4871-A549-8BCE790B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039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2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94458-762B-42E2-8154-35DD75282DEE}"/>
              </a:ext>
            </a:extLst>
          </p:cNvPr>
          <p:cNvSpPr txBox="1">
            <a:spLocks/>
          </p:cNvSpPr>
          <p:nvPr/>
        </p:nvSpPr>
        <p:spPr>
          <a:xfrm>
            <a:off x="2272749" y="248280"/>
            <a:ext cx="8010349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Riassumendo…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CF69DCB-45A4-40B7-ABFA-740765CAB068}"/>
                  </a:ext>
                </a:extLst>
              </p:cNvPr>
              <p:cNvSpPr/>
              <p:nvPr/>
            </p:nvSpPr>
            <p:spPr>
              <a:xfrm>
                <a:off x="1632334" y="1394042"/>
                <a:ext cx="8927332" cy="139354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Con Algoritmi Greedy e Vertex </a:t>
                </a:r>
                <a:r>
                  <a:rPr lang="it-IT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Ordering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coloro un grafo non regolare utilizzando al massimo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colori. Con un grafo regolare ma non completo o ciclico il Vertex </a:t>
                </a:r>
                <a:r>
                  <a:rPr lang="it-IT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Ordering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it-IT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Algorithm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può essere modificato in modo da continuare a rispettare il </a:t>
                </a:r>
                <a:r>
                  <a:rPr lang="it-IT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bound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del Teorema di Brooks (vedi materiale supplementare)</a:t>
                </a:r>
              </a:p>
            </p:txBody>
          </p:sp>
        </mc:Choice>
        <mc:Fallback xmlns=""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CF69DCB-45A4-40B7-ABFA-740765CAB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34" y="1394042"/>
                <a:ext cx="8927332" cy="13935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BDA29D1-F493-4160-91C6-002D2348A691}"/>
                  </a:ext>
                </a:extLst>
              </p:cNvPr>
              <p:cNvSpPr txBox="1"/>
              <p:nvPr/>
            </p:nvSpPr>
            <p:spPr>
              <a:xfrm>
                <a:off x="4066350" y="3024330"/>
                <a:ext cx="405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70C0"/>
                    </a:solidFill>
                  </a:rPr>
                  <a:t>Buon </a:t>
                </a:r>
                <a:r>
                  <a:rPr lang="it-IT" b="1" dirty="0" err="1">
                    <a:solidFill>
                      <a:srgbClr val="0070C0"/>
                    </a:solidFill>
                  </a:rPr>
                  <a:t>bound</a:t>
                </a:r>
                <a:r>
                  <a:rPr lang="it-IT" b="1" dirty="0">
                    <a:solidFill>
                      <a:srgbClr val="0070C0"/>
                    </a:solidFill>
                  </a:rPr>
                  <a:t> se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è piccolo rispetto ad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!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BDA29D1-F493-4160-91C6-002D2348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50" y="3024330"/>
                <a:ext cx="4059300" cy="369332"/>
              </a:xfrm>
              <a:prstGeom prst="rect">
                <a:avLst/>
              </a:prstGeom>
              <a:blipFill>
                <a:blip r:embed="rId3"/>
                <a:stretch>
                  <a:fillRect l="-1051" t="-6557" r="-2703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5529F9E1-5A32-4B09-B4BD-73D34C24BE16}"/>
                  </a:ext>
                </a:extLst>
              </p:cNvPr>
              <p:cNvSpPr/>
              <p:nvPr/>
            </p:nvSpPr>
            <p:spPr>
              <a:xfrm>
                <a:off x="1632334" y="3672156"/>
                <a:ext cx="8927332" cy="104782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Esiste sempre un ordinamento dei vertici per cui l’algoritmo Greedy colora il grafo utilizzando esattamente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colori.</a:t>
                </a:r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5529F9E1-5A32-4B09-B4BD-73D34C24B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34" y="3672156"/>
                <a:ext cx="8927332" cy="10478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69972C-EE6E-4AE5-BBBF-C39F8C2FE7E4}"/>
              </a:ext>
            </a:extLst>
          </p:cNvPr>
          <p:cNvSpPr txBox="1"/>
          <p:nvPr/>
        </p:nvSpPr>
        <p:spPr>
          <a:xfrm>
            <a:off x="2181444" y="5094626"/>
            <a:ext cx="782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Esistono delle strategie di ordinamento di vertici migliori di altre...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EE70A9-4363-4581-90CD-47077DD2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99A6FA8-BE17-430E-B3E9-78143F28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244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E143E0F9-5EDE-4419-B6E0-CFE0499B7106}"/>
              </a:ext>
            </a:extLst>
          </p:cNvPr>
          <p:cNvSpPr/>
          <p:nvPr/>
        </p:nvSpPr>
        <p:spPr>
          <a:xfrm>
            <a:off x="7702466" y="1576883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9EABC515-528F-4DBB-A7AD-85EBDCFA2177}"/>
              </a:ext>
            </a:extLst>
          </p:cNvPr>
          <p:cNvSpPr/>
          <p:nvPr/>
        </p:nvSpPr>
        <p:spPr>
          <a:xfrm>
            <a:off x="7744029" y="2477567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81973B0-B786-4781-91CE-C684A6B786D7}"/>
              </a:ext>
            </a:extLst>
          </p:cNvPr>
          <p:cNvSpPr/>
          <p:nvPr/>
        </p:nvSpPr>
        <p:spPr>
          <a:xfrm>
            <a:off x="7744030" y="3374186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796574C-7FA4-44EB-929E-E2B9830D50EF}"/>
              </a:ext>
            </a:extLst>
          </p:cNvPr>
          <p:cNvSpPr/>
          <p:nvPr/>
        </p:nvSpPr>
        <p:spPr>
          <a:xfrm>
            <a:off x="7744029" y="4275499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0F89CF2-8B36-49F9-8CCB-F6F896FB9BDA}"/>
              </a:ext>
            </a:extLst>
          </p:cNvPr>
          <p:cNvSpPr/>
          <p:nvPr/>
        </p:nvSpPr>
        <p:spPr>
          <a:xfrm>
            <a:off x="10310582" y="4275500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3806168-31C5-419A-BC79-117AF7A0273B}"/>
              </a:ext>
            </a:extLst>
          </p:cNvPr>
          <p:cNvSpPr/>
          <p:nvPr/>
        </p:nvSpPr>
        <p:spPr>
          <a:xfrm>
            <a:off x="10310584" y="3370121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C59AC89-86AE-4F8A-ACD8-0F09F5B23BEF}"/>
              </a:ext>
            </a:extLst>
          </p:cNvPr>
          <p:cNvSpPr/>
          <p:nvPr/>
        </p:nvSpPr>
        <p:spPr>
          <a:xfrm>
            <a:off x="10310584" y="2477567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8340198-A3DD-46FC-A366-2A4A4EAAE18F}"/>
              </a:ext>
            </a:extLst>
          </p:cNvPr>
          <p:cNvSpPr/>
          <p:nvPr/>
        </p:nvSpPr>
        <p:spPr>
          <a:xfrm>
            <a:off x="10310584" y="1580948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FFADDFE-EAFB-4CDF-9D82-8AD44C7F8406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8128261" y="1786013"/>
            <a:ext cx="2182323" cy="900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F7DFC659-B3CE-4BBB-B4CC-35786CB47555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8128261" y="1786013"/>
            <a:ext cx="2182323" cy="17932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65B47EA-192D-42C6-89F9-00F8FC70A011}"/>
              </a:ext>
            </a:extLst>
          </p:cNvPr>
          <p:cNvCxnSpPr>
            <a:stCxn id="2" idx="6"/>
            <a:endCxn id="8" idx="2"/>
          </p:cNvCxnSpPr>
          <p:nvPr/>
        </p:nvCxnSpPr>
        <p:spPr>
          <a:xfrm>
            <a:off x="8128261" y="1786013"/>
            <a:ext cx="2182321" cy="269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06C4988-3425-4BF5-BC74-9011C0E76DD3}"/>
              </a:ext>
            </a:extLst>
          </p:cNvPr>
          <p:cNvCxnSpPr>
            <a:stCxn id="3" idx="6"/>
            <a:endCxn id="11" idx="2"/>
          </p:cNvCxnSpPr>
          <p:nvPr/>
        </p:nvCxnSpPr>
        <p:spPr>
          <a:xfrm flipV="1">
            <a:off x="8169824" y="1790078"/>
            <a:ext cx="2140760" cy="896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F7D94F9-04CA-4B90-AD50-310014F07BDD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8169824" y="2686697"/>
            <a:ext cx="2140758" cy="17979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6DBD5BA-6FE5-49A7-9FE0-CB3DA198702E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8169824" y="2686697"/>
            <a:ext cx="2140760" cy="892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FB2D606-6E2D-423F-AD3D-03CF78AABD65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8169825" y="2686697"/>
            <a:ext cx="2140759" cy="896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7371027-6419-466B-82F4-82E6EA5924D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8169825" y="3583316"/>
            <a:ext cx="2140757" cy="901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40691BA-FDD2-44F0-BB09-45B63C3B31AC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8169825" y="1790078"/>
            <a:ext cx="2140759" cy="17932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EDE23F69-0C8F-4656-AB1F-29A8870FAC67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8169824" y="1790078"/>
            <a:ext cx="2140760" cy="26945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E21046F-BC3E-49E7-B09E-8031A5F30276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8169824" y="2686697"/>
            <a:ext cx="2140760" cy="17979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8EFE4B9-B597-4BAB-95F9-A15CF4CAEE2F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8169824" y="3579251"/>
            <a:ext cx="2140760" cy="9053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34F7C736-9683-4FD8-A0D8-F6153C31B548}"/>
                  </a:ext>
                </a:extLst>
              </p:cNvPr>
              <p:cNvSpPr txBox="1"/>
              <p:nvPr/>
            </p:nvSpPr>
            <p:spPr>
              <a:xfrm>
                <a:off x="253104" y="575632"/>
                <a:ext cx="5735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Ad esempio, i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Grafi a Corona</a:t>
                </a:r>
                <a:r>
                  <a:rPr lang="it-IT" dirty="0"/>
                  <a:t> hanno numero cromatico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, ma esiste un ordinamento che, combinato con l’algoritmo Greedy, utilizza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\2</m:t>
                    </m:r>
                  </m:oMath>
                </a14:m>
                <a:r>
                  <a:rPr lang="it-IT" dirty="0"/>
                  <a:t> colori.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34F7C736-9683-4FD8-A0D8-F6153C31B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04" y="575632"/>
                <a:ext cx="5735285" cy="923330"/>
              </a:xfrm>
              <a:prstGeom prst="rect">
                <a:avLst/>
              </a:prstGeom>
              <a:blipFill>
                <a:blip r:embed="rId2"/>
                <a:stretch>
                  <a:fillRect l="-745" t="-2632" b="-9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5B01292B-08DA-4695-94C1-A6B7A28362FC}"/>
                  </a:ext>
                </a:extLst>
              </p:cNvPr>
              <p:cNvSpPr txBox="1"/>
              <p:nvPr/>
            </p:nvSpPr>
            <p:spPr>
              <a:xfrm>
                <a:off x="7723247" y="1582854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5B01292B-08DA-4695-94C1-A6B7A283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47" y="1582854"/>
                <a:ext cx="42579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1C04AB7-72E1-4D55-8563-F0257346E4B0}"/>
                  </a:ext>
                </a:extLst>
              </p:cNvPr>
              <p:cNvSpPr txBox="1"/>
              <p:nvPr/>
            </p:nvSpPr>
            <p:spPr>
              <a:xfrm>
                <a:off x="10311770" y="1572818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1C04AB7-72E1-4D55-8563-F0257346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70" y="1572818"/>
                <a:ext cx="4257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7DA29E-756E-451F-B661-305C7DB53F3E}"/>
                  </a:ext>
                </a:extLst>
              </p:cNvPr>
              <p:cNvSpPr txBox="1"/>
              <p:nvPr/>
            </p:nvSpPr>
            <p:spPr>
              <a:xfrm>
                <a:off x="7744028" y="2460632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7DA29E-756E-451F-B661-305C7DB5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028" y="2460632"/>
                <a:ext cx="42579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01F1CEB8-2858-436D-BA09-3B84E222636E}"/>
                  </a:ext>
                </a:extLst>
              </p:cNvPr>
              <p:cNvSpPr txBox="1"/>
              <p:nvPr/>
            </p:nvSpPr>
            <p:spPr>
              <a:xfrm>
                <a:off x="7764810" y="3380482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01F1CEB8-2858-436D-BA09-3B84E222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10" y="3380482"/>
                <a:ext cx="42579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2DAAE82C-C9DE-4559-BD5A-B664867E4566}"/>
                  </a:ext>
                </a:extLst>
              </p:cNvPr>
              <p:cNvSpPr txBox="1"/>
              <p:nvPr/>
            </p:nvSpPr>
            <p:spPr>
              <a:xfrm>
                <a:off x="10310582" y="2468808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2DAAE82C-C9DE-4559-BD5A-B664867E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582" y="2468808"/>
                <a:ext cx="4257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829E2CA-9768-45DC-AD05-AE1F8529099E}"/>
                  </a:ext>
                </a:extLst>
              </p:cNvPr>
              <p:cNvSpPr txBox="1"/>
              <p:nvPr/>
            </p:nvSpPr>
            <p:spPr>
              <a:xfrm>
                <a:off x="7764810" y="4274870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829E2CA-9768-45DC-AD05-AE1F8529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10" y="4274870"/>
                <a:ext cx="4257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BB58B129-1D72-4FB5-B5E6-05AE4D275645}"/>
                  </a:ext>
                </a:extLst>
              </p:cNvPr>
              <p:cNvSpPr txBox="1"/>
              <p:nvPr/>
            </p:nvSpPr>
            <p:spPr>
              <a:xfrm>
                <a:off x="10331363" y="4239450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BB58B129-1D72-4FB5-B5E6-05AE4D27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63" y="4239450"/>
                <a:ext cx="4257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74646293-2187-4E2B-B438-ADF8428BE4C7}"/>
                  </a:ext>
                </a:extLst>
              </p:cNvPr>
              <p:cNvSpPr txBox="1"/>
              <p:nvPr/>
            </p:nvSpPr>
            <p:spPr>
              <a:xfrm>
                <a:off x="10311964" y="3382998"/>
                <a:ext cx="42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74646293-2187-4E2B-B438-ADF8428BE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964" y="3382998"/>
                <a:ext cx="4257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89CF0FD-550B-49FE-A514-793F39D8D02C}"/>
              </a:ext>
            </a:extLst>
          </p:cNvPr>
          <p:cNvSpPr txBox="1"/>
          <p:nvPr/>
        </p:nvSpPr>
        <p:spPr>
          <a:xfrm>
            <a:off x="253104" y="1669525"/>
            <a:ext cx="57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Vertex </a:t>
            </a:r>
            <a:r>
              <a:rPr lang="it-IT" dirty="0" err="1"/>
              <a:t>Ordering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garantisce il raggiungimento del </a:t>
            </a:r>
            <a:r>
              <a:rPr lang="it-IT" dirty="0" err="1"/>
              <a:t>bound</a:t>
            </a:r>
            <a:r>
              <a:rPr lang="it-IT" dirty="0"/>
              <a:t> dato dal teorema di Brooks (se grafi non regolari).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CACB0DC-6CF7-4B15-8F42-459815A16276}"/>
              </a:ext>
            </a:extLst>
          </p:cNvPr>
          <p:cNvSpPr txBox="1"/>
          <p:nvPr/>
        </p:nvSpPr>
        <p:spPr>
          <a:xfrm>
            <a:off x="253104" y="2763418"/>
            <a:ext cx="5735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L’algoritmo </a:t>
            </a:r>
            <a:r>
              <a:rPr lang="it-IT" b="1" i="1" dirty="0" err="1">
                <a:solidFill>
                  <a:srgbClr val="0070C0"/>
                </a:solidFill>
              </a:rPr>
              <a:t>Dsatur</a:t>
            </a:r>
            <a:r>
              <a:rPr lang="it-IT" dirty="0"/>
              <a:t> (degree of </a:t>
            </a:r>
            <a:r>
              <a:rPr lang="it-IT" dirty="0" err="1"/>
              <a:t>saturation</a:t>
            </a:r>
            <a:r>
              <a:rPr lang="it-IT" dirty="0"/>
              <a:t>) ordina i vertici durante la colorazione, scegliendo man mano di colorare con la tecnica Greedy il vertice più </a:t>
            </a:r>
            <a:r>
              <a:rPr lang="it-IT" b="1" i="1" dirty="0">
                <a:solidFill>
                  <a:srgbClr val="0070C0"/>
                </a:solidFill>
              </a:rPr>
              <a:t>saturo </a:t>
            </a:r>
            <a:r>
              <a:rPr lang="it-IT" dirty="0"/>
              <a:t>(con il maggior numero di vertici adiacenti già colorati).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FB7D249-46DA-4D58-BA86-CC5FE16D1CC4}"/>
              </a:ext>
            </a:extLst>
          </p:cNvPr>
          <p:cNvSpPr txBox="1"/>
          <p:nvPr/>
        </p:nvSpPr>
        <p:spPr>
          <a:xfrm>
            <a:off x="253104" y="4134310"/>
            <a:ext cx="57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E’ anche possibile studiare i peggiori ordinamenti possibili: il maggior numero di colori utilizzabili durante una colorazione Greedy è noto come </a:t>
            </a:r>
            <a:r>
              <a:rPr lang="it-IT" b="1" i="1" dirty="0">
                <a:solidFill>
                  <a:srgbClr val="0070C0"/>
                </a:solidFill>
              </a:rPr>
              <a:t>Grundy number</a:t>
            </a:r>
            <a:r>
              <a:rPr lang="it-IT" dirty="0"/>
              <a:t>.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29C2503-AC0E-4A7B-93AB-1F4CE90E09B1}"/>
              </a:ext>
            </a:extLst>
          </p:cNvPr>
          <p:cNvSpPr txBox="1"/>
          <p:nvPr/>
        </p:nvSpPr>
        <p:spPr>
          <a:xfrm>
            <a:off x="253104" y="5228203"/>
            <a:ext cx="57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Grundy number e il numero cromatico coincidono nei </a:t>
            </a:r>
            <a:r>
              <a:rPr lang="it-IT" b="1" i="1" dirty="0">
                <a:solidFill>
                  <a:srgbClr val="0070C0"/>
                </a:solidFill>
              </a:rPr>
              <a:t>Grafi </a:t>
            </a:r>
            <a:r>
              <a:rPr lang="it-IT" b="1" i="1" dirty="0" err="1">
                <a:solidFill>
                  <a:srgbClr val="0070C0"/>
                </a:solidFill>
              </a:rPr>
              <a:t>Well-Colored</a:t>
            </a:r>
            <a:r>
              <a:rPr lang="it-IT" dirty="0"/>
              <a:t>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9718C1-A3F9-497A-A543-F5A5FF5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A959D-A172-4D3A-9725-1885AA0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82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62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F384-BB2A-4BED-9F45-E5CD21352443}"/>
              </a:ext>
            </a:extLst>
          </p:cNvPr>
          <p:cNvSpPr txBox="1">
            <a:spLocks/>
          </p:cNvSpPr>
          <p:nvPr/>
        </p:nvSpPr>
        <p:spPr>
          <a:xfrm>
            <a:off x="2439879" y="168676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Ulteriori Limiti al Numero Cromatico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032AB74-93D0-44EE-A2AA-5C49603C217F}"/>
                  </a:ext>
                </a:extLst>
              </p:cNvPr>
              <p:cNvSpPr txBox="1"/>
              <p:nvPr/>
            </p:nvSpPr>
            <p:spPr>
              <a:xfrm>
                <a:off x="360714" y="1387660"/>
                <a:ext cx="57352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Se un grafo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contiene una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cricca </a:t>
                </a:r>
                <a:r>
                  <a:rPr lang="it-IT" dirty="0"/>
                  <a:t>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vertici, saranno necessari almeno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colori per colorare il grafo. Indicando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il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numero di cricca </a:t>
                </a:r>
                <a:r>
                  <a:rPr lang="it-IT" dirty="0"/>
                  <a:t>massimo tra tutte quelle presenti nel grafo si ottiene il limite inferiore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032AB74-93D0-44EE-A2AA-5C49603C2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4" y="1387660"/>
                <a:ext cx="5735285" cy="1477328"/>
              </a:xfrm>
              <a:prstGeom prst="rect">
                <a:avLst/>
              </a:prstGeom>
              <a:blipFill>
                <a:blip r:embed="rId2"/>
                <a:stretch>
                  <a:fillRect l="-638" t="-2479" r="-638" b="-6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942EA7-C065-41D1-A7A0-73E23D732FD4}"/>
                  </a:ext>
                </a:extLst>
              </p:cNvPr>
              <p:cNvSpPr txBox="1"/>
              <p:nvPr/>
            </p:nvSpPr>
            <p:spPr>
              <a:xfrm>
                <a:off x="983919" y="3059668"/>
                <a:ext cx="4488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i="1" dirty="0">
                    <a:solidFill>
                      <a:srgbClr val="0070C0"/>
                    </a:solidFill>
                  </a:rPr>
                  <a:t>Non esiste un algoritmo che permetta di trovare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i="1" dirty="0">
                    <a:solidFill>
                      <a:srgbClr val="0070C0"/>
                    </a:solidFill>
                  </a:rPr>
                  <a:t> in tempo polinomiale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942EA7-C065-41D1-A7A0-73E23D732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19" y="3059668"/>
                <a:ext cx="4488873" cy="646331"/>
              </a:xfrm>
              <a:prstGeom prst="rect">
                <a:avLst/>
              </a:prstGeom>
              <a:blipFill>
                <a:blip r:embed="rId3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430C9C21-8A4C-4518-826F-0AA2C9C951A4}"/>
              </a:ext>
            </a:extLst>
          </p:cNvPr>
          <p:cNvSpPr/>
          <p:nvPr/>
        </p:nvSpPr>
        <p:spPr>
          <a:xfrm>
            <a:off x="6892241" y="2495132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07E36E3C-CDE6-4F24-B0E9-6132F44CA9C1}"/>
              </a:ext>
            </a:extLst>
          </p:cNvPr>
          <p:cNvSpPr/>
          <p:nvPr/>
        </p:nvSpPr>
        <p:spPr>
          <a:xfrm>
            <a:off x="7753027" y="1411434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2AE992B-3ED9-40AF-A8C5-EA9AE52261AB}"/>
              </a:ext>
            </a:extLst>
          </p:cNvPr>
          <p:cNvSpPr/>
          <p:nvPr/>
        </p:nvSpPr>
        <p:spPr>
          <a:xfrm rot="1128979">
            <a:off x="8073172" y="3640742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D79E23-DB17-4B3D-AEA8-20148B8C7E24}"/>
              </a:ext>
            </a:extLst>
          </p:cNvPr>
          <p:cNvSpPr/>
          <p:nvPr/>
        </p:nvSpPr>
        <p:spPr>
          <a:xfrm>
            <a:off x="9609536" y="127020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9FEBF74-4311-4FFF-AFF8-A6D722B5C90E}"/>
              </a:ext>
            </a:extLst>
          </p:cNvPr>
          <p:cNvSpPr/>
          <p:nvPr/>
        </p:nvSpPr>
        <p:spPr>
          <a:xfrm>
            <a:off x="8786373" y="2313794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A5980E2-DF36-43EC-A262-CC74316D162D}"/>
              </a:ext>
            </a:extLst>
          </p:cNvPr>
          <p:cNvSpPr/>
          <p:nvPr/>
        </p:nvSpPr>
        <p:spPr>
          <a:xfrm rot="1624963">
            <a:off x="10705227" y="2696992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6322184-DDDB-4548-A1B7-AE92CBD3739B}"/>
              </a:ext>
            </a:extLst>
          </p:cNvPr>
          <p:cNvSpPr/>
          <p:nvPr/>
        </p:nvSpPr>
        <p:spPr>
          <a:xfrm>
            <a:off x="7890190" y="5083891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76D11C-8B4D-42CD-82F2-1F4B6887E083}"/>
              </a:ext>
            </a:extLst>
          </p:cNvPr>
          <p:cNvSpPr/>
          <p:nvPr/>
        </p:nvSpPr>
        <p:spPr>
          <a:xfrm>
            <a:off x="9763666" y="3703087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19A7779-9116-4597-B643-4832FB33F8B8}"/>
              </a:ext>
            </a:extLst>
          </p:cNvPr>
          <p:cNvSpPr/>
          <p:nvPr/>
        </p:nvSpPr>
        <p:spPr>
          <a:xfrm>
            <a:off x="10705228" y="4663743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B2B2A33-8510-47E9-81EC-F3077B0F520E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8314642" y="2623357"/>
            <a:ext cx="525325" cy="10270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F1BA6F9-B6F9-49AA-8D16-01A89577E99F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8429356" y="3881098"/>
            <a:ext cx="1334310" cy="3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FB10C10-0480-4376-AF09-658ECB501E0D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9098742" y="2623357"/>
            <a:ext cx="718518" cy="11328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07EE83D-0E37-43A9-BA4B-F8B04CF3272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9152336" y="2495132"/>
            <a:ext cx="1572955" cy="2998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840D1B7-75AB-487E-9A08-78A238D492E8}"/>
              </a:ext>
            </a:extLst>
          </p:cNvPr>
          <p:cNvCxnSpPr>
            <a:cxnSpLocks/>
            <a:stCxn id="12" idx="7"/>
            <a:endCxn id="10" idx="4"/>
          </p:cNvCxnSpPr>
          <p:nvPr/>
        </p:nvCxnSpPr>
        <p:spPr>
          <a:xfrm flipV="1">
            <a:off x="10076035" y="3039785"/>
            <a:ext cx="729615" cy="716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45D4C65-ADF4-4F28-9FBE-01D1AFBB76EA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8419983" y="2933588"/>
            <a:ext cx="2294648" cy="808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1D170E1-4995-4A35-8B91-0BCC5E79A0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7204610" y="2804695"/>
            <a:ext cx="878341" cy="958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67E13D8-2C4C-4116-A2AF-85D0A5DE916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8118990" y="1451546"/>
            <a:ext cx="1490546" cy="141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C2866C1-1540-44EC-91BE-14937ADC4E9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9098742" y="1579771"/>
            <a:ext cx="564388" cy="787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D65DA47-3C07-4D23-A227-27CB87010878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9921905" y="1579771"/>
            <a:ext cx="909481" cy="1125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55885D1-864E-4D00-89CE-677FE2FFDB2C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8202559" y="4012650"/>
            <a:ext cx="1614701" cy="1124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B3AEBC50-3E9C-4535-AB70-A128E22660C9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10076035" y="4012650"/>
            <a:ext cx="682787" cy="7042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FA1D2FA1-9B72-4BFB-8D8C-07DFF7C2DD39}"/>
                  </a:ext>
                </a:extLst>
              </p:cNvPr>
              <p:cNvSpPr txBox="1"/>
              <p:nvPr/>
            </p:nvSpPr>
            <p:spPr>
              <a:xfrm>
                <a:off x="360712" y="3797139"/>
                <a:ext cx="5735285" cy="1991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In un grafo colorato ottimamente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it-IT" dirty="0"/>
                  <a:t> colori sono presenti almeno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	</m:t>
                      </m:r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    collegamenti.</a:t>
                </a:r>
              </a:p>
              <a:p>
                <a:r>
                  <a:rPr lang="it-IT" dirty="0"/>
                  <a:t>    Si ottiene dunque il </a:t>
                </a:r>
                <a:r>
                  <a:rPr lang="it-IT" dirty="0" err="1"/>
                  <a:t>bound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FA1D2FA1-9B72-4BFB-8D8C-07DFF7C2D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2" y="3797139"/>
                <a:ext cx="5735285" cy="1991443"/>
              </a:xfrm>
              <a:prstGeom prst="rect">
                <a:avLst/>
              </a:prstGeom>
              <a:blipFill>
                <a:blip r:embed="rId4"/>
                <a:stretch>
                  <a:fillRect l="-638" t="-1529" r="-319" b="-39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5CBD55B5-18E6-47A1-B75C-CB20517E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9D938381-AD87-4A2D-903A-AE5645EB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927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806834-886E-48BF-8940-722A2DB1A405}"/>
                  </a:ext>
                </a:extLst>
              </p:cNvPr>
              <p:cNvSpPr txBox="1"/>
              <p:nvPr/>
            </p:nvSpPr>
            <p:spPr>
              <a:xfrm>
                <a:off x="498764" y="1776845"/>
                <a:ext cx="527858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i="1" dirty="0">
                    <a:solidFill>
                      <a:srgbClr val="0070C0"/>
                    </a:solidFill>
                  </a:rPr>
                  <a:t>Struttura del codice:</a:t>
                </a:r>
              </a:p>
              <a:p>
                <a:endParaRPr lang="it-IT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Controlli sulla matrice in ingresso</a:t>
                </a:r>
              </a:p>
              <a:p>
                <a:endParaRPr lang="it-IT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Ordinamento dei vertici</a:t>
                </a:r>
              </a:p>
              <a:p>
                <a:endParaRPr lang="it-IT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Ordinamento dei colori</a:t>
                </a:r>
              </a:p>
              <a:p>
                <a:endParaRPr lang="it-IT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Per ogni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controllo i vertici adiacenti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 assegno il primo colore libero	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it-IT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806834-886E-48BF-8940-722A2DB1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1776845"/>
                <a:ext cx="5278581" cy="3139321"/>
              </a:xfrm>
              <a:prstGeom prst="rect">
                <a:avLst/>
              </a:prstGeom>
              <a:blipFill>
                <a:blip r:embed="rId2"/>
                <a:stretch>
                  <a:fillRect l="-1039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5BE1A951-677B-402E-9D9F-C09949F85C79}"/>
              </a:ext>
            </a:extLst>
          </p:cNvPr>
          <p:cNvSpPr txBox="1">
            <a:spLocks/>
          </p:cNvSpPr>
          <p:nvPr/>
        </p:nvSpPr>
        <p:spPr>
          <a:xfrm>
            <a:off x="2439879" y="168676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Complessità dell’Intero Protocollo di Colorazione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1A131B4-F96A-45EE-B824-E42DC7420AD3}"/>
              </a:ext>
            </a:extLst>
          </p:cNvPr>
          <p:cNvSpPr/>
          <p:nvPr/>
        </p:nvSpPr>
        <p:spPr>
          <a:xfrm>
            <a:off x="3392637" y="3485317"/>
            <a:ext cx="405246" cy="228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5F9CCAB-1459-43DE-AA3B-2FDA23941D7A}"/>
              </a:ext>
            </a:extLst>
          </p:cNvPr>
          <p:cNvSpPr/>
          <p:nvPr/>
        </p:nvSpPr>
        <p:spPr>
          <a:xfrm>
            <a:off x="4305300" y="2387423"/>
            <a:ext cx="405246" cy="228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CB6B728-F825-48D4-AD1B-FC7960864F58}"/>
              </a:ext>
            </a:extLst>
          </p:cNvPr>
          <p:cNvSpPr/>
          <p:nvPr/>
        </p:nvSpPr>
        <p:spPr>
          <a:xfrm>
            <a:off x="3392637" y="2948136"/>
            <a:ext cx="405246" cy="228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B59F14-6E97-4B12-856B-5F48827F8A0C}"/>
                  </a:ext>
                </a:extLst>
              </p:cNvPr>
              <p:cNvSpPr txBox="1"/>
              <p:nvPr/>
            </p:nvSpPr>
            <p:spPr>
              <a:xfrm>
                <a:off x="4305300" y="3398853"/>
                <a:ext cx="6197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rgbClr val="0070C0"/>
                    </a:solidFill>
                  </a:rPr>
                  <a:t>Per il Teorema di Brooks sono sufficienti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colori e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B59F14-6E97-4B12-856B-5F48827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3398853"/>
                <a:ext cx="6197926" cy="369332"/>
              </a:xfrm>
              <a:prstGeom prst="rect">
                <a:avLst/>
              </a:prstGeom>
              <a:blipFill>
                <a:blip r:embed="rId3"/>
                <a:stretch>
                  <a:fillRect l="-687" t="-6452" b="-2580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F78C725-607D-42B3-8E0D-249F7E266950}"/>
              </a:ext>
            </a:extLst>
          </p:cNvPr>
          <p:cNvSpPr/>
          <p:nvPr/>
        </p:nvSpPr>
        <p:spPr>
          <a:xfrm>
            <a:off x="5855276" y="4229141"/>
            <a:ext cx="405246" cy="228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9AB647D-CF80-4D6D-8388-D970670121F4}"/>
                  </a:ext>
                </a:extLst>
              </p:cNvPr>
              <p:cNvSpPr txBox="1"/>
              <p:nvPr/>
            </p:nvSpPr>
            <p:spPr>
              <a:xfrm>
                <a:off x="6390408" y="3907496"/>
                <a:ext cx="492529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rgbClr val="0070C0"/>
                    </a:solidFill>
                  </a:rPr>
                  <a:t>Per ogni vertice, cerco vertici adiacenti 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assegno primo colore libero 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).</a:t>
                </a:r>
              </a:p>
              <a:p>
                <a:r>
                  <a:rPr lang="it-IT" b="1" dirty="0">
                    <a:solidFill>
                      <a:srgbClr val="0070C0"/>
                    </a:solidFill>
                  </a:rPr>
                  <a:t>Totale: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it-IT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9AB647D-CF80-4D6D-8388-D9706701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08" y="3907496"/>
                <a:ext cx="4925290" cy="923330"/>
              </a:xfrm>
              <a:prstGeom prst="rect">
                <a:avLst/>
              </a:prstGeom>
              <a:blipFill>
                <a:blip r:embed="rId4"/>
                <a:stretch>
                  <a:fillRect l="-864" t="-2614" b="-1045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95CFFB-8303-4B49-AC6B-C146336F4684}"/>
                  </a:ext>
                </a:extLst>
              </p:cNvPr>
              <p:cNvSpPr txBox="1"/>
              <p:nvPr/>
            </p:nvSpPr>
            <p:spPr>
              <a:xfrm>
                <a:off x="498764" y="5153695"/>
                <a:ext cx="746067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70C0"/>
                    </a:solidFill>
                  </a:rPr>
                  <a:t>Utilizzando le matrici di adiacenza sono necessarie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it-IT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 operazioni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95CFFB-8303-4B49-AC6B-C146336F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5153695"/>
                <a:ext cx="7460672" cy="404983"/>
              </a:xfrm>
              <a:prstGeom prst="rect">
                <a:avLst/>
              </a:prstGeom>
              <a:blipFill>
                <a:blip r:embed="rId5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8968F8F-302E-420F-BD27-B17BD7C35153}"/>
                  </a:ext>
                </a:extLst>
              </p:cNvPr>
              <p:cNvSpPr txBox="1"/>
              <p:nvPr/>
            </p:nvSpPr>
            <p:spPr>
              <a:xfrm>
                <a:off x="4895853" y="1811430"/>
                <a:ext cx="4977245" cy="12189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rgbClr val="0070C0"/>
                    </a:solidFill>
                  </a:rPr>
                  <a:t>Set up della matrice 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controllo che sia simmetrica (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che non ci siano loop (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che non sia regolare 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che sia connessa (usando </a:t>
                </a:r>
                <a:r>
                  <a:rPr lang="it-IT" b="1" dirty="0" err="1">
                    <a:solidFill>
                      <a:srgbClr val="0070C0"/>
                    </a:solidFill>
                  </a:rPr>
                  <a:t>Dijkstra</a:t>
                </a:r>
                <a:r>
                  <a:rPr lang="it-IT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8968F8F-302E-420F-BD27-B17BD7C3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3" y="1811430"/>
                <a:ext cx="4977245" cy="1218988"/>
              </a:xfrm>
              <a:prstGeom prst="rect">
                <a:avLst/>
              </a:prstGeom>
              <a:blipFill>
                <a:blip r:embed="rId6"/>
                <a:stretch>
                  <a:fillRect l="-855" t="-990" b="-742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51E506-B3B3-4D27-8ACB-7F80CE20ACEA}"/>
                  </a:ext>
                </a:extLst>
              </p:cNvPr>
              <p:cNvSpPr txBox="1"/>
              <p:nvPr/>
            </p:nvSpPr>
            <p:spPr>
              <a:xfrm>
                <a:off x="4125191" y="2585290"/>
                <a:ext cx="6868391" cy="935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rgbClr val="0070C0"/>
                    </a:solidFill>
                  </a:rPr>
                  <a:t>Albero di supporto (con Depth First </a:t>
                </a:r>
                <a:r>
                  <a:rPr lang="it-IT" b="1" dirty="0" err="1">
                    <a:solidFill>
                      <a:srgbClr val="0070C0"/>
                    </a:solidFill>
                  </a:rPr>
                  <a:t>Search</a:t>
                </a:r>
                <a:r>
                  <a:rPr lang="it-IT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trovo distanza di ciascun vertice da sorgente (con </a:t>
                </a:r>
                <a:r>
                  <a:rPr lang="it-IT" b="1" dirty="0" err="1">
                    <a:solidFill>
                      <a:srgbClr val="0070C0"/>
                    </a:solidFill>
                  </a:rPr>
                  <a:t>Dijkstra</a:t>
                </a:r>
                <a:r>
                  <a:rPr lang="it-IT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), dispongo vertici in ordine decrescente (con Merge </a:t>
                </a:r>
                <a:r>
                  <a:rPr lang="it-IT" b="1" dirty="0" err="1">
                    <a:solidFill>
                      <a:srgbClr val="0070C0"/>
                    </a:solidFill>
                  </a:rPr>
                  <a:t>Sort</a:t>
                </a:r>
                <a:r>
                  <a:rPr lang="it-IT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51E506-B3B3-4D27-8ACB-7F80CE2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91" y="2585290"/>
                <a:ext cx="6868391" cy="935769"/>
              </a:xfrm>
              <a:prstGeom prst="rect">
                <a:avLst/>
              </a:prstGeom>
              <a:blipFill>
                <a:blip r:embed="rId7"/>
                <a:stretch>
                  <a:fillRect l="-709" t="-1282" b="-89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DF2EEAC-FA52-488F-B08A-DD96F5D8FEC0}"/>
              </a:ext>
            </a:extLst>
          </p:cNvPr>
          <p:cNvSpPr txBox="1"/>
          <p:nvPr/>
        </p:nvSpPr>
        <p:spPr>
          <a:xfrm>
            <a:off x="6095999" y="1064144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Rappresentazione del grafo: matrice di adiacenza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1C51AF-1E17-49A1-A64A-F39287D6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FF5592-7CC5-4BFA-92B0-2CC4977A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30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9" grpId="0" animBg="1"/>
      <p:bldP spid="9" grpId="1" animBg="1"/>
      <p:bldP spid="11" grpId="0" animBg="1"/>
      <p:bldP spid="11" grpId="1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00D3B-57DB-41C9-8563-7793F89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FF275C-8039-48A3-B935-902BE70D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B. Stevens, ‘’</a:t>
            </a:r>
            <a:r>
              <a:rPr lang="it-IT" dirty="0" err="1"/>
              <a:t>Colored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’’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L. </a:t>
            </a:r>
            <a:r>
              <a:rPr lang="it-IT" dirty="0" err="1"/>
              <a:t>Lovàsz</a:t>
            </a:r>
            <a:r>
              <a:rPr lang="it-IT" dirty="0"/>
              <a:t>, ‘’Three Short </a:t>
            </a:r>
            <a:r>
              <a:rPr lang="it-IT" dirty="0" err="1"/>
              <a:t>Proofs</a:t>
            </a:r>
            <a:r>
              <a:rPr lang="it-IT" dirty="0"/>
              <a:t> in </a:t>
            </a:r>
            <a:r>
              <a:rPr lang="it-IT" dirty="0" err="1"/>
              <a:t>Graph’s</a:t>
            </a:r>
            <a:r>
              <a:rPr lang="it-IT" dirty="0"/>
              <a:t> Theory’’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R.M.R. Lewis, “A Guide to Graph Coloring’’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C.L. Liu, ‘’Introduction to Combinatorial Mathematics’’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Wikipedia – Graph Theory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9D40BA-34FF-47E9-90DA-2B8B032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5997AB-7E7A-4844-94A2-A7BFE636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709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A84D693-8C15-49FE-A71D-44B639D03DAC}"/>
              </a:ext>
            </a:extLst>
          </p:cNvPr>
          <p:cNvSpPr txBox="1">
            <a:spLocks/>
          </p:cNvSpPr>
          <p:nvPr/>
        </p:nvSpPr>
        <p:spPr>
          <a:xfrm>
            <a:off x="1033087" y="146017"/>
            <a:ext cx="1047038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Regolari)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24CF2A-2480-4A14-A9D9-20AF2E7F312D}"/>
              </a:ext>
            </a:extLst>
          </p:cNvPr>
          <p:cNvSpPr txBox="1"/>
          <p:nvPr/>
        </p:nvSpPr>
        <p:spPr>
          <a:xfrm>
            <a:off x="3925556" y="1236319"/>
            <a:ext cx="434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Casi Banali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FE8DBA-1487-4561-808C-0BF1C4DEBE12}"/>
                  </a:ext>
                </a:extLst>
              </p:cNvPr>
              <p:cNvSpPr txBox="1"/>
              <p:nvPr/>
            </p:nvSpPr>
            <p:spPr>
              <a:xfrm>
                <a:off x="438059" y="2243639"/>
                <a:ext cx="4471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: Il grafo è necessariamente completo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FE8DBA-1487-4561-808C-0BF1C4DE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9" y="2243639"/>
                <a:ext cx="4471517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CB97868-D619-42A5-8850-B295E08A21C1}"/>
              </a:ext>
            </a:extLst>
          </p:cNvPr>
          <p:cNvSpPr/>
          <p:nvPr/>
        </p:nvSpPr>
        <p:spPr>
          <a:xfrm>
            <a:off x="1324790" y="4106262"/>
            <a:ext cx="365963" cy="3626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A497807-B90F-4EAC-BA81-5EEC1C6D8703}"/>
              </a:ext>
            </a:extLst>
          </p:cNvPr>
          <p:cNvSpPr/>
          <p:nvPr/>
        </p:nvSpPr>
        <p:spPr>
          <a:xfrm>
            <a:off x="2500447" y="3253435"/>
            <a:ext cx="365963" cy="362676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09CA35B-0EA2-42A6-8DDF-A327E8C33C6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637159" y="3562998"/>
            <a:ext cx="916882" cy="596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F06A758-5ECD-42B0-B6A2-6377DB4FDB4C}"/>
                  </a:ext>
                </a:extLst>
              </p:cNvPr>
              <p:cNvSpPr txBox="1"/>
              <p:nvPr/>
            </p:nvSpPr>
            <p:spPr>
              <a:xfrm>
                <a:off x="453651" y="5378534"/>
                <a:ext cx="4471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F06A758-5ECD-42B0-B6A2-6377DB4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1" y="5378534"/>
                <a:ext cx="4471517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616BAF-C055-4043-B22E-42595A576D64}"/>
                  </a:ext>
                </a:extLst>
              </p:cNvPr>
              <p:cNvSpPr txBox="1"/>
              <p:nvPr/>
            </p:nvSpPr>
            <p:spPr>
              <a:xfrm>
                <a:off x="7522109" y="2243639"/>
                <a:ext cx="4471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: Il grafo è necessariamente un ciclo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616BAF-C055-4043-B22E-42595A576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09" y="2243639"/>
                <a:ext cx="4471517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e 15">
            <a:extLst>
              <a:ext uri="{FF2B5EF4-FFF2-40B4-BE49-F238E27FC236}">
                <a16:creationId xmlns:a16="http://schemas.microsoft.com/office/drawing/2014/main" id="{A2241235-B95C-40C5-9622-E7FA4B33317E}"/>
              </a:ext>
            </a:extLst>
          </p:cNvPr>
          <p:cNvSpPr/>
          <p:nvPr/>
        </p:nvSpPr>
        <p:spPr>
          <a:xfrm>
            <a:off x="8174006" y="3755133"/>
            <a:ext cx="365963" cy="3626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E8320BA-E7EF-4AE8-8359-DC2AC4838CC6}"/>
              </a:ext>
            </a:extLst>
          </p:cNvPr>
          <p:cNvSpPr/>
          <p:nvPr/>
        </p:nvSpPr>
        <p:spPr>
          <a:xfrm>
            <a:off x="9753747" y="2940620"/>
            <a:ext cx="365963" cy="3626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6221F22-574E-4E7D-87BD-2A29FFFB7B30}"/>
              </a:ext>
            </a:extLst>
          </p:cNvPr>
          <p:cNvSpPr/>
          <p:nvPr/>
        </p:nvSpPr>
        <p:spPr>
          <a:xfrm>
            <a:off x="10405579" y="4633975"/>
            <a:ext cx="365963" cy="362676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9C77366-B7C5-4885-A804-9CD6E49FD43C}"/>
              </a:ext>
            </a:extLst>
          </p:cNvPr>
          <p:cNvSpPr/>
          <p:nvPr/>
        </p:nvSpPr>
        <p:spPr>
          <a:xfrm>
            <a:off x="8735951" y="2956529"/>
            <a:ext cx="365963" cy="346767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B32EB0C-EB66-4B7F-8A93-F70E8345947E}"/>
              </a:ext>
            </a:extLst>
          </p:cNvPr>
          <p:cNvSpPr/>
          <p:nvPr/>
        </p:nvSpPr>
        <p:spPr>
          <a:xfrm>
            <a:off x="8931612" y="4651439"/>
            <a:ext cx="365963" cy="3626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5B87C84-7ECE-4C3A-BFE1-1C0BBCAAD03F}"/>
              </a:ext>
            </a:extLst>
          </p:cNvPr>
          <p:cNvSpPr/>
          <p:nvPr/>
        </p:nvSpPr>
        <p:spPr>
          <a:xfrm>
            <a:off x="11137505" y="3743586"/>
            <a:ext cx="365963" cy="362676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4C03D11-ECB1-45C8-9E50-86DECF8B47A7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8486375" y="3252513"/>
            <a:ext cx="303170" cy="5557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42BE4D5-4662-4745-A369-E07BBEA843FE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8539969" y="3924924"/>
            <a:ext cx="2597536" cy="11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6DA8C6A-B067-4129-AE24-FA91D53A9D5A}"/>
              </a:ext>
            </a:extLst>
          </p:cNvPr>
          <p:cNvCxnSpPr>
            <a:cxnSpLocks/>
            <a:stCxn id="21" idx="1"/>
            <a:endCxn id="17" idx="6"/>
          </p:cNvCxnSpPr>
          <p:nvPr/>
        </p:nvCxnSpPr>
        <p:spPr>
          <a:xfrm flipH="1" flipV="1">
            <a:off x="10119710" y="3121958"/>
            <a:ext cx="1071389" cy="6747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8B399FA-AE69-4F83-9B56-2DE15EA6436D}"/>
              </a:ext>
            </a:extLst>
          </p:cNvPr>
          <p:cNvCxnSpPr>
            <a:cxnSpLocks/>
            <a:stCxn id="18" idx="1"/>
            <a:endCxn id="17" idx="4"/>
          </p:cNvCxnSpPr>
          <p:nvPr/>
        </p:nvCxnSpPr>
        <p:spPr>
          <a:xfrm flipH="1" flipV="1">
            <a:off x="9936729" y="3303296"/>
            <a:ext cx="522444" cy="13837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E4BA5F6-5AE9-4B68-988D-C120640A61EF}"/>
              </a:ext>
            </a:extLst>
          </p:cNvPr>
          <p:cNvCxnSpPr>
            <a:stCxn id="20" idx="6"/>
            <a:endCxn id="18" idx="2"/>
          </p:cNvCxnSpPr>
          <p:nvPr/>
        </p:nvCxnSpPr>
        <p:spPr>
          <a:xfrm flipV="1">
            <a:off x="9297575" y="4815313"/>
            <a:ext cx="1108004" cy="174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91B099-2A59-41A4-92A0-94BE2A6BC4AB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8918933" y="3303296"/>
            <a:ext cx="195661" cy="1348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AD8D11A-3A19-4B43-BD32-F868AC0BE039}"/>
                  </a:ext>
                </a:extLst>
              </p:cNvPr>
              <p:cNvSpPr txBox="1"/>
              <p:nvPr/>
            </p:nvSpPr>
            <p:spPr>
              <a:xfrm>
                <a:off x="7272376" y="5380188"/>
                <a:ext cx="4721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t-IT" dirty="0"/>
                  <a:t> 	se il grafo è dispari</a:t>
                </a:r>
              </a:p>
              <a:p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	se il grafo è pari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AD8D11A-3A19-4B43-BD32-F868AC0B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76" y="5380188"/>
                <a:ext cx="4721250" cy="646331"/>
              </a:xfrm>
              <a:prstGeom prst="rect">
                <a:avLst/>
              </a:prstGeom>
              <a:blipFill>
                <a:blip r:embed="rId5"/>
                <a:stretch>
                  <a:fillRect t="-4717" r="-775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BFA3C5F2-CD37-443C-82A5-CA620985F7E6}"/>
                  </a:ext>
                </a:extLst>
              </p:cNvPr>
              <p:cNvSpPr txBox="1"/>
              <p:nvPr/>
            </p:nvSpPr>
            <p:spPr>
              <a:xfrm>
                <a:off x="4669891" y="3752785"/>
                <a:ext cx="285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FF0000"/>
                    </a:solidFill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BFA3C5F2-CD37-443C-82A5-CA620985F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91" y="3752785"/>
                <a:ext cx="2852218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6AF40D3-249F-45F6-8BA0-5647DC7B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DA01EF8-1362-4634-8554-42A838DE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551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olo 1">
                <a:extLst>
                  <a:ext uri="{FF2B5EF4-FFF2-40B4-BE49-F238E27FC236}">
                    <a16:creationId xmlns:a16="http://schemas.microsoft.com/office/drawing/2014/main" id="{6FB429F2-9D88-40E3-A97E-4D12DDFAA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087" y="146017"/>
                <a:ext cx="10470381" cy="85783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it-IT" sz="3200" dirty="0"/>
                  <a:t>Dimostrazione Teorema di Brooks (Grafi Regolari con Connettività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sz="3200" dirty="0"/>
                  <a:t> 3)</a:t>
                </a:r>
              </a:p>
            </p:txBody>
          </p:sp>
        </mc:Choice>
        <mc:Fallback xmlns="">
          <p:sp>
            <p:nvSpPr>
              <p:cNvPr id="3" name="Titolo 1">
                <a:extLst>
                  <a:ext uri="{FF2B5EF4-FFF2-40B4-BE49-F238E27FC236}">
                    <a16:creationId xmlns:a16="http://schemas.microsoft.com/office/drawing/2014/main" id="{6FB429F2-9D88-40E3-A97E-4D12DDFA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87" y="146017"/>
                <a:ext cx="10470381" cy="857835"/>
              </a:xfrm>
              <a:prstGeom prst="rect">
                <a:avLst/>
              </a:prstGeom>
              <a:blipFill>
                <a:blip r:embed="rId2"/>
                <a:stretch>
                  <a:fillRect l="-466" r="-466" b="-21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e 146">
            <a:extLst>
              <a:ext uri="{FF2B5EF4-FFF2-40B4-BE49-F238E27FC236}">
                <a16:creationId xmlns:a16="http://schemas.microsoft.com/office/drawing/2014/main" id="{F39C506E-6436-4270-A636-013DA7DC90A6}"/>
              </a:ext>
            </a:extLst>
          </p:cNvPr>
          <p:cNvSpPr/>
          <p:nvPr/>
        </p:nvSpPr>
        <p:spPr>
          <a:xfrm>
            <a:off x="7356354" y="2393056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5F77C047-C7B4-441C-A5A7-55B8CA6F43F8}"/>
              </a:ext>
            </a:extLst>
          </p:cNvPr>
          <p:cNvSpPr/>
          <p:nvPr/>
        </p:nvSpPr>
        <p:spPr>
          <a:xfrm>
            <a:off x="8500675" y="1308369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874E3608-2E15-426E-8B32-81C9449D27CA}"/>
              </a:ext>
            </a:extLst>
          </p:cNvPr>
          <p:cNvSpPr/>
          <p:nvPr/>
        </p:nvSpPr>
        <p:spPr>
          <a:xfrm>
            <a:off x="6964849" y="4175233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47D538A6-5CFF-48AA-9429-9EA4555D585C}"/>
              </a:ext>
            </a:extLst>
          </p:cNvPr>
          <p:cNvSpPr/>
          <p:nvPr/>
        </p:nvSpPr>
        <p:spPr>
          <a:xfrm>
            <a:off x="10616473" y="2162263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Ovale 150">
            <a:extLst>
              <a:ext uri="{FF2B5EF4-FFF2-40B4-BE49-F238E27FC236}">
                <a16:creationId xmlns:a16="http://schemas.microsoft.com/office/drawing/2014/main" id="{A80399C8-F3FB-4C61-8166-57EA7458AFE2}"/>
              </a:ext>
            </a:extLst>
          </p:cNvPr>
          <p:cNvSpPr/>
          <p:nvPr/>
        </p:nvSpPr>
        <p:spPr>
          <a:xfrm>
            <a:off x="7843693" y="3411003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9D203905-67CE-4FBF-9C24-3148029A503B}"/>
              </a:ext>
            </a:extLst>
          </p:cNvPr>
          <p:cNvSpPr/>
          <p:nvPr/>
        </p:nvSpPr>
        <p:spPr>
          <a:xfrm>
            <a:off x="9453318" y="5428965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D28B808C-AE2A-4328-8104-FFEDD8B8CF22}"/>
              </a:ext>
            </a:extLst>
          </p:cNvPr>
          <p:cNvSpPr/>
          <p:nvPr/>
        </p:nvSpPr>
        <p:spPr>
          <a:xfrm>
            <a:off x="10895833" y="3452316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82B208F3-80FC-40B1-8D6C-0971726FA46A}"/>
              </a:ext>
            </a:extLst>
          </p:cNvPr>
          <p:cNvCxnSpPr>
            <a:cxnSpLocks/>
            <a:stCxn id="147" idx="7"/>
            <a:endCxn id="148" idx="3"/>
          </p:cNvCxnSpPr>
          <p:nvPr/>
        </p:nvCxnSpPr>
        <p:spPr>
          <a:xfrm flipV="1">
            <a:off x="7719793" y="1665375"/>
            <a:ext cx="843238" cy="788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15B8E533-069F-4086-B4E4-21DD5312A738}"/>
              </a:ext>
            </a:extLst>
          </p:cNvPr>
          <p:cNvCxnSpPr>
            <a:cxnSpLocks/>
            <a:stCxn id="147" idx="3"/>
            <a:endCxn id="149" idx="0"/>
          </p:cNvCxnSpPr>
          <p:nvPr/>
        </p:nvCxnSpPr>
        <p:spPr>
          <a:xfrm flipH="1">
            <a:off x="7177747" y="2750062"/>
            <a:ext cx="240963" cy="1425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D34165E5-FABC-4680-852D-7509534F09EC}"/>
              </a:ext>
            </a:extLst>
          </p:cNvPr>
          <p:cNvCxnSpPr>
            <a:cxnSpLocks/>
            <a:stCxn id="149" idx="5"/>
            <a:endCxn id="152" idx="2"/>
          </p:cNvCxnSpPr>
          <p:nvPr/>
        </p:nvCxnSpPr>
        <p:spPr>
          <a:xfrm>
            <a:off x="7328288" y="4532239"/>
            <a:ext cx="2125030" cy="1105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C0EDFCA5-0B68-4205-9E7C-57905A0FD30E}"/>
              </a:ext>
            </a:extLst>
          </p:cNvPr>
          <p:cNvCxnSpPr>
            <a:cxnSpLocks/>
            <a:stCxn id="152" idx="6"/>
            <a:endCxn id="153" idx="4"/>
          </p:cNvCxnSpPr>
          <p:nvPr/>
        </p:nvCxnSpPr>
        <p:spPr>
          <a:xfrm flipV="1">
            <a:off x="9879113" y="3870575"/>
            <a:ext cx="1229618" cy="1767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092A57DE-74A8-45F1-BACB-49758F64B2AE}"/>
              </a:ext>
            </a:extLst>
          </p:cNvPr>
          <p:cNvCxnSpPr>
            <a:stCxn id="151" idx="3"/>
            <a:endCxn id="149" idx="7"/>
          </p:cNvCxnSpPr>
          <p:nvPr/>
        </p:nvCxnSpPr>
        <p:spPr>
          <a:xfrm flipH="1">
            <a:off x="7328288" y="3768009"/>
            <a:ext cx="577761" cy="4684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B66C57DE-D478-49D7-9470-D758F59C3805}"/>
              </a:ext>
            </a:extLst>
          </p:cNvPr>
          <p:cNvCxnSpPr>
            <a:cxnSpLocks/>
            <a:stCxn id="148" idx="6"/>
            <a:endCxn id="150" idx="1"/>
          </p:cNvCxnSpPr>
          <p:nvPr/>
        </p:nvCxnSpPr>
        <p:spPr>
          <a:xfrm>
            <a:off x="8926470" y="1517499"/>
            <a:ext cx="1752359" cy="706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3D146395-1368-4597-A09A-FFB9F48A56D3}"/>
              </a:ext>
            </a:extLst>
          </p:cNvPr>
          <p:cNvCxnSpPr>
            <a:cxnSpLocks/>
            <a:stCxn id="148" idx="4"/>
          </p:cNvCxnSpPr>
          <p:nvPr/>
        </p:nvCxnSpPr>
        <p:spPr>
          <a:xfrm flipH="1">
            <a:off x="8180685" y="1726628"/>
            <a:ext cx="532888" cy="171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e 160">
            <a:extLst>
              <a:ext uri="{FF2B5EF4-FFF2-40B4-BE49-F238E27FC236}">
                <a16:creationId xmlns:a16="http://schemas.microsoft.com/office/drawing/2014/main" id="{E9C2804A-1D50-4635-BB8E-85A72FA53FFE}"/>
              </a:ext>
            </a:extLst>
          </p:cNvPr>
          <p:cNvSpPr/>
          <p:nvPr/>
        </p:nvSpPr>
        <p:spPr>
          <a:xfrm>
            <a:off x="9416966" y="4166045"/>
            <a:ext cx="425795" cy="4182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A89FFC74-FAAA-4BC0-BB08-05F399071B68}"/>
              </a:ext>
            </a:extLst>
          </p:cNvPr>
          <p:cNvCxnSpPr>
            <a:cxnSpLocks/>
            <a:stCxn id="150" idx="3"/>
            <a:endCxn id="161" idx="7"/>
          </p:cNvCxnSpPr>
          <p:nvPr/>
        </p:nvCxnSpPr>
        <p:spPr>
          <a:xfrm flipH="1">
            <a:off x="9780405" y="2519269"/>
            <a:ext cx="898424" cy="1708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DB7CE83B-814B-4A13-A89B-967E8ED4F582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10979912" y="2519269"/>
            <a:ext cx="128819" cy="933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7C379E1-447D-482A-8E61-34AC9767F511}"/>
              </a:ext>
            </a:extLst>
          </p:cNvPr>
          <p:cNvCxnSpPr>
            <a:cxnSpLocks/>
            <a:stCxn id="161" idx="4"/>
            <a:endCxn id="152" idx="0"/>
          </p:cNvCxnSpPr>
          <p:nvPr/>
        </p:nvCxnSpPr>
        <p:spPr>
          <a:xfrm>
            <a:off x="9629864" y="4584304"/>
            <a:ext cx="36352" cy="8446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diritto 164">
            <a:extLst>
              <a:ext uri="{FF2B5EF4-FFF2-40B4-BE49-F238E27FC236}">
                <a16:creationId xmlns:a16="http://schemas.microsoft.com/office/drawing/2014/main" id="{2EF6EA82-49D5-4F53-BEAF-2FFFEEECF921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7719793" y="2750062"/>
            <a:ext cx="3176040" cy="911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19121749-5339-436D-A428-A114731B2CF1}"/>
              </a:ext>
            </a:extLst>
          </p:cNvPr>
          <p:cNvCxnSpPr>
            <a:cxnSpLocks/>
            <a:stCxn id="151" idx="6"/>
            <a:endCxn id="161" idx="1"/>
          </p:cNvCxnSpPr>
          <p:nvPr/>
        </p:nvCxnSpPr>
        <p:spPr>
          <a:xfrm>
            <a:off x="8269488" y="3620133"/>
            <a:ext cx="1209834" cy="607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asellaDiTesto 166">
                <a:extLst>
                  <a:ext uri="{FF2B5EF4-FFF2-40B4-BE49-F238E27FC236}">
                    <a16:creationId xmlns:a16="http://schemas.microsoft.com/office/drawing/2014/main" id="{62D69C11-54AC-4A06-B5B0-53AB2F8DE298}"/>
                  </a:ext>
                </a:extLst>
              </p:cNvPr>
              <p:cNvSpPr txBox="1"/>
              <p:nvPr/>
            </p:nvSpPr>
            <p:spPr>
              <a:xfrm>
                <a:off x="7875864" y="3411004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7" name="CasellaDiTesto 166">
                <a:extLst>
                  <a:ext uri="{FF2B5EF4-FFF2-40B4-BE49-F238E27FC236}">
                    <a16:creationId xmlns:a16="http://schemas.microsoft.com/office/drawing/2014/main" id="{62D69C11-54AC-4A06-B5B0-53AB2F8D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864" y="3411004"/>
                <a:ext cx="315337" cy="369332"/>
              </a:xfrm>
              <a:prstGeom prst="rect">
                <a:avLst/>
              </a:prstGeom>
              <a:blipFill>
                <a:blip r:embed="rId3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167">
                <a:extLst>
                  <a:ext uri="{FF2B5EF4-FFF2-40B4-BE49-F238E27FC236}">
                    <a16:creationId xmlns:a16="http://schemas.microsoft.com/office/drawing/2014/main" id="{6C857072-9D89-4C32-AFBC-3CC586F941B0}"/>
                  </a:ext>
                </a:extLst>
              </p:cNvPr>
              <p:cNvSpPr txBox="1"/>
              <p:nvPr/>
            </p:nvSpPr>
            <p:spPr>
              <a:xfrm>
                <a:off x="6994204" y="4159838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8" name="CasellaDiTesto 167">
                <a:extLst>
                  <a:ext uri="{FF2B5EF4-FFF2-40B4-BE49-F238E27FC236}">
                    <a16:creationId xmlns:a16="http://schemas.microsoft.com/office/drawing/2014/main" id="{6C857072-9D89-4C32-AFBC-3CC586F9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204" y="4159838"/>
                <a:ext cx="315337" cy="369332"/>
              </a:xfrm>
              <a:prstGeom prst="rect">
                <a:avLst/>
              </a:prstGeom>
              <a:blipFill>
                <a:blip r:embed="rId4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0FB27AF-97FB-4F4B-A151-94397F1660D6}"/>
                  </a:ext>
                </a:extLst>
              </p:cNvPr>
              <p:cNvSpPr txBox="1"/>
              <p:nvPr/>
            </p:nvSpPr>
            <p:spPr>
              <a:xfrm>
                <a:off x="8554806" y="1298969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0FB27AF-97FB-4F4B-A151-94397F166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06" y="1298969"/>
                <a:ext cx="315337" cy="369332"/>
              </a:xfrm>
              <a:prstGeom prst="rect">
                <a:avLst/>
              </a:prstGeom>
              <a:blipFill>
                <a:blip r:embed="rId5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sellaDiTesto 230">
                <a:extLst>
                  <a:ext uri="{FF2B5EF4-FFF2-40B4-BE49-F238E27FC236}">
                    <a16:creationId xmlns:a16="http://schemas.microsoft.com/office/drawing/2014/main" id="{0CE9908C-5AC9-4352-A5B8-A7A736D47CD9}"/>
                  </a:ext>
                </a:extLst>
              </p:cNvPr>
              <p:cNvSpPr txBox="1"/>
              <p:nvPr/>
            </p:nvSpPr>
            <p:spPr>
              <a:xfrm>
                <a:off x="363682" y="1229166"/>
                <a:ext cx="5329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Scelgo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a piacere.</a:t>
                </a:r>
              </a:p>
            </p:txBody>
          </p:sp>
        </mc:Choice>
        <mc:Fallback xmlns="">
          <p:sp>
            <p:nvSpPr>
              <p:cNvPr id="231" name="CasellaDiTesto 230">
                <a:extLst>
                  <a:ext uri="{FF2B5EF4-FFF2-40B4-BE49-F238E27FC236}">
                    <a16:creationId xmlns:a16="http://schemas.microsoft.com/office/drawing/2014/main" id="{0CE9908C-5AC9-4352-A5B8-A7A736D4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2" y="1229166"/>
                <a:ext cx="5329714" cy="369332"/>
              </a:xfrm>
              <a:prstGeom prst="rect">
                <a:avLst/>
              </a:prstGeom>
              <a:blipFill>
                <a:blip r:embed="rId6"/>
                <a:stretch>
                  <a:fillRect l="-801"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CC53CB2C-B843-49F2-9A3C-AF261C66A1D3}"/>
              </a:ext>
            </a:extLst>
          </p:cNvPr>
          <p:cNvSpPr txBox="1"/>
          <p:nvPr/>
        </p:nvSpPr>
        <p:spPr>
          <a:xfrm>
            <a:off x="363682" y="1768860"/>
            <a:ext cx="532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Pongo due dei suoi vicini non adiacenti tra loro ai primi posti dell’ordinamento.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CasellaDiTesto 232">
                <a:extLst>
                  <a:ext uri="{FF2B5EF4-FFF2-40B4-BE49-F238E27FC236}">
                    <a16:creationId xmlns:a16="http://schemas.microsoft.com/office/drawing/2014/main" id="{18F730E4-C9FB-4B58-99D4-173C7C9A3AE2}"/>
                  </a:ext>
                </a:extLst>
              </p:cNvPr>
              <p:cNvSpPr txBox="1"/>
              <p:nvPr/>
            </p:nvSpPr>
            <p:spPr>
              <a:xfrm>
                <a:off x="335343" y="2584918"/>
                <a:ext cx="5329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Scelgo un albero di supporto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per cui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risultino ancora adiacenti 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abbiano grado pari a 1.</a:t>
                </a:r>
              </a:p>
            </p:txBody>
          </p:sp>
        </mc:Choice>
        <mc:Fallback xmlns="">
          <p:sp>
            <p:nvSpPr>
              <p:cNvPr id="233" name="CasellaDiTesto 232">
                <a:extLst>
                  <a:ext uri="{FF2B5EF4-FFF2-40B4-BE49-F238E27FC236}">
                    <a16:creationId xmlns:a16="http://schemas.microsoft.com/office/drawing/2014/main" id="{18F730E4-C9FB-4B58-99D4-173C7C9A3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3" y="2584918"/>
                <a:ext cx="5329714" cy="923330"/>
              </a:xfrm>
              <a:prstGeom prst="rect">
                <a:avLst/>
              </a:prstGeom>
              <a:blipFill>
                <a:blip r:embed="rId7"/>
                <a:stretch>
                  <a:fillRect l="-686" t="-2632" r="-1831" b="-9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6D7F9001-35C1-4916-B780-2921369F8F8A}"/>
              </a:ext>
            </a:extLst>
          </p:cNvPr>
          <p:cNvSpPr txBox="1"/>
          <p:nvPr/>
        </p:nvSpPr>
        <p:spPr>
          <a:xfrm>
            <a:off x="363682" y="3677693"/>
            <a:ext cx="5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Procedo con l’ordinamento usuale </a:t>
            </a: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4EDBBEB1-E74A-44F0-B44A-C32EA2E446FA}"/>
              </a:ext>
            </a:extLst>
          </p:cNvPr>
          <p:cNvSpPr txBox="1"/>
          <p:nvPr/>
        </p:nvSpPr>
        <p:spPr>
          <a:xfrm>
            <a:off x="335343" y="4224161"/>
            <a:ext cx="53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Applico l’algoritmo Greedy di colorazione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asellaDiTesto 240">
                <a:extLst>
                  <a:ext uri="{FF2B5EF4-FFF2-40B4-BE49-F238E27FC236}">
                    <a16:creationId xmlns:a16="http://schemas.microsoft.com/office/drawing/2014/main" id="{EB7DDE8F-D176-4F68-8E57-A93E012E7E0F}"/>
                  </a:ext>
                </a:extLst>
              </p:cNvPr>
              <p:cNvSpPr txBox="1"/>
              <p:nvPr/>
            </p:nvSpPr>
            <p:spPr>
              <a:xfrm>
                <a:off x="7418565" y="2367307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1" name="CasellaDiTesto 240">
                <a:extLst>
                  <a:ext uri="{FF2B5EF4-FFF2-40B4-BE49-F238E27FC236}">
                    <a16:creationId xmlns:a16="http://schemas.microsoft.com/office/drawing/2014/main" id="{EB7DDE8F-D176-4F68-8E57-A93E012E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65" y="2367307"/>
                <a:ext cx="315337" cy="369332"/>
              </a:xfrm>
              <a:prstGeom prst="rect">
                <a:avLst/>
              </a:prstGeom>
              <a:blipFill>
                <a:blip r:embed="rId8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sellaDiTesto 241">
                <a:extLst>
                  <a:ext uri="{FF2B5EF4-FFF2-40B4-BE49-F238E27FC236}">
                    <a16:creationId xmlns:a16="http://schemas.microsoft.com/office/drawing/2014/main" id="{2A848215-BEF7-4BEC-8840-A0B9BB942555}"/>
                  </a:ext>
                </a:extLst>
              </p:cNvPr>
              <p:cNvSpPr txBox="1"/>
              <p:nvPr/>
            </p:nvSpPr>
            <p:spPr>
              <a:xfrm>
                <a:off x="10663695" y="2118649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2" name="CasellaDiTesto 241">
                <a:extLst>
                  <a:ext uri="{FF2B5EF4-FFF2-40B4-BE49-F238E27FC236}">
                    <a16:creationId xmlns:a16="http://schemas.microsoft.com/office/drawing/2014/main" id="{2A848215-BEF7-4BEC-8840-A0B9BB94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695" y="2118649"/>
                <a:ext cx="315337" cy="369332"/>
              </a:xfrm>
              <a:prstGeom prst="rect">
                <a:avLst/>
              </a:prstGeom>
              <a:blipFill>
                <a:blip r:embed="rId9"/>
                <a:stretch>
                  <a:fillRect r="-15385"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sellaDiTesto 242">
                <a:extLst>
                  <a:ext uri="{FF2B5EF4-FFF2-40B4-BE49-F238E27FC236}">
                    <a16:creationId xmlns:a16="http://schemas.microsoft.com/office/drawing/2014/main" id="{29B21A24-2E00-4927-9EFC-B0FCA5B1393F}"/>
                  </a:ext>
                </a:extLst>
              </p:cNvPr>
              <p:cNvSpPr txBox="1"/>
              <p:nvPr/>
            </p:nvSpPr>
            <p:spPr>
              <a:xfrm>
                <a:off x="10916865" y="3440624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3" name="CasellaDiTesto 242">
                <a:extLst>
                  <a:ext uri="{FF2B5EF4-FFF2-40B4-BE49-F238E27FC236}">
                    <a16:creationId xmlns:a16="http://schemas.microsoft.com/office/drawing/2014/main" id="{29B21A24-2E00-4927-9EFC-B0FCA5B13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865" y="3440624"/>
                <a:ext cx="315337" cy="369332"/>
              </a:xfrm>
              <a:prstGeom prst="rect">
                <a:avLst/>
              </a:prstGeom>
              <a:blipFill>
                <a:blip r:embed="rId10"/>
                <a:stretch>
                  <a:fillRect r="-19231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CasellaDiTesto 244">
                <a:extLst>
                  <a:ext uri="{FF2B5EF4-FFF2-40B4-BE49-F238E27FC236}">
                    <a16:creationId xmlns:a16="http://schemas.microsoft.com/office/drawing/2014/main" id="{B30D9261-26A4-4E4F-8660-362DCB144786}"/>
                  </a:ext>
                </a:extLst>
              </p:cNvPr>
              <p:cNvSpPr txBox="1"/>
              <p:nvPr/>
            </p:nvSpPr>
            <p:spPr>
              <a:xfrm>
                <a:off x="9471185" y="5390680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5" name="CasellaDiTesto 244">
                <a:extLst>
                  <a:ext uri="{FF2B5EF4-FFF2-40B4-BE49-F238E27FC236}">
                    <a16:creationId xmlns:a16="http://schemas.microsoft.com/office/drawing/2014/main" id="{B30D9261-26A4-4E4F-8660-362DCB144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185" y="5390680"/>
                <a:ext cx="315337" cy="369332"/>
              </a:xfrm>
              <a:prstGeom prst="rect">
                <a:avLst/>
              </a:prstGeom>
              <a:blipFill>
                <a:blip r:embed="rId11"/>
                <a:stretch>
                  <a:fillRect r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CasellaDiTesto 245">
                <a:extLst>
                  <a:ext uri="{FF2B5EF4-FFF2-40B4-BE49-F238E27FC236}">
                    <a16:creationId xmlns:a16="http://schemas.microsoft.com/office/drawing/2014/main" id="{4D00308C-1F3C-45D9-8C5B-5174DBD78EF6}"/>
                  </a:ext>
                </a:extLst>
              </p:cNvPr>
              <p:cNvSpPr txBox="1"/>
              <p:nvPr/>
            </p:nvSpPr>
            <p:spPr>
              <a:xfrm>
                <a:off x="9435086" y="4127286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6" name="CasellaDiTesto 245">
                <a:extLst>
                  <a:ext uri="{FF2B5EF4-FFF2-40B4-BE49-F238E27FC236}">
                    <a16:creationId xmlns:a16="http://schemas.microsoft.com/office/drawing/2014/main" id="{4D00308C-1F3C-45D9-8C5B-5174DBD7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086" y="4127286"/>
                <a:ext cx="315337" cy="369332"/>
              </a:xfrm>
              <a:prstGeom prst="rect">
                <a:avLst/>
              </a:prstGeom>
              <a:blipFill>
                <a:blip r:embed="rId12"/>
                <a:stretch>
                  <a:fillRect r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CasellaDiTesto 246">
                <a:extLst>
                  <a:ext uri="{FF2B5EF4-FFF2-40B4-BE49-F238E27FC236}">
                    <a16:creationId xmlns:a16="http://schemas.microsoft.com/office/drawing/2014/main" id="{72DFDC49-5863-4F21-9146-20D14675EB24}"/>
                  </a:ext>
                </a:extLst>
              </p:cNvPr>
              <p:cNvSpPr txBox="1"/>
              <p:nvPr/>
            </p:nvSpPr>
            <p:spPr>
              <a:xfrm>
                <a:off x="7865348" y="3411004"/>
                <a:ext cx="315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7" name="CasellaDiTesto 246">
                <a:extLst>
                  <a:ext uri="{FF2B5EF4-FFF2-40B4-BE49-F238E27FC236}">
                    <a16:creationId xmlns:a16="http://schemas.microsoft.com/office/drawing/2014/main" id="{72DFDC49-5863-4F21-9146-20D14675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48" y="3411004"/>
                <a:ext cx="315337" cy="369332"/>
              </a:xfrm>
              <a:prstGeom prst="rect">
                <a:avLst/>
              </a:prstGeom>
              <a:blipFill>
                <a:blip r:embed="rId13"/>
                <a:stretch>
                  <a:fillRect r="-19231"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Rettangolo 247">
            <a:extLst>
              <a:ext uri="{FF2B5EF4-FFF2-40B4-BE49-F238E27FC236}">
                <a16:creationId xmlns:a16="http://schemas.microsoft.com/office/drawing/2014/main" id="{0460E9EF-2DCC-41B9-A5EC-5E1753A4F85C}"/>
              </a:ext>
            </a:extLst>
          </p:cNvPr>
          <p:cNvSpPr/>
          <p:nvPr/>
        </p:nvSpPr>
        <p:spPr>
          <a:xfrm>
            <a:off x="6159173" y="5963728"/>
            <a:ext cx="218210" cy="2040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DCD45636-AF2D-4DBA-86A7-492B66D0331B}"/>
              </a:ext>
            </a:extLst>
          </p:cNvPr>
          <p:cNvSpPr/>
          <p:nvPr/>
        </p:nvSpPr>
        <p:spPr>
          <a:xfrm>
            <a:off x="6467438" y="5963728"/>
            <a:ext cx="218210" cy="2040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0" name="Rettangolo 249">
            <a:extLst>
              <a:ext uri="{FF2B5EF4-FFF2-40B4-BE49-F238E27FC236}">
                <a16:creationId xmlns:a16="http://schemas.microsoft.com/office/drawing/2014/main" id="{6D476B1D-7746-4CD0-8F9B-69762DB16E2D}"/>
              </a:ext>
            </a:extLst>
          </p:cNvPr>
          <p:cNvSpPr/>
          <p:nvPr/>
        </p:nvSpPr>
        <p:spPr>
          <a:xfrm>
            <a:off x="6775703" y="5963727"/>
            <a:ext cx="218210" cy="204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1FA6A851-C122-40C0-B8B4-8649BD56FDCF}"/>
              </a:ext>
            </a:extLst>
          </p:cNvPr>
          <p:cNvSpPr/>
          <p:nvPr/>
        </p:nvSpPr>
        <p:spPr>
          <a:xfrm>
            <a:off x="7083968" y="5963727"/>
            <a:ext cx="218210" cy="2040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AA262A66-763D-4020-8B52-02D7963C440D}"/>
              </a:ext>
            </a:extLst>
          </p:cNvPr>
          <p:cNvSpPr/>
          <p:nvPr/>
        </p:nvSpPr>
        <p:spPr>
          <a:xfrm>
            <a:off x="7390645" y="5963726"/>
            <a:ext cx="218210" cy="2040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CasellaDiTesto 253">
                <a:extLst>
                  <a:ext uri="{FF2B5EF4-FFF2-40B4-BE49-F238E27FC236}">
                    <a16:creationId xmlns:a16="http://schemas.microsoft.com/office/drawing/2014/main" id="{177A6DC9-EED7-451C-8C9E-EAF469D97079}"/>
                  </a:ext>
                </a:extLst>
              </p:cNvPr>
              <p:cNvSpPr txBox="1"/>
              <p:nvPr/>
            </p:nvSpPr>
            <p:spPr>
              <a:xfrm>
                <a:off x="335343" y="4929015"/>
                <a:ext cx="5329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rgbClr val="FF0000"/>
                    </a:solidFill>
                  </a:rPr>
                  <a:t>L’importante è assicurarsi che il vertice a cui si assegna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abbia due vicini con lo stesso colore!</a:t>
                </a:r>
              </a:p>
            </p:txBody>
          </p:sp>
        </mc:Choice>
        <mc:Fallback xmlns="">
          <p:sp>
            <p:nvSpPr>
              <p:cNvPr id="254" name="CasellaDiTesto 253">
                <a:extLst>
                  <a:ext uri="{FF2B5EF4-FFF2-40B4-BE49-F238E27FC236}">
                    <a16:creationId xmlns:a16="http://schemas.microsoft.com/office/drawing/2014/main" id="{177A6DC9-EED7-451C-8C9E-EAF469D9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3" y="4929015"/>
                <a:ext cx="5329714" cy="646331"/>
              </a:xfrm>
              <a:prstGeom prst="rect">
                <a:avLst/>
              </a:prstGeom>
              <a:blipFill>
                <a:blip r:embed="rId14"/>
                <a:stretch>
                  <a:fillRect l="-915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CasellaDiTesto 287">
                <a:extLst>
                  <a:ext uri="{FF2B5EF4-FFF2-40B4-BE49-F238E27FC236}">
                    <a16:creationId xmlns:a16="http://schemas.microsoft.com/office/drawing/2014/main" id="{0DFEF582-E28D-42D7-98B8-1302386E0F44}"/>
                  </a:ext>
                </a:extLst>
              </p:cNvPr>
              <p:cNvSpPr txBox="1"/>
              <p:nvPr/>
            </p:nvSpPr>
            <p:spPr>
              <a:xfrm>
                <a:off x="1886882" y="5763460"/>
                <a:ext cx="139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CasellaDiTesto 287">
                <a:extLst>
                  <a:ext uri="{FF2B5EF4-FFF2-40B4-BE49-F238E27FC236}">
                    <a16:creationId xmlns:a16="http://schemas.microsoft.com/office/drawing/2014/main" id="{0DFEF582-E28D-42D7-98B8-1302386E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82" y="5763460"/>
                <a:ext cx="1391560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Freccia a destra 288">
            <a:extLst>
              <a:ext uri="{FF2B5EF4-FFF2-40B4-BE49-F238E27FC236}">
                <a16:creationId xmlns:a16="http://schemas.microsoft.com/office/drawing/2014/main" id="{9DF42D11-D2AF-4604-9166-2DC79CFADAE8}"/>
              </a:ext>
            </a:extLst>
          </p:cNvPr>
          <p:cNvSpPr/>
          <p:nvPr/>
        </p:nvSpPr>
        <p:spPr>
          <a:xfrm>
            <a:off x="1376944" y="5758453"/>
            <a:ext cx="509938" cy="3693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EDB2FB7-AB28-4AA5-A1B3-7BC1790C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05AAAD-F02C-483D-9BB8-00C0CDC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67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1" grpId="0" animBg="1"/>
      <p:bldP spid="167" grpId="0"/>
      <p:bldP spid="167" grpId="1"/>
      <p:bldP spid="168" grpId="0"/>
      <p:bldP spid="169" grpId="0"/>
      <p:bldP spid="231" grpId="0"/>
      <p:bldP spid="232" grpId="0"/>
      <p:bldP spid="233" grpId="0"/>
      <p:bldP spid="235" grpId="0"/>
      <p:bldP spid="236" grpId="0"/>
      <p:bldP spid="241" grpId="0"/>
      <p:bldP spid="242" grpId="0"/>
      <p:bldP spid="243" grpId="0"/>
      <p:bldP spid="245" grpId="0"/>
      <p:bldP spid="246" grpId="0"/>
      <p:bldP spid="247" grpId="0"/>
      <p:bldP spid="248" grpId="0" animBg="1"/>
      <p:bldP spid="249" grpId="0" animBg="1"/>
      <p:bldP spid="250" grpId="0" animBg="1"/>
      <p:bldP spid="251" grpId="0" animBg="1"/>
      <p:bldP spid="252" grpId="0" animBg="1"/>
      <p:bldP spid="254" grpId="0"/>
      <p:bldP spid="288" grpId="0"/>
      <p:bldP spid="2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479F56E-44AF-4BB8-BF8A-05706840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it-IT" dirty="0"/>
              <a:t> Definizioni di Base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it-IT" dirty="0"/>
              <a:t> Colorazione di Grafi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it-IT" dirty="0"/>
              <a:t> Teorema di Brooks e Algoritmo Greedy di Colorazione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it-IT" dirty="0"/>
              <a:t> Struttura del Codice e Complessità in Tempo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it-IT" dirty="0"/>
              <a:t> Materiale Supplementare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80DFD0-51FC-4089-BAE3-D64255DC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D0EDE6-0C7E-4C28-99D9-24D52605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EBF1E-AD09-43F9-BA22-106DA23D4895}"/>
              </a:ext>
            </a:extLst>
          </p:cNvPr>
          <p:cNvSpPr txBox="1">
            <a:spLocks/>
          </p:cNvSpPr>
          <p:nvPr/>
        </p:nvSpPr>
        <p:spPr>
          <a:xfrm>
            <a:off x="1047626" y="196367"/>
            <a:ext cx="10266218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Regolari con Connettività = 1)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CF9A32C-F60F-4BAD-B133-E5C71FD4CCBF}"/>
              </a:ext>
            </a:extLst>
          </p:cNvPr>
          <p:cNvSpPr/>
          <p:nvPr/>
        </p:nvSpPr>
        <p:spPr>
          <a:xfrm>
            <a:off x="7771527" y="215857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C72F9EE-0C2A-440C-A041-0B75BC88666F}"/>
              </a:ext>
            </a:extLst>
          </p:cNvPr>
          <p:cNvSpPr/>
          <p:nvPr/>
        </p:nvSpPr>
        <p:spPr>
          <a:xfrm>
            <a:off x="9090617" y="2876394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8C1C36-5B2E-4134-983B-FD098127C72A}"/>
              </a:ext>
            </a:extLst>
          </p:cNvPr>
          <p:cNvSpPr/>
          <p:nvPr/>
        </p:nvSpPr>
        <p:spPr>
          <a:xfrm>
            <a:off x="9652207" y="124371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8B9C4BF-D72E-41F4-9BD7-F91A68841C8D}"/>
              </a:ext>
            </a:extLst>
          </p:cNvPr>
          <p:cNvSpPr/>
          <p:nvPr/>
        </p:nvSpPr>
        <p:spPr>
          <a:xfrm>
            <a:off x="8529028" y="124371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25A443A-506D-40C6-BC6D-4C4B3EDF31C2}"/>
              </a:ext>
            </a:extLst>
          </p:cNvPr>
          <p:cNvSpPr/>
          <p:nvPr/>
        </p:nvSpPr>
        <p:spPr>
          <a:xfrm>
            <a:off x="7771527" y="543072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4193823-490F-4E02-9FA0-BB5CFFC0E810}"/>
              </a:ext>
            </a:extLst>
          </p:cNvPr>
          <p:cNvSpPr/>
          <p:nvPr/>
        </p:nvSpPr>
        <p:spPr>
          <a:xfrm>
            <a:off x="9090616" y="3775556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6152848-EE57-4956-8390-FC50BB91B6E7}"/>
              </a:ext>
            </a:extLst>
          </p:cNvPr>
          <p:cNvSpPr/>
          <p:nvPr/>
        </p:nvSpPr>
        <p:spPr>
          <a:xfrm>
            <a:off x="10276660" y="215857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90BB6E2-6833-4B27-8F38-E1F322828D8E}"/>
              </a:ext>
            </a:extLst>
          </p:cNvPr>
          <p:cNvCxnSpPr>
            <a:cxnSpLocks/>
            <a:stCxn id="3" idx="5"/>
            <a:endCxn id="4" idx="2"/>
          </p:cNvCxnSpPr>
          <p:nvPr/>
        </p:nvCxnSpPr>
        <p:spPr>
          <a:xfrm>
            <a:off x="8083896" y="2468133"/>
            <a:ext cx="1006721" cy="5895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2F4B409-85C4-4620-B761-09585F55A631}"/>
              </a:ext>
            </a:extLst>
          </p:cNvPr>
          <p:cNvCxnSpPr>
            <a:stCxn id="3" idx="7"/>
            <a:endCxn id="7" idx="3"/>
          </p:cNvCxnSpPr>
          <p:nvPr/>
        </p:nvCxnSpPr>
        <p:spPr>
          <a:xfrm flipV="1">
            <a:off x="8083896" y="1553273"/>
            <a:ext cx="498726" cy="6584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CD82398-68FF-44C6-BF9B-167BA30290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8894991" y="1425048"/>
            <a:ext cx="75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E29DE9D6-BC3F-408D-94B2-E544E7397AD2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8137490" y="1553273"/>
            <a:ext cx="1568311" cy="786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6BDDB05-F8FC-4B3D-B4C3-61687091294E}"/>
              </a:ext>
            </a:extLst>
          </p:cNvPr>
          <p:cNvCxnSpPr>
            <a:stCxn id="11" idx="3"/>
            <a:endCxn id="4" idx="6"/>
          </p:cNvCxnSpPr>
          <p:nvPr/>
        </p:nvCxnSpPr>
        <p:spPr>
          <a:xfrm flipH="1">
            <a:off x="9456580" y="2468133"/>
            <a:ext cx="873674" cy="5895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F89E288-EC43-48E8-9A18-F2AD7AEC8C9E}"/>
              </a:ext>
            </a:extLst>
          </p:cNvPr>
          <p:cNvCxnSpPr>
            <a:stCxn id="7" idx="5"/>
            <a:endCxn id="11" idx="2"/>
          </p:cNvCxnSpPr>
          <p:nvPr/>
        </p:nvCxnSpPr>
        <p:spPr>
          <a:xfrm>
            <a:off x="8841397" y="1553273"/>
            <a:ext cx="1435263" cy="786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363A04-3726-4B0D-8BCE-17B9495DCAB6}"/>
              </a:ext>
            </a:extLst>
          </p:cNvPr>
          <p:cNvCxnSpPr>
            <a:stCxn id="9" idx="0"/>
            <a:endCxn id="4" idx="4"/>
          </p:cNvCxnSpPr>
          <p:nvPr/>
        </p:nvCxnSpPr>
        <p:spPr>
          <a:xfrm flipV="1">
            <a:off x="9273598" y="3239070"/>
            <a:ext cx="1" cy="536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9D1CF821-FC1B-4218-BC12-EFB9EA115FB9}"/>
              </a:ext>
            </a:extLst>
          </p:cNvPr>
          <p:cNvSpPr/>
          <p:nvPr/>
        </p:nvSpPr>
        <p:spPr>
          <a:xfrm>
            <a:off x="8529465" y="4324379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0FD1407-EFDD-4334-8CCE-FA8EAE63E772}"/>
              </a:ext>
            </a:extLst>
          </p:cNvPr>
          <p:cNvSpPr/>
          <p:nvPr/>
        </p:nvSpPr>
        <p:spPr>
          <a:xfrm>
            <a:off x="10276659" y="543072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FDAF2369-F3AC-45D9-A78F-06BCA359EF61}"/>
              </a:ext>
            </a:extLst>
          </p:cNvPr>
          <p:cNvSpPr/>
          <p:nvPr/>
        </p:nvSpPr>
        <p:spPr>
          <a:xfrm>
            <a:off x="9652206" y="4324379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F22EDB3-9F99-496E-9216-2C36537FF583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9964576" y="1553273"/>
            <a:ext cx="365678" cy="6584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9BE858B7-1A94-4D7C-AF71-43213A0D55A8}"/>
              </a:ext>
            </a:extLst>
          </p:cNvPr>
          <p:cNvCxnSpPr>
            <a:cxnSpLocks/>
            <a:stCxn id="9" idx="5"/>
            <a:endCxn id="47" idx="1"/>
          </p:cNvCxnSpPr>
          <p:nvPr/>
        </p:nvCxnSpPr>
        <p:spPr>
          <a:xfrm>
            <a:off x="9402985" y="4085119"/>
            <a:ext cx="302815" cy="29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EF681315-7778-4D00-8529-4E9C1416FEFC}"/>
              </a:ext>
            </a:extLst>
          </p:cNvPr>
          <p:cNvCxnSpPr>
            <a:stCxn id="9" idx="3"/>
            <a:endCxn id="45" idx="7"/>
          </p:cNvCxnSpPr>
          <p:nvPr/>
        </p:nvCxnSpPr>
        <p:spPr>
          <a:xfrm flipH="1">
            <a:off x="8841834" y="4085119"/>
            <a:ext cx="302376" cy="29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9F583B6D-F046-4BA7-BC3D-660F4D7814DA}"/>
              </a:ext>
            </a:extLst>
          </p:cNvPr>
          <p:cNvCxnSpPr>
            <a:stCxn id="45" idx="3"/>
            <a:endCxn id="8" idx="7"/>
          </p:cNvCxnSpPr>
          <p:nvPr/>
        </p:nvCxnSpPr>
        <p:spPr>
          <a:xfrm flipH="1">
            <a:off x="8083896" y="4633942"/>
            <a:ext cx="499163" cy="8498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0937C16F-C9F8-4D1C-BB63-991C5E2F3856}"/>
              </a:ext>
            </a:extLst>
          </p:cNvPr>
          <p:cNvCxnSpPr>
            <a:cxnSpLocks/>
            <a:stCxn id="8" idx="5"/>
            <a:endCxn id="46" idx="3"/>
          </p:cNvCxnSpPr>
          <p:nvPr/>
        </p:nvCxnSpPr>
        <p:spPr>
          <a:xfrm>
            <a:off x="8083896" y="5740283"/>
            <a:ext cx="22463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5392D50-E48C-4930-8640-634287E1DC8D}"/>
              </a:ext>
            </a:extLst>
          </p:cNvPr>
          <p:cNvCxnSpPr>
            <a:stCxn id="47" idx="5"/>
            <a:endCxn id="46" idx="1"/>
          </p:cNvCxnSpPr>
          <p:nvPr/>
        </p:nvCxnSpPr>
        <p:spPr>
          <a:xfrm>
            <a:off x="9964575" y="4633942"/>
            <a:ext cx="365678" cy="8498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AA59E710-4B79-47EB-9D52-EE6CE5442B1F}"/>
              </a:ext>
            </a:extLst>
          </p:cNvPr>
          <p:cNvCxnSpPr>
            <a:cxnSpLocks/>
            <a:stCxn id="45" idx="5"/>
            <a:endCxn id="46" idx="2"/>
          </p:cNvCxnSpPr>
          <p:nvPr/>
        </p:nvCxnSpPr>
        <p:spPr>
          <a:xfrm>
            <a:off x="8841834" y="4633942"/>
            <a:ext cx="1434825" cy="978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4824082-E417-4059-BB35-F5569DA86F84}"/>
              </a:ext>
            </a:extLst>
          </p:cNvPr>
          <p:cNvCxnSpPr>
            <a:cxnSpLocks/>
            <a:stCxn id="47" idx="3"/>
            <a:endCxn id="8" idx="6"/>
          </p:cNvCxnSpPr>
          <p:nvPr/>
        </p:nvCxnSpPr>
        <p:spPr>
          <a:xfrm flipH="1">
            <a:off x="8137490" y="4633942"/>
            <a:ext cx="1568310" cy="978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B710D6A-5296-43D1-8F26-9CB90D57DC35}"/>
              </a:ext>
            </a:extLst>
          </p:cNvPr>
          <p:cNvSpPr txBox="1"/>
          <p:nvPr/>
        </p:nvSpPr>
        <p:spPr>
          <a:xfrm>
            <a:off x="259107" y="1334494"/>
            <a:ext cx="57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Divido in due </a:t>
            </a:r>
            <a:r>
              <a:rPr lang="it-IT" dirty="0" err="1"/>
              <a:t>sottografi</a:t>
            </a:r>
            <a:r>
              <a:rPr lang="it-IT" dirty="0"/>
              <a:t> mantenendo il punto di ‘’disconnessione’’ in comune.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8741709-370C-4011-BFEC-9683457B1B92}"/>
              </a:ext>
            </a:extLst>
          </p:cNvPr>
          <p:cNvSpPr/>
          <p:nvPr/>
        </p:nvSpPr>
        <p:spPr>
          <a:xfrm>
            <a:off x="9090616" y="287263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CC11ABE6-41D3-4818-A6FB-E5FA0D95C70B}"/>
                  </a:ext>
                </a:extLst>
              </p:cNvPr>
              <p:cNvSpPr txBox="1"/>
              <p:nvPr/>
            </p:nvSpPr>
            <p:spPr>
              <a:xfrm>
                <a:off x="259107" y="2016742"/>
                <a:ext cx="5735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I due </a:t>
                </a:r>
                <a:r>
                  <a:rPr lang="it-IT" dirty="0" err="1"/>
                  <a:t>sottografi</a:t>
                </a:r>
                <a:r>
                  <a:rPr lang="it-IT" dirty="0"/>
                  <a:t> non sono regolari e possono essere colorati al più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colori.</a:t>
                </a:r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CC11ABE6-41D3-4818-A6FB-E5FA0D95C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" y="2016742"/>
                <a:ext cx="5735285" cy="646331"/>
              </a:xfrm>
              <a:prstGeom prst="rect">
                <a:avLst/>
              </a:prstGeom>
              <a:blipFill>
                <a:blip r:embed="rId2"/>
                <a:stretch>
                  <a:fillRect l="-745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1396426-BF6C-4073-B37A-8417FE5F6D67}"/>
              </a:ext>
            </a:extLst>
          </p:cNvPr>
          <p:cNvSpPr txBox="1"/>
          <p:nvPr/>
        </p:nvSpPr>
        <p:spPr>
          <a:xfrm>
            <a:off x="259106" y="2830472"/>
            <a:ext cx="5735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Se il vertice in comune presenta due colorazioni differenti nei due </a:t>
            </a:r>
            <a:r>
              <a:rPr lang="it-IT" dirty="0" err="1"/>
              <a:t>sottografi</a:t>
            </a:r>
            <a:r>
              <a:rPr lang="it-IT" dirty="0"/>
              <a:t> effettuo una permutazione dei colori in uno dei due e unisco i due </a:t>
            </a:r>
            <a:r>
              <a:rPr lang="it-IT" dirty="0" err="1"/>
              <a:t>sottografi</a:t>
            </a:r>
            <a:r>
              <a:rPr lang="it-IT" dirty="0"/>
              <a:t> in modo da riottenere l’originale.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2DD2A606-C303-4ADB-8440-58EFD6AD3B47}"/>
                  </a:ext>
                </a:extLst>
              </p:cNvPr>
              <p:cNvSpPr txBox="1"/>
              <p:nvPr/>
            </p:nvSpPr>
            <p:spPr>
              <a:xfrm>
                <a:off x="1790420" y="4695782"/>
                <a:ext cx="139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2DD2A606-C303-4ADB-8440-58EFD6AD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20" y="4695782"/>
                <a:ext cx="139156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ccia a destra 101">
            <a:extLst>
              <a:ext uri="{FF2B5EF4-FFF2-40B4-BE49-F238E27FC236}">
                <a16:creationId xmlns:a16="http://schemas.microsoft.com/office/drawing/2014/main" id="{B64960E3-FD61-4A57-B3B4-5B7B6882552F}"/>
              </a:ext>
            </a:extLst>
          </p:cNvPr>
          <p:cNvSpPr/>
          <p:nvPr/>
        </p:nvSpPr>
        <p:spPr>
          <a:xfrm>
            <a:off x="1280482" y="4690775"/>
            <a:ext cx="509938" cy="3693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C32A1E-73BA-4BA0-91AC-107B67EA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871CE05-98D7-4E79-B5A9-76F76ED6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77 -0.00116 -0.00742 -0.00301 -0.01119 -0.00301 L -0.05455 -0.00162 C -0.05963 -0.00139 -0.06484 -0.00162 -0.06992 -0.00162 L -0.0707 -0.00162 " pathEditMode="relative" ptsTypes="AAAAAA">
                                      <p:cBhvr>
                                        <p:cTn id="1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2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3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5338 0.00162 0.03177 0.00139 0.06484 0.00139 L 0.06484 0.00139 " pathEditMode="relative" ptsTypes="AAAA">
                                      <p:cBhvr>
                                        <p:cTn id="14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3.125E-6 0.00023 C 0.05338 0.00162 0.03177 0.00139 0.06484 0.00139 L 0.06484 0.00162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89" grpId="0"/>
      <p:bldP spid="90" grpId="0" animBg="1"/>
      <p:bldP spid="90" grpId="1" animBg="1"/>
      <p:bldP spid="99" grpId="0"/>
      <p:bldP spid="100" grpId="0"/>
      <p:bldP spid="101" grpId="0"/>
      <p:bldP spid="1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954E6A47-CBCC-4F1F-BA3F-75265692029E}"/>
              </a:ext>
            </a:extLst>
          </p:cNvPr>
          <p:cNvSpPr/>
          <p:nvPr/>
        </p:nvSpPr>
        <p:spPr>
          <a:xfrm>
            <a:off x="7339263" y="2948001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B4D4D23-9A6E-4D19-9A5A-250ED7E7B40B}"/>
              </a:ext>
            </a:extLst>
          </p:cNvPr>
          <p:cNvSpPr/>
          <p:nvPr/>
        </p:nvSpPr>
        <p:spPr>
          <a:xfrm>
            <a:off x="8168073" y="1831964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65CD6A0-70AF-4B50-9E45-1ACC9E1E45E5}"/>
              </a:ext>
            </a:extLst>
          </p:cNvPr>
          <p:cNvSpPr/>
          <p:nvPr/>
        </p:nvSpPr>
        <p:spPr>
          <a:xfrm>
            <a:off x="7910122" y="4283109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1605DE8-382B-4873-BF36-CCDC7A18EE48}"/>
              </a:ext>
            </a:extLst>
          </p:cNvPr>
          <p:cNvSpPr/>
          <p:nvPr/>
        </p:nvSpPr>
        <p:spPr>
          <a:xfrm>
            <a:off x="10136332" y="218208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D657FEB-594F-4B1B-9221-D79959D9748A}"/>
              </a:ext>
            </a:extLst>
          </p:cNvPr>
          <p:cNvSpPr/>
          <p:nvPr/>
        </p:nvSpPr>
        <p:spPr>
          <a:xfrm rot="20892715">
            <a:off x="8672764" y="3205601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6E6FF4-263B-4454-B8BB-ED84548C4295}"/>
              </a:ext>
            </a:extLst>
          </p:cNvPr>
          <p:cNvSpPr/>
          <p:nvPr/>
        </p:nvSpPr>
        <p:spPr>
          <a:xfrm>
            <a:off x="10215043" y="4900305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F76CB11-4EB8-49D1-B7A5-335A3CAE253C}"/>
              </a:ext>
            </a:extLst>
          </p:cNvPr>
          <p:cNvSpPr/>
          <p:nvPr/>
        </p:nvSpPr>
        <p:spPr>
          <a:xfrm>
            <a:off x="11021424" y="3460773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DF92927-3781-41EA-ADC3-347A70DB6D8E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7522245" y="2141527"/>
            <a:ext cx="699422" cy="8064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EE66D3D-E5AB-43E9-BBB3-10A2EC48E0AF}"/>
              </a:ext>
            </a:extLst>
          </p:cNvPr>
          <p:cNvCxnSpPr>
            <a:stCxn id="2" idx="4"/>
            <a:endCxn id="4" idx="1"/>
          </p:cNvCxnSpPr>
          <p:nvPr/>
        </p:nvCxnSpPr>
        <p:spPr>
          <a:xfrm>
            <a:off x="7522245" y="3310677"/>
            <a:ext cx="441471" cy="1025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D1CB16C-2C5F-4600-96DF-5CF16E85B5DC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7705226" y="3129339"/>
            <a:ext cx="997665" cy="158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CCAB989-A159-4E6B-A743-A4D5BD279ABA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8222491" y="4592672"/>
            <a:ext cx="1992552" cy="488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708C9C9-394A-4546-B929-B58EDD5899CF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0527412" y="3770336"/>
            <a:ext cx="547606" cy="11830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AE29795-0FD5-4BB9-A23F-FA289C8324ED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8222491" y="3538893"/>
            <a:ext cx="532791" cy="7973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4765F32-97A8-4725-8CA1-E739F8590145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8534036" y="2013302"/>
            <a:ext cx="1655890" cy="2218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D06EBC5-B815-4B17-86D1-D7F0F9998058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8480442" y="2141527"/>
            <a:ext cx="338258" cy="10678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E635019E-D1CD-48E9-AB49-2493637F6CCA}"/>
              </a:ext>
            </a:extLst>
          </p:cNvPr>
          <p:cNvSpPr/>
          <p:nvPr/>
        </p:nvSpPr>
        <p:spPr>
          <a:xfrm rot="20022732">
            <a:off x="9420054" y="3578445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D28DB03-636C-4CF8-946F-D4D049690175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9662254" y="2491651"/>
            <a:ext cx="527672" cy="10958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06453AA-5065-4DCE-9636-E9A29AC9E79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0448701" y="2491651"/>
            <a:ext cx="626317" cy="10222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3E42F31-4850-44B8-A68F-92A93F57F613}"/>
              </a:ext>
            </a:extLst>
          </p:cNvPr>
          <p:cNvCxnSpPr>
            <a:stCxn id="17" idx="6"/>
            <a:endCxn id="8" idx="2"/>
          </p:cNvCxnSpPr>
          <p:nvPr/>
        </p:nvCxnSpPr>
        <p:spPr>
          <a:xfrm flipV="1">
            <a:off x="9767093" y="3642111"/>
            <a:ext cx="1254331" cy="366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E855CC9-7551-45D3-A835-932AD515CAA4}"/>
              </a:ext>
            </a:extLst>
          </p:cNvPr>
          <p:cNvCxnSpPr>
            <a:cxnSpLocks/>
            <a:stCxn id="17" idx="4"/>
            <a:endCxn id="7" idx="1"/>
          </p:cNvCxnSpPr>
          <p:nvPr/>
        </p:nvCxnSpPr>
        <p:spPr>
          <a:xfrm>
            <a:off x="9683347" y="3922367"/>
            <a:ext cx="585290" cy="1031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olo 1">
            <a:extLst>
              <a:ext uri="{FF2B5EF4-FFF2-40B4-BE49-F238E27FC236}">
                <a16:creationId xmlns:a16="http://schemas.microsoft.com/office/drawing/2014/main" id="{FC677E32-18E4-49E2-926F-0A6A7BC0642F}"/>
              </a:ext>
            </a:extLst>
          </p:cNvPr>
          <p:cNvSpPr txBox="1">
            <a:spLocks/>
          </p:cNvSpPr>
          <p:nvPr/>
        </p:nvSpPr>
        <p:spPr>
          <a:xfrm>
            <a:off x="1047626" y="196367"/>
            <a:ext cx="10266218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Regolari con Connettività =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2E28326-766B-411C-AC92-3C8DC496C197}"/>
                  </a:ext>
                </a:extLst>
              </p:cNvPr>
              <p:cNvSpPr txBox="1"/>
              <p:nvPr/>
            </p:nvSpPr>
            <p:spPr>
              <a:xfrm>
                <a:off x="410078" y="1901761"/>
                <a:ext cx="5329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Se riesco a trovare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in modo tale che eliminando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il grafo non si disconnetta procedo come nel caso con connettività 3.    .</a:t>
                </a: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2E28326-766B-411C-AC92-3C8DC496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8" y="1901761"/>
                <a:ext cx="5329714" cy="923330"/>
              </a:xfrm>
              <a:prstGeom prst="rect">
                <a:avLst/>
              </a:prstGeom>
              <a:blipFill>
                <a:blip r:embed="rId2"/>
                <a:stretch>
                  <a:fillRect l="-686" t="-3311" b="-10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4BE49ACD-BA96-4016-B567-1578EC095774}"/>
                  </a:ext>
                </a:extLst>
              </p:cNvPr>
              <p:cNvSpPr txBox="1"/>
              <p:nvPr/>
            </p:nvSpPr>
            <p:spPr>
              <a:xfrm>
                <a:off x="10259408" y="4896977"/>
                <a:ext cx="17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4BE49ACD-BA96-4016-B567-1578EC095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08" y="4896977"/>
                <a:ext cx="170823" cy="369332"/>
              </a:xfrm>
              <a:prstGeom prst="rect">
                <a:avLst/>
              </a:prstGeom>
              <a:blipFill>
                <a:blip r:embed="rId3"/>
                <a:stretch>
                  <a:fillRect r="-8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C79A49B-B664-4BA0-A182-EBA171A3B951}"/>
                  </a:ext>
                </a:extLst>
              </p:cNvPr>
              <p:cNvSpPr txBox="1"/>
              <p:nvPr/>
            </p:nvSpPr>
            <p:spPr>
              <a:xfrm>
                <a:off x="7917666" y="4260283"/>
                <a:ext cx="17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C79A49B-B664-4BA0-A182-EBA171A3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666" y="4260283"/>
                <a:ext cx="170823" cy="369332"/>
              </a:xfrm>
              <a:prstGeom prst="rect">
                <a:avLst/>
              </a:prstGeom>
              <a:blipFill>
                <a:blip r:embed="rId4"/>
                <a:stretch>
                  <a:fillRect r="-110714"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CACAE55F-2463-4E42-B16D-4D47381A9B78}"/>
                  </a:ext>
                </a:extLst>
              </p:cNvPr>
              <p:cNvSpPr txBox="1"/>
              <p:nvPr/>
            </p:nvSpPr>
            <p:spPr>
              <a:xfrm>
                <a:off x="11013545" y="3429000"/>
                <a:ext cx="17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CACAE55F-2463-4E42-B16D-4D47381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545" y="3429000"/>
                <a:ext cx="170823" cy="369332"/>
              </a:xfrm>
              <a:prstGeom prst="rect">
                <a:avLst/>
              </a:prstGeom>
              <a:blipFill>
                <a:blip r:embed="rId5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06440AF8-FD6F-40E9-92EB-7C5707162F89}"/>
                  </a:ext>
                </a:extLst>
              </p:cNvPr>
              <p:cNvSpPr txBox="1"/>
              <p:nvPr/>
            </p:nvSpPr>
            <p:spPr>
              <a:xfrm>
                <a:off x="2002074" y="3402850"/>
                <a:ext cx="139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06440AF8-FD6F-40E9-92EB-7C570716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4" y="3402850"/>
                <a:ext cx="139156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ccia a destra 78">
            <a:extLst>
              <a:ext uri="{FF2B5EF4-FFF2-40B4-BE49-F238E27FC236}">
                <a16:creationId xmlns:a16="http://schemas.microsoft.com/office/drawing/2014/main" id="{400D18AB-CB2E-4921-AEB2-D6366B68EEC7}"/>
              </a:ext>
            </a:extLst>
          </p:cNvPr>
          <p:cNvSpPr/>
          <p:nvPr/>
        </p:nvSpPr>
        <p:spPr>
          <a:xfrm>
            <a:off x="1492136" y="3397843"/>
            <a:ext cx="509938" cy="3693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678D4563-249A-41C8-B696-5263B5B9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CF9C804-FA25-44BB-8868-424CB7B7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9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48" grpId="0"/>
      <p:bldP spid="71" grpId="0"/>
      <p:bldP spid="76" grpId="0"/>
      <p:bldP spid="77" grpId="0"/>
      <p:bldP spid="78" grpId="0"/>
      <p:bldP spid="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e 152">
            <a:extLst>
              <a:ext uri="{FF2B5EF4-FFF2-40B4-BE49-F238E27FC236}">
                <a16:creationId xmlns:a16="http://schemas.microsoft.com/office/drawing/2014/main" id="{1F82F8E6-1421-4B6A-9FCB-D0716F809A97}"/>
              </a:ext>
            </a:extLst>
          </p:cNvPr>
          <p:cNvSpPr/>
          <p:nvPr/>
        </p:nvSpPr>
        <p:spPr>
          <a:xfrm>
            <a:off x="9119921" y="205273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3F911A40-674E-4A51-8600-46EA7E311C2A}"/>
              </a:ext>
            </a:extLst>
          </p:cNvPr>
          <p:cNvSpPr/>
          <p:nvPr/>
        </p:nvSpPr>
        <p:spPr>
          <a:xfrm>
            <a:off x="8204562" y="301904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4333B104-8A5D-4D88-B0BE-C94A582294BC}"/>
              </a:ext>
            </a:extLst>
          </p:cNvPr>
          <p:cNvSpPr/>
          <p:nvPr/>
        </p:nvSpPr>
        <p:spPr>
          <a:xfrm>
            <a:off x="9120161" y="388368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8254C8E8-DC2E-42C6-B8B9-2878C68ED754}"/>
              </a:ext>
            </a:extLst>
          </p:cNvPr>
          <p:cNvCxnSpPr>
            <a:stCxn id="154" idx="5"/>
            <a:endCxn id="155" idx="1"/>
          </p:cNvCxnSpPr>
          <p:nvPr/>
        </p:nvCxnSpPr>
        <p:spPr>
          <a:xfrm>
            <a:off x="8516931" y="3328611"/>
            <a:ext cx="656824" cy="6081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6A482224-B308-4FD3-A983-A27D65279E4C}"/>
              </a:ext>
            </a:extLst>
          </p:cNvPr>
          <p:cNvCxnSpPr>
            <a:stCxn id="154" idx="7"/>
            <a:endCxn id="153" idx="3"/>
          </p:cNvCxnSpPr>
          <p:nvPr/>
        </p:nvCxnSpPr>
        <p:spPr>
          <a:xfrm flipV="1">
            <a:off x="8516931" y="2362293"/>
            <a:ext cx="656584" cy="709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diritto 160">
            <a:extLst>
              <a:ext uri="{FF2B5EF4-FFF2-40B4-BE49-F238E27FC236}">
                <a16:creationId xmlns:a16="http://schemas.microsoft.com/office/drawing/2014/main" id="{AC6F8768-BF68-4DF0-9D21-B4B9AD80877B}"/>
              </a:ext>
            </a:extLst>
          </p:cNvPr>
          <p:cNvCxnSpPr>
            <a:stCxn id="154" idx="2"/>
          </p:cNvCxnSpPr>
          <p:nvPr/>
        </p:nvCxnSpPr>
        <p:spPr>
          <a:xfrm flipH="1">
            <a:off x="7435780" y="3200386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5B305C9B-7BCA-4C0A-A85A-90FA81F79A33}"/>
              </a:ext>
            </a:extLst>
          </p:cNvPr>
          <p:cNvCxnSpPr>
            <a:stCxn id="154" idx="2"/>
          </p:cNvCxnSpPr>
          <p:nvPr/>
        </p:nvCxnSpPr>
        <p:spPr>
          <a:xfrm flipH="1" flipV="1">
            <a:off x="7596554" y="2893925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diritto 164">
            <a:extLst>
              <a:ext uri="{FF2B5EF4-FFF2-40B4-BE49-F238E27FC236}">
                <a16:creationId xmlns:a16="http://schemas.microsoft.com/office/drawing/2014/main" id="{C1DC09CA-255A-4865-A4D6-63770659D7B7}"/>
              </a:ext>
            </a:extLst>
          </p:cNvPr>
          <p:cNvCxnSpPr>
            <a:stCxn id="154" idx="2"/>
          </p:cNvCxnSpPr>
          <p:nvPr/>
        </p:nvCxnSpPr>
        <p:spPr>
          <a:xfrm flipH="1">
            <a:off x="7616651" y="3200386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F075AB12-79C0-4FA9-AE60-A55E5BE029EB}"/>
              </a:ext>
            </a:extLst>
          </p:cNvPr>
          <p:cNvCxnSpPr/>
          <p:nvPr/>
        </p:nvCxnSpPr>
        <p:spPr>
          <a:xfrm flipH="1">
            <a:off x="8351139" y="2209470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6BC434A4-6AF6-4221-ABC5-6A111C2830A8}"/>
              </a:ext>
            </a:extLst>
          </p:cNvPr>
          <p:cNvCxnSpPr/>
          <p:nvPr/>
        </p:nvCxnSpPr>
        <p:spPr>
          <a:xfrm flipH="1" flipV="1">
            <a:off x="8511913" y="1903009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25DD6D2A-C835-42C1-865E-304E429341DC}"/>
              </a:ext>
            </a:extLst>
          </p:cNvPr>
          <p:cNvCxnSpPr/>
          <p:nvPr/>
        </p:nvCxnSpPr>
        <p:spPr>
          <a:xfrm flipH="1">
            <a:off x="8532010" y="2209470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70596DFB-D8C3-4D4B-BE82-A0C5D883C218}"/>
              </a:ext>
            </a:extLst>
          </p:cNvPr>
          <p:cNvCxnSpPr/>
          <p:nvPr/>
        </p:nvCxnSpPr>
        <p:spPr>
          <a:xfrm flipH="1">
            <a:off x="8351139" y="4038479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06C2373B-AF2C-4126-966C-D02962ABA227}"/>
              </a:ext>
            </a:extLst>
          </p:cNvPr>
          <p:cNvCxnSpPr/>
          <p:nvPr/>
        </p:nvCxnSpPr>
        <p:spPr>
          <a:xfrm flipH="1" flipV="1">
            <a:off x="8511913" y="3732018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470A7FAA-095F-4B03-8A3B-D85D38221373}"/>
              </a:ext>
            </a:extLst>
          </p:cNvPr>
          <p:cNvCxnSpPr/>
          <p:nvPr/>
        </p:nvCxnSpPr>
        <p:spPr>
          <a:xfrm flipH="1">
            <a:off x="8532010" y="4038479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7376C471-983C-47E3-8892-1A26A15B1127}"/>
              </a:ext>
            </a:extLst>
          </p:cNvPr>
          <p:cNvCxnSpPr>
            <a:cxnSpLocks/>
          </p:cNvCxnSpPr>
          <p:nvPr/>
        </p:nvCxnSpPr>
        <p:spPr>
          <a:xfrm flipV="1">
            <a:off x="9485884" y="1953020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8B807A4D-7C55-4600-84D4-FC248F0359F0}"/>
              </a:ext>
            </a:extLst>
          </p:cNvPr>
          <p:cNvCxnSpPr>
            <a:stCxn id="153" idx="6"/>
          </p:cNvCxnSpPr>
          <p:nvPr/>
        </p:nvCxnSpPr>
        <p:spPr>
          <a:xfrm>
            <a:off x="9485884" y="2234068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35A40903-A595-4A03-8C6B-7F58BE48AE35}"/>
              </a:ext>
            </a:extLst>
          </p:cNvPr>
          <p:cNvCxnSpPr>
            <a:cxnSpLocks/>
          </p:cNvCxnSpPr>
          <p:nvPr/>
        </p:nvCxnSpPr>
        <p:spPr>
          <a:xfrm flipV="1">
            <a:off x="9485884" y="3783978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9CE624ED-C06F-4F80-BB0F-DE5F6D027E25}"/>
              </a:ext>
            </a:extLst>
          </p:cNvPr>
          <p:cNvCxnSpPr/>
          <p:nvPr/>
        </p:nvCxnSpPr>
        <p:spPr>
          <a:xfrm>
            <a:off x="9485884" y="4065026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itolo 1">
            <a:extLst>
              <a:ext uri="{FF2B5EF4-FFF2-40B4-BE49-F238E27FC236}">
                <a16:creationId xmlns:a16="http://schemas.microsoft.com/office/drawing/2014/main" id="{218C30DB-31EA-4AD4-B89A-846661338B84}"/>
              </a:ext>
            </a:extLst>
          </p:cNvPr>
          <p:cNvSpPr txBox="1">
            <a:spLocks/>
          </p:cNvSpPr>
          <p:nvPr/>
        </p:nvSpPr>
        <p:spPr>
          <a:xfrm>
            <a:off x="1047626" y="196367"/>
            <a:ext cx="10266218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Regolari con Connettività =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asellaDiTesto 191">
                <a:extLst>
                  <a:ext uri="{FF2B5EF4-FFF2-40B4-BE49-F238E27FC236}">
                    <a16:creationId xmlns:a16="http://schemas.microsoft.com/office/drawing/2014/main" id="{1B377984-E83A-4211-9F92-DA29FBB3BE7E}"/>
                  </a:ext>
                </a:extLst>
              </p:cNvPr>
              <p:cNvSpPr txBox="1"/>
              <p:nvPr/>
            </p:nvSpPr>
            <p:spPr>
              <a:xfrm>
                <a:off x="259107" y="1334494"/>
                <a:ext cx="573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Altrimenti, scelgo la sequenza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casualmente.</a:t>
                </a:r>
              </a:p>
            </p:txBody>
          </p:sp>
        </mc:Choice>
        <mc:Fallback xmlns="">
          <p:sp>
            <p:nvSpPr>
              <p:cNvPr id="192" name="CasellaDiTesto 191">
                <a:extLst>
                  <a:ext uri="{FF2B5EF4-FFF2-40B4-BE49-F238E27FC236}">
                    <a16:creationId xmlns:a16="http://schemas.microsoft.com/office/drawing/2014/main" id="{1B377984-E83A-4211-9F92-DA29FBB3B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" y="1334494"/>
                <a:ext cx="5735285" cy="369332"/>
              </a:xfrm>
              <a:prstGeom prst="rect">
                <a:avLst/>
              </a:prstGeom>
              <a:blipFill>
                <a:blip r:embed="rId2"/>
                <a:stretch>
                  <a:fillRect l="-745"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asellaDiTesto 192">
                <a:extLst>
                  <a:ext uri="{FF2B5EF4-FFF2-40B4-BE49-F238E27FC236}">
                    <a16:creationId xmlns:a16="http://schemas.microsoft.com/office/drawing/2014/main" id="{172DA4C2-7A20-4285-B331-ABC37EC8B62D}"/>
                  </a:ext>
                </a:extLst>
              </p:cNvPr>
              <p:cNvSpPr txBox="1"/>
              <p:nvPr/>
            </p:nvSpPr>
            <p:spPr>
              <a:xfrm>
                <a:off x="8224659" y="2980549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3" name="CasellaDiTesto 192">
                <a:extLst>
                  <a:ext uri="{FF2B5EF4-FFF2-40B4-BE49-F238E27FC236}">
                    <a16:creationId xmlns:a16="http://schemas.microsoft.com/office/drawing/2014/main" id="{172DA4C2-7A20-4285-B331-ABC37EC8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59" y="2980549"/>
                <a:ext cx="261257" cy="369332"/>
              </a:xfrm>
              <a:prstGeom prst="rect">
                <a:avLst/>
              </a:prstGeom>
              <a:blipFill>
                <a:blip r:embed="rId3"/>
                <a:stretch>
                  <a:fillRect r="-23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asellaDiTesto 194">
                <a:extLst>
                  <a:ext uri="{FF2B5EF4-FFF2-40B4-BE49-F238E27FC236}">
                    <a16:creationId xmlns:a16="http://schemas.microsoft.com/office/drawing/2014/main" id="{C5EC8454-6A1B-47E1-81CA-8E3175DD83E2}"/>
                  </a:ext>
                </a:extLst>
              </p:cNvPr>
              <p:cNvSpPr txBox="1"/>
              <p:nvPr/>
            </p:nvSpPr>
            <p:spPr>
              <a:xfrm>
                <a:off x="9107250" y="3855535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5" name="CasellaDiTesto 194">
                <a:extLst>
                  <a:ext uri="{FF2B5EF4-FFF2-40B4-BE49-F238E27FC236}">
                    <a16:creationId xmlns:a16="http://schemas.microsoft.com/office/drawing/2014/main" id="{C5EC8454-6A1B-47E1-81CA-8E3175DD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250" y="3855535"/>
                <a:ext cx="261257" cy="369332"/>
              </a:xfrm>
              <a:prstGeom prst="rect">
                <a:avLst/>
              </a:prstGeom>
              <a:blipFill>
                <a:blip r:embed="rId4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sellaDiTesto 195">
                <a:extLst>
                  <a:ext uri="{FF2B5EF4-FFF2-40B4-BE49-F238E27FC236}">
                    <a16:creationId xmlns:a16="http://schemas.microsoft.com/office/drawing/2014/main" id="{3FBBEB7B-3EF3-414D-A13A-23F44307917E}"/>
                  </a:ext>
                </a:extLst>
              </p:cNvPr>
              <p:cNvSpPr txBox="1"/>
              <p:nvPr/>
            </p:nvSpPr>
            <p:spPr>
              <a:xfrm>
                <a:off x="9121398" y="2005616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6" name="CasellaDiTesto 195">
                <a:extLst>
                  <a:ext uri="{FF2B5EF4-FFF2-40B4-BE49-F238E27FC236}">
                    <a16:creationId xmlns:a16="http://schemas.microsoft.com/office/drawing/2014/main" id="{3FBBEB7B-3EF3-414D-A13A-23F44307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98" y="2005616"/>
                <a:ext cx="261257" cy="369332"/>
              </a:xfrm>
              <a:prstGeom prst="rect">
                <a:avLst/>
              </a:prstGeom>
              <a:blipFill>
                <a:blip r:embed="rId5"/>
                <a:stretch>
                  <a:fillRect r="-44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196">
                <a:extLst>
                  <a:ext uri="{FF2B5EF4-FFF2-40B4-BE49-F238E27FC236}">
                    <a16:creationId xmlns:a16="http://schemas.microsoft.com/office/drawing/2014/main" id="{0F7AE861-2351-41A4-B827-A7C1156C0B93}"/>
                  </a:ext>
                </a:extLst>
              </p:cNvPr>
              <p:cNvSpPr txBox="1"/>
              <p:nvPr/>
            </p:nvSpPr>
            <p:spPr>
              <a:xfrm>
                <a:off x="259108" y="1903009"/>
                <a:ext cx="5735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Considero i due </a:t>
                </a:r>
                <a:r>
                  <a:rPr lang="it-IT" dirty="0" err="1"/>
                  <a:t>sottografi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it-IT" dirty="0"/>
                  <a:t> ottenuti troncando i collegamenti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97" name="CasellaDiTesto 196">
                <a:extLst>
                  <a:ext uri="{FF2B5EF4-FFF2-40B4-BE49-F238E27FC236}">
                    <a16:creationId xmlns:a16="http://schemas.microsoft.com/office/drawing/2014/main" id="{0F7AE861-2351-41A4-B827-A7C1156C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8" y="1903009"/>
                <a:ext cx="5735285" cy="646331"/>
              </a:xfrm>
              <a:prstGeom prst="rect">
                <a:avLst/>
              </a:prstGeom>
              <a:blipFill>
                <a:blip r:embed="rId6"/>
                <a:stretch>
                  <a:fillRect l="-745" t="-3774" r="-426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e 197">
            <a:extLst>
              <a:ext uri="{FF2B5EF4-FFF2-40B4-BE49-F238E27FC236}">
                <a16:creationId xmlns:a16="http://schemas.microsoft.com/office/drawing/2014/main" id="{5B2F306E-94E4-4B77-981B-8AEE4EB1216A}"/>
              </a:ext>
            </a:extLst>
          </p:cNvPr>
          <p:cNvSpPr/>
          <p:nvPr/>
        </p:nvSpPr>
        <p:spPr>
          <a:xfrm>
            <a:off x="10055490" y="2031233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5814D5D0-957A-4D7D-9342-A594446AD0D6}"/>
              </a:ext>
            </a:extLst>
          </p:cNvPr>
          <p:cNvSpPr/>
          <p:nvPr/>
        </p:nvSpPr>
        <p:spPr>
          <a:xfrm>
            <a:off x="10055730" y="3862191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2B080CAB-2BF9-41B9-84D6-42F27E38C074}"/>
              </a:ext>
            </a:extLst>
          </p:cNvPr>
          <p:cNvCxnSpPr>
            <a:cxnSpLocks/>
          </p:cNvCxnSpPr>
          <p:nvPr/>
        </p:nvCxnSpPr>
        <p:spPr>
          <a:xfrm flipV="1">
            <a:off x="10421453" y="1931523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diritto 200">
            <a:extLst>
              <a:ext uri="{FF2B5EF4-FFF2-40B4-BE49-F238E27FC236}">
                <a16:creationId xmlns:a16="http://schemas.microsoft.com/office/drawing/2014/main" id="{C4E2D833-EECA-4283-965B-712CC742FD9E}"/>
              </a:ext>
            </a:extLst>
          </p:cNvPr>
          <p:cNvCxnSpPr>
            <a:stCxn id="198" idx="6"/>
          </p:cNvCxnSpPr>
          <p:nvPr/>
        </p:nvCxnSpPr>
        <p:spPr>
          <a:xfrm>
            <a:off x="10421453" y="2212571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DE6AE418-08C7-49FE-8834-C0C3D48CB853}"/>
              </a:ext>
            </a:extLst>
          </p:cNvPr>
          <p:cNvCxnSpPr>
            <a:cxnSpLocks/>
          </p:cNvCxnSpPr>
          <p:nvPr/>
        </p:nvCxnSpPr>
        <p:spPr>
          <a:xfrm flipV="1">
            <a:off x="10421453" y="3762481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95D21B20-78D6-4A33-9B80-58816D42BC62}"/>
              </a:ext>
            </a:extLst>
          </p:cNvPr>
          <p:cNvCxnSpPr/>
          <p:nvPr/>
        </p:nvCxnSpPr>
        <p:spPr>
          <a:xfrm>
            <a:off x="10421453" y="4043529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sellaDiTesto 203">
                <a:extLst>
                  <a:ext uri="{FF2B5EF4-FFF2-40B4-BE49-F238E27FC236}">
                    <a16:creationId xmlns:a16="http://schemas.microsoft.com/office/drawing/2014/main" id="{087E0AAD-5D26-43ED-8837-86BED1ECB6D8}"/>
                  </a:ext>
                </a:extLst>
              </p:cNvPr>
              <p:cNvSpPr txBox="1"/>
              <p:nvPr/>
            </p:nvSpPr>
            <p:spPr>
              <a:xfrm>
                <a:off x="10042819" y="3834038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4" name="CasellaDiTesto 203">
                <a:extLst>
                  <a:ext uri="{FF2B5EF4-FFF2-40B4-BE49-F238E27FC236}">
                    <a16:creationId xmlns:a16="http://schemas.microsoft.com/office/drawing/2014/main" id="{087E0AAD-5D26-43ED-8837-86BED1EC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819" y="3834038"/>
                <a:ext cx="261257" cy="369332"/>
              </a:xfrm>
              <a:prstGeom prst="rect">
                <a:avLst/>
              </a:prstGeom>
              <a:blipFill>
                <a:blip r:embed="rId7"/>
                <a:stretch>
                  <a:fillRect r="-41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E5407265-41F7-413E-8EC3-6D7D70BF7326}"/>
                  </a:ext>
                </a:extLst>
              </p:cNvPr>
              <p:cNvSpPr txBox="1"/>
              <p:nvPr/>
            </p:nvSpPr>
            <p:spPr>
              <a:xfrm>
                <a:off x="10056967" y="1984119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E5407265-41F7-413E-8EC3-6D7D70BF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967" y="1984119"/>
                <a:ext cx="261257" cy="369332"/>
              </a:xfrm>
              <a:prstGeom prst="rect">
                <a:avLst/>
              </a:prstGeom>
              <a:blipFill>
                <a:blip r:embed="rId8"/>
                <a:stretch>
                  <a:fillRect r="-41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C3A0B2F5-A1DF-4319-8EF3-E36B0C77CA52}"/>
                  </a:ext>
                </a:extLst>
              </p:cNvPr>
              <p:cNvSpPr txBox="1"/>
              <p:nvPr/>
            </p:nvSpPr>
            <p:spPr>
              <a:xfrm>
                <a:off x="243481" y="2748995"/>
                <a:ext cx="5735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it-IT" dirty="0"/>
                  <a:t> sono sicuramente grafi non regolari e dunque possono essere colorati con al massimo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colori.</a:t>
                </a:r>
              </a:p>
            </p:txBody>
          </p:sp>
        </mc:Choice>
        <mc:Fallback xmlns="">
          <p:sp>
            <p:nvSpPr>
              <p:cNvPr id="206" name="CasellaDiTesto 205">
                <a:extLst>
                  <a:ext uri="{FF2B5EF4-FFF2-40B4-BE49-F238E27FC236}">
                    <a16:creationId xmlns:a16="http://schemas.microsoft.com/office/drawing/2014/main" id="{C3A0B2F5-A1DF-4319-8EF3-E36B0C77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1" y="2748995"/>
                <a:ext cx="5735285" cy="646331"/>
              </a:xfrm>
              <a:prstGeom prst="rect">
                <a:avLst/>
              </a:prstGeom>
              <a:blipFill>
                <a:blip r:embed="rId9"/>
                <a:stretch>
                  <a:fillRect l="-744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sellaDiTesto 206">
                <a:extLst>
                  <a:ext uri="{FF2B5EF4-FFF2-40B4-BE49-F238E27FC236}">
                    <a16:creationId xmlns:a16="http://schemas.microsoft.com/office/drawing/2014/main" id="{C0B795C8-0121-44CB-8D7D-CC7961602D17}"/>
                  </a:ext>
                </a:extLst>
              </p:cNvPr>
              <p:cNvSpPr txBox="1"/>
              <p:nvPr/>
            </p:nvSpPr>
            <p:spPr>
              <a:xfrm>
                <a:off x="259108" y="3600033"/>
                <a:ext cx="57352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Se la colorazione </a:t>
                </a:r>
                <a:r>
                  <a:rPr lang="it-IT" dirty="0" err="1"/>
                  <a:t>greedy</a:t>
                </a:r>
                <a:r>
                  <a:rPr lang="it-IT" dirty="0"/>
                  <a:t> termina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con colori diversi in entrambi i grafi effettuo una permutazione di colori in uno dei due </a:t>
                </a:r>
                <a:r>
                  <a:rPr lang="it-IT" dirty="0" err="1"/>
                  <a:t>sottografi</a:t>
                </a:r>
                <a:r>
                  <a:rPr lang="it-IT" dirty="0"/>
                  <a:t> e torno al grafo originale.</a:t>
                </a:r>
              </a:p>
            </p:txBody>
          </p:sp>
        </mc:Choice>
        <mc:Fallback xmlns="">
          <p:sp>
            <p:nvSpPr>
              <p:cNvPr id="207" name="CasellaDiTesto 206">
                <a:extLst>
                  <a:ext uri="{FF2B5EF4-FFF2-40B4-BE49-F238E27FC236}">
                    <a16:creationId xmlns:a16="http://schemas.microsoft.com/office/drawing/2014/main" id="{C0B795C8-0121-44CB-8D7D-CC796160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8" y="3600033"/>
                <a:ext cx="5735285" cy="1200329"/>
              </a:xfrm>
              <a:prstGeom prst="rect">
                <a:avLst/>
              </a:prstGeom>
              <a:blipFill>
                <a:blip r:embed="rId10"/>
                <a:stretch>
                  <a:fillRect l="-745" t="-2551" r="-1277" b="-8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sellaDiTesto 207">
                <a:extLst>
                  <a:ext uri="{FF2B5EF4-FFF2-40B4-BE49-F238E27FC236}">
                    <a16:creationId xmlns:a16="http://schemas.microsoft.com/office/drawing/2014/main" id="{3C1748C6-BB05-43F2-9644-E763997FFD4B}"/>
                  </a:ext>
                </a:extLst>
              </p:cNvPr>
              <p:cNvSpPr txBox="1"/>
              <p:nvPr/>
            </p:nvSpPr>
            <p:spPr>
              <a:xfrm>
                <a:off x="243481" y="5005069"/>
                <a:ext cx="5735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Lo stesso vale se la colorazione associa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lo stesso colore in ciascun </a:t>
                </a:r>
                <a:r>
                  <a:rPr lang="it-IT" dirty="0" err="1"/>
                  <a:t>sottografo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08" name="CasellaDiTesto 207">
                <a:extLst>
                  <a:ext uri="{FF2B5EF4-FFF2-40B4-BE49-F238E27FC236}">
                    <a16:creationId xmlns:a16="http://schemas.microsoft.com/office/drawing/2014/main" id="{3C1748C6-BB05-43F2-9644-E763997FF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1" y="5005069"/>
                <a:ext cx="5735285" cy="646331"/>
              </a:xfrm>
              <a:prstGeom prst="rect">
                <a:avLst/>
              </a:prstGeom>
              <a:blipFill>
                <a:blip r:embed="rId11"/>
                <a:stretch>
                  <a:fillRect l="-744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C00B081-BE46-46FF-A8A0-A67507E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7D34E1-DE96-4608-A577-7240BD06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74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92" grpId="0"/>
      <p:bldP spid="193" grpId="0"/>
      <p:bldP spid="195" grpId="0"/>
      <p:bldP spid="196" grpId="0"/>
      <p:bldP spid="197" grpId="0"/>
      <p:bldP spid="198" grpId="0" animBg="1"/>
      <p:bldP spid="198" grpId="1" animBg="1"/>
      <p:bldP spid="199" grpId="0" animBg="1"/>
      <p:bldP spid="204" grpId="0"/>
      <p:bldP spid="205" grpId="0"/>
      <p:bldP spid="206" grpId="0"/>
      <p:bldP spid="207" grpId="0"/>
      <p:bldP spid="2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DF3B4-C3E1-4182-9E34-14B89C914432}"/>
              </a:ext>
            </a:extLst>
          </p:cNvPr>
          <p:cNvSpPr txBox="1">
            <a:spLocks/>
          </p:cNvSpPr>
          <p:nvPr/>
        </p:nvSpPr>
        <p:spPr>
          <a:xfrm>
            <a:off x="1047626" y="196367"/>
            <a:ext cx="10266218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Dimostrazione Teorema di Brooks (Grafi Regolari con Connettività =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54288F-1F8A-4ABF-80A8-749E14E8BB55}"/>
                  </a:ext>
                </a:extLst>
              </p:cNvPr>
              <p:cNvSpPr txBox="1"/>
              <p:nvPr/>
            </p:nvSpPr>
            <p:spPr>
              <a:xfrm>
                <a:off x="259107" y="1334494"/>
                <a:ext cx="57352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Se invece con l’algoritmo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presentano lo stesso colore in un </a:t>
                </a:r>
                <a:r>
                  <a:rPr lang="it-IT" dirty="0" err="1"/>
                  <a:t>sottografo</a:t>
                </a:r>
                <a:r>
                  <a:rPr lang="it-IT" dirty="0"/>
                  <a:t> e colori diversi in un altro, posso modificare il primo aggiungendo un arco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(se ciò non rende il </a:t>
                </a:r>
                <a:r>
                  <a:rPr lang="it-IT" dirty="0" err="1"/>
                  <a:t>sottografo</a:t>
                </a:r>
                <a:r>
                  <a:rPr lang="it-IT" dirty="0"/>
                  <a:t> di nuovo regolare).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54288F-1F8A-4ABF-80A8-749E14E8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" y="1334494"/>
                <a:ext cx="5735285" cy="1477328"/>
              </a:xfrm>
              <a:prstGeom prst="rect">
                <a:avLst/>
              </a:prstGeom>
              <a:blipFill>
                <a:blip r:embed="rId2"/>
                <a:stretch>
                  <a:fillRect l="-745" t="-2066" r="-1170" b="-6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511D27C3-38AA-4DF7-A145-7E76F8A14E73}"/>
              </a:ext>
            </a:extLst>
          </p:cNvPr>
          <p:cNvSpPr/>
          <p:nvPr/>
        </p:nvSpPr>
        <p:spPr>
          <a:xfrm>
            <a:off x="9119921" y="2052730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585EFF3-A882-4702-8F64-7D4B086CAEE5}"/>
              </a:ext>
            </a:extLst>
          </p:cNvPr>
          <p:cNvSpPr/>
          <p:nvPr/>
        </p:nvSpPr>
        <p:spPr>
          <a:xfrm>
            <a:off x="8204562" y="301904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174A928-FEAD-4B29-BCDA-B8A2A68EF635}"/>
              </a:ext>
            </a:extLst>
          </p:cNvPr>
          <p:cNvSpPr/>
          <p:nvPr/>
        </p:nvSpPr>
        <p:spPr>
          <a:xfrm>
            <a:off x="9120161" y="3883688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D6FB9E6-B86B-483D-B725-029292A2730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8516931" y="3328611"/>
            <a:ext cx="656824" cy="6081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5597814-4261-4DCA-B06E-3317BBDA2DD0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8516931" y="2362293"/>
            <a:ext cx="656584" cy="709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B390F72-B79E-4A03-93A0-51BDB5135DB7}"/>
              </a:ext>
            </a:extLst>
          </p:cNvPr>
          <p:cNvCxnSpPr>
            <a:stCxn id="5" idx="2"/>
          </p:cNvCxnSpPr>
          <p:nvPr/>
        </p:nvCxnSpPr>
        <p:spPr>
          <a:xfrm flipH="1">
            <a:off x="7435780" y="3200386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8C89DA6-DB35-4DED-B561-9FD9D2259B75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7596554" y="2893925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5A0BA38-0629-436F-A86C-3C937A6B8B5D}"/>
              </a:ext>
            </a:extLst>
          </p:cNvPr>
          <p:cNvCxnSpPr>
            <a:stCxn id="5" idx="2"/>
          </p:cNvCxnSpPr>
          <p:nvPr/>
        </p:nvCxnSpPr>
        <p:spPr>
          <a:xfrm flipH="1">
            <a:off x="7616651" y="3200386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627BE42-C778-40A4-A3FF-205F4557F6C9}"/>
              </a:ext>
            </a:extLst>
          </p:cNvPr>
          <p:cNvCxnSpPr/>
          <p:nvPr/>
        </p:nvCxnSpPr>
        <p:spPr>
          <a:xfrm flipH="1">
            <a:off x="8351139" y="2209470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CBC6947-72DA-47C0-8310-52738A2DA7F6}"/>
              </a:ext>
            </a:extLst>
          </p:cNvPr>
          <p:cNvCxnSpPr/>
          <p:nvPr/>
        </p:nvCxnSpPr>
        <p:spPr>
          <a:xfrm flipH="1" flipV="1">
            <a:off x="8511913" y="1903009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6372154-E594-4412-A950-2226FED48E05}"/>
              </a:ext>
            </a:extLst>
          </p:cNvPr>
          <p:cNvCxnSpPr/>
          <p:nvPr/>
        </p:nvCxnSpPr>
        <p:spPr>
          <a:xfrm flipH="1">
            <a:off x="8532010" y="2209470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54BC14E-EB1D-4943-AB67-1F6D10F1C33D}"/>
              </a:ext>
            </a:extLst>
          </p:cNvPr>
          <p:cNvCxnSpPr/>
          <p:nvPr/>
        </p:nvCxnSpPr>
        <p:spPr>
          <a:xfrm flipH="1">
            <a:off x="8351139" y="4038479"/>
            <a:ext cx="7687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9A5512B-2505-4219-870E-57A6449B9D9F}"/>
              </a:ext>
            </a:extLst>
          </p:cNvPr>
          <p:cNvCxnSpPr/>
          <p:nvPr/>
        </p:nvCxnSpPr>
        <p:spPr>
          <a:xfrm flipH="1" flipV="1">
            <a:off x="8511913" y="3732018"/>
            <a:ext cx="608008" cy="306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9568E5B-DFBB-4124-8A00-37185511271E}"/>
              </a:ext>
            </a:extLst>
          </p:cNvPr>
          <p:cNvCxnSpPr/>
          <p:nvPr/>
        </p:nvCxnSpPr>
        <p:spPr>
          <a:xfrm flipH="1">
            <a:off x="8532010" y="4038479"/>
            <a:ext cx="587911" cy="30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FB1FA95-8522-4F99-BFB4-5777ADB2C543}"/>
                  </a:ext>
                </a:extLst>
              </p:cNvPr>
              <p:cNvSpPr txBox="1"/>
              <p:nvPr/>
            </p:nvSpPr>
            <p:spPr>
              <a:xfrm>
                <a:off x="8224659" y="2980549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FB1FA95-8522-4F99-BFB4-5777ADB2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59" y="2980549"/>
                <a:ext cx="261257" cy="369332"/>
              </a:xfrm>
              <a:prstGeom prst="rect">
                <a:avLst/>
              </a:prstGeom>
              <a:blipFill>
                <a:blip r:embed="rId3"/>
                <a:stretch>
                  <a:fillRect r="-23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E084D48-CDAA-463F-8F4A-CED80631E0DB}"/>
                  </a:ext>
                </a:extLst>
              </p:cNvPr>
              <p:cNvSpPr txBox="1"/>
              <p:nvPr/>
            </p:nvSpPr>
            <p:spPr>
              <a:xfrm>
                <a:off x="9107250" y="3855535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E084D48-CDAA-463F-8F4A-CED80631E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250" y="3855535"/>
                <a:ext cx="261257" cy="369332"/>
              </a:xfrm>
              <a:prstGeom prst="rect">
                <a:avLst/>
              </a:prstGeom>
              <a:blipFill>
                <a:blip r:embed="rId4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2426202-60FD-47E0-A94F-6366B5445AF9}"/>
                  </a:ext>
                </a:extLst>
              </p:cNvPr>
              <p:cNvSpPr txBox="1"/>
              <p:nvPr/>
            </p:nvSpPr>
            <p:spPr>
              <a:xfrm>
                <a:off x="9121398" y="2005616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2426202-60FD-47E0-A94F-6366B544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98" y="2005616"/>
                <a:ext cx="261257" cy="369332"/>
              </a:xfrm>
              <a:prstGeom prst="rect">
                <a:avLst/>
              </a:prstGeom>
              <a:blipFill>
                <a:blip r:embed="rId5"/>
                <a:stretch>
                  <a:fillRect r="-44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e 24">
            <a:extLst>
              <a:ext uri="{FF2B5EF4-FFF2-40B4-BE49-F238E27FC236}">
                <a16:creationId xmlns:a16="http://schemas.microsoft.com/office/drawing/2014/main" id="{031CFD8E-893E-4B03-A00D-23239068620A}"/>
              </a:ext>
            </a:extLst>
          </p:cNvPr>
          <p:cNvSpPr/>
          <p:nvPr/>
        </p:nvSpPr>
        <p:spPr>
          <a:xfrm>
            <a:off x="10055490" y="2031233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8EF7BC40-D6D1-4F0F-BCC3-81C12953DD66}"/>
              </a:ext>
            </a:extLst>
          </p:cNvPr>
          <p:cNvSpPr/>
          <p:nvPr/>
        </p:nvSpPr>
        <p:spPr>
          <a:xfrm>
            <a:off x="10055730" y="3862191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54325C9-FB35-4CE6-A18D-29D22F90352F}"/>
              </a:ext>
            </a:extLst>
          </p:cNvPr>
          <p:cNvCxnSpPr>
            <a:cxnSpLocks/>
          </p:cNvCxnSpPr>
          <p:nvPr/>
        </p:nvCxnSpPr>
        <p:spPr>
          <a:xfrm flipV="1">
            <a:off x="10421453" y="1931523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3FFDBA0-863B-45DB-8C83-EC87C6DDC149}"/>
              </a:ext>
            </a:extLst>
          </p:cNvPr>
          <p:cNvCxnSpPr>
            <a:stCxn id="25" idx="6"/>
          </p:cNvCxnSpPr>
          <p:nvPr/>
        </p:nvCxnSpPr>
        <p:spPr>
          <a:xfrm>
            <a:off x="10421453" y="2212571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54EA1684-FDF8-487B-A6BF-6DC649CAF38C}"/>
              </a:ext>
            </a:extLst>
          </p:cNvPr>
          <p:cNvCxnSpPr>
            <a:cxnSpLocks/>
          </p:cNvCxnSpPr>
          <p:nvPr/>
        </p:nvCxnSpPr>
        <p:spPr>
          <a:xfrm flipV="1">
            <a:off x="10421453" y="3762481"/>
            <a:ext cx="587911" cy="256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2C08852-6512-4D74-8BA3-885A26C845AB}"/>
              </a:ext>
            </a:extLst>
          </p:cNvPr>
          <p:cNvCxnSpPr/>
          <p:nvPr/>
        </p:nvCxnSpPr>
        <p:spPr>
          <a:xfrm>
            <a:off x="10421453" y="4043529"/>
            <a:ext cx="587911" cy="181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1D87B03D-5AF2-484B-A476-8A55AAA9A402}"/>
                  </a:ext>
                </a:extLst>
              </p:cNvPr>
              <p:cNvSpPr txBox="1"/>
              <p:nvPr/>
            </p:nvSpPr>
            <p:spPr>
              <a:xfrm>
                <a:off x="10042819" y="3834038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1D87B03D-5AF2-484B-A476-8A55AAA9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819" y="3834038"/>
                <a:ext cx="261257" cy="369332"/>
              </a:xfrm>
              <a:prstGeom prst="rect">
                <a:avLst/>
              </a:prstGeom>
              <a:blipFill>
                <a:blip r:embed="rId6"/>
                <a:stretch>
                  <a:fillRect r="-41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2956CD-7788-4BE9-9586-B1E0C7818B81}"/>
                  </a:ext>
                </a:extLst>
              </p:cNvPr>
              <p:cNvSpPr txBox="1"/>
              <p:nvPr/>
            </p:nvSpPr>
            <p:spPr>
              <a:xfrm>
                <a:off x="10056967" y="1984119"/>
                <a:ext cx="261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2956CD-7788-4BE9-9586-B1E0C781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967" y="1984119"/>
                <a:ext cx="261257" cy="369332"/>
              </a:xfrm>
              <a:prstGeom prst="rect">
                <a:avLst/>
              </a:prstGeom>
              <a:blipFill>
                <a:blip r:embed="rId7"/>
                <a:stretch>
                  <a:fillRect r="-41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93064EE-F7F2-48D6-B3F3-1C820DF94BA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9302903" y="2415406"/>
            <a:ext cx="240" cy="1468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D256784-41A4-4B1D-B5BF-1A909BA8F322}"/>
                  </a:ext>
                </a:extLst>
              </p:cNvPr>
              <p:cNvSpPr txBox="1"/>
              <p:nvPr/>
            </p:nvSpPr>
            <p:spPr>
              <a:xfrm>
                <a:off x="252827" y="2905296"/>
                <a:ext cx="5735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Altrimenti, nel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sono necessariamente di grado 1 e collegati a due vertici distinti (altrimenti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avrebbe connettività 1).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5D256784-41A4-4B1D-B5BF-1A909BA8F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7" y="2905296"/>
                <a:ext cx="5735285" cy="923330"/>
              </a:xfrm>
              <a:prstGeom prst="rect">
                <a:avLst/>
              </a:prstGeom>
              <a:blipFill>
                <a:blip r:embed="rId8"/>
                <a:stretch>
                  <a:fillRect l="-638" t="-3311" b="-10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e 38">
            <a:extLst>
              <a:ext uri="{FF2B5EF4-FFF2-40B4-BE49-F238E27FC236}">
                <a16:creationId xmlns:a16="http://schemas.microsoft.com/office/drawing/2014/main" id="{A6649E1F-C2DC-43CB-8BE7-4E528C85F782}"/>
              </a:ext>
            </a:extLst>
          </p:cNvPr>
          <p:cNvSpPr/>
          <p:nvPr/>
        </p:nvSpPr>
        <p:spPr>
          <a:xfrm>
            <a:off x="10991059" y="2005616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E6D1607A-86AE-4FA1-841D-B61D8987A3C4}"/>
              </a:ext>
            </a:extLst>
          </p:cNvPr>
          <p:cNvSpPr/>
          <p:nvPr/>
        </p:nvSpPr>
        <p:spPr>
          <a:xfrm>
            <a:off x="11010323" y="3828626"/>
            <a:ext cx="365963" cy="3626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E23C86A3-191F-41F2-92B6-F146B2D44034}"/>
              </a:ext>
            </a:extLst>
          </p:cNvPr>
          <p:cNvCxnSpPr>
            <a:stCxn id="39" idx="2"/>
            <a:endCxn id="25" idx="6"/>
          </p:cNvCxnSpPr>
          <p:nvPr/>
        </p:nvCxnSpPr>
        <p:spPr>
          <a:xfrm flipH="1">
            <a:off x="10421453" y="2186954"/>
            <a:ext cx="569606" cy="25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3B9919DD-EFFB-40CF-BEEB-D6683FCB050E}"/>
              </a:ext>
            </a:extLst>
          </p:cNvPr>
          <p:cNvCxnSpPr>
            <a:stCxn id="40" idx="2"/>
            <a:endCxn id="26" idx="6"/>
          </p:cNvCxnSpPr>
          <p:nvPr/>
        </p:nvCxnSpPr>
        <p:spPr>
          <a:xfrm flipH="1">
            <a:off x="10421693" y="4009964"/>
            <a:ext cx="588630" cy="33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97EFD9F-CA2D-4139-95EB-7809D5FD2577}"/>
                  </a:ext>
                </a:extLst>
              </p:cNvPr>
              <p:cNvSpPr txBox="1"/>
              <p:nvPr/>
            </p:nvSpPr>
            <p:spPr>
              <a:xfrm>
                <a:off x="252826" y="3922664"/>
                <a:ext cx="57352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Qualunque combinazione di colori si presenti nei due vertici a cui sono collegati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, è sempre possibile trovare un terzo colore da assegnare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poiché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97EFD9F-CA2D-4139-95EB-7809D5FD2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6" y="3922664"/>
                <a:ext cx="5735285" cy="1200329"/>
              </a:xfrm>
              <a:prstGeom prst="rect">
                <a:avLst/>
              </a:prstGeom>
              <a:blipFill>
                <a:blip r:embed="rId9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1799E35-C900-4E74-931A-236E464FF896}"/>
                  </a:ext>
                </a:extLst>
              </p:cNvPr>
              <p:cNvSpPr txBox="1"/>
              <p:nvPr/>
            </p:nvSpPr>
            <p:spPr>
              <a:xfrm>
                <a:off x="2424688" y="5523506"/>
                <a:ext cx="139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1799E35-C900-4E74-931A-236E464F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88" y="5523506"/>
                <a:ext cx="1391560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D9E486D8-F91B-4814-8B3C-8D0D1BE688FE}"/>
              </a:ext>
            </a:extLst>
          </p:cNvPr>
          <p:cNvSpPr/>
          <p:nvPr/>
        </p:nvSpPr>
        <p:spPr>
          <a:xfrm>
            <a:off x="1914750" y="5518499"/>
            <a:ext cx="509938" cy="3693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945D339B-159B-4BEA-8270-CD1A5C16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1D0BEBAA-FB8D-41BA-972E-34E6236B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04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 animBg="1"/>
      <p:bldP spid="40" grpId="0" animBg="1"/>
      <p:bldP spid="46" grpId="0"/>
      <p:bldP spid="49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467C97-9FFC-4BEC-9068-77A24730B03D}"/>
                  </a:ext>
                </a:extLst>
              </p:cNvPr>
              <p:cNvSpPr txBox="1"/>
              <p:nvPr/>
            </p:nvSpPr>
            <p:spPr>
              <a:xfrm>
                <a:off x="236201" y="1475126"/>
                <a:ext cx="5859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</a:t>
                </a:r>
                <a:r>
                  <a:rPr lang="it-IT" dirty="0"/>
                  <a:t> : 	Un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Grafo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consiste in un insieme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di 	punti chiamati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vertici</a:t>
                </a:r>
                <a:r>
                  <a:rPr lang="it-IT" dirty="0"/>
                  <a:t> e in un insieme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/>
                  <a:t> di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archi</a:t>
                </a:r>
                <a:r>
                  <a:rPr lang="it-IT" dirty="0"/>
                  <a:t>, 	dove ciascun arco collega una coppia di vertici.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467C97-9FFC-4BEC-9068-77A24730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1" y="1475126"/>
                <a:ext cx="5859799" cy="923330"/>
              </a:xfrm>
              <a:prstGeom prst="rect">
                <a:avLst/>
              </a:prstGeom>
              <a:blipFill>
                <a:blip r:embed="rId3"/>
                <a:stretch>
                  <a:fillRect l="-937" t="-3974" b="-10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3AFE36A-D2F7-47EB-86AF-B2CC94881FD8}"/>
                  </a:ext>
                </a:extLst>
              </p:cNvPr>
              <p:cNvSpPr txBox="1"/>
              <p:nvPr/>
            </p:nvSpPr>
            <p:spPr>
              <a:xfrm>
                <a:off x="236200" y="3002055"/>
                <a:ext cx="5859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</a:t>
                </a:r>
                <a:r>
                  <a:rPr lang="it-IT" dirty="0"/>
                  <a:t> : 	Due vertici si definiscono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adiacenti</a:t>
                </a:r>
                <a:r>
                  <a:rPr lang="it-IT" dirty="0"/>
                  <a:t> se 	sono 	collegati da un arco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3AFE36A-D2F7-47EB-86AF-B2CC9488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0" y="3002055"/>
                <a:ext cx="5859799" cy="646331"/>
              </a:xfrm>
              <a:prstGeom prst="rect">
                <a:avLst/>
              </a:prstGeom>
              <a:blipFill>
                <a:blip r:embed="rId4"/>
                <a:stretch>
                  <a:fillRect l="-937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6603E5-67A7-4ADF-9674-E49943D2D64D}"/>
              </a:ext>
            </a:extLst>
          </p:cNvPr>
          <p:cNvSpPr txBox="1"/>
          <p:nvPr/>
        </p:nvSpPr>
        <p:spPr>
          <a:xfrm>
            <a:off x="236200" y="4182545"/>
            <a:ext cx="557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</a:t>
            </a:r>
            <a:r>
              <a:rPr lang="it-IT" dirty="0"/>
              <a:t> : 	Il </a:t>
            </a:r>
            <a:r>
              <a:rPr lang="it-IT" b="1" i="1" dirty="0">
                <a:solidFill>
                  <a:srgbClr val="0070C0"/>
                </a:solidFill>
              </a:rPr>
              <a:t>grado</a:t>
            </a:r>
            <a:r>
              <a:rPr lang="it-IT" dirty="0"/>
              <a:t> di un vertice coincide con il numero di 	archi che partono da esso. Il </a:t>
            </a:r>
            <a:r>
              <a:rPr lang="it-IT" b="1" i="1" dirty="0">
                <a:solidFill>
                  <a:srgbClr val="0070C0"/>
                </a:solidFill>
              </a:rPr>
              <a:t>grado massimo </a:t>
            </a:r>
            <a:r>
              <a:rPr lang="it-IT" dirty="0"/>
              <a:t>di 	un grafo coincide con il grado del vertice che 	presenta il massimo numero di collegamenti.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685A55BC-12C8-4C83-848F-0F86D4B36981}"/>
                  </a:ext>
                </a:extLst>
              </p:cNvPr>
              <p:cNvSpPr/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685A55BC-12C8-4C83-848F-0F86D4B36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9E4F165E-2F38-4904-9630-24251A4C2139}"/>
                  </a:ext>
                </a:extLst>
              </p:cNvPr>
              <p:cNvSpPr/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9E4F165E-2F38-4904-9630-24251A4C2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168264A2-AEB3-4913-A99E-A55AF2A8092A}"/>
                  </a:ext>
                </a:extLst>
              </p:cNvPr>
              <p:cNvSpPr/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168264A2-AEB3-4913-A99E-A55AF2A80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7F91FDC5-C54C-4876-922E-2BDE5507F72C}"/>
                  </a:ext>
                </a:extLst>
              </p:cNvPr>
              <p:cNvSpPr/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7F91FDC5-C54C-4876-922E-2BDE5507F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F53816DD-1171-47C4-BCD5-448065396ACF}"/>
                  </a:ext>
                </a:extLst>
              </p:cNvPr>
              <p:cNvSpPr/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F53816DD-1171-47C4-BCD5-448065396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17806278-F6A8-4B9E-99F8-80BE1AC3A715}"/>
                  </a:ext>
                </a:extLst>
              </p:cNvPr>
              <p:cNvSpPr/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17806278-F6A8-4B9E-99F8-80BE1AC3A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E460DEE-E1AD-4B61-B464-F3D9E80ABFC4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7965193" y="1613493"/>
            <a:ext cx="825499" cy="635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88205F8-16D6-46E6-927E-0AB3253B39A4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7842361" y="2525233"/>
            <a:ext cx="948331" cy="563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697A9A9-9198-435E-A8B5-AFBE4713627A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7842361" y="3365354"/>
            <a:ext cx="1191765" cy="65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0DFC012-026C-4D77-A00C-4F296425A689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942415" y="2582547"/>
            <a:ext cx="306279" cy="12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1B11A625-896C-40F1-9233-D6D24E3E1CC1}"/>
              </a:ext>
            </a:extLst>
          </p:cNvPr>
          <p:cNvCxnSpPr>
            <a:cxnSpLocks/>
            <a:stCxn id="12" idx="7"/>
            <a:endCxn id="16" idx="3"/>
          </p:cNvCxnSpPr>
          <p:nvPr/>
        </p:nvCxnSpPr>
        <p:spPr>
          <a:xfrm flipV="1">
            <a:off x="9094137" y="1487716"/>
            <a:ext cx="705650" cy="760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29FB1DD-0044-450C-A110-C26FFC8BDB4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9400416" y="2760855"/>
            <a:ext cx="1603775" cy="1120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9A89CEA-9C4C-4411-A897-04763E33A263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10103232" y="1487716"/>
            <a:ext cx="900959" cy="9964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olo 1">
            <a:extLst>
              <a:ext uri="{FF2B5EF4-FFF2-40B4-BE49-F238E27FC236}">
                <a16:creationId xmlns:a16="http://schemas.microsoft.com/office/drawing/2014/main" id="{42249746-CC60-490E-AB5D-83DBF90F94FF}"/>
              </a:ext>
            </a:extLst>
          </p:cNvPr>
          <p:cNvSpPr txBox="1">
            <a:spLocks/>
          </p:cNvSpPr>
          <p:nvPr/>
        </p:nvSpPr>
        <p:spPr>
          <a:xfrm>
            <a:off x="2439879" y="75760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Definizioni di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4FA2C0D-8DFF-42E1-B9B5-79E00B14199B}"/>
                  </a:ext>
                </a:extLst>
              </p:cNvPr>
              <p:cNvSpPr/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4FA2C0D-8DFF-42E1-B9B5-79E00B141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97E87C9-3BA9-465F-AA7D-AB10C05D7CD8}"/>
              </a:ext>
            </a:extLst>
          </p:cNvPr>
          <p:cNvCxnSpPr>
            <a:stCxn id="15" idx="5"/>
            <a:endCxn id="22" idx="1"/>
          </p:cNvCxnSpPr>
          <p:nvPr/>
        </p:nvCxnSpPr>
        <p:spPr>
          <a:xfrm>
            <a:off x="9400416" y="4158425"/>
            <a:ext cx="1350234" cy="5804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D2931534-EF09-4DEB-9F68-2E51C079AB94}"/>
                  </a:ext>
                </a:extLst>
              </p:cNvPr>
              <p:cNvSpPr/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D2931534-EF09-4DEB-9F68-2E51C079A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B1EA921-7C25-480B-A9F0-833CF9C25240}"/>
              </a:ext>
            </a:extLst>
          </p:cNvPr>
          <p:cNvCxnSpPr>
            <a:stCxn id="24" idx="7"/>
            <a:endCxn id="15" idx="3"/>
          </p:cNvCxnSpPr>
          <p:nvPr/>
        </p:nvCxnSpPr>
        <p:spPr>
          <a:xfrm flipV="1">
            <a:off x="8271496" y="4158425"/>
            <a:ext cx="825475" cy="1106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4D2127-5360-4D84-AA4C-0D24130B28E6}"/>
              </a:ext>
            </a:extLst>
          </p:cNvPr>
          <p:cNvCxnSpPr>
            <a:cxnSpLocks/>
            <a:stCxn id="12" idx="5"/>
            <a:endCxn id="22" idx="1"/>
          </p:cNvCxnSpPr>
          <p:nvPr/>
        </p:nvCxnSpPr>
        <p:spPr>
          <a:xfrm>
            <a:off x="9094137" y="2525233"/>
            <a:ext cx="1656513" cy="2213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B2F8F30-FA9F-4219-BE0D-21941C3A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DBC220-679D-4D15-9619-DBD06923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94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467C97-9FFC-4BEC-9068-77A24730B03D}"/>
              </a:ext>
            </a:extLst>
          </p:cNvPr>
          <p:cNvSpPr txBox="1"/>
          <p:nvPr/>
        </p:nvSpPr>
        <p:spPr>
          <a:xfrm>
            <a:off x="236200" y="4803527"/>
            <a:ext cx="585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</a:t>
            </a:r>
            <a:r>
              <a:rPr lang="it-IT" dirty="0"/>
              <a:t> : 	Due vertici sono </a:t>
            </a:r>
            <a:r>
              <a:rPr lang="it-IT" b="1" i="1" dirty="0">
                <a:solidFill>
                  <a:srgbClr val="0070C0"/>
                </a:solidFill>
              </a:rPr>
              <a:t>connessi</a:t>
            </a:r>
            <a:r>
              <a:rPr lang="it-IT" dirty="0"/>
              <a:t> se esiste un cammino 	che li collega. Un grafo è </a:t>
            </a:r>
            <a:r>
              <a:rPr lang="it-IT" b="1" i="1" dirty="0">
                <a:solidFill>
                  <a:srgbClr val="0070C0"/>
                </a:solidFill>
              </a:rPr>
              <a:t>connesso</a:t>
            </a:r>
            <a:r>
              <a:rPr lang="it-IT" dirty="0"/>
              <a:t> se tutti i 	vertici sono connessi tra di loro. 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98CE15B6-6856-48A4-9CA2-9E8B692DA9ED}"/>
              </a:ext>
            </a:extLst>
          </p:cNvPr>
          <p:cNvSpPr txBox="1">
            <a:spLocks/>
          </p:cNvSpPr>
          <p:nvPr/>
        </p:nvSpPr>
        <p:spPr>
          <a:xfrm>
            <a:off x="2439879" y="75760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Definizioni di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37AD7EA0-C974-451E-9D68-A24A3C313520}"/>
                  </a:ext>
                </a:extLst>
              </p:cNvPr>
              <p:cNvSpPr/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37AD7EA0-C974-451E-9D68-A24A3C31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E78AC353-065B-47A2-9C5F-6681E5FA16EA}"/>
                  </a:ext>
                </a:extLst>
              </p:cNvPr>
              <p:cNvSpPr/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E78AC353-065B-47A2-9C5F-6681E5FA1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5F06D59D-D214-4F25-86D7-26565E508348}"/>
                  </a:ext>
                </a:extLst>
              </p:cNvPr>
              <p:cNvSpPr/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5F06D59D-D214-4F25-86D7-26565E50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E432E506-1C8B-4C0F-97AE-27F91CE2D21F}"/>
                  </a:ext>
                </a:extLst>
              </p:cNvPr>
              <p:cNvSpPr/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E432E506-1C8B-4C0F-97AE-27F91CE2D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4862DCF2-8521-469C-81B4-C17338C75B45}"/>
                  </a:ext>
                </a:extLst>
              </p:cNvPr>
              <p:cNvSpPr/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4862DCF2-8521-469C-81B4-C17338C75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87D0E0FA-F7DF-4936-8D70-9A46C587C771}"/>
                  </a:ext>
                </a:extLst>
              </p:cNvPr>
              <p:cNvSpPr/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87D0E0FA-F7DF-4936-8D70-9A46C587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42352174-5FE2-4AF0-A096-4D8BA12AE743}"/>
              </a:ext>
            </a:extLst>
          </p:cNvPr>
          <p:cNvCxnSpPr>
            <a:stCxn id="34" idx="5"/>
            <a:endCxn id="35" idx="1"/>
          </p:cNvCxnSpPr>
          <p:nvPr/>
        </p:nvCxnSpPr>
        <p:spPr>
          <a:xfrm>
            <a:off x="7965193" y="1613493"/>
            <a:ext cx="825499" cy="635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D776B54-F214-4A46-A5B3-C36BE5EAA8AE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7842361" y="2525233"/>
            <a:ext cx="948331" cy="563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E618A1C-A56C-4EEB-B1D7-D1BA78F6589F}"/>
              </a:ext>
            </a:extLst>
          </p:cNvPr>
          <p:cNvCxnSpPr>
            <a:cxnSpLocks/>
            <a:stCxn id="36" idx="5"/>
            <a:endCxn id="38" idx="2"/>
          </p:cNvCxnSpPr>
          <p:nvPr/>
        </p:nvCxnSpPr>
        <p:spPr>
          <a:xfrm>
            <a:off x="7842361" y="3365354"/>
            <a:ext cx="1191765" cy="65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61E72F-191B-46C5-B612-AD3E705B3FE3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8942415" y="2582547"/>
            <a:ext cx="306279" cy="12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99A968D-6ED2-4A4B-B91F-B26E4F02E56F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9094137" y="1487716"/>
            <a:ext cx="705650" cy="760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ABC7CF0-DC15-4C8A-B25F-65A3A2F104EB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9400416" y="2760855"/>
            <a:ext cx="1603775" cy="1120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C4E6125A-BDFB-46C8-8F8A-D38835A42F40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10103232" y="1487716"/>
            <a:ext cx="900959" cy="9964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414A417B-DF91-41FF-B671-338338C67240}"/>
                  </a:ext>
                </a:extLst>
              </p:cNvPr>
              <p:cNvSpPr/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414A417B-DF91-41FF-B671-338338C67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E8A88058-0C8D-4392-8F14-DF376763EFAE}"/>
              </a:ext>
            </a:extLst>
          </p:cNvPr>
          <p:cNvCxnSpPr>
            <a:stCxn id="38" idx="5"/>
            <a:endCxn id="47" idx="1"/>
          </p:cNvCxnSpPr>
          <p:nvPr/>
        </p:nvCxnSpPr>
        <p:spPr>
          <a:xfrm>
            <a:off x="9400416" y="4158425"/>
            <a:ext cx="1350234" cy="5804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92CC3155-11F8-4D2F-BDCB-B1A34352F003}"/>
                  </a:ext>
                </a:extLst>
              </p:cNvPr>
              <p:cNvSpPr/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92CC3155-11F8-4D2F-BDCB-B1A34352F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81487BA8-3216-4940-BC7C-02804EFA2FDC}"/>
              </a:ext>
            </a:extLst>
          </p:cNvPr>
          <p:cNvCxnSpPr>
            <a:stCxn id="49" idx="7"/>
            <a:endCxn id="38" idx="3"/>
          </p:cNvCxnSpPr>
          <p:nvPr/>
        </p:nvCxnSpPr>
        <p:spPr>
          <a:xfrm flipV="1">
            <a:off x="8271496" y="4158425"/>
            <a:ext cx="825475" cy="1106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262AD87D-9F97-4BDF-982F-1AC76E86252C}"/>
              </a:ext>
            </a:extLst>
          </p:cNvPr>
          <p:cNvCxnSpPr>
            <a:cxnSpLocks/>
            <a:stCxn id="35" idx="5"/>
            <a:endCxn id="47" idx="1"/>
          </p:cNvCxnSpPr>
          <p:nvPr/>
        </p:nvCxnSpPr>
        <p:spPr>
          <a:xfrm>
            <a:off x="9094137" y="2525233"/>
            <a:ext cx="1656513" cy="2213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AF92168-17D5-4915-B838-1D65EC499925}"/>
              </a:ext>
            </a:extLst>
          </p:cNvPr>
          <p:cNvSpPr txBox="1"/>
          <p:nvPr/>
        </p:nvSpPr>
        <p:spPr>
          <a:xfrm>
            <a:off x="236201" y="1475126"/>
            <a:ext cx="557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</a:t>
            </a:r>
            <a:r>
              <a:rPr lang="it-IT" dirty="0"/>
              <a:t> : 	Un grafo </a:t>
            </a:r>
            <a:r>
              <a:rPr lang="it-IT" b="1" i="1" dirty="0">
                <a:solidFill>
                  <a:srgbClr val="0070C0"/>
                </a:solidFill>
              </a:rPr>
              <a:t>regolare</a:t>
            </a:r>
            <a:r>
              <a:rPr lang="it-IT" dirty="0"/>
              <a:t> è un grafo in cui i vertici 	presentano tutti lo stesso grado. In particolare, 	un grafo in cui i vertici sono tutti connessi tra 	di loro da un arco viene chiamato </a:t>
            </a:r>
            <a:r>
              <a:rPr lang="it-IT" b="1" i="1" dirty="0">
                <a:solidFill>
                  <a:srgbClr val="0070C0"/>
                </a:solidFill>
              </a:rPr>
              <a:t>completo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9FEB99E-867A-40C1-BAB2-B33FEDE81008}"/>
                  </a:ext>
                </a:extLst>
              </p:cNvPr>
              <p:cNvSpPr txBox="1"/>
              <p:nvPr/>
            </p:nvSpPr>
            <p:spPr>
              <a:xfrm>
                <a:off x="295773" y="3226986"/>
                <a:ext cx="5571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</a:t>
                </a:r>
                <a:r>
                  <a:rPr lang="it-IT" dirty="0"/>
                  <a:t> : 	Un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cammino</a:t>
                </a:r>
                <a:r>
                  <a:rPr lang="it-IT" dirty="0"/>
                  <a:t> consiste in una sequenza di vertici 	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dove per ogni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i vertici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/>
                  <a:t> sono collegati da un arco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9FEB99E-867A-40C1-BAB2-B33FEDE8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3" y="3226986"/>
                <a:ext cx="5571359" cy="923330"/>
              </a:xfrm>
              <a:prstGeom prst="rect">
                <a:avLst/>
              </a:prstGeom>
              <a:blipFill>
                <a:blip r:embed="rId11"/>
                <a:stretch>
                  <a:fillRect l="-986" t="-3289" r="-2081" b="-9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73D3C51-AC3E-4253-98E3-4C2BB0A2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2742F3-609C-4278-8935-57409700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402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740298D-D21B-4EC9-8FBF-A5B41788A097}"/>
              </a:ext>
            </a:extLst>
          </p:cNvPr>
          <p:cNvSpPr txBox="1">
            <a:spLocks/>
          </p:cNvSpPr>
          <p:nvPr/>
        </p:nvSpPr>
        <p:spPr>
          <a:xfrm>
            <a:off x="2439879" y="75760"/>
            <a:ext cx="7312241" cy="85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Definizioni di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E11877-8196-4085-B2C1-AACD02FFCD1F}"/>
                  </a:ext>
                </a:extLst>
              </p:cNvPr>
              <p:cNvSpPr txBox="1"/>
              <p:nvPr/>
            </p:nvSpPr>
            <p:spPr>
              <a:xfrm>
                <a:off x="301335" y="4277054"/>
                <a:ext cx="57946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</a:t>
                </a:r>
                <a:r>
                  <a:rPr lang="it-IT" dirty="0"/>
                  <a:t> : 	Un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albero</a:t>
                </a:r>
                <a:r>
                  <a:rPr lang="it-IT" dirty="0"/>
                  <a:t> è un grafo connesso privo di cicli. 	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L’albero di supporto </a:t>
                </a:r>
                <a:r>
                  <a:rPr lang="it-IT" dirty="0"/>
                  <a:t>di un grafo è un qualunque 	albero che possieda lo stesso insieme di vertici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	del grafo e un sottoinsieme di archi dell’insieme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/>
                  <a:t> 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E11877-8196-4085-B2C1-AACD02FFC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5" y="4277054"/>
                <a:ext cx="5794663" cy="1477328"/>
              </a:xfrm>
              <a:prstGeom prst="rect">
                <a:avLst/>
              </a:prstGeom>
              <a:blipFill>
                <a:blip r:embed="rId2"/>
                <a:stretch>
                  <a:fillRect l="-841" t="-2066" b="-6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F34224E-6251-4E24-95CE-35BF7643DE47}"/>
                  </a:ext>
                </a:extLst>
              </p:cNvPr>
              <p:cNvSpPr txBox="1"/>
              <p:nvPr/>
            </p:nvSpPr>
            <p:spPr>
              <a:xfrm>
                <a:off x="301336" y="1490007"/>
                <a:ext cx="57946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</a:t>
                </a:r>
                <a:r>
                  <a:rPr lang="it-IT" dirty="0"/>
                  <a:t> : 	Un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ciclo</a:t>
                </a:r>
                <a:r>
                  <a:rPr lang="it-IT" dirty="0"/>
                  <a:t> è un cammino che inizia e finisce sullo 	stesso vertice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senza passare due volte per i 	vertici del cammino che non siano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F34224E-6251-4E24-95CE-35BF7643D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" y="1490007"/>
                <a:ext cx="5794664" cy="923330"/>
              </a:xfrm>
              <a:prstGeom prst="rect">
                <a:avLst/>
              </a:prstGeom>
              <a:blipFill>
                <a:blip r:embed="rId3"/>
                <a:stretch>
                  <a:fillRect l="-841" t="-3289" b="-9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F90FEDED-08CD-4708-8DB1-1D1C0A2813AC}"/>
                  </a:ext>
                </a:extLst>
              </p:cNvPr>
              <p:cNvSpPr/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F90FEDED-08CD-4708-8DB1-1D1C0A281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03" y="1279444"/>
                <a:ext cx="429135" cy="3913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5A56C0D6-12EA-448C-B9AC-F83525830EF4}"/>
                  </a:ext>
                </a:extLst>
              </p:cNvPr>
              <p:cNvSpPr/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5A56C0D6-12EA-448C-B9AC-F83525830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47" y="2191184"/>
                <a:ext cx="429135" cy="3913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958BC6A6-F266-4A3B-9BB1-CCD1A268C226}"/>
                  </a:ext>
                </a:extLst>
              </p:cNvPr>
              <p:cNvSpPr/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958BC6A6-F266-4A3B-9BB1-CCD1A268C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71" y="3031305"/>
                <a:ext cx="429135" cy="3913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4D616168-1967-4D36-BF57-207FC9E28AE3}"/>
                  </a:ext>
                </a:extLst>
              </p:cNvPr>
              <p:cNvSpPr/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4D616168-1967-4D36-BF57-207FC9E28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346" y="2426806"/>
                <a:ext cx="429135" cy="3913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4EC326D3-E74F-42D9-B0CB-BBE49250AF58}"/>
                  </a:ext>
                </a:extLst>
              </p:cNvPr>
              <p:cNvSpPr/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4EC326D3-E74F-42D9-B0CB-BBE49250A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126" y="3824376"/>
                <a:ext cx="429135" cy="3913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8C2EB75F-C013-4A6F-963B-E03E01D4F0B6}"/>
                  </a:ext>
                </a:extLst>
              </p:cNvPr>
              <p:cNvSpPr/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8C2EB75F-C013-4A6F-963B-E03E01D4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942" y="1153667"/>
                <a:ext cx="429135" cy="39136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8831C0C-BDFD-4AF3-BF82-86F0C357A0EC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7965193" y="1613493"/>
            <a:ext cx="825499" cy="635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8951F0D-1957-43B2-BB97-95523D7BD637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842361" y="2525233"/>
            <a:ext cx="948331" cy="563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572F06-BC59-4D3C-9443-22F260296188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7842361" y="3365354"/>
            <a:ext cx="1191765" cy="65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C92103D-2CE7-48C9-8DFC-7945073D841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942415" y="2582547"/>
            <a:ext cx="306279" cy="12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54C57C7-A3F7-4850-AB2B-E5F0B8C41A01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9094137" y="1487716"/>
            <a:ext cx="705650" cy="760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9CEE9F-251B-43C8-840C-144739E631D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9400416" y="2760855"/>
            <a:ext cx="1603775" cy="1120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BB1B785-9567-4F3C-9D68-6A77B25CBF18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10103232" y="1487716"/>
            <a:ext cx="900959" cy="9964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EE2FFAAE-9DE1-455F-926E-94E5D9A6C26D}"/>
                  </a:ext>
                </a:extLst>
              </p:cNvPr>
              <p:cNvSpPr/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EE2FFAAE-9DE1-455F-926E-94E5D9A6C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05" y="4681538"/>
                <a:ext cx="429135" cy="3913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C62A2F-1567-4EA0-ADD9-27625F8ED1FF}"/>
              </a:ext>
            </a:extLst>
          </p:cNvPr>
          <p:cNvCxnSpPr>
            <a:stCxn id="10" idx="5"/>
            <a:endCxn id="19" idx="1"/>
          </p:cNvCxnSpPr>
          <p:nvPr/>
        </p:nvCxnSpPr>
        <p:spPr>
          <a:xfrm>
            <a:off x="9400416" y="4158425"/>
            <a:ext cx="1350234" cy="5804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1FE1BF86-0A0E-4210-AE21-2D77719E2BA9}"/>
                  </a:ext>
                </a:extLst>
              </p:cNvPr>
              <p:cNvSpPr/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1FE1BF86-0A0E-4210-AE21-2D77719E2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6" y="5207878"/>
                <a:ext cx="429135" cy="3913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CFA2A8-03D3-4C3F-9B67-43E8D53ACC09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271496" y="4158425"/>
            <a:ext cx="825475" cy="1106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62626F-E561-4AE3-86CC-3C64F07B7F15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9094137" y="2525233"/>
            <a:ext cx="1656513" cy="2213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63227779-219B-4061-8A1B-25E61F5526A4}"/>
              </a:ext>
            </a:extLst>
          </p:cNvPr>
          <p:cNvSpPr txBox="1"/>
          <p:nvPr/>
        </p:nvSpPr>
        <p:spPr>
          <a:xfrm>
            <a:off x="301335" y="2883530"/>
            <a:ext cx="5794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</a:t>
            </a:r>
            <a:r>
              <a:rPr lang="it-IT" dirty="0"/>
              <a:t> : 	La </a:t>
            </a:r>
            <a:r>
              <a:rPr lang="it-IT" b="1" i="1" dirty="0">
                <a:solidFill>
                  <a:srgbClr val="0070C0"/>
                </a:solidFill>
              </a:rPr>
              <a:t>connettività</a:t>
            </a:r>
            <a:r>
              <a:rPr lang="it-IT" dirty="0"/>
              <a:t> di un grafo connesso è il minimo 	numero di vertici che bisognerebbe rimuovere per 	rendere il grafo non connesso.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A365799-5223-44D6-B650-1EA4041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D7AA8C77-3D7B-4CB6-B8D8-625818B3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96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7" grpId="1" animBg="1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5CEC66-626E-4E54-B34C-87461768AF3A}"/>
              </a:ext>
            </a:extLst>
          </p:cNvPr>
          <p:cNvSpPr txBox="1"/>
          <p:nvPr/>
        </p:nvSpPr>
        <p:spPr>
          <a:xfrm>
            <a:off x="6162700" y="426720"/>
            <a:ext cx="591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DEF: 	</a:t>
            </a:r>
            <a:r>
              <a:rPr lang="it-IT" dirty="0"/>
              <a:t>La </a:t>
            </a:r>
            <a:r>
              <a:rPr lang="it-IT" b="1" i="1" dirty="0">
                <a:solidFill>
                  <a:srgbClr val="0070C0"/>
                </a:solidFill>
              </a:rPr>
              <a:t>colorazione</a:t>
            </a:r>
            <a:r>
              <a:rPr lang="it-IT" dirty="0"/>
              <a:t> di un grafo consiste 	nell’assegnazione di un’etichetta a ciascuno dei 	vertici del grafo dove tipi di etichette diverse 	sono rappresentati da colori diversi.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9AF575B-AAF9-4EB2-A80D-40329DCDB1CA}"/>
              </a:ext>
            </a:extLst>
          </p:cNvPr>
          <p:cNvSpPr/>
          <p:nvPr/>
        </p:nvSpPr>
        <p:spPr>
          <a:xfrm>
            <a:off x="1534160" y="782634"/>
            <a:ext cx="38608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909753F-ECC0-4BFC-92A6-F200B81B9C9C}"/>
              </a:ext>
            </a:extLst>
          </p:cNvPr>
          <p:cNvSpPr/>
          <p:nvPr/>
        </p:nvSpPr>
        <p:spPr>
          <a:xfrm>
            <a:off x="5019040" y="3840794"/>
            <a:ext cx="386080" cy="369332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E5AF38B-D1FF-4729-A52C-90EC1D750238}"/>
              </a:ext>
            </a:extLst>
          </p:cNvPr>
          <p:cNvSpPr/>
          <p:nvPr/>
        </p:nvSpPr>
        <p:spPr>
          <a:xfrm>
            <a:off x="1456789" y="5150245"/>
            <a:ext cx="38608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1E25E3E-0015-40FB-9ED3-69B1E7D154ED}"/>
              </a:ext>
            </a:extLst>
          </p:cNvPr>
          <p:cNvSpPr/>
          <p:nvPr/>
        </p:nvSpPr>
        <p:spPr>
          <a:xfrm>
            <a:off x="3119120" y="2179634"/>
            <a:ext cx="386080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9C440F0-FCC1-45BC-A3AB-F2AD07ADFC3C}"/>
              </a:ext>
            </a:extLst>
          </p:cNvPr>
          <p:cNvSpPr/>
          <p:nvPr/>
        </p:nvSpPr>
        <p:spPr>
          <a:xfrm>
            <a:off x="3383280" y="4602794"/>
            <a:ext cx="386080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A241322-675C-4BB8-8D1A-733F4A2BBBB5}"/>
              </a:ext>
            </a:extLst>
          </p:cNvPr>
          <p:cNvSpPr/>
          <p:nvPr/>
        </p:nvSpPr>
        <p:spPr>
          <a:xfrm>
            <a:off x="782320" y="2657154"/>
            <a:ext cx="38608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0740B35-F1F0-42D9-B3CA-639AC954AC22}"/>
              </a:ext>
            </a:extLst>
          </p:cNvPr>
          <p:cNvSpPr/>
          <p:nvPr/>
        </p:nvSpPr>
        <p:spPr>
          <a:xfrm>
            <a:off x="2062480" y="3789994"/>
            <a:ext cx="386080" cy="369332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601CAD-D36A-4486-B8F6-7ABBC01DA8CD}"/>
              </a:ext>
            </a:extLst>
          </p:cNvPr>
          <p:cNvSpPr/>
          <p:nvPr/>
        </p:nvSpPr>
        <p:spPr>
          <a:xfrm>
            <a:off x="4013200" y="884234"/>
            <a:ext cx="386080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B85FD001-69DE-4101-BAB1-CC9A9A838323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1863700" y="1097879"/>
            <a:ext cx="1311960" cy="1135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F8EE9313-CB86-4D2F-B56C-50FD0153D3BF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1168400" y="2364300"/>
            <a:ext cx="1950720" cy="477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488F60D-0284-47A2-9166-06DF08C5A3BC}"/>
              </a:ext>
            </a:extLst>
          </p:cNvPr>
          <p:cNvCxnSpPr>
            <a:stCxn id="6" idx="7"/>
            <a:endCxn id="11" idx="3"/>
          </p:cNvCxnSpPr>
          <p:nvPr/>
        </p:nvCxnSpPr>
        <p:spPr>
          <a:xfrm flipV="1">
            <a:off x="3448660" y="1199479"/>
            <a:ext cx="621080" cy="1034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F17F04C-A55F-43FB-A238-B0C7DB1209A1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448660" y="2494879"/>
            <a:ext cx="1626920" cy="1400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5235973-ADBB-48EB-8204-F7EBF18FBB0C}"/>
              </a:ext>
            </a:extLst>
          </p:cNvPr>
          <p:cNvCxnSpPr>
            <a:stCxn id="9" idx="6"/>
            <a:endCxn id="4" idx="2"/>
          </p:cNvCxnSpPr>
          <p:nvPr/>
        </p:nvCxnSpPr>
        <p:spPr>
          <a:xfrm>
            <a:off x="2448560" y="3974660"/>
            <a:ext cx="2570480" cy="5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D7A098B-5ED1-44BD-8290-D3BF4F6CF718}"/>
              </a:ext>
            </a:extLst>
          </p:cNvPr>
          <p:cNvCxnSpPr>
            <a:stCxn id="11" idx="5"/>
            <a:endCxn id="4" idx="0"/>
          </p:cNvCxnSpPr>
          <p:nvPr/>
        </p:nvCxnSpPr>
        <p:spPr>
          <a:xfrm>
            <a:off x="4342740" y="1199479"/>
            <a:ext cx="869340" cy="2641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A01C7EA-407E-4737-804F-8045B619A257}"/>
              </a:ext>
            </a:extLst>
          </p:cNvPr>
          <p:cNvCxnSpPr>
            <a:stCxn id="7" idx="6"/>
            <a:endCxn id="4" idx="3"/>
          </p:cNvCxnSpPr>
          <p:nvPr/>
        </p:nvCxnSpPr>
        <p:spPr>
          <a:xfrm flipV="1">
            <a:off x="3769360" y="4156039"/>
            <a:ext cx="1306220" cy="6314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D88AE78-610D-459C-8E1B-DF98751A3034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1786329" y="4105239"/>
            <a:ext cx="332691" cy="1099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2E159D8-8661-4D97-A443-6586F5DD041D}"/>
              </a:ext>
            </a:extLst>
          </p:cNvPr>
          <p:cNvSpPr txBox="1"/>
          <p:nvPr/>
        </p:nvSpPr>
        <p:spPr>
          <a:xfrm>
            <a:off x="6162699" y="2007064"/>
            <a:ext cx="591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DEF:	</a:t>
            </a:r>
            <a:r>
              <a:rPr lang="it-IT" dirty="0"/>
              <a:t>Solitamente, la colorazione del grafo avviene 	secondo una regola fissata. Ad esempio: la 	</a:t>
            </a:r>
            <a:r>
              <a:rPr lang="it-IT" b="1" i="1" dirty="0">
                <a:solidFill>
                  <a:srgbClr val="0070C0"/>
                </a:solidFill>
              </a:rPr>
              <a:t>colorazione regolare </a:t>
            </a:r>
            <a:r>
              <a:rPr lang="it-IT" dirty="0"/>
              <a:t>prevede che due vertici 	adiacenti non possano avere lo stesso colore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CE73DB0-BB9C-407E-82F5-8DE7025AAEC2}"/>
              </a:ext>
            </a:extLst>
          </p:cNvPr>
          <p:cNvSpPr txBox="1"/>
          <p:nvPr/>
        </p:nvSpPr>
        <p:spPr>
          <a:xfrm>
            <a:off x="1297354" y="5814222"/>
            <a:ext cx="392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’’Dammi i colori!’’ , Tosca, atto I, G. Puccini, 1900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31BB6FB-9C2A-42D1-B984-2A9680EE20D6}"/>
                  </a:ext>
                </a:extLst>
              </p:cNvPr>
              <p:cNvSpPr txBox="1"/>
              <p:nvPr/>
            </p:nvSpPr>
            <p:spPr>
              <a:xfrm>
                <a:off x="6162698" y="3587408"/>
                <a:ext cx="5911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DEF: 	</a:t>
                </a:r>
                <a:r>
                  <a:rPr lang="it-IT" dirty="0"/>
                  <a:t>Il </a:t>
                </a:r>
                <a:r>
                  <a:rPr lang="it-IT" b="1" i="1" dirty="0">
                    <a:solidFill>
                      <a:srgbClr val="0070C0"/>
                    </a:solidFill>
                  </a:rPr>
                  <a:t>numero cromatico </a:t>
                </a:r>
                <a:r>
                  <a:rPr lang="it-IT" dirty="0"/>
                  <a:t>di un grafo è il numero 	minimo di colori con cui può essere colorato 	rispettando la data regola e viene indicato con 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31BB6FB-9C2A-42D1-B984-2A9680EE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8" y="3587408"/>
                <a:ext cx="5911536" cy="1200329"/>
              </a:xfrm>
              <a:prstGeom prst="rect">
                <a:avLst/>
              </a:prstGeom>
              <a:blipFill>
                <a:blip r:embed="rId2"/>
                <a:stretch>
                  <a:fillRect l="-928" t="-2538" b="-7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0AAD95F-4789-461B-AD50-1FB6ED49549F}"/>
                  </a:ext>
                </a:extLst>
              </p:cNvPr>
              <p:cNvSpPr txBox="1"/>
              <p:nvPr/>
            </p:nvSpPr>
            <p:spPr>
              <a:xfrm>
                <a:off x="6162698" y="5444751"/>
                <a:ext cx="5911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70C0"/>
                    </a:solidFill>
                  </a:rPr>
                  <a:t>Quanto vale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0070C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0AAD95F-4789-461B-AD50-1FB6ED49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8" y="5444751"/>
                <a:ext cx="5911536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1B54F6E-85AE-42CF-9A3E-9BE7E222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3D588110-9B7E-4016-93C5-62A1ECC7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43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0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BD46050-49B8-4B66-A4FF-96D941ED3F56}"/>
                  </a:ext>
                </a:extLst>
              </p:cNvPr>
              <p:cNvSpPr txBox="1"/>
              <p:nvPr/>
            </p:nvSpPr>
            <p:spPr>
              <a:xfrm>
                <a:off x="335280" y="335280"/>
                <a:ext cx="1152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Troviamo un limite superiore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in funzione del grado massimo del grafo, indicato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BD46050-49B8-4B66-A4FF-96D941ED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335280"/>
                <a:ext cx="11521440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6673E4-912C-4D8C-8118-828507B4A179}"/>
              </a:ext>
            </a:extLst>
          </p:cNvPr>
          <p:cNvSpPr txBox="1"/>
          <p:nvPr/>
        </p:nvSpPr>
        <p:spPr>
          <a:xfrm>
            <a:off x="335280" y="990878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Due casi banali...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D3DC782-E623-478D-9F5A-44AA16B4D353}"/>
                  </a:ext>
                </a:extLst>
              </p:cNvPr>
              <p:cNvSpPr txBox="1"/>
              <p:nvPr/>
            </p:nvSpPr>
            <p:spPr>
              <a:xfrm>
                <a:off x="609600" y="1614994"/>
                <a:ext cx="4775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Grafo composto da un solo ciclo: 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it-IT" dirty="0"/>
                  <a:t>	se il numero di nodi è dispari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	se il numero di nodi è pari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D3DC782-E623-478D-9F5A-44AA16B4D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14994"/>
                <a:ext cx="4775200" cy="1200329"/>
              </a:xfrm>
              <a:prstGeom prst="rect">
                <a:avLst/>
              </a:prstGeom>
              <a:blipFill>
                <a:blip r:embed="rId3"/>
                <a:stretch>
                  <a:fillRect l="-766" t="-2538" b="-7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002DE3A3-2CF8-48DB-AA53-6EB4A8F5AA1F}"/>
              </a:ext>
            </a:extLst>
          </p:cNvPr>
          <p:cNvSpPr/>
          <p:nvPr/>
        </p:nvSpPr>
        <p:spPr>
          <a:xfrm>
            <a:off x="548640" y="3920390"/>
            <a:ext cx="203200" cy="19633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10E8120-DEC7-426B-9BDE-FFB1C08B9905}"/>
              </a:ext>
            </a:extLst>
          </p:cNvPr>
          <p:cNvSpPr/>
          <p:nvPr/>
        </p:nvSpPr>
        <p:spPr>
          <a:xfrm>
            <a:off x="1609849" y="3731850"/>
            <a:ext cx="203200" cy="19633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F4BF102-005A-4801-8FDF-29C37600440C}"/>
              </a:ext>
            </a:extLst>
          </p:cNvPr>
          <p:cNvSpPr/>
          <p:nvPr/>
        </p:nvSpPr>
        <p:spPr>
          <a:xfrm>
            <a:off x="2438400" y="3190240"/>
            <a:ext cx="203200" cy="19633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66BA38D-E7D9-42A6-AD8B-273C85A2BFF2}"/>
              </a:ext>
            </a:extLst>
          </p:cNvPr>
          <p:cNvSpPr/>
          <p:nvPr/>
        </p:nvSpPr>
        <p:spPr>
          <a:xfrm>
            <a:off x="853440" y="5129409"/>
            <a:ext cx="203200" cy="196334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2222E7D-599B-4160-ACC2-B8FE24599287}"/>
              </a:ext>
            </a:extLst>
          </p:cNvPr>
          <p:cNvSpPr/>
          <p:nvPr/>
        </p:nvSpPr>
        <p:spPr>
          <a:xfrm>
            <a:off x="4307840" y="4391301"/>
            <a:ext cx="203200" cy="19633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D37AA52-0EF7-45B8-94A8-D527DCFCDDB2}"/>
              </a:ext>
            </a:extLst>
          </p:cNvPr>
          <p:cNvSpPr/>
          <p:nvPr/>
        </p:nvSpPr>
        <p:spPr>
          <a:xfrm>
            <a:off x="1920240" y="5670788"/>
            <a:ext cx="203200" cy="19633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1A03FDC-C17D-402E-8EA4-33A2E2BC2BB0}"/>
              </a:ext>
            </a:extLst>
          </p:cNvPr>
          <p:cNvSpPr/>
          <p:nvPr/>
        </p:nvSpPr>
        <p:spPr>
          <a:xfrm>
            <a:off x="3728720" y="3411573"/>
            <a:ext cx="203200" cy="19633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1343B31-1F92-4F30-BFC2-29D24CE10866}"/>
              </a:ext>
            </a:extLst>
          </p:cNvPr>
          <p:cNvSpPr/>
          <p:nvPr/>
        </p:nvSpPr>
        <p:spPr>
          <a:xfrm>
            <a:off x="3728720" y="5278238"/>
            <a:ext cx="203200" cy="19633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682ACA4-2DFE-47E3-B8BF-CC9931C6061C}"/>
              </a:ext>
            </a:extLst>
          </p:cNvPr>
          <p:cNvSpPr/>
          <p:nvPr/>
        </p:nvSpPr>
        <p:spPr>
          <a:xfrm>
            <a:off x="2783840" y="4906120"/>
            <a:ext cx="203200" cy="19633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0E972D3-94B0-4DE5-9091-A34C9483370D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722082" y="3830017"/>
            <a:ext cx="887767" cy="1191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12473B2-2619-47B6-960B-A000F1F9C02F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1783291" y="3288407"/>
            <a:ext cx="655109" cy="47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15891A5-B09F-46DB-9754-05C22B0AD0B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641600" y="3288407"/>
            <a:ext cx="1087120" cy="2213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D1D45C9-43B3-4D17-BCFC-C45DAE8F3D22}"/>
              </a:ext>
            </a:extLst>
          </p:cNvPr>
          <p:cNvCxnSpPr>
            <a:stCxn id="12" idx="5"/>
            <a:endCxn id="10" idx="0"/>
          </p:cNvCxnSpPr>
          <p:nvPr/>
        </p:nvCxnSpPr>
        <p:spPr>
          <a:xfrm>
            <a:off x="3902162" y="3579155"/>
            <a:ext cx="507278" cy="8121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06374D4-0931-42AC-9567-E13AC571EBC4}"/>
              </a:ext>
            </a:extLst>
          </p:cNvPr>
          <p:cNvCxnSpPr>
            <a:stCxn id="5" idx="4"/>
            <a:endCxn id="9" idx="1"/>
          </p:cNvCxnSpPr>
          <p:nvPr/>
        </p:nvCxnSpPr>
        <p:spPr>
          <a:xfrm>
            <a:off x="650240" y="4116724"/>
            <a:ext cx="232958" cy="1041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A71E246E-C873-4007-B37C-647C854F4E0E}"/>
              </a:ext>
            </a:extLst>
          </p:cNvPr>
          <p:cNvCxnSpPr>
            <a:stCxn id="9" idx="5"/>
            <a:endCxn id="11" idx="2"/>
          </p:cNvCxnSpPr>
          <p:nvPr/>
        </p:nvCxnSpPr>
        <p:spPr>
          <a:xfrm>
            <a:off x="1026882" y="5296991"/>
            <a:ext cx="893358" cy="4719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FC5C154-589E-4DD1-A151-EC9DB2B7C52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123440" y="5004287"/>
            <a:ext cx="660400" cy="7646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9FA5E3C-72F1-446E-A65A-494892944FEF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2987040" y="5004287"/>
            <a:ext cx="741680" cy="3721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0DE03B1-1D8B-4236-8D20-B22C516E5589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3902162" y="4587635"/>
            <a:ext cx="507278" cy="7193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533D0B4-DAB3-4A01-8780-BD0A34A7EE7A}"/>
                  </a:ext>
                </a:extLst>
              </p:cNvPr>
              <p:cNvSpPr txBox="1"/>
              <p:nvPr/>
            </p:nvSpPr>
            <p:spPr>
              <a:xfrm>
                <a:off x="6807200" y="1637807"/>
                <a:ext cx="4775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Grafo completo: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it-IT" dirty="0"/>
                  <a:t>	dove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533D0B4-DAB3-4A01-8780-BD0A34A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1637807"/>
                <a:ext cx="4775200" cy="923330"/>
              </a:xfrm>
              <a:prstGeom prst="rect">
                <a:avLst/>
              </a:prstGeom>
              <a:blipFill>
                <a:blip r:embed="rId4"/>
                <a:stretch>
                  <a:fillRect l="-894" t="-3311" b="-10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e 49">
            <a:extLst>
              <a:ext uri="{FF2B5EF4-FFF2-40B4-BE49-F238E27FC236}">
                <a16:creationId xmlns:a16="http://schemas.microsoft.com/office/drawing/2014/main" id="{2DF9BC1D-B535-4DED-A1B2-A1200CB6F62B}"/>
              </a:ext>
            </a:extLst>
          </p:cNvPr>
          <p:cNvSpPr/>
          <p:nvPr/>
        </p:nvSpPr>
        <p:spPr>
          <a:xfrm>
            <a:off x="7266291" y="4093644"/>
            <a:ext cx="203200" cy="19633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2BA6F57A-1172-4114-90E3-5E082E0B4B27}"/>
              </a:ext>
            </a:extLst>
          </p:cNvPr>
          <p:cNvSpPr/>
          <p:nvPr/>
        </p:nvSpPr>
        <p:spPr>
          <a:xfrm>
            <a:off x="8838727" y="3117424"/>
            <a:ext cx="203200" cy="19633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EAE77321-FB26-45F9-9139-554BB1112ECE}"/>
              </a:ext>
            </a:extLst>
          </p:cNvPr>
          <p:cNvSpPr/>
          <p:nvPr/>
        </p:nvSpPr>
        <p:spPr>
          <a:xfrm>
            <a:off x="10411164" y="4137235"/>
            <a:ext cx="203200" cy="196334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A5DBE82F-37C3-4D14-9F3E-298C550B8975}"/>
              </a:ext>
            </a:extLst>
          </p:cNvPr>
          <p:cNvSpPr/>
          <p:nvPr/>
        </p:nvSpPr>
        <p:spPr>
          <a:xfrm>
            <a:off x="7812095" y="5605791"/>
            <a:ext cx="203200" cy="196334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C8427449-959A-42BF-9E81-A86457A09D18}"/>
              </a:ext>
            </a:extLst>
          </p:cNvPr>
          <p:cNvSpPr/>
          <p:nvPr/>
        </p:nvSpPr>
        <p:spPr>
          <a:xfrm>
            <a:off x="9865360" y="5607719"/>
            <a:ext cx="203200" cy="196334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9B5F95E-9841-4CFD-95ED-1ADFC3AC83CC}"/>
              </a:ext>
            </a:extLst>
          </p:cNvPr>
          <p:cNvCxnSpPr>
            <a:cxnSpLocks/>
            <a:stCxn id="50" idx="7"/>
            <a:endCxn id="51" idx="2"/>
          </p:cNvCxnSpPr>
          <p:nvPr/>
        </p:nvCxnSpPr>
        <p:spPr>
          <a:xfrm flipV="1">
            <a:off x="7439733" y="3215591"/>
            <a:ext cx="1398994" cy="906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34AFDC3-F8CF-4973-B818-D52432D02A4F}"/>
              </a:ext>
            </a:extLst>
          </p:cNvPr>
          <p:cNvCxnSpPr>
            <a:cxnSpLocks/>
            <a:stCxn id="51" idx="6"/>
            <a:endCxn id="52" idx="1"/>
          </p:cNvCxnSpPr>
          <p:nvPr/>
        </p:nvCxnSpPr>
        <p:spPr>
          <a:xfrm>
            <a:off x="9041927" y="3215591"/>
            <a:ext cx="1398995" cy="9503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9BE4DA91-9845-48CA-BEED-87DEEDCD0C76}"/>
              </a:ext>
            </a:extLst>
          </p:cNvPr>
          <p:cNvCxnSpPr>
            <a:cxnSpLocks/>
            <a:stCxn id="50" idx="4"/>
            <a:endCxn id="53" idx="1"/>
          </p:cNvCxnSpPr>
          <p:nvPr/>
        </p:nvCxnSpPr>
        <p:spPr>
          <a:xfrm>
            <a:off x="7367891" y="4289978"/>
            <a:ext cx="473962" cy="1344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A310F02-8A9E-4A33-B44C-EF5C06962070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>
            <a:off x="8015295" y="5703958"/>
            <a:ext cx="1850065" cy="19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621517EE-1FD8-4696-BA4D-276A57CA0171}"/>
              </a:ext>
            </a:extLst>
          </p:cNvPr>
          <p:cNvCxnSpPr>
            <a:cxnSpLocks/>
            <a:stCxn id="55" idx="7"/>
            <a:endCxn id="52" idx="4"/>
          </p:cNvCxnSpPr>
          <p:nvPr/>
        </p:nvCxnSpPr>
        <p:spPr>
          <a:xfrm flipV="1">
            <a:off x="10038802" y="4333569"/>
            <a:ext cx="473962" cy="13029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F89DCD6-21B9-43C5-876F-2E96722753E3}"/>
              </a:ext>
            </a:extLst>
          </p:cNvPr>
          <p:cNvCxnSpPr>
            <a:cxnSpLocks/>
            <a:stCxn id="50" idx="6"/>
            <a:endCxn id="55" idx="1"/>
          </p:cNvCxnSpPr>
          <p:nvPr/>
        </p:nvCxnSpPr>
        <p:spPr>
          <a:xfrm>
            <a:off x="7469491" y="4191811"/>
            <a:ext cx="2425627" cy="1444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34BE8A95-B6BA-4045-AC5B-B57B5F1D6E9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7469491" y="4191811"/>
            <a:ext cx="2941673" cy="435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76788E1E-9936-42D6-AD74-A9B2C3EF3B76}"/>
              </a:ext>
            </a:extLst>
          </p:cNvPr>
          <p:cNvCxnSpPr>
            <a:cxnSpLocks/>
            <a:stCxn id="55" idx="1"/>
            <a:endCxn id="51" idx="4"/>
          </p:cNvCxnSpPr>
          <p:nvPr/>
        </p:nvCxnSpPr>
        <p:spPr>
          <a:xfrm flipH="1" flipV="1">
            <a:off x="8940327" y="3313758"/>
            <a:ext cx="954791" cy="23227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2E7C56-7CCD-41AA-802D-A3329447435A}"/>
              </a:ext>
            </a:extLst>
          </p:cNvPr>
          <p:cNvCxnSpPr>
            <a:cxnSpLocks/>
            <a:stCxn id="53" idx="7"/>
            <a:endCxn id="51" idx="4"/>
          </p:cNvCxnSpPr>
          <p:nvPr/>
        </p:nvCxnSpPr>
        <p:spPr>
          <a:xfrm flipV="1">
            <a:off x="7985537" y="3313758"/>
            <a:ext cx="954790" cy="2320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8FD56401-A5A4-4250-B400-20EC55A51B4E}"/>
              </a:ext>
            </a:extLst>
          </p:cNvPr>
          <p:cNvCxnSpPr>
            <a:cxnSpLocks/>
            <a:stCxn id="53" idx="7"/>
            <a:endCxn id="52" idx="2"/>
          </p:cNvCxnSpPr>
          <p:nvPr/>
        </p:nvCxnSpPr>
        <p:spPr>
          <a:xfrm flipV="1">
            <a:off x="7985537" y="4235402"/>
            <a:ext cx="2425627" cy="13991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D583D7-118F-4EB3-957D-6DC49386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294D70D-4120-4B1B-B332-62583E6A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36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9" grpId="0"/>
      <p:bldP spid="50" grpId="0" animBg="1"/>
      <p:bldP spid="51" grpId="0" animBg="1"/>
      <p:bldP spid="52" grpId="0" animBg="1"/>
      <p:bldP spid="53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7022D-18DC-4253-B707-2EBDF787D5A6}"/>
              </a:ext>
            </a:extLst>
          </p:cNvPr>
          <p:cNvSpPr txBox="1"/>
          <p:nvPr/>
        </p:nvSpPr>
        <p:spPr>
          <a:xfrm>
            <a:off x="492760" y="5532474"/>
            <a:ext cx="112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La dimostrazione sfrutta un algoritmo Greedy di colorazione ed un algoritmo di ordinamento dei vertici.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67B5A30A-B64F-45E9-9A35-C973B0519782}"/>
                  </a:ext>
                </a:extLst>
              </p:cNvPr>
              <p:cNvSpPr/>
              <p:nvPr/>
            </p:nvSpPr>
            <p:spPr>
              <a:xfrm>
                <a:off x="1632334" y="427686"/>
                <a:ext cx="8927332" cy="80624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TEO 1: 	 Dato un qualunque grafo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</m:d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vale il limite superiore:  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67B5A30A-B64F-45E9-9A35-C973B0519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34" y="427686"/>
                <a:ext cx="8927332" cy="80624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>
            <a:extLst>
              <a:ext uri="{FF2B5EF4-FFF2-40B4-BE49-F238E27FC236}">
                <a16:creationId xmlns:a16="http://schemas.microsoft.com/office/drawing/2014/main" id="{AA3DC289-67BB-4AD1-9552-A0CB48EF4A46}"/>
              </a:ext>
            </a:extLst>
          </p:cNvPr>
          <p:cNvSpPr/>
          <p:nvPr/>
        </p:nvSpPr>
        <p:spPr>
          <a:xfrm>
            <a:off x="779042" y="1668372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7B8FEB-1EA4-47F2-83A8-78676D725450}"/>
              </a:ext>
            </a:extLst>
          </p:cNvPr>
          <p:cNvSpPr/>
          <p:nvPr/>
        </p:nvSpPr>
        <p:spPr>
          <a:xfrm>
            <a:off x="1589056" y="1837645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8669188-3751-4663-849D-858A3FA72F78}"/>
              </a:ext>
            </a:extLst>
          </p:cNvPr>
          <p:cNvSpPr/>
          <p:nvPr/>
        </p:nvSpPr>
        <p:spPr>
          <a:xfrm>
            <a:off x="1529095" y="3069692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4323CE3-DDDB-497F-A875-1A91D6E371DC}"/>
              </a:ext>
            </a:extLst>
          </p:cNvPr>
          <p:cNvSpPr/>
          <p:nvPr/>
        </p:nvSpPr>
        <p:spPr>
          <a:xfrm>
            <a:off x="1820113" y="2382478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4FFBC5F-BC51-4E0A-88FA-875258E0837F}"/>
              </a:ext>
            </a:extLst>
          </p:cNvPr>
          <p:cNvSpPr/>
          <p:nvPr/>
        </p:nvSpPr>
        <p:spPr>
          <a:xfrm>
            <a:off x="2335158" y="2970451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107FD9A-0932-4D35-970E-5F6287E6B2F3}"/>
              </a:ext>
            </a:extLst>
          </p:cNvPr>
          <p:cNvSpPr/>
          <p:nvPr/>
        </p:nvSpPr>
        <p:spPr>
          <a:xfrm>
            <a:off x="2497389" y="1528802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378F5A7-1CB8-4A3A-8D66-C43D28DD8453}"/>
              </a:ext>
            </a:extLst>
          </p:cNvPr>
          <p:cNvSpPr/>
          <p:nvPr/>
        </p:nvSpPr>
        <p:spPr>
          <a:xfrm>
            <a:off x="1179871" y="2450960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A441ECD-739C-4519-B9F4-043A5DD9ABD7}"/>
              </a:ext>
            </a:extLst>
          </p:cNvPr>
          <p:cNvSpPr/>
          <p:nvPr/>
        </p:nvSpPr>
        <p:spPr>
          <a:xfrm>
            <a:off x="3043083" y="2363553"/>
            <a:ext cx="206478" cy="20188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C36BED4-CF8D-4E7F-B49E-0B101FBB9E64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1356111" y="2009963"/>
            <a:ext cx="263183" cy="4705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BABE8F28-E499-40B6-8FE4-E3B0BFD4869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765296" y="2009963"/>
            <a:ext cx="158056" cy="3725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8EF2C2F-0A3A-41F2-B44B-A91F90995349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V="1">
            <a:off x="1632334" y="2554796"/>
            <a:ext cx="218017" cy="5148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1431104-644C-4D14-A84E-E2E68C14247E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1996353" y="2554796"/>
            <a:ext cx="369043" cy="445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894651E-E421-46DD-8C00-4C8404489978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2026591" y="2464495"/>
            <a:ext cx="1016492" cy="1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2A24C8F-94C1-4AB6-898D-E4F0105F2270}"/>
              </a:ext>
            </a:extLst>
          </p:cNvPr>
          <p:cNvCxnSpPr>
            <a:cxnSpLocks/>
            <a:stCxn id="17" idx="1"/>
            <a:endCxn id="15" idx="5"/>
          </p:cNvCxnSpPr>
          <p:nvPr/>
        </p:nvCxnSpPr>
        <p:spPr>
          <a:xfrm flipH="1" flipV="1">
            <a:off x="2673629" y="1701120"/>
            <a:ext cx="399692" cy="69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B39929C-784C-46F3-AD9D-EC66C440DDED}"/>
                  </a:ext>
                </a:extLst>
              </p:cNvPr>
              <p:cNvSpPr txBox="1"/>
              <p:nvPr/>
            </p:nvSpPr>
            <p:spPr>
              <a:xfrm>
                <a:off x="4266053" y="1554143"/>
                <a:ext cx="6930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vertice collegato agli altri con al massimo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archi: se gli archi adiacenti presentano colori tutti diversi si aggiunge un colore.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B39929C-784C-46F3-AD9D-EC66C440D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53" y="1554143"/>
                <a:ext cx="6930737" cy="646331"/>
              </a:xfrm>
              <a:prstGeom prst="rect">
                <a:avLst/>
              </a:prstGeom>
              <a:blipFill>
                <a:blip r:embed="rId3"/>
                <a:stretch>
                  <a:fillRect l="-792"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1351C0A-EDF9-44AD-B408-D438EFA44A6F}"/>
              </a:ext>
            </a:extLst>
          </p:cNvPr>
          <p:cNvSpPr txBox="1"/>
          <p:nvPr/>
        </p:nvSpPr>
        <p:spPr>
          <a:xfrm>
            <a:off x="4266052" y="2414827"/>
            <a:ext cx="693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 sconnessi presentano una colorazione totalmente </a:t>
            </a:r>
            <a:r>
              <a:rPr lang="it-IT" dirty="0" err="1"/>
              <a:t>scorrelata</a:t>
            </a:r>
            <a:r>
              <a:rPr lang="it-IT" dirty="0"/>
              <a:t>.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559ADE9-8707-4C1F-82FC-A9910DCE0154}"/>
              </a:ext>
            </a:extLst>
          </p:cNvPr>
          <p:cNvSpPr txBox="1"/>
          <p:nvPr/>
        </p:nvSpPr>
        <p:spPr>
          <a:xfrm>
            <a:off x="4266052" y="2997530"/>
            <a:ext cx="693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Uguaglianza vale solo per cicli dispari e grafi completi!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87C2F1B4-284C-49DA-833D-4D17097D8141}"/>
                  </a:ext>
                </a:extLst>
              </p:cNvPr>
              <p:cNvSpPr/>
              <p:nvPr/>
            </p:nvSpPr>
            <p:spPr>
              <a:xfrm>
                <a:off x="1632334" y="3984555"/>
                <a:ext cx="8927332" cy="10196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TEO 2 (Brooks): 	Dato un qualunque grafo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</m:d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che non sia un ciclo dispari o 			completo vale il limite superiore:  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it-IT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87C2F1B4-284C-49DA-833D-4D17097D8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34" y="3984555"/>
                <a:ext cx="8927332" cy="10196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52400" dist="63500" dir="2700000" algn="tl" rotWithShape="0">
                  <a:schemeClr val="accent1">
                    <a:lumMod val="50000"/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A5E1B57-B7F5-4065-8630-58261CE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E2E1F5D-6161-4095-8A1D-D76E874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32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9" grpId="0"/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2AC4-209A-41DF-999A-E7022D488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9986" y="246776"/>
            <a:ext cx="7312025" cy="85883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The Greedy </a:t>
            </a:r>
            <a:r>
              <a:rPr lang="it-IT" sz="3200" dirty="0" err="1"/>
              <a:t>Coloring</a:t>
            </a:r>
            <a:r>
              <a:rPr lang="it-IT" sz="3200" dirty="0"/>
              <a:t> </a:t>
            </a:r>
            <a:r>
              <a:rPr lang="it-IT" sz="3200" dirty="0" err="1"/>
              <a:t>Algorithm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C35BC68-3445-4CD6-8352-DC59A4E965CF}"/>
                  </a:ext>
                </a:extLst>
              </p:cNvPr>
              <p:cNvSpPr txBox="1"/>
              <p:nvPr/>
            </p:nvSpPr>
            <p:spPr>
              <a:xfrm>
                <a:off x="342900" y="1669003"/>
                <a:ext cx="5753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Ordino l’insieme dei vertici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del grafo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. </a:t>
                </a:r>
                <a:r>
                  <a:rPr lang="it-IT" b="1" dirty="0">
                    <a:solidFill>
                      <a:srgbClr val="0070C0"/>
                    </a:solidFill>
                  </a:rPr>
                  <a:t>*</a:t>
                </a:r>
                <a:endParaRPr lang="it-IT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C35BC68-3445-4CD6-8352-DC59A4E96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69003"/>
                <a:ext cx="5753099" cy="369332"/>
              </a:xfrm>
              <a:prstGeom prst="rect">
                <a:avLst/>
              </a:prstGeom>
              <a:blipFill>
                <a:blip r:embed="rId2"/>
                <a:stretch>
                  <a:fillRect l="-636"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7CBECC-A983-4D57-916C-04C3275D2D16}"/>
              </a:ext>
            </a:extLst>
          </p:cNvPr>
          <p:cNvSpPr txBox="1"/>
          <p:nvPr/>
        </p:nvSpPr>
        <p:spPr>
          <a:xfrm>
            <a:off x="342900" y="2229776"/>
            <a:ext cx="575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Ordino l’insieme dei colori disponibili.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0644C74-526A-4376-ADAC-B1DB4137A2BC}"/>
                  </a:ext>
                </a:extLst>
              </p:cNvPr>
              <p:cNvSpPr txBox="1"/>
              <p:nvPr/>
            </p:nvSpPr>
            <p:spPr>
              <a:xfrm>
                <a:off x="342900" y="2790549"/>
                <a:ext cx="5753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t-IT" dirty="0"/>
                  <a:t>Assegno ad ogni vertice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il primo colore disponibile in base ai vertici adiacenti già colorati seguendo l’ordine scelto al punto 1 fino a quando il grafico risulta completamente colorato.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0644C74-526A-4376-ADAC-B1DB4137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790549"/>
                <a:ext cx="5753099" cy="1200329"/>
              </a:xfrm>
              <a:prstGeom prst="rect">
                <a:avLst/>
              </a:prstGeom>
              <a:blipFill>
                <a:blip r:embed="rId3"/>
                <a:stretch>
                  <a:fillRect l="-636" t="-2538" b="-7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e 6">
            <a:extLst>
              <a:ext uri="{FF2B5EF4-FFF2-40B4-BE49-F238E27FC236}">
                <a16:creationId xmlns:a16="http://schemas.microsoft.com/office/drawing/2014/main" id="{A092847C-A357-4B07-BD12-517B90D7AD21}"/>
              </a:ext>
            </a:extLst>
          </p:cNvPr>
          <p:cNvSpPr/>
          <p:nvPr/>
        </p:nvSpPr>
        <p:spPr>
          <a:xfrm>
            <a:off x="10422384" y="5068863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58074C5-E002-44D4-B9EF-37021B5A78EB}"/>
              </a:ext>
            </a:extLst>
          </p:cNvPr>
          <p:cNvSpPr/>
          <p:nvPr/>
        </p:nvSpPr>
        <p:spPr>
          <a:xfrm>
            <a:off x="7992862" y="1621997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4198FF2-85D4-46CC-A26F-541BEE5A0539}"/>
              </a:ext>
            </a:extLst>
          </p:cNvPr>
          <p:cNvSpPr/>
          <p:nvPr/>
        </p:nvSpPr>
        <p:spPr>
          <a:xfrm>
            <a:off x="8031332" y="36951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744FA44-9504-40B2-B2F9-8A2A4DACA8A3}"/>
              </a:ext>
            </a:extLst>
          </p:cNvPr>
          <p:cNvSpPr/>
          <p:nvPr/>
        </p:nvSpPr>
        <p:spPr>
          <a:xfrm>
            <a:off x="9265328" y="2414442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3860E1C-4508-4752-B449-A799683D428F}"/>
              </a:ext>
            </a:extLst>
          </p:cNvPr>
          <p:cNvSpPr/>
          <p:nvPr/>
        </p:nvSpPr>
        <p:spPr>
          <a:xfrm>
            <a:off x="9638190" y="3884944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1727391-694B-40F2-B373-8431F7BD8C21}"/>
              </a:ext>
            </a:extLst>
          </p:cNvPr>
          <p:cNvSpPr/>
          <p:nvPr/>
        </p:nvSpPr>
        <p:spPr>
          <a:xfrm>
            <a:off x="11094131" y="2765280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B0638CD-0508-4948-9C10-645AEDB769A3}"/>
              </a:ext>
            </a:extLst>
          </p:cNvPr>
          <p:cNvSpPr/>
          <p:nvPr/>
        </p:nvSpPr>
        <p:spPr>
          <a:xfrm>
            <a:off x="10262585" y="1263139"/>
            <a:ext cx="372862" cy="36933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1BA035C-FD72-423D-9457-9D3E48524E12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8349590" y="2729687"/>
            <a:ext cx="970342" cy="10195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5936430-89AE-44E2-83D9-45C62D2BB61A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8311120" y="1937242"/>
            <a:ext cx="1008812" cy="5312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5030E4B-904B-40C5-A181-3E13B0D3CA12}"/>
              </a:ext>
            </a:extLst>
          </p:cNvPr>
          <p:cNvCxnSpPr>
            <a:stCxn id="10" idx="7"/>
            <a:endCxn id="13" idx="3"/>
          </p:cNvCxnSpPr>
          <p:nvPr/>
        </p:nvCxnSpPr>
        <p:spPr>
          <a:xfrm flipV="1">
            <a:off x="9583586" y="1578384"/>
            <a:ext cx="733603" cy="8901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D6692BC-A463-450B-9AE7-05AC6FB3EFB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9638190" y="2599108"/>
            <a:ext cx="1455941" cy="350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2A3674F-A6E0-4880-9AB1-4F6D315260BA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10580843" y="1578384"/>
            <a:ext cx="699719" cy="11868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8BB7E87-9BC3-4164-A27E-17BC62B874FA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9956448" y="3080525"/>
            <a:ext cx="1192287" cy="8585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F3DA3CD-AF37-43E1-9992-7A018170B4D1}"/>
              </a:ext>
            </a:extLst>
          </p:cNvPr>
          <p:cNvCxnSpPr>
            <a:stCxn id="11" idx="5"/>
            <a:endCxn id="7" idx="1"/>
          </p:cNvCxnSpPr>
          <p:nvPr/>
        </p:nvCxnSpPr>
        <p:spPr>
          <a:xfrm>
            <a:off x="9956448" y="4200189"/>
            <a:ext cx="520540" cy="922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32BDAB8-8D25-4EFE-919E-52639C9A5CBD}"/>
                  </a:ext>
                </a:extLst>
              </p:cNvPr>
              <p:cNvSpPr txBox="1"/>
              <p:nvPr/>
            </p:nvSpPr>
            <p:spPr>
              <a:xfrm>
                <a:off x="8045597" y="1641120"/>
                <a:ext cx="301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32BDAB8-8D25-4EFE-919E-52639C9A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97" y="1641120"/>
                <a:ext cx="301749" cy="276999"/>
              </a:xfrm>
              <a:prstGeom prst="rect">
                <a:avLst/>
              </a:prstGeom>
              <a:blipFill>
                <a:blip r:embed="rId4"/>
                <a:stretch>
                  <a:fillRect l="-8163" r="-4082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9D5C4A2-CB20-441E-AD38-FB2A30A0DA48}"/>
                  </a:ext>
                </a:extLst>
              </p:cNvPr>
              <p:cNvSpPr txBox="1"/>
              <p:nvPr/>
            </p:nvSpPr>
            <p:spPr>
              <a:xfrm>
                <a:off x="8078417" y="3722369"/>
                <a:ext cx="307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9D5C4A2-CB20-441E-AD38-FB2A30A0D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417" y="3722369"/>
                <a:ext cx="307071" cy="276999"/>
              </a:xfrm>
              <a:prstGeom prst="rect">
                <a:avLst/>
              </a:prstGeom>
              <a:blipFill>
                <a:blip r:embed="rId5"/>
                <a:stretch>
                  <a:fillRect l="-7843" r="-39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D5D669F-DB72-4314-A88B-15F81DD31103}"/>
                  </a:ext>
                </a:extLst>
              </p:cNvPr>
              <p:cNvSpPr txBox="1"/>
              <p:nvPr/>
            </p:nvSpPr>
            <p:spPr>
              <a:xfrm>
                <a:off x="10449016" y="5098663"/>
                <a:ext cx="307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D5D669F-DB72-4314-A88B-15F81DD3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16" y="5098663"/>
                <a:ext cx="307071" cy="276999"/>
              </a:xfrm>
              <a:prstGeom prst="rect">
                <a:avLst/>
              </a:prstGeom>
              <a:blipFill>
                <a:blip r:embed="rId6"/>
                <a:stretch>
                  <a:fillRect l="-8000" r="-6000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F78FE05-85C9-4F45-ABD9-93B3E1484C83}"/>
                  </a:ext>
                </a:extLst>
              </p:cNvPr>
              <p:cNvSpPr txBox="1"/>
              <p:nvPr/>
            </p:nvSpPr>
            <p:spPr>
              <a:xfrm>
                <a:off x="9676022" y="3920620"/>
                <a:ext cx="297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F78FE05-85C9-4F45-ABD9-93B3E1484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022" y="3920620"/>
                <a:ext cx="297197" cy="276999"/>
              </a:xfrm>
              <a:prstGeom prst="rect">
                <a:avLst/>
              </a:prstGeom>
              <a:blipFill>
                <a:blip r:embed="rId7"/>
                <a:stretch>
                  <a:fillRect l="-8163" r="-4082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132DEE3-4619-4EB9-BF1F-087A2BD4C375}"/>
                  </a:ext>
                </a:extLst>
              </p:cNvPr>
              <p:cNvSpPr txBox="1"/>
              <p:nvPr/>
            </p:nvSpPr>
            <p:spPr>
              <a:xfrm>
                <a:off x="11148759" y="2783774"/>
                <a:ext cx="307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132DEE3-4619-4EB9-BF1F-087A2BD4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759" y="2783774"/>
                <a:ext cx="307071" cy="276999"/>
              </a:xfrm>
              <a:prstGeom prst="rect">
                <a:avLst/>
              </a:prstGeom>
              <a:blipFill>
                <a:blip r:embed="rId8"/>
                <a:stretch>
                  <a:fillRect l="-8000" r="-6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85BA1CE-E190-468F-845D-0932259EE4FC}"/>
                  </a:ext>
                </a:extLst>
              </p:cNvPr>
              <p:cNvSpPr txBox="1"/>
              <p:nvPr/>
            </p:nvSpPr>
            <p:spPr>
              <a:xfrm>
                <a:off x="10298141" y="1284207"/>
                <a:ext cx="307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85BA1CE-E190-468F-845D-0932259E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41" y="1284207"/>
                <a:ext cx="307071" cy="276999"/>
              </a:xfrm>
              <a:prstGeom prst="rect">
                <a:avLst/>
              </a:prstGeom>
              <a:blipFill>
                <a:blip r:embed="rId9"/>
                <a:stretch>
                  <a:fillRect l="-7843" r="-39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2F80475-02D3-4FAD-913E-6402B34A880E}"/>
                  </a:ext>
                </a:extLst>
              </p:cNvPr>
              <p:cNvSpPr txBox="1"/>
              <p:nvPr/>
            </p:nvSpPr>
            <p:spPr>
              <a:xfrm>
                <a:off x="9300884" y="2415890"/>
                <a:ext cx="307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2F80475-02D3-4FAD-913E-6402B34A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84" y="2415890"/>
                <a:ext cx="307071" cy="276999"/>
              </a:xfrm>
              <a:prstGeom prst="rect">
                <a:avLst/>
              </a:prstGeom>
              <a:blipFill>
                <a:blip r:embed="rId10"/>
                <a:stretch>
                  <a:fillRect l="-8000" r="-4000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tangolo 34">
            <a:extLst>
              <a:ext uri="{FF2B5EF4-FFF2-40B4-BE49-F238E27FC236}">
                <a16:creationId xmlns:a16="http://schemas.microsoft.com/office/drawing/2014/main" id="{05C07505-4A81-4652-936D-1B2DE883DF9F}"/>
              </a:ext>
            </a:extLst>
          </p:cNvPr>
          <p:cNvSpPr/>
          <p:nvPr/>
        </p:nvSpPr>
        <p:spPr>
          <a:xfrm>
            <a:off x="7827387" y="5564294"/>
            <a:ext cx="218210" cy="2040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72E9773-499F-44E0-93A4-B5ABB053010B}"/>
              </a:ext>
            </a:extLst>
          </p:cNvPr>
          <p:cNvSpPr/>
          <p:nvPr/>
        </p:nvSpPr>
        <p:spPr>
          <a:xfrm>
            <a:off x="8135652" y="5564294"/>
            <a:ext cx="218210" cy="2040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5FBFEFD-4A4D-4926-AED4-02C9EDB135F6}"/>
              </a:ext>
            </a:extLst>
          </p:cNvPr>
          <p:cNvSpPr/>
          <p:nvPr/>
        </p:nvSpPr>
        <p:spPr>
          <a:xfrm>
            <a:off x="8443917" y="5564293"/>
            <a:ext cx="218210" cy="204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98B8424-0F1C-463F-B8BF-87CB30029F13}"/>
              </a:ext>
            </a:extLst>
          </p:cNvPr>
          <p:cNvSpPr/>
          <p:nvPr/>
        </p:nvSpPr>
        <p:spPr>
          <a:xfrm>
            <a:off x="8752182" y="5564293"/>
            <a:ext cx="218210" cy="2040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373CEE2-BEF4-42BD-BE86-C9F1774AEA08}"/>
              </a:ext>
            </a:extLst>
          </p:cNvPr>
          <p:cNvSpPr/>
          <p:nvPr/>
        </p:nvSpPr>
        <p:spPr>
          <a:xfrm>
            <a:off x="9058859" y="5564292"/>
            <a:ext cx="218210" cy="2040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70B4E79-DBAE-4930-8240-9180F949396E}"/>
              </a:ext>
            </a:extLst>
          </p:cNvPr>
          <p:cNvSpPr txBox="1"/>
          <p:nvPr/>
        </p:nvSpPr>
        <p:spPr>
          <a:xfrm>
            <a:off x="837307" y="4938284"/>
            <a:ext cx="476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Attenzione: l’ordine dei vertici è importante!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EB000A-5B9E-47BB-96D8-27799CBF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Colorazione di Grafi - Martina Nibbi - Strutture Dati e Algoritmi per la Fisica dei Dati - a.a. 2020/21</a:t>
            </a:r>
            <a:endParaRPr lang="it-IT" noProof="0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78AFC13-6290-48B7-A16E-8DE041B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46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3_TF11437505.potx" id="{B524DF46-424E-4DE0-BA2D-73D96117FE98}" vid="{E8A4C0C3-7F79-4858-9064-A40BB108B31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13713</TotalTime>
  <Words>2777</Words>
  <Application>Microsoft Office PowerPoint</Application>
  <PresentationFormat>Widescreen</PresentationFormat>
  <Paragraphs>268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Georgia Pro Cond Light</vt:lpstr>
      <vt:lpstr>Speak Pro</vt:lpstr>
      <vt:lpstr>Wingdings</vt:lpstr>
      <vt:lpstr>RetrospectVTI</vt:lpstr>
      <vt:lpstr>Colorazione di Grafi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Greedy Coloring 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Bibliografia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Colorazione di Grafi</dc:title>
  <dc:creator>Martina Nibbi</dc:creator>
  <cp:lastModifiedBy>Martina Nibbi</cp:lastModifiedBy>
  <cp:revision>157</cp:revision>
  <dcterms:created xsi:type="dcterms:W3CDTF">2021-02-25T10:01:41Z</dcterms:created>
  <dcterms:modified xsi:type="dcterms:W3CDTF">2021-03-14T12:24:10Z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