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9" r:id="rId4"/>
    <p:sldId id="300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301" r:id="rId23"/>
    <p:sldId id="284" r:id="rId24"/>
    <p:sldId id="286" r:id="rId25"/>
    <p:sldId id="302" r:id="rId26"/>
    <p:sldId id="303" r:id="rId27"/>
    <p:sldId id="304" r:id="rId28"/>
    <p:sldId id="292" r:id="rId29"/>
    <p:sldId id="293" r:id="rId30"/>
    <p:sldId id="294" r:id="rId31"/>
    <p:sldId id="295" r:id="rId32"/>
    <p:sldId id="296" r:id="rId33"/>
    <p:sldId id="297" r:id="rId34"/>
    <p:sldId id="29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n, Guy-Bart" initials="SG" lastIdx="2" clrIdx="0">
    <p:extLst>
      <p:ext uri="{19B8F6BF-5375-455C-9EA6-DF929625EA0E}">
        <p15:presenceInfo xmlns:p15="http://schemas.microsoft.com/office/powerpoint/2012/main" userId="S::gstan@ic.ac.uk::2b7faa1e-9087-443b-93ea-70ea934e35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/>
    <p:restoredTop sz="87007" autoAdjust="0"/>
  </p:normalViewPr>
  <p:slideViewPr>
    <p:cSldViewPr>
      <p:cViewPr varScale="1">
        <p:scale>
          <a:sx n="110" d="100"/>
          <a:sy n="110" d="100"/>
        </p:scale>
        <p:origin x="225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23D9B-55A5-4CB7-8694-2E7A4DE4FE3E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4AAB1-3AD0-416F-95E6-2E6159A95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36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97840" marR="40639" indent="-457200" defTabSz="914400">
              <a:buClr>
                <a:srgbClr val="000000"/>
              </a:buClr>
              <a:buFont typeface="Arial"/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 b="1"/>
              <a:t>Note:</a:t>
            </a:r>
            <a:r>
              <a:t> this lecture is followed by two practicals (divided</a:t>
            </a:r>
          </a:p>
          <a:p>
            <a:pPr marL="497840" marR="40639" indent="-457200" defTabSz="914400">
              <a:buClr>
                <a:srgbClr val="000000"/>
              </a:buClr>
              <a:buFont typeface="Arial"/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t>up over 2 two-hour sessions). Two problems sets will </a:t>
            </a:r>
          </a:p>
          <a:p>
            <a:pPr marL="497840" marR="40639" indent="-457200" defTabSz="914400">
              <a:buClr>
                <a:srgbClr val="000000"/>
              </a:buClr>
              <a:buFont typeface="Arial"/>
              <a:defRPr sz="24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t>be provided.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3D7D-149B-4074-A927-A48C1B67FCC3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AD77-7FAE-4D6A-9A95-2AD0CABEC1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96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3D7D-149B-4074-A927-A48C1B67FCC3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AD77-7FAE-4D6A-9A95-2AD0CABEC1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16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3D7D-149B-4074-A927-A48C1B67FCC3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AD77-7FAE-4D6A-9A95-2AD0CABEC1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730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81088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3D7D-149B-4074-A927-A48C1B67FCC3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AD77-7FAE-4D6A-9A95-2AD0CABEC1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38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3D7D-149B-4074-A927-A48C1B67FCC3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AD77-7FAE-4D6A-9A95-2AD0CABEC1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48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3D7D-149B-4074-A927-A48C1B67FCC3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AD77-7FAE-4D6A-9A95-2AD0CABEC1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72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3D7D-149B-4074-A927-A48C1B67FCC3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AD77-7FAE-4D6A-9A95-2AD0CABEC1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738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3D7D-149B-4074-A927-A48C1B67FCC3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AD77-7FAE-4D6A-9A95-2AD0CABEC1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32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3D7D-149B-4074-A927-A48C1B67FCC3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AD77-7FAE-4D6A-9A95-2AD0CABEC1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65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3D7D-149B-4074-A927-A48C1B67FCC3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AD77-7FAE-4D6A-9A95-2AD0CABEC1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25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3D7D-149B-4074-A927-A48C1B67FCC3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EAD77-7FAE-4D6A-9A95-2AD0CABEC1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77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53D7D-149B-4074-A927-A48C1B67FCC3}" type="datetimeFigureOut">
              <a:rPr lang="en-GB" smtClean="0"/>
              <a:t>06/10/2019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EAD77-7FAE-4D6A-9A95-2AD0CABEC1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53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bg.ic.ac.uk/research/g.stan" TargetMode="External"/><Relationship Id="rId7" Type="http://schemas.openxmlformats.org/officeDocument/2006/relationships/image" Target="../media/image4.tiff"/><Relationship Id="rId2" Type="http://schemas.openxmlformats.org/officeDocument/2006/relationships/hyperlink" Target="mailto:g.stan@imperial.ac.uk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evdocs/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numpy/reference/generated/numpy.greater.html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scipy.org/doc/scipy/reference/integrate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ylabel.html" TargetMode="External"/><Relationship Id="rId7" Type="http://schemas.openxmlformats.org/officeDocument/2006/relationships/image" Target="../media/image18.png"/><Relationship Id="rId2" Type="http://schemas.openxmlformats.org/officeDocument/2006/relationships/hyperlink" Target="https://matplotlib.org/api/_as_gen/matplotlib.pyplot.plot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cs.scipy.org/doc/numpy/reference/generated/numpy.arange.html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s://matplotlib.org/api/_as_gen/matplotlib.pyplot.show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gallery/index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g.ic.ac.uk/research/g.stan/MRes_Matlab_Practicals_Guy_Stan.zip" TargetMode="External"/><Relationship Id="rId2" Type="http://schemas.openxmlformats.org/officeDocument/2006/relationships/hyperlink" Target="https://bb.imperial.ac.uk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1.17/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scipy.org/docs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ntroduction to Scientific Programming in Matlab"/>
          <p:cNvSpPr/>
          <p:nvPr/>
        </p:nvSpPr>
        <p:spPr>
          <a:xfrm>
            <a:off x="177800" y="546100"/>
            <a:ext cx="8966200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ctr">
              <a:buClr>
                <a:srgbClr val="000000"/>
              </a:buClr>
              <a:buFont typeface="Arial"/>
              <a:defRPr sz="4400"/>
            </a:pPr>
            <a:r>
              <a:rPr dirty="0"/>
              <a:t>Introduction to Scientific Programming </a:t>
            </a:r>
            <a:r>
              <a:rPr lang="en-GB" dirty="0"/>
              <a:t>with</a:t>
            </a:r>
            <a:r>
              <a:rPr dirty="0"/>
              <a:t> </a:t>
            </a:r>
            <a:r>
              <a:rPr lang="en-GB" dirty="0"/>
              <a:t>Python/NumPy/SciPy</a:t>
            </a:r>
            <a:endParaRPr dirty="0"/>
          </a:p>
        </p:txBody>
      </p:sp>
      <p:sp>
        <p:nvSpPr>
          <p:cNvPr id="23" name="Prof Guy-Bart Stan…"/>
          <p:cNvSpPr/>
          <p:nvPr/>
        </p:nvSpPr>
        <p:spPr>
          <a:xfrm>
            <a:off x="279400" y="3048000"/>
            <a:ext cx="4525725" cy="115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  <a:defRPr b="1"/>
            </a:pPr>
            <a:r>
              <a:t>Prof Guy-Bart Stan</a:t>
            </a:r>
          </a:p>
          <a:p>
            <a:pPr>
              <a:buClr>
                <a:srgbClr val="000000"/>
              </a:buClr>
              <a:buFont typeface="Arial"/>
            </a:pPr>
            <a:r>
              <a:rPr u="sng">
                <a:hlinkClick r:id="rId2"/>
              </a:rPr>
              <a:t>g.stan@imperial.ac.uk</a:t>
            </a:r>
          </a:p>
          <a:p>
            <a:pPr>
              <a:buClr>
                <a:srgbClr val="000000"/>
              </a:buClr>
              <a:buFont typeface="Arial"/>
            </a:pPr>
            <a:r>
              <a:rPr u="sng">
                <a:hlinkClick r:id="rId3"/>
              </a:rPr>
              <a:t>www.bg.ic.ac.uk/research/g.stan</a:t>
            </a:r>
          </a:p>
        </p:txBody>
      </p:sp>
      <p:pic>
        <p:nvPicPr>
          <p:cNvPr id="25" name="Imperial_College_Logo.pdf" descr="Imperial_College_Logo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01" y="5909649"/>
            <a:ext cx="2397234" cy="630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 descr="A close up of a sign  Description automatically generated">
            <a:extLst>
              <a:ext uri="{FF2B5EF4-FFF2-40B4-BE49-F238E27FC236}">
                <a16:creationId xmlns:a16="http://schemas.microsoft.com/office/drawing/2014/main" id="{87A7CF9D-85BC-3A4E-9743-EDEA048655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966" y="5827119"/>
            <a:ext cx="5348233" cy="8006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87F8578-DE97-C14E-9910-9E0F59B2BA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4916" y="2881481"/>
            <a:ext cx="4094331" cy="1378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EB834F-BC5B-A14A-B139-4A5ACE2D92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7808" y="4323336"/>
            <a:ext cx="2260600" cy="88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D4B34B-AEF3-AB47-B7E8-88EBC2A4D0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2082" y="4318854"/>
            <a:ext cx="22606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7206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Using more portions of matrices:"/>
          <p:cNvSpPr/>
          <p:nvPr/>
        </p:nvSpPr>
        <p:spPr>
          <a:xfrm>
            <a:off x="457200" y="228600"/>
            <a:ext cx="4219561" cy="38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sz="2000" b="1"/>
              <a:t>Using more portions of matrices:</a:t>
            </a:r>
            <a:r>
              <a:rPr sz="2000"/>
              <a:t> </a:t>
            </a:r>
          </a:p>
        </p:txBody>
      </p:sp>
      <p:sp>
        <p:nvSpPr>
          <p:cNvPr id="109" name="d(2,[2 3])   returns    5  6…"/>
          <p:cNvSpPr/>
          <p:nvPr/>
        </p:nvSpPr>
        <p:spPr>
          <a:xfrm>
            <a:off x="4944890" y="613991"/>
            <a:ext cx="416652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[1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1,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2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]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sz="1800" dirty="0"/>
              <a:t>returns    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array([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,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6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])</a:t>
            </a:r>
            <a:endParaRPr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000000"/>
              </a:buClr>
              <a:buFont typeface="Arial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[1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2,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1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]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sz="1800" dirty="0"/>
              <a:t>returns    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array([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6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])</a:t>
            </a:r>
            <a:endParaRPr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0" name="d=[ 1 2 3 ; 4 5 6 ];     typing…"/>
          <p:cNvSpPr/>
          <p:nvPr/>
        </p:nvSpPr>
        <p:spPr>
          <a:xfrm>
            <a:off x="224383" y="670929"/>
            <a:ext cx="4685578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([[1,2,3],[4,5,6]])</a:t>
            </a:r>
            <a:endParaRPr sz="1800" dirty="0"/>
          </a:p>
          <a:p>
            <a:pPr>
              <a:buClr>
                <a:srgbClr val="000000"/>
              </a:buClr>
              <a:buFont typeface="Arial"/>
              <a:defRPr sz="1800"/>
            </a:pPr>
            <a:endParaRPr lang="en-GB" sz="1800" dirty="0"/>
          </a:p>
          <a:p>
            <a:pPr>
              <a:buClr>
                <a:srgbClr val="000000"/>
              </a:buClr>
              <a:buFont typeface="Arial"/>
              <a:defRPr sz="1800"/>
            </a:pPr>
            <a:endParaRPr sz="1800" dirty="0"/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dirty="0"/>
              <a:t>Variables may also be used as indices of matrices</a:t>
            </a:r>
          </a:p>
        </p:txBody>
      </p:sp>
      <p:sp>
        <p:nvSpPr>
          <p:cNvPr id="111" name="if you type…"/>
          <p:cNvSpPr/>
          <p:nvPr/>
        </p:nvSpPr>
        <p:spPr>
          <a:xfrm>
            <a:off x="759007" y="1841437"/>
            <a:ext cx="3274861" cy="179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  <a:defRPr sz="1800"/>
            </a:pPr>
            <a:r>
              <a:rPr dirty="0"/>
              <a:t>if </a:t>
            </a:r>
            <a:endParaRPr lang="en-GB" dirty="0"/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sz="1800" i="1" dirty="0">
                <a:latin typeface="Courier New" pitchFamily="49" charset="0"/>
                <a:cs typeface="Courier New" pitchFamily="49" charset="0"/>
              </a:rPr>
              <a:t>z = 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dirty="0"/>
              <a:t>then you will see that</a:t>
            </a:r>
          </a:p>
          <a:p>
            <a:pPr>
              <a:buClr>
                <a:srgbClr val="000000"/>
              </a:buClr>
            </a:pPr>
            <a:r>
              <a:rPr sz="1800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[1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,z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]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  </a:t>
            </a:r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000000"/>
              </a:buClr>
            </a:pPr>
            <a:r>
              <a:rPr lang="en-GB" sz="1800" dirty="0"/>
              <a:t>R</a:t>
            </a:r>
            <a:r>
              <a:rPr sz="1800" dirty="0" err="1"/>
              <a:t>eturns</a:t>
            </a:r>
            <a:endParaRPr lang="en-GB" sz="1800" dirty="0"/>
          </a:p>
          <a:p>
            <a:pPr>
              <a:buClr>
                <a:srgbClr val="000000"/>
              </a:buClr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array([5,6])</a:t>
            </a:r>
          </a:p>
        </p:txBody>
      </p:sp>
      <p:sp>
        <p:nvSpPr>
          <p:cNvPr id="112" name="Use colon to produce string of consecutive integers"/>
          <p:cNvSpPr/>
          <p:nvPr/>
        </p:nvSpPr>
        <p:spPr>
          <a:xfrm>
            <a:off x="224382" y="3717032"/>
            <a:ext cx="8164041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noAutofit/>
          </a:bodyPr>
          <a:lstStyle/>
          <a:p>
            <a:pPr>
              <a:buClr>
                <a:srgbClr val="000000"/>
              </a:buClr>
              <a:buFont typeface="Arial"/>
              <a:defRPr sz="1800"/>
            </a:pPr>
            <a:r>
              <a:rPr lang="en-GB" dirty="0"/>
              <a:t>You can use “:” to specify a range, e.g.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0:2 </a:t>
            </a:r>
            <a:r>
              <a:rPr lang="en-GB" dirty="0">
                <a:cs typeface="Courier New" pitchFamily="49" charset="0"/>
              </a:rPr>
              <a:t>allows to access the 1</a:t>
            </a:r>
            <a:r>
              <a:rPr lang="en-GB" baseline="30000" dirty="0">
                <a:cs typeface="Courier New" pitchFamily="49" charset="0"/>
              </a:rPr>
              <a:t>st</a:t>
            </a:r>
            <a:r>
              <a:rPr lang="en-GB" dirty="0">
                <a:cs typeface="Courier New" pitchFamily="49" charset="0"/>
              </a:rPr>
              <a:t> and 2</a:t>
            </a:r>
            <a:r>
              <a:rPr lang="en-GB" baseline="30000" dirty="0">
                <a:cs typeface="Courier New" pitchFamily="49" charset="0"/>
              </a:rPr>
              <a:t>nd</a:t>
            </a:r>
            <a:r>
              <a:rPr lang="en-GB" dirty="0">
                <a:cs typeface="Courier New" pitchFamily="49" charset="0"/>
              </a:rPr>
              <a:t> columns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endParaRPr lang="en-GB" dirty="0"/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lang="en-GB" dirty="0"/>
              <a:t>Use can use also </a:t>
            </a:r>
            <a:r>
              <a:rPr lang="en-GB" b="1" dirty="0"/>
              <a:t>range</a:t>
            </a:r>
            <a:r>
              <a:rPr lang="en-GB" dirty="0"/>
              <a:t> to produce a list of consecutive integers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lang="en-GB" dirty="0"/>
              <a:t>Here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range() </a:t>
            </a:r>
            <a:r>
              <a:rPr lang="en-GB" dirty="0"/>
              <a:t>makes an iterator and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list() </a:t>
            </a:r>
            <a:r>
              <a:rPr lang="en-GB" dirty="0"/>
              <a:t>forces it to be evaluated.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endParaRPr lang="en-GB" dirty="0">
              <a:cs typeface="Courier New" pitchFamily="49" charset="0"/>
            </a:endParaRPr>
          </a:p>
        </p:txBody>
      </p:sp>
      <p:sp>
        <p:nvSpPr>
          <p:cNvPr id="113" name="x = 3 : 5  produces  vector   x = 3  4  5"/>
          <p:cNvSpPr/>
          <p:nvPr/>
        </p:nvSpPr>
        <p:spPr>
          <a:xfrm>
            <a:off x="258256" y="5949280"/>
            <a:ext cx="6344557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no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sz="1800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= list(range(3,6))   </a:t>
            </a:r>
            <a:r>
              <a:rPr sz="1800" dirty="0"/>
              <a:t>produces  </a:t>
            </a:r>
            <a:r>
              <a:rPr lang="en-GB" sz="1800" dirty="0"/>
              <a:t>list</a:t>
            </a:r>
            <a:r>
              <a:rPr sz="1800" dirty="0"/>
              <a:t>   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[3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,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,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]</a:t>
            </a:r>
            <a:r>
              <a:rPr sz="20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14" name="and…"/>
          <p:cNvSpPr/>
          <p:nvPr/>
        </p:nvSpPr>
        <p:spPr>
          <a:xfrm>
            <a:off x="224383" y="4958398"/>
            <a:ext cx="706154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noAutofit/>
          </a:bodyPr>
          <a:lstStyle/>
          <a:p>
            <a:pPr>
              <a:buClr>
                <a:srgbClr val="000000"/>
              </a:buClr>
              <a:buFont typeface="Arial"/>
              <a:defRPr sz="1800"/>
            </a:pPr>
            <a:endParaRPr dirty="0"/>
          </a:p>
          <a:p>
            <a:pPr>
              <a:buClr>
                <a:srgbClr val="000000"/>
              </a:buClr>
              <a:buFont typeface="Arial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d[0,range(0,2)] OR d[0,0:2]    </a:t>
            </a:r>
            <a:r>
              <a:rPr sz="1800" dirty="0"/>
              <a:t>returns  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array([1, 2])</a:t>
            </a:r>
            <a:endParaRPr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53142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Matrix transposition  is obtained by adding a prime (apostrophe)"/>
          <p:cNvSpPr/>
          <p:nvPr/>
        </p:nvSpPr>
        <p:spPr>
          <a:xfrm>
            <a:off x="685800" y="862012"/>
            <a:ext cx="7033079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sz="1800" b="1" i="1" dirty="0"/>
              <a:t>Matrix transposition</a:t>
            </a:r>
            <a:r>
              <a:rPr sz="1800" dirty="0"/>
              <a:t>  is obtained </a:t>
            </a:r>
            <a:r>
              <a:rPr lang="en-GB" sz="1800" dirty="0"/>
              <a:t>using the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np.transpose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GB" dirty="0"/>
              <a:t>function</a:t>
            </a:r>
            <a:endParaRPr sz="1800" dirty="0"/>
          </a:p>
        </p:txBody>
      </p:sp>
      <p:sp>
        <p:nvSpPr>
          <p:cNvPr id="125" name="if…"/>
          <p:cNvSpPr/>
          <p:nvPr/>
        </p:nvSpPr>
        <p:spPr>
          <a:xfrm>
            <a:off x="1143000" y="1295400"/>
            <a:ext cx="6669360" cy="2041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  <a:defRPr sz="1800"/>
            </a:pPr>
            <a:r>
              <a:rPr dirty="0"/>
              <a:t>if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x=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([[1,2,3]]) </a:t>
            </a:r>
            <a:r>
              <a:rPr lang="en-GB" dirty="0"/>
              <a:t>(Note two pairs of [[ ]]</a:t>
            </a:r>
            <a:endParaRPr dirty="0"/>
          </a:p>
          <a:p>
            <a:pPr>
              <a:buClr>
                <a:srgbClr val="000000"/>
              </a:buClr>
              <a:buFont typeface="Arial"/>
              <a:defRPr sz="1800" i="1"/>
            </a:pPr>
            <a:endParaRPr sz="1800" i="1" dirty="0"/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dirty="0"/>
              <a:t>then</a:t>
            </a:r>
          </a:p>
          <a:p>
            <a:pPr>
              <a:buClr>
                <a:srgbClr val="000000"/>
              </a:buClr>
              <a:buFont typeface="Arial"/>
            </a:pPr>
            <a:r>
              <a:rPr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x.transpose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sz="1800" dirty="0"/>
              <a:t>=                 (column vector)</a:t>
            </a:r>
            <a:r>
              <a:rPr sz="1800" i="1" dirty="0"/>
              <a:t> 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array([[1],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     [2],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     [3]])    (Or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np.transpose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(x))</a:t>
            </a:r>
            <a:endParaRPr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Matrix addition   is obtaind by + sign, and…"/>
          <p:cNvSpPr/>
          <p:nvPr/>
        </p:nvSpPr>
        <p:spPr>
          <a:xfrm>
            <a:off x="685800" y="4062412"/>
            <a:ext cx="532636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sz="1800" b="1" i="1" dirty="0"/>
              <a:t>Matrix addition</a:t>
            </a:r>
            <a:r>
              <a:rPr sz="1800" dirty="0"/>
              <a:t>   is obtain</a:t>
            </a:r>
            <a:r>
              <a:rPr lang="en-GB" sz="1800" dirty="0"/>
              <a:t>e</a:t>
            </a:r>
            <a:r>
              <a:rPr sz="1800" dirty="0"/>
              <a:t>d </a:t>
            </a:r>
            <a:r>
              <a:rPr lang="en-GB" dirty="0"/>
              <a:t>with</a:t>
            </a:r>
            <a:r>
              <a:rPr lang="en-GB" sz="1800" dirty="0"/>
              <a:t> the </a:t>
            </a:r>
            <a:r>
              <a:rPr sz="1800" dirty="0">
                <a:latin typeface="Courier" pitchFamily="2" charset="0"/>
              </a:rPr>
              <a:t>+</a:t>
            </a:r>
            <a:r>
              <a:rPr lang="en-GB" dirty="0"/>
              <a:t> </a:t>
            </a:r>
            <a:r>
              <a:rPr sz="1800" dirty="0"/>
              <a:t> sign</a:t>
            </a:r>
          </a:p>
          <a:p>
            <a:pPr>
              <a:buClr>
                <a:srgbClr val="000000"/>
              </a:buClr>
              <a:buFont typeface="Arial"/>
            </a:pPr>
            <a:r>
              <a:rPr sz="1800" b="1" i="1" dirty="0"/>
              <a:t>Matrix subtraction</a:t>
            </a:r>
            <a:r>
              <a:rPr sz="1800" i="1" dirty="0"/>
              <a:t> </a:t>
            </a:r>
            <a:r>
              <a:rPr sz="1800" dirty="0"/>
              <a:t> is obtained </a:t>
            </a:r>
            <a:r>
              <a:rPr lang="en-GB" dirty="0"/>
              <a:t>with</a:t>
            </a:r>
            <a:r>
              <a:rPr lang="en-GB" sz="1800" dirty="0"/>
              <a:t> the</a:t>
            </a:r>
            <a:r>
              <a:rPr sz="1800" dirty="0"/>
              <a:t> </a:t>
            </a:r>
            <a:r>
              <a:rPr sz="1800" dirty="0">
                <a:latin typeface="Courier" pitchFamily="2" charset="0"/>
              </a:rPr>
              <a:t>-</a:t>
            </a:r>
            <a:r>
              <a:rPr sz="1800" dirty="0"/>
              <a:t> sign</a:t>
            </a:r>
          </a:p>
        </p:txBody>
      </p:sp>
      <p:sp>
        <p:nvSpPr>
          <p:cNvPr id="127" name="If A is a [3x4] matrix and B is a [4x3] matrix, then"/>
          <p:cNvSpPr/>
          <p:nvPr/>
        </p:nvSpPr>
        <p:spPr>
          <a:xfrm>
            <a:off x="699919" y="4841028"/>
            <a:ext cx="5059125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sz="1800" dirty="0"/>
              <a:t>If </a:t>
            </a:r>
            <a:r>
              <a:rPr sz="1800" i="1" dirty="0"/>
              <a:t>A</a:t>
            </a:r>
            <a:r>
              <a:rPr sz="1800" dirty="0"/>
              <a:t> is a [3x4] matrix and </a:t>
            </a:r>
            <a:r>
              <a:rPr sz="1800" i="1" dirty="0"/>
              <a:t>B</a:t>
            </a:r>
            <a:r>
              <a:rPr sz="1800" dirty="0"/>
              <a:t> is a [4x3] matrix, then</a:t>
            </a:r>
          </a:p>
        </p:txBody>
      </p:sp>
      <p:sp>
        <p:nvSpPr>
          <p:cNvPr id="128" name="C = A + B   produces                                           while   C = A + B’  works fine"/>
          <p:cNvSpPr/>
          <p:nvPr/>
        </p:nvSpPr>
        <p:spPr>
          <a:xfrm>
            <a:off x="685800" y="5134080"/>
            <a:ext cx="763061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-GB" sz="1800" i="1" dirty="0">
                <a:latin typeface="Courier New" pitchFamily="49" charset="0"/>
                <a:cs typeface="Courier New" pitchFamily="49" charset="0"/>
              </a:rPr>
              <a:t>c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800" i="1" dirty="0">
                <a:latin typeface="Courier New" pitchFamily="49" charset="0"/>
                <a:cs typeface="Courier New" pitchFamily="49" charset="0"/>
              </a:rPr>
              <a:t>a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1800" i="1" dirty="0">
                <a:latin typeface="Courier New" pitchFamily="49" charset="0"/>
                <a:cs typeface="Courier New" pitchFamily="49" charset="0"/>
              </a:rPr>
              <a:t>b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sz="1800" dirty="0"/>
              <a:t>produces</a:t>
            </a:r>
          </a:p>
        </p:txBody>
      </p:sp>
      <p:sp>
        <p:nvSpPr>
          <p:cNvPr id="129" name="??? Error using ==&gt; +…"/>
          <p:cNvSpPr/>
          <p:nvPr/>
        </p:nvSpPr>
        <p:spPr>
          <a:xfrm>
            <a:off x="704855" y="5436517"/>
            <a:ext cx="795598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merican Typewriter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: operands could not be broadcast together with shapes (3,4) (4,3)</a:t>
            </a:r>
            <a:endParaRPr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0" name="5. Matrix operations"/>
          <p:cNvSpPr/>
          <p:nvPr/>
        </p:nvSpPr>
        <p:spPr>
          <a:xfrm>
            <a:off x="304800" y="228600"/>
            <a:ext cx="3723839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buClr>
                <a:srgbClr val="4349AA"/>
              </a:buClr>
              <a:buFont typeface="Arial"/>
              <a:defRPr sz="3200">
                <a:solidFill>
                  <a:srgbClr val="4349AA"/>
                </a:solidFill>
                <a:uFill>
                  <a:solidFill>
                    <a:srgbClr val="4349AA"/>
                  </a:solidFill>
                </a:uFill>
              </a:defRPr>
            </a:lvl1pPr>
          </a:lstStyle>
          <a:p>
            <a:r>
              <a:t>5. Matrix operations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3173BD-5689-B64F-A1F2-6F65E2FCFDB7}"/>
              </a:ext>
            </a:extLst>
          </p:cNvPr>
          <p:cNvSpPr/>
          <p:nvPr/>
        </p:nvSpPr>
        <p:spPr>
          <a:xfrm>
            <a:off x="663769" y="6157794"/>
            <a:ext cx="495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while   </a:t>
            </a:r>
            <a:r>
              <a:rPr lang="en-GB" i="1" dirty="0">
                <a:latin typeface="Courier New" pitchFamily="49" charset="0"/>
                <a:cs typeface="Courier New" pitchFamily="49" charset="0"/>
              </a:rPr>
              <a:t>c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i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i="1" dirty="0" err="1">
                <a:latin typeface="Courier New" pitchFamily="49" charset="0"/>
                <a:cs typeface="Courier New" pitchFamily="49" charset="0"/>
              </a:rPr>
              <a:t>b.tranpose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  </a:t>
            </a:r>
            <a:r>
              <a:rPr lang="en-GB" dirty="0"/>
              <a:t>works fine</a:t>
            </a:r>
          </a:p>
        </p:txBody>
      </p:sp>
    </p:spTree>
    <p:extLst>
      <p:ext uri="{BB962C8B-B14F-4D97-AF65-F5344CB8AC3E}">
        <p14:creationId xmlns:p14="http://schemas.microsoft.com/office/powerpoint/2010/main" val="124095819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Matrix multiplication  is obtained by * symbol…"/>
          <p:cNvSpPr/>
          <p:nvPr/>
        </p:nvSpPr>
        <p:spPr>
          <a:xfrm>
            <a:off x="254000" y="328612"/>
            <a:ext cx="8661400" cy="619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sz="1800" b="1" i="1" dirty="0"/>
              <a:t>Matrix multiplication</a:t>
            </a:r>
            <a:r>
              <a:rPr sz="1800" dirty="0"/>
              <a:t>  is obtained by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np.matmul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)</a:t>
            </a:r>
            <a:endParaRPr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000000"/>
              </a:buClr>
              <a:buFont typeface="Arial"/>
              <a:defRPr sz="1800"/>
            </a:pPr>
            <a:endParaRPr sz="1800" dirty="0"/>
          </a:p>
          <a:p>
            <a:pPr>
              <a:buClr>
                <a:srgbClr val="000000"/>
              </a:buClr>
            </a:pPr>
            <a:r>
              <a:rPr sz="1800" dirty="0"/>
              <a:t>   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c=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np.matmul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Clr>
                <a:srgbClr val="000000"/>
              </a:buClr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c= a @ b # in newer versions of Python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GB" sz="1800" i="1" dirty="0"/>
              <a:t>	</a:t>
            </a:r>
            <a:endParaRPr sz="1800" i="1" dirty="0"/>
          </a:p>
          <a:p>
            <a:pPr>
              <a:buClr>
                <a:srgbClr val="000000"/>
              </a:buClr>
              <a:buFont typeface="Arial"/>
              <a:defRPr sz="1800"/>
            </a:pPr>
            <a:endParaRPr sz="1800" i="1" dirty="0"/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dirty="0"/>
              <a:t>   Note that inner dimensions of the two operands must be the same, </a:t>
            </a:r>
          </a:p>
          <a:p>
            <a:pPr>
              <a:buClr>
                <a:srgbClr val="000000"/>
              </a:buClr>
              <a:buFont typeface="Arial"/>
            </a:pPr>
            <a:r>
              <a:rPr sz="1800" dirty="0"/>
              <a:t>   e.g. </a:t>
            </a:r>
            <a:r>
              <a:rPr sz="1800" i="1" dirty="0"/>
              <a:t>A</a:t>
            </a:r>
            <a:r>
              <a:rPr sz="1800" dirty="0"/>
              <a:t>=[3x4] and </a:t>
            </a:r>
            <a:r>
              <a:rPr sz="1800" i="1" dirty="0"/>
              <a:t>B</a:t>
            </a:r>
            <a:r>
              <a:rPr sz="1800" dirty="0"/>
              <a:t>=[4x2] works. 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endParaRPr sz="1800" dirty="0"/>
          </a:p>
          <a:p>
            <a:pPr>
              <a:buClr>
                <a:srgbClr val="000000"/>
              </a:buClr>
              <a:buFont typeface="Arial"/>
            </a:pPr>
            <a:r>
              <a:rPr sz="1800" b="1" i="1" dirty="0"/>
              <a:t>Element by element </a:t>
            </a:r>
            <a:r>
              <a:rPr lang="en-GB" sz="1800" b="1" i="1" dirty="0"/>
              <a:t>(</a:t>
            </a:r>
            <a:r>
              <a:rPr lang="en-GB" sz="1800" b="1" i="1" dirty="0" err="1"/>
              <a:t>elementwise</a:t>
            </a:r>
            <a:r>
              <a:rPr lang="en-GB" sz="1800" b="1" i="1" dirty="0"/>
              <a:t>) </a:t>
            </a:r>
            <a:r>
              <a:rPr sz="1800" b="1" i="1" dirty="0"/>
              <a:t>operations</a:t>
            </a:r>
            <a:r>
              <a:rPr sz="1800" dirty="0"/>
              <a:t> are given by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endParaRPr sz="1800" dirty="0"/>
          </a:p>
          <a:p>
            <a:pPr>
              <a:buClr>
                <a:srgbClr val="000000"/>
              </a:buClr>
              <a:defRPr sz="1800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c=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np.multiply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 	</a:t>
            </a:r>
            <a:r>
              <a:rPr lang="en-GB" dirty="0"/>
              <a:t>(multiplication)</a:t>
            </a:r>
          </a:p>
          <a:p>
            <a:pPr>
              <a:buClr>
                <a:srgbClr val="000000"/>
              </a:buClr>
              <a:defRPr sz="1800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c=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np.divide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	</a:t>
            </a:r>
            <a:r>
              <a:rPr lang="en-GB" dirty="0"/>
              <a:t>(division) </a:t>
            </a:r>
          </a:p>
          <a:p>
            <a:pPr>
              <a:buClr>
                <a:srgbClr val="000000"/>
              </a:buClr>
              <a:defRPr sz="1800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c=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np.add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	</a:t>
            </a:r>
            <a:r>
              <a:rPr lang="en-GB" dirty="0"/>
              <a:t>(addition) </a:t>
            </a:r>
          </a:p>
          <a:p>
            <a:pPr>
              <a:buClr>
                <a:srgbClr val="000000"/>
              </a:buClr>
              <a:defRPr sz="1800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c=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np.subtract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	</a:t>
            </a:r>
            <a:r>
              <a:rPr lang="en-GB" dirty="0"/>
              <a:t>(subtraction) 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c=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np.power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(a,2) 	</a:t>
            </a:r>
            <a:r>
              <a:rPr lang="en-GB" dirty="0"/>
              <a:t>(exponentiation) 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endParaRPr dirty="0"/>
          </a:p>
          <a:p>
            <a:pPr>
              <a:buClr>
                <a:srgbClr val="000000"/>
              </a:buClr>
              <a:buFont typeface="Arial"/>
            </a:pPr>
            <a:r>
              <a:rPr sz="1800" dirty="0"/>
              <a:t>        but for</a:t>
            </a:r>
            <a:r>
              <a:rPr lang="en-GB" sz="1800" dirty="0"/>
              <a:t> the</a:t>
            </a:r>
            <a:r>
              <a:rPr sz="1800" dirty="0"/>
              <a:t> first two, matrix dimensions have to agree</a:t>
            </a:r>
            <a:r>
              <a:rPr lang="en-GB" sz="1800" dirty="0"/>
              <a:t> </a:t>
            </a:r>
            <a:r>
              <a:rPr sz="1800" dirty="0"/>
              <a:t>!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endParaRPr sz="1800" dirty="0"/>
          </a:p>
          <a:p>
            <a:pPr>
              <a:buClr>
                <a:srgbClr val="000000"/>
              </a:buClr>
              <a:buFont typeface="Arial"/>
            </a:pPr>
            <a:r>
              <a:rPr sz="1800" b="1" i="1" dirty="0"/>
              <a:t>Exceptions:</a:t>
            </a:r>
            <a:r>
              <a:rPr sz="1800" dirty="0"/>
              <a:t>  For addition and subtraction, as well as element-by-element </a:t>
            </a:r>
          </a:p>
          <a:p>
            <a:pPr>
              <a:buClr>
                <a:srgbClr val="000000"/>
              </a:buClr>
              <a:buFont typeface="Arial"/>
            </a:pPr>
            <a:r>
              <a:rPr sz="1800" dirty="0"/>
              <a:t>multiplication and division, matrix dimensions can be different if one of the</a:t>
            </a:r>
          </a:p>
          <a:p>
            <a:pPr>
              <a:buClr>
                <a:srgbClr val="000000"/>
              </a:buClr>
              <a:buFont typeface="Arial"/>
            </a:pPr>
            <a:r>
              <a:rPr sz="1800" dirty="0"/>
              <a:t>operand is a scalar.</a:t>
            </a:r>
            <a:r>
              <a:rPr lang="en-GB" sz="1800" dirty="0"/>
              <a:t> </a:t>
            </a:r>
            <a:r>
              <a:rPr sz="1800" dirty="0"/>
              <a:t> In this case, the scalar is applied to each element in the matrix.</a:t>
            </a:r>
          </a:p>
        </p:txBody>
      </p:sp>
    </p:spTree>
    <p:extLst>
      <p:ext uri="{BB962C8B-B14F-4D97-AF65-F5344CB8AC3E}">
        <p14:creationId xmlns:p14="http://schemas.microsoft.com/office/powerpoint/2010/main" val="117426340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ome provide one, others more than one answer.…"/>
          <p:cNvSpPr/>
          <p:nvPr/>
        </p:nvSpPr>
        <p:spPr>
          <a:xfrm>
            <a:off x="533400" y="785812"/>
            <a:ext cx="293080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  <a:defRPr sz="1800"/>
            </a:pPr>
            <a:endParaRPr dirty="0"/>
          </a:p>
          <a:p>
            <a:pPr>
              <a:buClr>
                <a:srgbClr val="000000"/>
              </a:buClr>
              <a:buFont typeface="Arial"/>
            </a:pPr>
            <a:r>
              <a:rPr sz="1800" dirty="0"/>
              <a:t>Examples: </a:t>
            </a:r>
            <a:r>
              <a:rPr sz="1800" i="1" dirty="0"/>
              <a:t>sum, max</a:t>
            </a:r>
            <a:r>
              <a:rPr lang="en-GB" sz="1800" i="1" dirty="0"/>
              <a:t> </a:t>
            </a:r>
            <a:r>
              <a:rPr sz="1800" dirty="0"/>
              <a:t>functions</a:t>
            </a:r>
          </a:p>
        </p:txBody>
      </p:sp>
      <p:sp>
        <p:nvSpPr>
          <p:cNvPr id="136" name="if   x  =…"/>
          <p:cNvSpPr/>
          <p:nvPr/>
        </p:nvSpPr>
        <p:spPr>
          <a:xfrm>
            <a:off x="304800" y="1981200"/>
            <a:ext cx="2755900" cy="2595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sz="1800" dirty="0"/>
              <a:t>if </a:t>
            </a:r>
            <a:r>
              <a:rPr sz="1800" i="1" dirty="0"/>
              <a:t>  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x=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([1,2,3])</a:t>
            </a:r>
            <a:endParaRPr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000000"/>
              </a:buClr>
              <a:buFont typeface="Arial"/>
            </a:pPr>
            <a:r>
              <a:rPr sz="1800" i="1" dirty="0"/>
              <a:t> 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dirty="0"/>
              <a:t>then</a:t>
            </a:r>
          </a:p>
          <a:p>
            <a:pPr>
              <a:buClr>
                <a:srgbClr val="000000"/>
              </a:buClr>
              <a:buFont typeface="Arial"/>
            </a:pPr>
            <a:r>
              <a:rPr sz="1800" dirty="0"/>
              <a:t>          </a:t>
            </a:r>
            <a:r>
              <a:rPr sz="1800" i="1" dirty="0">
                <a:latin typeface="Courier New" pitchFamily="49" charset="0"/>
                <a:cs typeface="Courier New" pitchFamily="49" charset="0"/>
              </a:rPr>
              <a:t>y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sz="1800" i="1" dirty="0">
                <a:latin typeface="Courier New" pitchFamily="49" charset="0"/>
                <a:cs typeface="Courier New" pitchFamily="49" charset="0"/>
              </a:rPr>
              <a:t>sum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sz="1800" i="1" dirty="0">
                <a:latin typeface="Courier New" pitchFamily="49" charset="0"/>
                <a:cs typeface="Courier New" pitchFamily="49" charset="0"/>
              </a:rPr>
              <a:t>x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) + 10                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endParaRPr sz="1800" dirty="0"/>
          </a:p>
          <a:p>
            <a:pPr>
              <a:buClr>
                <a:srgbClr val="000000"/>
              </a:buClr>
              <a:buFont typeface="Arial"/>
            </a:pPr>
            <a:r>
              <a:rPr sz="1800" dirty="0"/>
              <a:t>produces</a:t>
            </a:r>
            <a:r>
              <a:rPr sz="1800" i="1" dirty="0"/>
              <a:t> </a:t>
            </a:r>
          </a:p>
          <a:p>
            <a:pPr>
              <a:buClr>
                <a:srgbClr val="000000"/>
              </a:buClr>
              <a:buFont typeface="Arial"/>
            </a:pPr>
            <a:r>
              <a:rPr sz="1800" dirty="0"/>
              <a:t>          </a:t>
            </a:r>
            <a:r>
              <a:rPr sz="1800" i="1" dirty="0"/>
              <a:t>y</a:t>
            </a:r>
            <a:r>
              <a:rPr sz="1800" dirty="0"/>
              <a:t> = </a:t>
            </a:r>
            <a:r>
              <a:rPr lang="en-GB" sz="1800" dirty="0"/>
              <a:t> </a:t>
            </a:r>
            <a:r>
              <a:rPr sz="1800" dirty="0"/>
              <a:t>16                 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dirty="0"/>
              <a:t>          </a:t>
            </a:r>
          </a:p>
        </p:txBody>
      </p:sp>
      <p:sp>
        <p:nvSpPr>
          <p:cNvPr id="137" name="Rectangle"/>
          <p:cNvSpPr/>
          <p:nvPr/>
        </p:nvSpPr>
        <p:spPr>
          <a:xfrm>
            <a:off x="228600" y="1828800"/>
            <a:ext cx="2743200" cy="404515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0" name="if   x  =…"/>
          <p:cNvSpPr/>
          <p:nvPr/>
        </p:nvSpPr>
        <p:spPr>
          <a:xfrm>
            <a:off x="3232150" y="1980456"/>
            <a:ext cx="2755900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-GB" dirty="0"/>
              <a:t>i</a:t>
            </a:r>
            <a:r>
              <a:rPr sz="1800" dirty="0"/>
              <a:t>f</a:t>
            </a:r>
            <a:endParaRPr lang="en-GB" sz="1800" dirty="0"/>
          </a:p>
          <a:p>
            <a:pPr>
              <a:buClr>
                <a:srgbClr val="000000"/>
              </a:buClr>
              <a:buFont typeface="Arial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x=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([1,4,3])</a:t>
            </a:r>
            <a:endParaRPr sz="1800" i="1" dirty="0"/>
          </a:p>
          <a:p>
            <a:pPr>
              <a:buClr>
                <a:srgbClr val="000000"/>
              </a:buClr>
              <a:buFont typeface="Arial"/>
              <a:defRPr sz="1800"/>
            </a:pPr>
            <a:endParaRPr lang="en-GB" dirty="0"/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dirty="0"/>
              <a:t>then</a:t>
            </a:r>
          </a:p>
          <a:p>
            <a:pPr>
              <a:buClr>
                <a:srgbClr val="000000"/>
              </a:buClr>
              <a:buFont typeface="Arial"/>
            </a:pPr>
            <a:r>
              <a:rPr sz="1800" i="1" dirty="0">
                <a:latin typeface="Courier New" pitchFamily="49" charset="0"/>
                <a:cs typeface="Courier New" pitchFamily="49" charset="0"/>
              </a:rPr>
              <a:t>z 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= 10 +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np.</a:t>
            </a:r>
            <a:r>
              <a:rPr sz="1800" i="1" dirty="0">
                <a:latin typeface="Courier New" pitchFamily="49" charset="0"/>
                <a:cs typeface="Courier New" pitchFamily="49" charset="0"/>
              </a:rPr>
              <a:t>max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sz="1800" i="1" dirty="0">
                <a:latin typeface="Courier New" pitchFamily="49" charset="0"/>
                <a:cs typeface="Courier New" pitchFamily="49" charset="0"/>
              </a:rPr>
              <a:t>x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)</a:t>
            </a:r>
            <a:r>
              <a:rPr sz="1800" dirty="0"/>
              <a:t>                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endParaRPr sz="1800" dirty="0"/>
          </a:p>
          <a:p>
            <a:pPr>
              <a:buClr>
                <a:srgbClr val="000000"/>
              </a:buClr>
              <a:buFont typeface="Arial"/>
            </a:pPr>
            <a:r>
              <a:rPr sz="1800" dirty="0"/>
              <a:t>produces</a:t>
            </a:r>
            <a:r>
              <a:rPr sz="1800" i="1" dirty="0"/>
              <a:t> </a:t>
            </a:r>
          </a:p>
          <a:p>
            <a:pPr>
              <a:buClr>
                <a:srgbClr val="000000"/>
              </a:buClr>
              <a:buFont typeface="Arial"/>
            </a:pPr>
            <a:r>
              <a:rPr sz="1800" dirty="0"/>
              <a:t>          </a:t>
            </a:r>
            <a:r>
              <a:rPr sz="1800" i="1" dirty="0"/>
              <a:t>z</a:t>
            </a:r>
            <a:r>
              <a:rPr sz="1800" dirty="0"/>
              <a:t> = </a:t>
            </a:r>
            <a:r>
              <a:rPr lang="en-GB" sz="1800" dirty="0"/>
              <a:t> </a:t>
            </a:r>
            <a:r>
              <a:rPr sz="1800" dirty="0"/>
              <a:t>14                 </a:t>
            </a:r>
          </a:p>
        </p:txBody>
      </p:sp>
      <p:sp>
        <p:nvSpPr>
          <p:cNvPr id="141" name="Rectangle"/>
          <p:cNvSpPr/>
          <p:nvPr/>
        </p:nvSpPr>
        <p:spPr>
          <a:xfrm>
            <a:off x="3200400" y="1828800"/>
            <a:ext cx="2743200" cy="404515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6" name="6. Built-in functions"/>
          <p:cNvSpPr/>
          <p:nvPr/>
        </p:nvSpPr>
        <p:spPr>
          <a:xfrm>
            <a:off x="304800" y="228600"/>
            <a:ext cx="464973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buClr>
                <a:srgbClr val="4349AA"/>
              </a:buClr>
              <a:buFont typeface="Arial"/>
              <a:defRPr sz="3200">
                <a:solidFill>
                  <a:srgbClr val="4349AA"/>
                </a:solidFill>
                <a:uFill>
                  <a:solidFill>
                    <a:srgbClr val="4349AA"/>
                  </a:solidFill>
                </a:uFill>
              </a:defRPr>
            </a:lvl1pPr>
          </a:lstStyle>
          <a:p>
            <a:r>
              <a:rPr dirty="0"/>
              <a:t>6. Built-in</a:t>
            </a:r>
            <a:r>
              <a:rPr lang="en-GB" dirty="0"/>
              <a:t> </a:t>
            </a:r>
            <a:r>
              <a:rPr lang="en-GB" dirty="0" err="1"/>
              <a:t>Numpy</a:t>
            </a:r>
            <a:r>
              <a:rPr dirty="0"/>
              <a:t> functions</a:t>
            </a:r>
          </a:p>
        </p:txBody>
      </p:sp>
      <p:sp>
        <p:nvSpPr>
          <p:cNvPr id="147" name="value=sum(arg_1,arg_2)"/>
          <p:cNvSpPr/>
          <p:nvPr/>
        </p:nvSpPr>
        <p:spPr>
          <a:xfrm>
            <a:off x="5436096" y="290155"/>
            <a:ext cx="312412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rPr sz="2400" dirty="0"/>
              <a:t>value=sum(arg_1,arg_2)</a:t>
            </a:r>
          </a:p>
        </p:txBody>
      </p:sp>
      <p:sp>
        <p:nvSpPr>
          <p:cNvPr id="15" name="if   x  =…"/>
          <p:cNvSpPr/>
          <p:nvPr/>
        </p:nvSpPr>
        <p:spPr>
          <a:xfrm>
            <a:off x="6160368" y="1984513"/>
            <a:ext cx="2755900" cy="3703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sz="1800" dirty="0"/>
              <a:t>if </a:t>
            </a:r>
            <a:r>
              <a:rPr sz="1800" i="1" dirty="0"/>
              <a:t>  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([[1,2,3],[4,5,6]])</a:t>
            </a:r>
            <a:endParaRPr sz="1800" i="1" dirty="0"/>
          </a:p>
          <a:p>
            <a:pPr>
              <a:buClr>
                <a:srgbClr val="000000"/>
              </a:buClr>
              <a:buFont typeface="Arial"/>
              <a:defRPr sz="1800"/>
            </a:pPr>
            <a:endParaRPr lang="en-GB" dirty="0"/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dirty="0"/>
              <a:t>then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x.sum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(axis=0)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GB" dirty="0">
                <a:cs typeface="Courier New" pitchFamily="49" charset="0"/>
              </a:rPr>
              <a:t>produces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 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               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array([5, 7, 9])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endParaRPr lang="en-GB" dirty="0">
              <a:cs typeface="Courier New" pitchFamily="49" charset="0"/>
            </a:endParaRP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lang="en-GB" dirty="0">
                <a:cs typeface="Courier New" pitchFamily="49" charset="0"/>
              </a:rPr>
              <a:t>and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x.sum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(axis=1)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lang="en-GB" dirty="0">
                <a:cs typeface="Courier New" pitchFamily="49" charset="0"/>
              </a:rPr>
              <a:t>produces</a:t>
            </a:r>
            <a:endParaRPr lang="en-GB" dirty="0"/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array([6,15])</a:t>
            </a:r>
          </a:p>
        </p:txBody>
      </p:sp>
      <p:sp>
        <p:nvSpPr>
          <p:cNvPr id="16" name="Rectangle"/>
          <p:cNvSpPr/>
          <p:nvPr/>
        </p:nvSpPr>
        <p:spPr>
          <a:xfrm>
            <a:off x="6084168" y="1832112"/>
            <a:ext cx="2743200" cy="404515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375717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Other built-in functions are: mean, cov, min, max, ones, zeros, size, rand, randn ….…"/>
          <p:cNvSpPr/>
          <p:nvPr/>
        </p:nvSpPr>
        <p:spPr>
          <a:xfrm>
            <a:off x="53752" y="4725144"/>
            <a:ext cx="9036496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sz="1800" dirty="0"/>
              <a:t>Other </a:t>
            </a:r>
            <a:r>
              <a:rPr lang="en-GB" dirty="0" err="1"/>
              <a:t>numpy</a:t>
            </a:r>
            <a:r>
              <a:rPr sz="1800" dirty="0"/>
              <a:t> functions are: </a:t>
            </a:r>
            <a:r>
              <a:rPr lang="en-GB" sz="1800" dirty="0" err="1"/>
              <a:t>np</a:t>
            </a:r>
            <a:r>
              <a:rPr lang="en-GB" sz="1800" dirty="0"/>
              <a:t>.</a:t>
            </a:r>
            <a:r>
              <a:rPr sz="1800" i="1" dirty="0"/>
              <a:t>mean, </a:t>
            </a:r>
            <a:r>
              <a:rPr lang="en-GB" sz="1800" i="1" dirty="0" err="1"/>
              <a:t>np</a:t>
            </a:r>
            <a:r>
              <a:rPr lang="en-GB" sz="1800" i="1" dirty="0"/>
              <a:t>.</a:t>
            </a:r>
            <a:r>
              <a:rPr sz="1800" i="1" dirty="0" err="1"/>
              <a:t>cov</a:t>
            </a:r>
            <a:r>
              <a:rPr sz="1800" i="1" dirty="0"/>
              <a:t>, </a:t>
            </a:r>
            <a:r>
              <a:rPr lang="en-GB" sz="1800" i="1" dirty="0" err="1"/>
              <a:t>np</a:t>
            </a:r>
            <a:r>
              <a:rPr lang="en-GB" sz="1800" i="1" dirty="0"/>
              <a:t>.</a:t>
            </a:r>
            <a:r>
              <a:rPr sz="1800" i="1" dirty="0"/>
              <a:t>min, </a:t>
            </a:r>
            <a:r>
              <a:rPr lang="en-GB" sz="1800" i="1" dirty="0" err="1"/>
              <a:t>np</a:t>
            </a:r>
            <a:r>
              <a:rPr lang="en-GB" sz="1800" i="1" dirty="0"/>
              <a:t>.</a:t>
            </a:r>
            <a:r>
              <a:rPr sz="1800" i="1" dirty="0"/>
              <a:t>max, </a:t>
            </a:r>
            <a:r>
              <a:rPr lang="en-GB" sz="1800" i="1" dirty="0" err="1"/>
              <a:t>np</a:t>
            </a:r>
            <a:r>
              <a:rPr lang="en-GB" sz="1800" i="1" dirty="0"/>
              <a:t>.</a:t>
            </a:r>
            <a:r>
              <a:rPr sz="1800" i="1" dirty="0"/>
              <a:t>ones, </a:t>
            </a:r>
            <a:r>
              <a:rPr lang="en-GB" sz="1800" i="1" dirty="0" err="1"/>
              <a:t>np</a:t>
            </a:r>
            <a:r>
              <a:rPr lang="en-GB" sz="1800" i="1" dirty="0"/>
              <a:t>.</a:t>
            </a:r>
            <a:r>
              <a:rPr sz="1800" i="1" dirty="0"/>
              <a:t>zeros, </a:t>
            </a:r>
            <a:r>
              <a:rPr lang="en-GB" sz="1800" i="1" dirty="0" err="1"/>
              <a:t>np</a:t>
            </a:r>
            <a:r>
              <a:rPr lang="en-GB" sz="1800" i="1" dirty="0"/>
              <a:t>. </a:t>
            </a:r>
            <a:r>
              <a:rPr sz="1800" i="1" dirty="0"/>
              <a:t>size, </a:t>
            </a:r>
            <a:r>
              <a:rPr sz="1800" dirty="0"/>
              <a:t>….</a:t>
            </a:r>
            <a:endParaRPr lang="en-GB" sz="1800" dirty="0"/>
          </a:p>
          <a:p>
            <a:pPr>
              <a:buClr>
                <a:srgbClr val="000000"/>
              </a:buClr>
              <a:buFont typeface="Arial"/>
            </a:pPr>
            <a:endParaRPr sz="1800" dirty="0"/>
          </a:p>
          <a:p>
            <a:pPr>
              <a:buClr>
                <a:srgbClr val="000000"/>
              </a:buClr>
              <a:buFont typeface="Arial"/>
              <a:defRPr sz="1800" i="1"/>
            </a:pPr>
            <a:r>
              <a:rPr lang="en-GB" sz="1800" dirty="0"/>
              <a:t>Please do refer to the user guide of </a:t>
            </a:r>
            <a:r>
              <a:rPr lang="en-GB" sz="1800" dirty="0" err="1"/>
              <a:t>numpy</a:t>
            </a:r>
            <a:r>
              <a:rPr lang="en-GB" sz="1800" dirty="0"/>
              <a:t> for understanding how to use these built-in functions</a:t>
            </a:r>
            <a:endParaRPr sz="1800" dirty="0"/>
          </a:p>
        </p:txBody>
      </p:sp>
      <p:sp>
        <p:nvSpPr>
          <p:cNvPr id="155" name="if   x  =…"/>
          <p:cNvSpPr/>
          <p:nvPr/>
        </p:nvSpPr>
        <p:spPr>
          <a:xfrm>
            <a:off x="1143000" y="685800"/>
            <a:ext cx="2451100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sz="1800" dirty="0"/>
              <a:t>if </a:t>
            </a:r>
            <a:r>
              <a:rPr sz="1800" i="1" dirty="0"/>
              <a:t>  </a:t>
            </a:r>
            <a:r>
              <a:rPr lang="en-GB" i="1" dirty="0">
                <a:latin typeface="Courier New" pitchFamily="49" charset="0"/>
                <a:cs typeface="Courier New" pitchFamily="49" charset="0"/>
              </a:rPr>
              <a:t>x=</a:t>
            </a:r>
            <a:r>
              <a:rPr lang="en-GB" i="1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GB" i="1" dirty="0">
                <a:latin typeface="Courier New" pitchFamily="49" charset="0"/>
                <a:cs typeface="Courier New" pitchFamily="49" charset="0"/>
              </a:rPr>
              <a:t>([[1,5],[3,2],[2,8]])</a:t>
            </a:r>
            <a:r>
              <a:rPr sz="1800" i="1" dirty="0">
                <a:latin typeface="Courier New" pitchFamily="49" charset="0"/>
                <a:cs typeface="Courier New" pitchFamily="49" charset="0"/>
              </a:rPr>
              <a:t> </a:t>
            </a:r>
            <a:endParaRPr lang="en-GB" sz="1800" i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000000"/>
              </a:buClr>
              <a:buFont typeface="Arial"/>
            </a:pPr>
            <a:endParaRPr lang="en-GB" dirty="0"/>
          </a:p>
          <a:p>
            <a:pPr>
              <a:buClr>
                <a:srgbClr val="000000"/>
              </a:buClr>
              <a:buFont typeface="Arial"/>
            </a:pPr>
            <a:r>
              <a:rPr dirty="0"/>
              <a:t>then    </a:t>
            </a:r>
          </a:p>
          <a:p>
            <a:pPr>
              <a:buClr>
                <a:srgbClr val="000000"/>
              </a:buClr>
              <a:buFont typeface="Arial"/>
            </a:pPr>
            <a:r>
              <a:rPr sz="1800" i="1" dirty="0">
                <a:latin typeface="Courier New" pitchFamily="49" charset="0"/>
                <a:cs typeface="Courier New" pitchFamily="49" charset="0"/>
              </a:rPr>
              <a:t>y 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.</a:t>
            </a:r>
            <a:r>
              <a:rPr sz="1800" i="1" dirty="0">
                <a:latin typeface="Courier New" pitchFamily="49" charset="0"/>
                <a:cs typeface="Courier New" pitchFamily="49" charset="0"/>
              </a:rPr>
              <a:t>sort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( </a:t>
            </a:r>
            <a:r>
              <a:rPr sz="1800" i="1" dirty="0">
                <a:latin typeface="Courier New" pitchFamily="49" charset="0"/>
                <a:cs typeface="Courier New" pitchFamily="49" charset="0"/>
              </a:rPr>
              <a:t>x 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)        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dirty="0"/>
              <a:t>        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dirty="0"/>
              <a:t>produces</a:t>
            </a:r>
          </a:p>
          <a:p>
            <a:pPr>
              <a:buClr>
                <a:srgbClr val="000000"/>
              </a:buClr>
              <a:buFont typeface="Arial"/>
            </a:pPr>
            <a:r>
              <a:rPr sz="1800" dirty="0"/>
              <a:t>         </a:t>
            </a:r>
            <a:r>
              <a:rPr sz="1800" i="1" dirty="0"/>
              <a:t>y</a:t>
            </a:r>
            <a:r>
              <a:rPr sz="1800" dirty="0"/>
              <a:t> = 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dirty="0"/>
              <a:t>               1   2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dirty="0"/>
              <a:t>               2   5</a:t>
            </a:r>
          </a:p>
          <a:p>
            <a:pPr>
              <a:buClr>
                <a:srgbClr val="000000"/>
              </a:buClr>
              <a:buFont typeface="Arial"/>
            </a:pPr>
            <a:r>
              <a:rPr sz="1800" dirty="0"/>
              <a:t>               3   8    </a:t>
            </a:r>
          </a:p>
          <a:p>
            <a:pPr>
              <a:buClr>
                <a:srgbClr val="000000"/>
              </a:buClr>
              <a:buFont typeface="Arial"/>
            </a:pPr>
            <a:r>
              <a:rPr sz="1800" dirty="0"/>
              <a:t>i.e., each </a:t>
            </a:r>
            <a:r>
              <a:rPr sz="1800" b="1" dirty="0"/>
              <a:t>column</a:t>
            </a:r>
            <a:r>
              <a:rPr sz="1800" dirty="0"/>
              <a:t> is sorted separately             </a:t>
            </a:r>
          </a:p>
        </p:txBody>
      </p:sp>
      <p:sp>
        <p:nvSpPr>
          <p:cNvPr id="156" name="Example: sorting function sort"/>
          <p:cNvSpPr/>
          <p:nvPr/>
        </p:nvSpPr>
        <p:spPr>
          <a:xfrm>
            <a:off x="381000" y="228600"/>
            <a:ext cx="3482589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sz="1800" b="1"/>
              <a:t>Example:</a:t>
            </a:r>
            <a:r>
              <a:rPr sz="1800"/>
              <a:t> </a:t>
            </a:r>
            <a:r>
              <a:rPr sz="1800" b="1"/>
              <a:t>sorting function</a:t>
            </a:r>
            <a:r>
              <a:rPr sz="1800"/>
              <a:t> </a:t>
            </a:r>
            <a:r>
              <a:rPr sz="1800" i="1"/>
              <a:t>sort </a:t>
            </a:r>
          </a:p>
        </p:txBody>
      </p:sp>
      <p:sp>
        <p:nvSpPr>
          <p:cNvPr id="157" name="Rectangle"/>
          <p:cNvSpPr/>
          <p:nvPr/>
        </p:nvSpPr>
        <p:spPr>
          <a:xfrm>
            <a:off x="914400" y="685800"/>
            <a:ext cx="2895600" cy="3962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8" name="To obtain a record of the rows from which the sorted elements came:…"/>
          <p:cNvSpPr/>
          <p:nvPr/>
        </p:nvSpPr>
        <p:spPr>
          <a:xfrm>
            <a:off x="5105400" y="1143000"/>
            <a:ext cx="2908300" cy="3027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  <a:defRPr sz="1800"/>
            </a:pPr>
            <a:r>
              <a:t>To obtain a record of the rows from which the sorted elements came: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endParaRPr/>
          </a:p>
          <a:p>
            <a:pPr>
              <a:buClr>
                <a:srgbClr val="000000"/>
              </a:buClr>
              <a:buFont typeface="Arial"/>
            </a:pPr>
            <a:r>
              <a:rPr sz="1800"/>
              <a:t>         [</a:t>
            </a:r>
            <a:r>
              <a:rPr sz="1800" i="1"/>
              <a:t>y  r</a:t>
            </a:r>
            <a:r>
              <a:rPr sz="1800"/>
              <a:t>]</a:t>
            </a:r>
            <a:r>
              <a:rPr sz="1800" i="1"/>
              <a:t> </a:t>
            </a:r>
            <a:r>
              <a:rPr sz="1800"/>
              <a:t>= </a:t>
            </a:r>
            <a:r>
              <a:rPr sz="1800" i="1"/>
              <a:t>sort</a:t>
            </a:r>
            <a:r>
              <a:rPr sz="1800"/>
              <a:t>( </a:t>
            </a:r>
            <a:r>
              <a:rPr sz="1800" i="1"/>
              <a:t>x </a:t>
            </a:r>
            <a:r>
              <a:rPr sz="1800"/>
              <a:t>)        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t>        </a:t>
            </a:r>
          </a:p>
          <a:p>
            <a:pPr>
              <a:buClr>
                <a:srgbClr val="000000"/>
              </a:buClr>
              <a:buFont typeface="Arial"/>
            </a:pPr>
            <a:r>
              <a:rPr sz="1800"/>
              <a:t>produces </a:t>
            </a:r>
            <a:r>
              <a:rPr sz="1800" i="1"/>
              <a:t>y</a:t>
            </a:r>
            <a:r>
              <a:rPr sz="1800"/>
              <a:t> as before and</a:t>
            </a:r>
          </a:p>
          <a:p>
            <a:pPr>
              <a:buClr>
                <a:srgbClr val="000000"/>
              </a:buClr>
              <a:buFont typeface="Arial"/>
            </a:pPr>
            <a:r>
              <a:rPr sz="1800"/>
              <a:t>         </a:t>
            </a:r>
            <a:r>
              <a:rPr sz="1800" i="1"/>
              <a:t>r</a:t>
            </a:r>
            <a:r>
              <a:rPr sz="1800"/>
              <a:t> = 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t>               1   2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t>               3   1</a:t>
            </a:r>
          </a:p>
          <a:p>
            <a:pPr>
              <a:buClr>
                <a:srgbClr val="000000"/>
              </a:buClr>
              <a:buFont typeface="Arial"/>
            </a:pPr>
            <a:r>
              <a:rPr sz="1800"/>
              <a:t>               2   3    </a:t>
            </a:r>
          </a:p>
        </p:txBody>
      </p:sp>
      <p:sp>
        <p:nvSpPr>
          <p:cNvPr id="159" name="Rectangle"/>
          <p:cNvSpPr/>
          <p:nvPr/>
        </p:nvSpPr>
        <p:spPr>
          <a:xfrm>
            <a:off x="4876800" y="914400"/>
            <a:ext cx="3276600" cy="36576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83568" y="6093296"/>
            <a:ext cx="29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https://numpy.org/devdocs/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904309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lational and logical operations:"/>
          <p:cNvSpPr/>
          <p:nvPr/>
        </p:nvSpPr>
        <p:spPr>
          <a:xfrm>
            <a:off x="457200" y="381000"/>
            <a:ext cx="4290130" cy="38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sz="2000" b="1"/>
              <a:t>Relational and logical operations:</a:t>
            </a:r>
            <a:r>
              <a:rPr sz="2000"/>
              <a:t> </a:t>
            </a:r>
          </a:p>
        </p:txBody>
      </p:sp>
      <p:sp>
        <p:nvSpPr>
          <p:cNvPr id="163" name="Matlab knows six relational operations…"/>
          <p:cNvSpPr/>
          <p:nvPr/>
        </p:nvSpPr>
        <p:spPr>
          <a:xfrm>
            <a:off x="609600" y="1219200"/>
            <a:ext cx="3724930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-GB" sz="1800" dirty="0"/>
              <a:t>Python</a:t>
            </a:r>
            <a:r>
              <a:rPr sz="1800" dirty="0"/>
              <a:t> knows </a:t>
            </a:r>
            <a:r>
              <a:rPr sz="1800" i="1" dirty="0"/>
              <a:t>six relational operations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endParaRPr sz="1800" i="1" dirty="0"/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dirty="0">
                <a:latin typeface="Courier New" pitchFamily="49" charset="0"/>
                <a:cs typeface="Courier New" pitchFamily="49" charset="0"/>
              </a:rPr>
              <a:t> &lt;    </a:t>
            </a:r>
            <a:r>
              <a:rPr dirty="0"/>
              <a:t>less than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dirty="0"/>
              <a:t>   </a:t>
            </a:r>
            <a:r>
              <a:rPr dirty="0">
                <a:latin typeface="Courier New" pitchFamily="49" charset="0"/>
                <a:cs typeface="Courier New" pitchFamily="49" charset="0"/>
              </a:rPr>
              <a:t>&lt;=   </a:t>
            </a:r>
            <a:r>
              <a:rPr dirty="0"/>
              <a:t>less than or equal to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dirty="0"/>
              <a:t>   </a:t>
            </a:r>
            <a:r>
              <a:rPr dirty="0">
                <a:latin typeface="Courier New" pitchFamily="49" charset="0"/>
                <a:cs typeface="Courier New" pitchFamily="49" charset="0"/>
              </a:rPr>
              <a:t>&gt;    </a:t>
            </a:r>
            <a:r>
              <a:rPr dirty="0"/>
              <a:t>greater than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dirty="0"/>
              <a:t>   </a:t>
            </a:r>
            <a:r>
              <a:rPr dirty="0">
                <a:latin typeface="Courier New" pitchFamily="49" charset="0"/>
                <a:cs typeface="Courier New" pitchFamily="49" charset="0"/>
              </a:rPr>
              <a:t>&gt;=   </a:t>
            </a:r>
            <a:r>
              <a:rPr dirty="0"/>
              <a:t>greater than or equal to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dirty="0"/>
              <a:t>   </a:t>
            </a:r>
            <a:r>
              <a:rPr dirty="0">
                <a:latin typeface="Courier New" pitchFamily="49" charset="0"/>
                <a:cs typeface="Courier New" pitchFamily="49" charset="0"/>
              </a:rPr>
              <a:t>==   </a:t>
            </a:r>
            <a:r>
              <a:rPr dirty="0"/>
              <a:t>equal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dirty="0"/>
              <a:t> 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!</a:t>
            </a:r>
            <a:r>
              <a:rPr dirty="0">
                <a:latin typeface="Courier New" pitchFamily="49" charset="0"/>
                <a:cs typeface="Courier New" pitchFamily="49" charset="0"/>
              </a:rPr>
              <a:t>=   </a:t>
            </a:r>
            <a:r>
              <a:rPr dirty="0"/>
              <a:t>not equal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endParaRPr dirty="0"/>
          </a:p>
          <a:p>
            <a:pPr>
              <a:buClr>
                <a:srgbClr val="000000"/>
              </a:buClr>
              <a:buFont typeface="Arial"/>
            </a:pPr>
            <a:r>
              <a:rPr sz="1800" dirty="0"/>
              <a:t>and the following </a:t>
            </a:r>
            <a:r>
              <a:rPr sz="1800" i="1" dirty="0"/>
              <a:t>logical operators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dirty="0"/>
              <a:t>   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dirty="0">
                <a:latin typeface="Courier New" pitchFamily="49" charset="0"/>
                <a:cs typeface="Courier New" pitchFamily="49" charset="0"/>
              </a:rPr>
              <a:t>and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dirty="0">
                <a:latin typeface="Courier New" pitchFamily="49" charset="0"/>
                <a:cs typeface="Courier New" pitchFamily="49" charset="0"/>
              </a:rPr>
              <a:t>or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dirty="0">
                <a:latin typeface="Courier New" pitchFamily="49" charset="0"/>
                <a:cs typeface="Courier New" pitchFamily="49" charset="0"/>
              </a:rPr>
              <a:t>not</a:t>
            </a:r>
          </a:p>
        </p:txBody>
      </p:sp>
      <p:sp>
        <p:nvSpPr>
          <p:cNvPr id="164" name="Note:…"/>
          <p:cNvSpPr/>
          <p:nvPr/>
        </p:nvSpPr>
        <p:spPr>
          <a:xfrm>
            <a:off x="4605572" y="1556792"/>
            <a:ext cx="4644370" cy="2041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  <a:defRPr sz="1800"/>
            </a:pPr>
            <a:r>
              <a:rPr dirty="0"/>
              <a:t>Note:  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endParaRPr dirty="0"/>
          </a:p>
          <a:p>
            <a:pPr>
              <a:buClr>
                <a:srgbClr val="000000"/>
              </a:buClr>
              <a:buFont typeface="Arial"/>
            </a:pPr>
            <a:r>
              <a:rPr sz="1800" i="1" dirty="0">
                <a:latin typeface="Courier New" pitchFamily="49" charset="0"/>
                <a:cs typeface="Courier New" pitchFamily="49" charset="0"/>
              </a:rPr>
              <a:t>A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=</a:t>
            </a:r>
            <a:r>
              <a:rPr sz="1800" i="1" dirty="0">
                <a:latin typeface="Courier New" pitchFamily="49" charset="0"/>
                <a:cs typeface="Courier New" pitchFamily="49" charset="0"/>
              </a:rPr>
              <a:t>B</a:t>
            </a:r>
            <a:r>
              <a:rPr sz="1800" dirty="0"/>
              <a:t>   assigns to </a:t>
            </a:r>
            <a:r>
              <a:rPr sz="1800" i="1" dirty="0"/>
              <a:t>A</a:t>
            </a:r>
            <a:r>
              <a:rPr sz="1800" dirty="0"/>
              <a:t> the values of </a:t>
            </a:r>
            <a:r>
              <a:rPr sz="1800" i="1" dirty="0"/>
              <a:t>B</a:t>
            </a:r>
            <a:endParaRPr sz="1800" dirty="0"/>
          </a:p>
          <a:p>
            <a:pPr>
              <a:buClr>
                <a:srgbClr val="000000"/>
              </a:buClr>
              <a:buFont typeface="Arial"/>
            </a:pPr>
            <a:endParaRPr lang="en-GB" i="1" dirty="0"/>
          </a:p>
          <a:p>
            <a:pPr>
              <a:buClr>
                <a:srgbClr val="000000"/>
              </a:buClr>
              <a:buFont typeface="Arial"/>
            </a:pPr>
            <a:r>
              <a:rPr lang="en-GB" sz="18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sz="1800" i="1" dirty="0">
                <a:latin typeface="Courier New" pitchFamily="49" charset="0"/>
                <a:cs typeface="Courier New" pitchFamily="49" charset="0"/>
              </a:rPr>
              <a:t>A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==</a:t>
            </a:r>
            <a:r>
              <a:rPr sz="1800" i="1" dirty="0">
                <a:latin typeface="Courier New" pitchFamily="49" charset="0"/>
                <a:cs typeface="Courier New" pitchFamily="49" charset="0"/>
              </a:rPr>
              <a:t>B)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sz="1800" dirty="0"/>
              <a:t>tests whether </a:t>
            </a:r>
            <a:r>
              <a:rPr sz="1800" i="1" dirty="0"/>
              <a:t>A</a:t>
            </a:r>
            <a:r>
              <a:rPr sz="1800" dirty="0"/>
              <a:t> and </a:t>
            </a:r>
            <a:r>
              <a:rPr sz="1800" i="1" dirty="0"/>
              <a:t>B</a:t>
            </a:r>
            <a:r>
              <a:rPr sz="1800" dirty="0"/>
              <a:t> are</a:t>
            </a:r>
            <a:r>
              <a:rPr lang="en-GB" dirty="0"/>
              <a:t> e</a:t>
            </a:r>
            <a:r>
              <a:rPr sz="1800" dirty="0" err="1"/>
              <a:t>qual</a:t>
            </a:r>
            <a:endParaRPr lang="en-GB" sz="1800" dirty="0"/>
          </a:p>
          <a:p>
            <a:pPr>
              <a:buClr>
                <a:srgbClr val="000000"/>
              </a:buClr>
              <a:buFont typeface="Arial"/>
            </a:pPr>
            <a:endParaRPr lang="en-GB" dirty="0"/>
          </a:p>
          <a:p>
            <a:pPr>
              <a:buClr>
                <a:srgbClr val="000000"/>
              </a:buClr>
              <a:buFont typeface="Arial"/>
            </a:pPr>
            <a:r>
              <a:rPr lang="en-GB" sz="1800" dirty="0"/>
              <a:t>Confusing these is a </a:t>
            </a:r>
            <a:r>
              <a:rPr lang="en-GB" sz="1800" b="1" dirty="0"/>
              <a:t>CLASSIC</a:t>
            </a:r>
            <a:r>
              <a:rPr lang="en-GB" sz="1800" dirty="0"/>
              <a:t> source of bugs.</a:t>
            </a:r>
          </a:p>
        </p:txBody>
      </p:sp>
    </p:spTree>
    <p:extLst>
      <p:ext uri="{BB962C8B-B14F-4D97-AF65-F5344CB8AC3E}">
        <p14:creationId xmlns:p14="http://schemas.microsoft.com/office/powerpoint/2010/main" val="68763781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Whenever Matlab encounters a relational operator, it produces a 1 if the expression…"/>
          <p:cNvSpPr/>
          <p:nvPr/>
        </p:nvSpPr>
        <p:spPr>
          <a:xfrm>
            <a:off x="200025" y="271462"/>
            <a:ext cx="894080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sz="1800" dirty="0"/>
              <a:t>Whenever </a:t>
            </a:r>
            <a:r>
              <a:rPr lang="en-GB" sz="1800" dirty="0"/>
              <a:t>Python</a:t>
            </a:r>
            <a:r>
              <a:rPr sz="1800" dirty="0"/>
              <a:t> encounters a </a:t>
            </a:r>
            <a:r>
              <a:rPr sz="1800" b="1" i="1" dirty="0"/>
              <a:t>relational operator</a:t>
            </a:r>
            <a:r>
              <a:rPr sz="1800" dirty="0"/>
              <a:t>, it produces a </a:t>
            </a:r>
            <a:r>
              <a:rPr lang="en-GB" sz="1800" dirty="0" err="1"/>
              <a:t>boolean</a:t>
            </a:r>
            <a:r>
              <a:rPr lang="en-GB" sz="1800" dirty="0"/>
              <a:t> 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GB" sz="1800" dirty="0"/>
              <a:t> </a:t>
            </a:r>
            <a:r>
              <a:rPr sz="1800" dirty="0"/>
              <a:t> if the expression</a:t>
            </a:r>
            <a:r>
              <a:rPr lang="en-GB" sz="1800" dirty="0"/>
              <a:t> </a:t>
            </a:r>
            <a:r>
              <a:rPr dirty="0"/>
              <a:t>is true and a </a:t>
            </a:r>
            <a:r>
              <a:rPr lang="en-GB" dirty="0"/>
              <a:t>Boolean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dirty="0"/>
              <a:t> if the expression is false:</a:t>
            </a:r>
          </a:p>
        </p:txBody>
      </p:sp>
      <p:sp>
        <p:nvSpPr>
          <p:cNvPr id="167" name="x = (1 &lt; 3)  produces  x=1, while…"/>
          <p:cNvSpPr/>
          <p:nvPr/>
        </p:nvSpPr>
        <p:spPr>
          <a:xfrm>
            <a:off x="914400" y="990600"/>
            <a:ext cx="375602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sz="1800" i="1" dirty="0">
                <a:latin typeface="Courier New" pitchFamily="49" charset="0"/>
                <a:cs typeface="Courier New" pitchFamily="49" charset="0"/>
              </a:rPr>
              <a:t>x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1&lt;3)</a:t>
            </a:r>
            <a:r>
              <a:rPr sz="1800" dirty="0"/>
              <a:t>produces  </a:t>
            </a:r>
            <a:r>
              <a:rPr lang="en-GB" sz="1800" i="1" dirty="0">
                <a:latin typeface="Courier New" pitchFamily="49" charset="0"/>
                <a:cs typeface="Courier New" pitchFamily="49" charset="0"/>
              </a:rPr>
              <a:t>True</a:t>
            </a:r>
            <a:r>
              <a:rPr sz="1800" dirty="0"/>
              <a:t>, </a:t>
            </a:r>
            <a:r>
              <a:rPr lang="en-GB" dirty="0"/>
              <a:t>	   </a:t>
            </a:r>
            <a:r>
              <a:rPr sz="1800" dirty="0"/>
              <a:t>while</a:t>
            </a:r>
          </a:p>
          <a:p>
            <a:pPr>
              <a:buClr>
                <a:srgbClr val="000000"/>
              </a:buClr>
              <a:buFont typeface="Arial"/>
            </a:pPr>
            <a:r>
              <a:rPr sz="1800" i="1" dirty="0">
                <a:latin typeface="Courier New" pitchFamily="49" charset="0"/>
                <a:cs typeface="Courier New" pitchFamily="49" charset="0"/>
              </a:rPr>
              <a:t>x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 =(1&gt;3)</a:t>
            </a:r>
            <a:r>
              <a:rPr sz="1800" dirty="0"/>
              <a:t>produces  </a:t>
            </a:r>
            <a:r>
              <a:rPr lang="en-GB" i="1" dirty="0">
                <a:latin typeface="Courier New" pitchFamily="49" charset="0"/>
                <a:cs typeface="Courier New" pitchFamily="49" charset="0"/>
              </a:rPr>
              <a:t>False</a:t>
            </a:r>
            <a:endParaRPr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8" name="Relational operators can also be applied to matrices as long as they have the…"/>
          <p:cNvSpPr/>
          <p:nvPr/>
        </p:nvSpPr>
        <p:spPr>
          <a:xfrm>
            <a:off x="203200" y="1828800"/>
            <a:ext cx="8813800" cy="627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sz="1800" b="1" i="1" dirty="0"/>
              <a:t>Relational operators</a:t>
            </a:r>
            <a:r>
              <a:rPr sz="1800" dirty="0"/>
              <a:t> can also be applied to matrices as long as they have the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dirty="0"/>
              <a:t>same dimension (as relational operators then work on an element-by-element basis):</a:t>
            </a:r>
          </a:p>
        </p:txBody>
      </p:sp>
      <p:sp>
        <p:nvSpPr>
          <p:cNvPr id="169" name="if     A  =…"/>
          <p:cNvSpPr/>
          <p:nvPr/>
        </p:nvSpPr>
        <p:spPr>
          <a:xfrm>
            <a:off x="465386" y="2715189"/>
            <a:ext cx="2451100" cy="3703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97840" indent="-457200">
              <a:buClr>
                <a:srgbClr val="000000"/>
              </a:buClr>
              <a:buFont typeface="Arial"/>
            </a:pPr>
            <a:r>
              <a:rPr sz="1800" dirty="0"/>
              <a:t>if </a:t>
            </a:r>
            <a:r>
              <a:rPr sz="1800" i="1" dirty="0"/>
              <a:t>    A  =</a:t>
            </a:r>
          </a:p>
          <a:p>
            <a:pPr marL="497840" indent="-457200">
              <a:buClr>
                <a:srgbClr val="000000"/>
              </a:buClr>
              <a:buFont typeface="Arial"/>
            </a:pPr>
            <a:r>
              <a:rPr sz="1800" i="1" dirty="0"/>
              <a:t>       </a:t>
            </a:r>
            <a:r>
              <a:rPr sz="1800" dirty="0"/>
              <a:t>      1    2</a:t>
            </a:r>
            <a:r>
              <a:rPr sz="1800" i="1" dirty="0"/>
              <a:t>  </a:t>
            </a:r>
          </a:p>
          <a:p>
            <a:pPr marL="497840" indent="-457200">
              <a:buClr>
                <a:srgbClr val="000000"/>
              </a:buClr>
              <a:buFont typeface="Arial"/>
            </a:pPr>
            <a:r>
              <a:rPr sz="1800" i="1" dirty="0"/>
              <a:t>             </a:t>
            </a:r>
            <a:r>
              <a:rPr sz="1800" dirty="0"/>
              <a:t>3    4</a:t>
            </a:r>
          </a:p>
          <a:p>
            <a:pPr marL="497840" indent="-457200">
              <a:buClr>
                <a:srgbClr val="000000"/>
              </a:buClr>
              <a:buFont typeface="Arial"/>
              <a:defRPr sz="1800"/>
            </a:pPr>
            <a:r>
              <a:rPr dirty="0"/>
              <a:t>and  B =</a:t>
            </a:r>
          </a:p>
          <a:p>
            <a:pPr marL="497840" indent="-457200">
              <a:buClr>
                <a:srgbClr val="000000"/>
              </a:buClr>
              <a:buFont typeface="Arial"/>
              <a:defRPr sz="1800"/>
            </a:pPr>
            <a:r>
              <a:rPr dirty="0"/>
              <a:t>              3    1</a:t>
            </a:r>
          </a:p>
          <a:p>
            <a:pPr marL="497840" indent="-457200">
              <a:buClr>
                <a:srgbClr val="000000"/>
              </a:buClr>
              <a:buFont typeface="Arial"/>
              <a:defRPr sz="1800"/>
            </a:pPr>
            <a:r>
              <a:rPr dirty="0"/>
              <a:t>              2    2</a:t>
            </a:r>
          </a:p>
          <a:p>
            <a:pPr marL="497840" indent="-457200">
              <a:buClr>
                <a:srgbClr val="000000"/>
              </a:buClr>
              <a:buFont typeface="Arial"/>
              <a:defRPr sz="1800"/>
            </a:pPr>
            <a:r>
              <a:rPr dirty="0"/>
              <a:t>then    </a:t>
            </a:r>
          </a:p>
          <a:p>
            <a:pPr marL="497840" indent="-457200">
              <a:buClr>
                <a:srgbClr val="000000"/>
              </a:buClr>
              <a:buFont typeface="Arial"/>
              <a:defRPr sz="1800"/>
            </a:pPr>
            <a:r>
              <a:rPr dirty="0"/>
              <a:t>        C = (A &gt; B)        </a:t>
            </a:r>
          </a:p>
          <a:p>
            <a:pPr marL="497840" indent="-457200">
              <a:buClr>
                <a:srgbClr val="000000"/>
              </a:buClr>
              <a:buFont typeface="Arial"/>
              <a:defRPr sz="1800"/>
            </a:pPr>
            <a:r>
              <a:rPr dirty="0"/>
              <a:t>        </a:t>
            </a:r>
          </a:p>
          <a:p>
            <a:pPr marL="497840" indent="-457200">
              <a:buClr>
                <a:srgbClr val="000000"/>
              </a:buClr>
              <a:buFont typeface="Arial"/>
              <a:defRPr sz="1800"/>
            </a:pPr>
            <a:r>
              <a:rPr dirty="0"/>
              <a:t>produces</a:t>
            </a:r>
          </a:p>
          <a:p>
            <a:pPr marL="497840" indent="-457200">
              <a:buClr>
                <a:srgbClr val="000000"/>
              </a:buClr>
              <a:buFont typeface="Arial"/>
              <a:defRPr sz="1800"/>
            </a:pPr>
            <a:r>
              <a:rPr dirty="0"/>
              <a:t>        C = </a:t>
            </a:r>
          </a:p>
          <a:p>
            <a:pPr marL="497840" indent="-457200">
              <a:buClr>
                <a:srgbClr val="000000"/>
              </a:buClr>
              <a:buFont typeface="Arial"/>
              <a:defRPr sz="1800"/>
            </a:pPr>
            <a:r>
              <a:rPr dirty="0"/>
              <a:t>               </a:t>
            </a:r>
            <a:r>
              <a:rPr lang="en-GB" dirty="0"/>
              <a:t>False</a:t>
            </a:r>
            <a:r>
              <a:rPr dirty="0"/>
              <a:t>   </a:t>
            </a:r>
            <a:r>
              <a:rPr lang="en-GB" dirty="0"/>
              <a:t>True</a:t>
            </a:r>
            <a:endParaRPr dirty="0"/>
          </a:p>
          <a:p>
            <a:pPr marL="497840" indent="-457200">
              <a:buClr>
                <a:srgbClr val="000000"/>
              </a:buClr>
              <a:buFont typeface="Arial"/>
            </a:pPr>
            <a:r>
              <a:rPr sz="1800" dirty="0"/>
              <a:t>               </a:t>
            </a:r>
            <a:r>
              <a:rPr lang="en-GB" dirty="0"/>
              <a:t>True</a:t>
            </a:r>
            <a:r>
              <a:rPr sz="1800" dirty="0"/>
              <a:t>  </a:t>
            </a:r>
            <a:r>
              <a:rPr lang="en-GB" dirty="0"/>
              <a:t>True</a:t>
            </a:r>
            <a:r>
              <a:rPr sz="1800" dirty="0"/>
              <a:t>             </a:t>
            </a:r>
          </a:p>
        </p:txBody>
      </p:sp>
      <p:sp>
        <p:nvSpPr>
          <p:cNvPr id="170" name="Rectangle"/>
          <p:cNvSpPr/>
          <p:nvPr/>
        </p:nvSpPr>
        <p:spPr>
          <a:xfrm>
            <a:off x="395536" y="2579290"/>
            <a:ext cx="2590800" cy="3962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1" name="Rectangle"/>
          <p:cNvSpPr/>
          <p:nvPr/>
        </p:nvSpPr>
        <p:spPr>
          <a:xfrm>
            <a:off x="3451225" y="2579290"/>
            <a:ext cx="2438400" cy="3200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2" name="if     A  =…"/>
          <p:cNvSpPr/>
          <p:nvPr/>
        </p:nvSpPr>
        <p:spPr>
          <a:xfrm>
            <a:off x="3563888" y="2715189"/>
            <a:ext cx="2451100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97840" indent="-457200">
              <a:buClr>
                <a:srgbClr val="000000"/>
              </a:buClr>
              <a:buFont typeface="Arial"/>
            </a:pPr>
            <a:r>
              <a:rPr sz="1800" dirty="0"/>
              <a:t>if </a:t>
            </a:r>
            <a:r>
              <a:rPr sz="1800" i="1" dirty="0"/>
              <a:t>    A  =</a:t>
            </a:r>
          </a:p>
          <a:p>
            <a:pPr marL="497840" indent="-457200">
              <a:buClr>
                <a:srgbClr val="000000"/>
              </a:buClr>
              <a:buFont typeface="Arial"/>
            </a:pPr>
            <a:r>
              <a:rPr sz="1800" i="1" dirty="0"/>
              <a:t>       </a:t>
            </a:r>
            <a:r>
              <a:rPr sz="1800" dirty="0"/>
              <a:t>      1    2</a:t>
            </a:r>
            <a:r>
              <a:rPr sz="1800" i="1" dirty="0"/>
              <a:t>  </a:t>
            </a:r>
          </a:p>
          <a:p>
            <a:pPr marL="497840" indent="-457200">
              <a:buClr>
                <a:srgbClr val="000000"/>
              </a:buClr>
              <a:buFont typeface="Arial"/>
            </a:pPr>
            <a:r>
              <a:rPr sz="1800" i="1" dirty="0"/>
              <a:t>             </a:t>
            </a:r>
            <a:r>
              <a:rPr sz="1800" dirty="0"/>
              <a:t>3    4</a:t>
            </a:r>
          </a:p>
          <a:p>
            <a:pPr marL="497840" indent="-457200">
              <a:buClr>
                <a:srgbClr val="000000"/>
              </a:buClr>
              <a:buFont typeface="Arial"/>
              <a:defRPr sz="1800"/>
            </a:pPr>
            <a:r>
              <a:rPr dirty="0"/>
              <a:t>then    </a:t>
            </a:r>
          </a:p>
          <a:p>
            <a:pPr marL="497840" indent="-457200">
              <a:buClr>
                <a:srgbClr val="000000"/>
              </a:buClr>
              <a:buFont typeface="Arial"/>
              <a:defRPr sz="1800"/>
            </a:pPr>
            <a:r>
              <a:rPr dirty="0">
                <a:latin typeface="Courier New" pitchFamily="49" charset="0"/>
                <a:cs typeface="Courier New" pitchFamily="49" charset="0"/>
              </a:rPr>
              <a:t> C = (A &gt; 2)        </a:t>
            </a:r>
          </a:p>
          <a:p>
            <a:pPr marL="497840" indent="-457200">
              <a:buClr>
                <a:srgbClr val="000000"/>
              </a:buClr>
              <a:buFont typeface="Arial"/>
              <a:defRPr sz="1800"/>
            </a:pPr>
            <a:r>
              <a:rPr dirty="0"/>
              <a:t>        </a:t>
            </a:r>
          </a:p>
          <a:p>
            <a:pPr marL="497840" indent="-457200">
              <a:buClr>
                <a:srgbClr val="000000"/>
              </a:buClr>
              <a:buFont typeface="Arial"/>
              <a:defRPr sz="1800"/>
            </a:pPr>
            <a:r>
              <a:rPr dirty="0"/>
              <a:t>produces</a:t>
            </a:r>
          </a:p>
          <a:p>
            <a:pPr marL="497840" indent="-457200">
              <a:buClr>
                <a:srgbClr val="000000"/>
              </a:buClr>
              <a:buFont typeface="Arial"/>
              <a:defRPr sz="1800"/>
            </a:pPr>
            <a:r>
              <a:rPr dirty="0"/>
              <a:t>        C = </a:t>
            </a:r>
          </a:p>
          <a:p>
            <a:pPr marL="497840" indent="-457200">
              <a:buClr>
                <a:srgbClr val="000000"/>
              </a:buClr>
              <a:buFont typeface="Arial"/>
              <a:defRPr sz="1800"/>
            </a:pPr>
            <a:r>
              <a:rPr dirty="0"/>
              <a:t>               </a:t>
            </a:r>
            <a:r>
              <a:rPr lang="en-GB" dirty="0"/>
              <a:t>False</a:t>
            </a:r>
            <a:r>
              <a:rPr dirty="0"/>
              <a:t>   </a:t>
            </a:r>
            <a:r>
              <a:rPr lang="en-GB" dirty="0"/>
              <a:t>False</a:t>
            </a:r>
            <a:endParaRPr dirty="0"/>
          </a:p>
          <a:p>
            <a:pPr marL="497840" indent="-457200">
              <a:buClr>
                <a:srgbClr val="000000"/>
              </a:buClr>
              <a:buFont typeface="Arial"/>
            </a:pPr>
            <a:r>
              <a:rPr sz="1800" dirty="0"/>
              <a:t>               </a:t>
            </a:r>
            <a:r>
              <a:rPr lang="en-GB" dirty="0"/>
              <a:t>True    </a:t>
            </a:r>
            <a:r>
              <a:rPr lang="en-GB" dirty="0" err="1"/>
              <a:t>True</a:t>
            </a:r>
            <a:endParaRPr sz="1800" dirty="0"/>
          </a:p>
        </p:txBody>
      </p:sp>
      <p:sp>
        <p:nvSpPr>
          <p:cNvPr id="173" name="Line"/>
          <p:cNvSpPr/>
          <p:nvPr/>
        </p:nvSpPr>
        <p:spPr>
          <a:xfrm flipH="1" flipV="1">
            <a:off x="5076056" y="4077072"/>
            <a:ext cx="239190" cy="21602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4" name="scalar"/>
          <p:cNvSpPr/>
          <p:nvPr/>
        </p:nvSpPr>
        <p:spPr>
          <a:xfrm>
            <a:off x="5187579" y="4193433"/>
            <a:ext cx="76472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buClr>
                <a:srgbClr val="000000"/>
              </a:buClr>
              <a:buFont typeface="Arial"/>
              <a:defRPr sz="1800"/>
            </a:lvl1pPr>
          </a:lstStyle>
          <a:p>
            <a:r>
              <a:rPr dirty="0"/>
              <a:t>scalar</a:t>
            </a:r>
          </a:p>
        </p:txBody>
      </p:sp>
      <p:sp>
        <p:nvSpPr>
          <p:cNvPr id="175" name="Rectangle"/>
          <p:cNvSpPr/>
          <p:nvPr/>
        </p:nvSpPr>
        <p:spPr>
          <a:xfrm>
            <a:off x="927100" y="990600"/>
            <a:ext cx="3683000" cy="656590"/>
          </a:xfrm>
          <a:prstGeom prst="rect">
            <a:avLst/>
          </a:prstGeom>
          <a:ln w="38100">
            <a:solidFill>
              <a:srgbClr val="FF26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782350"/>
              </p:ext>
            </p:extLst>
          </p:nvPr>
        </p:nvGraphicFramePr>
        <p:xfrm>
          <a:off x="3463676" y="5946626"/>
          <a:ext cx="5616624" cy="640080"/>
        </p:xfrm>
        <a:graphic>
          <a:graphicData uri="http://schemas.openxmlformats.org/drawingml/2006/table">
            <a:tbl>
              <a:tblPr/>
              <a:tblGrid>
                <a:gridCol w="1855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1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hlinkClick r:id="rId2" tooltip="numpy.greater"/>
                        </a:rPr>
                        <a:t>np.greater</a:t>
                      </a:r>
                      <a:r>
                        <a:rPr lang="en-GB" dirty="0"/>
                        <a:t>(x1, x2)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Return the truth value of (x1 &gt; x2) element-wise.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127651" y="5320065"/>
            <a:ext cx="2764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See also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np.greater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, and related functions:</a:t>
            </a:r>
          </a:p>
        </p:txBody>
      </p:sp>
    </p:spTree>
    <p:extLst>
      <p:ext uri="{BB962C8B-B14F-4D97-AF65-F5344CB8AC3E}">
        <p14:creationId xmlns:p14="http://schemas.microsoft.com/office/powerpoint/2010/main" val="25130810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o change to a non-sequential order, use for and while loops, as well as…"/>
          <p:cNvSpPr/>
          <p:nvPr/>
        </p:nvSpPr>
        <p:spPr>
          <a:xfrm>
            <a:off x="304800" y="787400"/>
            <a:ext cx="8227640" cy="425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sz="1800" dirty="0"/>
              <a:t>To change to a non-sequential order, use </a:t>
            </a:r>
            <a:r>
              <a:rPr sz="1800" b="1" i="1" dirty="0"/>
              <a:t>for</a:t>
            </a:r>
            <a:r>
              <a:rPr sz="1800" dirty="0"/>
              <a:t> and </a:t>
            </a:r>
            <a:r>
              <a:rPr sz="1800" b="1" i="1" dirty="0"/>
              <a:t>while</a:t>
            </a:r>
            <a:r>
              <a:rPr sz="1800" dirty="0"/>
              <a:t> loops, as well as</a:t>
            </a:r>
            <a:r>
              <a:rPr lang="en-GB" sz="1800" dirty="0"/>
              <a:t> </a:t>
            </a:r>
            <a:r>
              <a:rPr sz="1800" b="1" i="1" dirty="0"/>
              <a:t>if</a:t>
            </a:r>
            <a:r>
              <a:rPr sz="1800" dirty="0"/>
              <a:t> statements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endParaRPr sz="1800" dirty="0"/>
          </a:p>
          <a:p>
            <a:pPr>
              <a:buClr>
                <a:srgbClr val="000000"/>
              </a:buClr>
              <a:buFont typeface="Arial"/>
            </a:pPr>
            <a:r>
              <a:rPr sz="1800" b="1" i="1" dirty="0"/>
              <a:t>for </a:t>
            </a:r>
            <a:r>
              <a:rPr sz="1800" b="1" dirty="0"/>
              <a:t> loops</a:t>
            </a:r>
            <a:r>
              <a:rPr sz="1800" dirty="0"/>
              <a:t>:</a:t>
            </a:r>
          </a:p>
          <a:p>
            <a:pPr>
              <a:buClr>
                <a:srgbClr val="000000"/>
              </a:buClr>
              <a:buFont typeface="Arial"/>
            </a:pPr>
            <a:r>
              <a:rPr sz="1800" dirty="0"/>
              <a:t>                     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j in range(1,last+1):</a:t>
            </a:r>
            <a:endParaRPr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dirty="0">
                <a:latin typeface="Courier New" pitchFamily="49" charset="0"/>
                <a:cs typeface="Courier New" pitchFamily="49" charset="0"/>
              </a:rPr>
              <a:t>                              …..</a:t>
            </a:r>
          </a:p>
          <a:p>
            <a:pPr>
              <a:buClr>
                <a:srgbClr val="000000"/>
              </a:buClr>
              <a:buFont typeface="Arial"/>
            </a:pPr>
            <a:r>
              <a:rPr sz="1800" b="1" i="1" dirty="0"/>
              <a:t>while</a:t>
            </a:r>
            <a:r>
              <a:rPr sz="1800" b="1" dirty="0"/>
              <a:t> loops</a:t>
            </a:r>
            <a:r>
              <a:rPr sz="1800" dirty="0"/>
              <a:t>: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while (x &gt; 0.5)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:</a:t>
            </a:r>
            <a:endParaRPr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if (something):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		break</a:t>
            </a:r>
            <a:r>
              <a:rPr lang="en-GB" dirty="0"/>
              <a:t>	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endParaRPr lang="en-GB" sz="1800" i="1" dirty="0"/>
          </a:p>
          <a:p>
            <a:pPr>
              <a:buClr>
                <a:srgbClr val="000000"/>
              </a:buClr>
              <a:buFont typeface="Arial"/>
              <a:defRPr sz="1800"/>
            </a:pPr>
            <a:endParaRPr lang="en-GB" i="1" dirty="0"/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lang="en-GB" i="1" dirty="0"/>
              <a:t>True and False are of Boolean type in Python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lang="en-GB" sz="1800" i="1" dirty="0"/>
              <a:t>“Truthy” values tend to be positive, “</a:t>
            </a:r>
            <a:r>
              <a:rPr lang="en-GB" sz="1800" i="1" dirty="0" err="1"/>
              <a:t>Falsey</a:t>
            </a:r>
            <a:r>
              <a:rPr lang="en-GB" sz="1800" i="1" dirty="0"/>
              <a:t>” values are to ”None” or zero.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endParaRPr lang="en-GB" i="1" dirty="0"/>
          </a:p>
          <a:p>
            <a:pPr>
              <a:buClr>
                <a:srgbClr val="000000"/>
              </a:buClr>
              <a:buFont typeface="Arial"/>
              <a:defRPr sz="1800"/>
            </a:pPr>
            <a:endParaRPr sz="1800" i="1" dirty="0"/>
          </a:p>
        </p:txBody>
      </p:sp>
      <p:sp>
        <p:nvSpPr>
          <p:cNvPr id="178" name="Note: avoid infinite loops by including…"/>
          <p:cNvSpPr/>
          <p:nvPr/>
        </p:nvSpPr>
        <p:spPr>
          <a:xfrm>
            <a:off x="5018127" y="2348880"/>
            <a:ext cx="3514313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  <a:defRPr sz="2000"/>
            </a:pPr>
            <a:r>
              <a:rPr b="1" dirty="0">
                <a:solidFill>
                  <a:srgbClr val="FF0000"/>
                </a:solidFill>
              </a:rPr>
              <a:t>Note: avoid infinite loops by including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b="1" dirty="0">
                <a:solidFill>
                  <a:srgbClr val="FF0000"/>
                </a:solidFill>
              </a:rPr>
              <a:t>termination condition</a:t>
            </a:r>
          </a:p>
        </p:txBody>
      </p:sp>
      <p:sp>
        <p:nvSpPr>
          <p:cNvPr id="179" name="7. Controlling work flow"/>
          <p:cNvSpPr/>
          <p:nvPr/>
        </p:nvSpPr>
        <p:spPr>
          <a:xfrm>
            <a:off x="304800" y="228600"/>
            <a:ext cx="435606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buClr>
                <a:srgbClr val="4349AA"/>
              </a:buClr>
              <a:buFont typeface="Arial"/>
              <a:defRPr sz="3200">
                <a:solidFill>
                  <a:srgbClr val="4349AA"/>
                </a:solidFill>
                <a:uFill>
                  <a:solidFill>
                    <a:srgbClr val="4349AA"/>
                  </a:solidFill>
                </a:uFill>
              </a:defRPr>
            </a:lvl1pPr>
          </a:lstStyle>
          <a:p>
            <a:r>
              <a:t>7. Controlling work flow</a:t>
            </a:r>
          </a:p>
        </p:txBody>
      </p:sp>
      <p:sp>
        <p:nvSpPr>
          <p:cNvPr id="5" name="Note: avoid infinite loops by including…">
            <a:extLst>
              <a:ext uri="{FF2B5EF4-FFF2-40B4-BE49-F238E27FC236}">
                <a16:creationId xmlns:a16="http://schemas.microsoft.com/office/drawing/2014/main" id="{12E7E0E5-B59B-C945-B980-7518019E53A1}"/>
              </a:ext>
            </a:extLst>
          </p:cNvPr>
          <p:cNvSpPr/>
          <p:nvPr/>
        </p:nvSpPr>
        <p:spPr>
          <a:xfrm>
            <a:off x="5018127" y="1340768"/>
            <a:ext cx="35143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  <a:defRPr sz="2000"/>
            </a:pPr>
            <a:r>
              <a:rPr b="1" dirty="0">
                <a:solidFill>
                  <a:srgbClr val="FF0000"/>
                </a:solidFill>
              </a:rPr>
              <a:t>Note:</a:t>
            </a:r>
            <a:r>
              <a:rPr lang="en-GB" b="1" dirty="0">
                <a:solidFill>
                  <a:srgbClr val="FF0000"/>
                </a:solidFill>
              </a:rPr>
              <a:t> Python requires correct indentation!</a:t>
            </a:r>
            <a:endParaRPr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9472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if statement:…"/>
          <p:cNvSpPr/>
          <p:nvPr/>
        </p:nvSpPr>
        <p:spPr>
          <a:xfrm>
            <a:off x="179512" y="266259"/>
            <a:ext cx="8712968" cy="5919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sz="1800" b="1" i="1" dirty="0"/>
              <a:t>if</a:t>
            </a:r>
            <a:r>
              <a:rPr sz="1800" b="1" dirty="0"/>
              <a:t> statement</a:t>
            </a:r>
            <a:r>
              <a:rPr sz="1800" dirty="0"/>
              <a:t>:</a:t>
            </a:r>
          </a:p>
          <a:p>
            <a:pPr>
              <a:buClr>
                <a:srgbClr val="000000"/>
              </a:buClr>
              <a:buFont typeface="Arial"/>
            </a:pPr>
            <a:r>
              <a:rPr sz="1800" dirty="0">
                <a:latin typeface="Courier New" pitchFamily="49" charset="0"/>
                <a:cs typeface="Courier New" pitchFamily="49" charset="0"/>
              </a:rPr>
              <a:t>if (x &gt; 0.5)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: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          if (x &gt; 0.5)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	# if true              # if conditions is true</a:t>
            </a:r>
            <a:endParaRPr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000000"/>
              </a:buClr>
              <a:buFont typeface="Arial"/>
            </a:pPr>
            <a:r>
              <a:rPr sz="1800" dirty="0">
                <a:latin typeface="Courier New" pitchFamily="49" charset="0"/>
                <a:cs typeface="Courier New" pitchFamily="49" charset="0"/>
              </a:rPr>
              <a:t>….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.   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(x &gt; 0.4):</a:t>
            </a:r>
            <a:endParaRPr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000000"/>
              </a:buClr>
              <a:buFont typeface="Arial"/>
              <a:defRPr sz="1800" i="1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                            # if another condition true</a:t>
            </a:r>
          </a:p>
          <a:p>
            <a:pPr>
              <a:buClr>
                <a:srgbClr val="000000"/>
              </a:buClr>
              <a:buFont typeface="Arial"/>
              <a:defRPr sz="1800" i="1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			   else:</a:t>
            </a:r>
          </a:p>
          <a:p>
            <a:pPr>
              <a:buClr>
                <a:srgbClr val="000000"/>
              </a:buClr>
              <a:buFont typeface="Arial"/>
              <a:defRPr sz="1800" i="1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				   # if nothing else is true	</a:t>
            </a:r>
            <a:r>
              <a:rPr dirty="0">
                <a:latin typeface="Courier New" pitchFamily="49" charset="0"/>
                <a:cs typeface="Courier New" pitchFamily="49" charset="0"/>
              </a:rPr>
              <a:t>                                                       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b="1" dirty="0"/>
              <a:t>Nesting</a:t>
            </a:r>
            <a:r>
              <a:rPr dirty="0"/>
              <a:t>:</a:t>
            </a:r>
          </a:p>
          <a:p>
            <a:pPr>
              <a:buClr>
                <a:srgbClr val="000000"/>
              </a:buClr>
              <a:buFont typeface="Arial"/>
            </a:pPr>
            <a:r>
              <a:rPr sz="1800" i="1" dirty="0">
                <a:latin typeface="Courier New" pitchFamily="49" charset="0"/>
                <a:cs typeface="Courier New" pitchFamily="49" charset="0"/>
              </a:rPr>
              <a:t>for j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in range(1,n+1):</a:t>
            </a:r>
            <a:endParaRPr lang="en-GB" i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000000"/>
              </a:buClr>
              <a:buFont typeface="Arial"/>
            </a:pPr>
            <a:r>
              <a:rPr lang="en-GB" sz="1800" i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sz="1800" i="1" dirty="0">
                <a:latin typeface="Courier New" pitchFamily="49" charset="0"/>
                <a:cs typeface="Courier New" pitchFamily="49" charset="0"/>
              </a:rPr>
              <a:t>for k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in range(1,n+1):</a:t>
            </a:r>
            <a:endParaRPr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000000"/>
              </a:buClr>
              <a:buFont typeface="Arial"/>
            </a:pPr>
            <a:r>
              <a:rPr lang="en-GB" sz="1800" i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sz="1800" i="1" dirty="0">
                <a:latin typeface="Courier New" pitchFamily="49" charset="0"/>
                <a:cs typeface="Courier New" pitchFamily="49" charset="0"/>
              </a:rPr>
              <a:t>if (x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</a:t>
            </a:r>
            <a:r>
              <a:rPr sz="1800" i="1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sz="1800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sz="1800" i="1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]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 &gt; 0.5)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:</a:t>
            </a:r>
            <a:endParaRPr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000000"/>
              </a:buClr>
              <a:buFont typeface="Arial"/>
            </a:pPr>
            <a:r>
              <a:rPr lang="en-GB" sz="1800" i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sz="1800" i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</a:t>
            </a:r>
            <a:r>
              <a:rPr sz="1800" i="1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sz="1800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sz="1800" i="1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]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 = 1.5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endParaRPr dirty="0"/>
          </a:p>
          <a:p>
            <a:pPr>
              <a:buClr>
                <a:srgbClr val="000000"/>
              </a:buClr>
              <a:buFont typeface="Arial"/>
              <a:defRPr sz="1800" b="1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defRPr>
            </a:pPr>
            <a:r>
              <a:rPr dirty="0"/>
              <a:t>Nesting should be avoided for matrix operations, since</a:t>
            </a:r>
            <a:r>
              <a:rPr lang="en-GB" dirty="0"/>
              <a:t> it is</a:t>
            </a:r>
            <a:r>
              <a:rPr dirty="0"/>
              <a:t> very slow</a:t>
            </a:r>
            <a:r>
              <a:rPr lang="en-GB" dirty="0"/>
              <a:t>.</a:t>
            </a:r>
          </a:p>
          <a:p>
            <a:pPr>
              <a:buClr>
                <a:srgbClr val="000000"/>
              </a:buClr>
              <a:buFont typeface="Arial"/>
              <a:defRPr sz="1800" b="1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defRPr>
            </a:pPr>
            <a:r>
              <a:rPr lang="en-GB" dirty="0"/>
              <a:t>For example: if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holdings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prices</a:t>
            </a:r>
            <a:r>
              <a:rPr lang="en-GB" dirty="0"/>
              <a:t> are vectors (1D arrays) then</a:t>
            </a:r>
          </a:p>
          <a:p>
            <a:pPr>
              <a:buClr>
                <a:srgbClr val="000000"/>
              </a:buClr>
              <a:buFont typeface="Arial"/>
              <a:defRPr sz="1800" b="1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defRPr>
            </a:pPr>
            <a:endParaRPr dirty="0"/>
          </a:p>
          <a:p>
            <a:pPr>
              <a:buClr>
                <a:srgbClr val="000000"/>
              </a:buClr>
              <a:buFont typeface="Arial"/>
            </a:pPr>
            <a:r>
              <a:rPr lang="en-GB" sz="1800" dirty="0"/>
              <a:t>     </a:t>
            </a:r>
            <a:r>
              <a:rPr sz="1800" b="1" dirty="0"/>
              <a:t>instead of</a:t>
            </a:r>
            <a:r>
              <a:rPr sz="1800" dirty="0"/>
              <a:t>                                           </a:t>
            </a:r>
            <a:r>
              <a:rPr sz="1800" b="1" dirty="0"/>
              <a:t>use</a:t>
            </a:r>
            <a:r>
              <a:rPr sz="1800" dirty="0"/>
              <a:t>    </a:t>
            </a:r>
            <a:r>
              <a:rPr sz="1800" i="1" dirty="0" err="1">
                <a:latin typeface="Courier New" pitchFamily="49" charset="0"/>
                <a:cs typeface="Courier New" pitchFamily="49" charset="0"/>
              </a:rPr>
              <a:t>port_val</a:t>
            </a:r>
            <a:r>
              <a:rPr sz="1800" i="1" dirty="0">
                <a:latin typeface="Courier New" pitchFamily="49" charset="0"/>
                <a:cs typeface="Courier New" pitchFamily="49" charset="0"/>
              </a:rPr>
              <a:t> = holdings </a:t>
            </a:r>
            <a:r>
              <a:rPr lang="en-GB" sz="1800" i="1" dirty="0">
                <a:latin typeface="Courier New" pitchFamily="49" charset="0"/>
                <a:cs typeface="Courier New" pitchFamily="49" charset="0"/>
              </a:rPr>
              <a:t>@</a:t>
            </a:r>
            <a:r>
              <a:rPr sz="1800" i="1" dirty="0">
                <a:latin typeface="Courier New" pitchFamily="49" charset="0"/>
                <a:cs typeface="Courier New" pitchFamily="49" charset="0"/>
              </a:rPr>
              <a:t> prices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Clr>
                <a:srgbClr val="000000"/>
              </a:buClr>
              <a:buFont typeface="Arial"/>
            </a:pPr>
            <a:r>
              <a:rPr sz="1800" i="1" dirty="0"/>
              <a:t>     </a:t>
            </a:r>
            <a:r>
              <a:rPr sz="1800" i="1" dirty="0" err="1">
                <a:latin typeface="Courier New" pitchFamily="49" charset="0"/>
                <a:cs typeface="Courier New" pitchFamily="49" charset="0"/>
              </a:rPr>
              <a:t>port_val</a:t>
            </a:r>
            <a:r>
              <a:rPr sz="1800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0</a:t>
            </a:r>
            <a:r>
              <a:rPr sz="1800" i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Clr>
                <a:srgbClr val="000000"/>
              </a:buClr>
              <a:buFont typeface="Arial"/>
            </a:pPr>
            <a:r>
              <a:rPr sz="1800" i="1" dirty="0">
                <a:latin typeface="Courier New" pitchFamily="49" charset="0"/>
                <a:cs typeface="Courier New" pitchFamily="49" charset="0"/>
              </a:rPr>
              <a:t>        for  j </a:t>
            </a:r>
            <a:r>
              <a:rPr lang="en-GB" i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sz="18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range(0,n):</a:t>
            </a:r>
            <a:endParaRPr sz="1800" i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000000"/>
              </a:buClr>
              <a:buFont typeface="Arial"/>
              <a:defRPr sz="1800" i="1"/>
            </a:pPr>
            <a:r>
              <a:rPr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dirty="0" err="1">
                <a:latin typeface="Courier New" pitchFamily="49" charset="0"/>
                <a:cs typeface="Courier New" pitchFamily="49" charset="0"/>
              </a:rPr>
              <a:t>port_val</a:t>
            </a:r>
            <a:r>
              <a:rPr dirty="0">
                <a:latin typeface="Courier New" pitchFamily="49" charset="0"/>
                <a:cs typeface="Courier New" pitchFamily="49" charset="0"/>
              </a:rPr>
              <a:t> = </a:t>
            </a:r>
            <a:r>
              <a:rPr dirty="0" err="1">
                <a:latin typeface="Courier New" pitchFamily="49" charset="0"/>
                <a:cs typeface="Courier New" pitchFamily="49" charset="0"/>
              </a:rPr>
              <a:t>port_val</a:t>
            </a:r>
            <a:r>
              <a:rPr dirty="0">
                <a:latin typeface="Courier New" pitchFamily="49" charset="0"/>
                <a:cs typeface="Courier New" pitchFamily="49" charset="0"/>
              </a:rPr>
              <a:t> + ( holdings(j) * prices(j) )</a:t>
            </a:r>
          </a:p>
          <a:p>
            <a:pPr>
              <a:buClr>
                <a:srgbClr val="000000"/>
              </a:buClr>
              <a:buFont typeface="Arial"/>
              <a:defRPr sz="1800" i="1"/>
            </a:pPr>
            <a:r>
              <a:rPr dirty="0"/>
              <a:t>     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57301" y="2420888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Python is strict about indentations – inner blocks must be inside outer blocks, and levels must match. Your text editor should take care of this…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817" y="5960055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This is called VECTORIZATION – essential for large calculations</a:t>
            </a:r>
          </a:p>
          <a:p>
            <a:r>
              <a:rPr lang="en-GB" b="1" dirty="0"/>
              <a:t>The operator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b="1" dirty="0">
                <a:latin typeface="Courier" pitchFamily="2" charset="0"/>
              </a:rPr>
              <a:t> </a:t>
            </a:r>
            <a:r>
              <a:rPr lang="en-GB" b="1" dirty="0"/>
              <a:t>performs the dot product between the vectors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holdings</a:t>
            </a:r>
            <a:r>
              <a:rPr lang="en-GB" dirty="0"/>
              <a:t>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prices 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08260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Basic data input:"/>
          <p:cNvSpPr/>
          <p:nvPr/>
        </p:nvSpPr>
        <p:spPr>
          <a:xfrm>
            <a:off x="330817" y="548680"/>
            <a:ext cx="2271897" cy="38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sz="2000" b="1" dirty="0"/>
              <a:t>Basic data input:</a:t>
            </a:r>
            <a:r>
              <a:rPr sz="2000" dirty="0"/>
              <a:t> </a:t>
            </a:r>
          </a:p>
        </p:txBody>
      </p:sp>
      <p:sp>
        <p:nvSpPr>
          <p:cNvPr id="184" name="Type instructions in interactive mode or in script mode.…"/>
          <p:cNvSpPr/>
          <p:nvPr/>
        </p:nvSpPr>
        <p:spPr>
          <a:xfrm>
            <a:off x="67213" y="934071"/>
            <a:ext cx="8293100" cy="2811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97840" indent="-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AutoNum type="arabicPeriod"/>
              <a:defRPr sz="1800"/>
            </a:pPr>
            <a:r>
              <a:rPr dirty="0"/>
              <a:t>Type instructions in interactive mode or in script mode.</a:t>
            </a:r>
          </a:p>
          <a:p>
            <a:pPr marL="497840" indent="-457200">
              <a:spcBef>
                <a:spcPts val="1000"/>
              </a:spcBef>
              <a:buClr>
                <a:srgbClr val="000000"/>
              </a:buClr>
              <a:buFont typeface="Arial"/>
            </a:pPr>
            <a:r>
              <a:rPr sz="1800" dirty="0"/>
              <a:t>          Examples:       </a:t>
            </a:r>
            <a:r>
              <a:rPr sz="1800" i="1" dirty="0"/>
              <a:t>radius</a:t>
            </a:r>
            <a:r>
              <a:rPr sz="1800" dirty="0"/>
              <a:t> = [ 12.50 </a:t>
            </a:r>
            <a:r>
              <a:rPr lang="en-GB" sz="1800" dirty="0"/>
              <a:t>,</a:t>
            </a:r>
            <a:r>
              <a:rPr sz="1800" dirty="0"/>
              <a:t>  37.875</a:t>
            </a:r>
            <a:r>
              <a:rPr lang="en-GB" sz="1800" dirty="0"/>
              <a:t>,</a:t>
            </a:r>
            <a:r>
              <a:rPr sz="1800" dirty="0"/>
              <a:t>   12.25 ]</a:t>
            </a:r>
          </a:p>
          <a:p>
            <a:pPr marL="497840" indent="-457200">
              <a:spcBef>
                <a:spcPts val="1000"/>
              </a:spcBef>
              <a:buClr>
                <a:srgbClr val="000000"/>
              </a:buClr>
              <a:buFont typeface="Arial"/>
            </a:pPr>
            <a:r>
              <a:rPr sz="1800" dirty="0"/>
              <a:t>                                  </a:t>
            </a:r>
            <a:r>
              <a:rPr sz="1800" i="1" dirty="0"/>
              <a:t>molecules</a:t>
            </a:r>
            <a:r>
              <a:rPr sz="1800" dirty="0"/>
              <a:t> = [ ‘sugars’</a:t>
            </a:r>
            <a:r>
              <a:rPr lang="en-GB" sz="1800" dirty="0"/>
              <a:t>,</a:t>
            </a:r>
            <a:r>
              <a:rPr sz="1800" dirty="0"/>
              <a:t> ‘amino acids’</a:t>
            </a:r>
            <a:r>
              <a:rPr lang="en-GB" sz="1800" dirty="0"/>
              <a:t>,</a:t>
            </a:r>
            <a:r>
              <a:rPr sz="1800" dirty="0"/>
              <a:t> ‘proteins’ ]</a:t>
            </a:r>
          </a:p>
          <a:p>
            <a:pPr marL="497840" indent="-457200">
              <a:spcBef>
                <a:spcPts val="1000"/>
              </a:spcBef>
              <a:buClr>
                <a:srgbClr val="000000"/>
              </a:buClr>
              <a:buFont typeface="Arial"/>
            </a:pPr>
            <a:r>
              <a:rPr sz="1800" dirty="0"/>
              <a:t>                                  </a:t>
            </a:r>
            <a:r>
              <a:rPr sz="1800" i="1" dirty="0"/>
              <a:t>data</a:t>
            </a:r>
            <a:r>
              <a:rPr sz="1800" dirty="0"/>
              <a:t> = [ 100</a:t>
            </a:r>
            <a:r>
              <a:rPr lang="en-GB" sz="1800" dirty="0"/>
              <a:t>, </a:t>
            </a:r>
            <a:r>
              <a:rPr sz="1800" dirty="0"/>
              <a:t>200</a:t>
            </a:r>
            <a:r>
              <a:rPr lang="en-GB" dirty="0"/>
              <a:t>, </a:t>
            </a:r>
            <a:r>
              <a:rPr dirty="0"/>
              <a:t>300</a:t>
            </a:r>
            <a:r>
              <a:rPr lang="en-GB" dirty="0"/>
              <a:t>,</a:t>
            </a:r>
            <a:r>
              <a:rPr dirty="0"/>
              <a:t> 400 ]    </a:t>
            </a:r>
            <a:endParaRPr lang="en-GB" dirty="0"/>
          </a:p>
          <a:p>
            <a:pPr marL="497840" indent="-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AutoNum type="arabicPeriod" startAt="2"/>
            </a:pPr>
            <a:r>
              <a:rPr sz="1800" dirty="0"/>
              <a:t>Read text</a:t>
            </a:r>
            <a:r>
              <a:rPr lang="en-GB" sz="1800" dirty="0"/>
              <a:t> (CSV) </a:t>
            </a:r>
            <a:r>
              <a:rPr sz="1800" dirty="0"/>
              <a:t> file and put in </a:t>
            </a:r>
            <a:r>
              <a:rPr lang="en-GB" sz="1800" dirty="0"/>
              <a:t>array</a:t>
            </a:r>
            <a:r>
              <a:rPr sz="1800" dirty="0"/>
              <a:t>:        </a:t>
            </a:r>
            <a:endParaRPr lang="en-GB" sz="1800" dirty="0"/>
          </a:p>
          <a:p>
            <a:pPr marL="40640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genfromtxt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0640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my_data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genfromtxt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('my_file.csv', delimiter=',') </a:t>
            </a:r>
            <a:endParaRPr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5" name="Basic data output:"/>
          <p:cNvSpPr/>
          <p:nvPr/>
        </p:nvSpPr>
        <p:spPr>
          <a:xfrm>
            <a:off x="344654" y="3937792"/>
            <a:ext cx="2441065" cy="38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sz="2000" b="1" dirty="0"/>
              <a:t>Basic data output:</a:t>
            </a:r>
            <a:r>
              <a:rPr sz="2000" dirty="0"/>
              <a:t> </a:t>
            </a:r>
          </a:p>
        </p:txBody>
      </p:sp>
      <p:sp>
        <p:nvSpPr>
          <p:cNvPr id="186" name="Display data:   disp (‘test’);…"/>
          <p:cNvSpPr/>
          <p:nvPr/>
        </p:nvSpPr>
        <p:spPr>
          <a:xfrm>
            <a:off x="316783" y="4437112"/>
            <a:ext cx="8342929" cy="78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497840" indent="-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1800" dirty="0"/>
              <a:t>Display data:   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 (‘test’)</a:t>
            </a:r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pPr marL="497840" indent="-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np.save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data.npy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”,  x) </a:t>
            </a:r>
            <a:r>
              <a:rPr lang="en-GB" dirty="0"/>
              <a:t>save binary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npy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/>
              <a:t>format  file of </a:t>
            </a:r>
            <a:r>
              <a:rPr lang="en-GB" dirty="0" err="1"/>
              <a:t>np</a:t>
            </a:r>
            <a:r>
              <a:rPr lang="en-GB" dirty="0"/>
              <a:t> array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GB" dirty="0"/>
              <a:t>.</a:t>
            </a:r>
            <a:endParaRPr sz="1800" dirty="0"/>
          </a:p>
        </p:txBody>
      </p:sp>
      <p:sp>
        <p:nvSpPr>
          <p:cNvPr id="187" name="8. Basic input/output"/>
          <p:cNvSpPr/>
          <p:nvPr/>
        </p:nvSpPr>
        <p:spPr>
          <a:xfrm>
            <a:off x="344654" y="60701"/>
            <a:ext cx="3837544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buClr>
                <a:srgbClr val="4349AA"/>
              </a:buClr>
              <a:buFont typeface="Arial"/>
              <a:defRPr sz="3200">
                <a:solidFill>
                  <a:srgbClr val="4349AA"/>
                </a:solidFill>
                <a:uFill>
                  <a:solidFill>
                    <a:srgbClr val="4349AA"/>
                  </a:solidFill>
                </a:uFill>
              </a:defRPr>
            </a:lvl1pPr>
          </a:lstStyle>
          <a:p>
            <a:r>
              <a:rPr dirty="0"/>
              <a:t>8. Basic input/output</a:t>
            </a:r>
          </a:p>
        </p:txBody>
      </p:sp>
    </p:spTree>
    <p:extLst>
      <p:ext uri="{BB962C8B-B14F-4D97-AF65-F5344CB8AC3E}">
        <p14:creationId xmlns:p14="http://schemas.microsoft.com/office/powerpoint/2010/main" val="247332856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…"/>
          <p:cNvSpPr/>
          <p:nvPr/>
        </p:nvSpPr>
        <p:spPr>
          <a:xfrm>
            <a:off x="533400" y="150812"/>
            <a:ext cx="6083300" cy="339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97840" indent="-457200">
              <a:lnSpc>
                <a:spcPct val="140000"/>
              </a:lnSpc>
              <a:buClr>
                <a:srgbClr val="4349AA"/>
              </a:buClr>
              <a:buFont typeface="Arial"/>
              <a:defRPr sz="3200">
                <a:solidFill>
                  <a:srgbClr val="4349AA"/>
                </a:solidFill>
                <a:uFill>
                  <a:solidFill>
                    <a:srgbClr val="4349AA"/>
                  </a:solidFill>
                </a:uFill>
              </a:defRPr>
            </a:pPr>
            <a:r>
              <a:rPr dirty="0"/>
              <a:t>Content</a:t>
            </a:r>
          </a:p>
          <a:p>
            <a:pPr marL="497840" indent="-457200">
              <a:lnSpc>
                <a:spcPct val="140000"/>
              </a:lnSpc>
              <a:buClr>
                <a:srgbClr val="000000"/>
              </a:buClr>
              <a:buFont typeface="Arial"/>
              <a:defRPr b="1"/>
            </a:pPr>
            <a:r>
              <a:rPr dirty="0"/>
              <a:t>Part A                                        Part B</a:t>
            </a:r>
          </a:p>
          <a:p>
            <a:pPr marL="497840" indent="-45720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dirty="0"/>
              <a:t>Overview of </a:t>
            </a:r>
            <a:r>
              <a:rPr lang="en-GB" dirty="0"/>
              <a:t>Python</a:t>
            </a:r>
            <a:endParaRPr dirty="0"/>
          </a:p>
          <a:p>
            <a:pPr marL="497840" indent="-45720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dirty="0"/>
              <a:t>Getting started</a:t>
            </a:r>
          </a:p>
          <a:p>
            <a:pPr marL="497840" indent="-45720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dirty="0"/>
              <a:t>Documentation and help </a:t>
            </a:r>
          </a:p>
          <a:p>
            <a:pPr marL="497840" indent="-45720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dirty="0"/>
              <a:t>Variables</a:t>
            </a:r>
          </a:p>
          <a:p>
            <a:pPr marL="497840" indent="-45720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dirty="0"/>
              <a:t>Matrix operations</a:t>
            </a:r>
          </a:p>
          <a:p>
            <a:pPr marL="497840" indent="-45720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dirty="0"/>
              <a:t>Built-in functions</a:t>
            </a:r>
          </a:p>
          <a:p>
            <a:pPr marL="497840" indent="-45720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dirty="0"/>
              <a:t>Controlling work flow</a:t>
            </a:r>
          </a:p>
          <a:p>
            <a:pPr marL="497840" indent="-457200">
              <a:buClr>
                <a:srgbClr val="000000"/>
              </a:buClr>
              <a:buSzPct val="100000"/>
              <a:buFont typeface="Arial"/>
              <a:buAutoNum type="arabicPeriod"/>
            </a:pPr>
            <a:endParaRPr dirty="0"/>
          </a:p>
        </p:txBody>
      </p:sp>
      <p:sp>
        <p:nvSpPr>
          <p:cNvPr id="28" name="Basic input/output…"/>
          <p:cNvSpPr/>
          <p:nvPr/>
        </p:nvSpPr>
        <p:spPr>
          <a:xfrm>
            <a:off x="4800600" y="1371600"/>
            <a:ext cx="4089400" cy="2580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buSzPct val="100000"/>
              <a:buAutoNum type="arabicPeriod" startAt="8"/>
            </a:pPr>
            <a:r>
              <a:rPr dirty="0"/>
              <a:t>   Basic input/output</a:t>
            </a:r>
          </a:p>
          <a:p>
            <a:pPr>
              <a:buSzPct val="100000"/>
              <a:buAutoNum type="arabicPeriod" startAt="8"/>
            </a:pPr>
            <a:r>
              <a:rPr dirty="0"/>
              <a:t>   Scripts and functions</a:t>
            </a:r>
          </a:p>
          <a:p>
            <a:pPr>
              <a:buSzPct val="100000"/>
              <a:buAutoNum type="arabicPeriod" startAt="8"/>
            </a:pPr>
            <a:r>
              <a:rPr dirty="0"/>
              <a:t> Reading and writing data</a:t>
            </a:r>
          </a:p>
          <a:p>
            <a:pPr>
              <a:buSzPct val="100000"/>
              <a:buAutoNum type="arabicPeriod" startAt="8"/>
            </a:pPr>
            <a:r>
              <a:rPr dirty="0"/>
              <a:t> Fitting a model to data</a:t>
            </a:r>
          </a:p>
          <a:p>
            <a:pPr>
              <a:buSzPct val="100000"/>
              <a:buAutoNum type="arabicPeriod" startAt="8"/>
            </a:pPr>
            <a:r>
              <a:rPr dirty="0"/>
              <a:t> Solving differential  equations</a:t>
            </a:r>
          </a:p>
          <a:p>
            <a:pPr>
              <a:buSzPct val="100000"/>
              <a:buAutoNum type="arabicPeriod" startAt="8"/>
            </a:pPr>
            <a:r>
              <a:rPr dirty="0"/>
              <a:t> Plotting in 2d and 3d</a:t>
            </a:r>
          </a:p>
        </p:txBody>
      </p:sp>
    </p:spTree>
    <p:extLst>
      <p:ext uri="{BB962C8B-B14F-4D97-AF65-F5344CB8AC3E}">
        <p14:creationId xmlns:p14="http://schemas.microsoft.com/office/powerpoint/2010/main" val="35640092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435" y="3419790"/>
            <a:ext cx="2708434" cy="2031325"/>
          </a:xfrm>
          <a:prstGeom prst="rect">
            <a:avLst/>
          </a:prstGeom>
        </p:spPr>
      </p:pic>
      <p:sp>
        <p:nvSpPr>
          <p:cNvPr id="189" name="9. Scripts and functions"/>
          <p:cNvSpPr/>
          <p:nvPr/>
        </p:nvSpPr>
        <p:spPr>
          <a:xfrm>
            <a:off x="304800" y="228600"/>
            <a:ext cx="4379278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buClr>
                <a:srgbClr val="4349AA"/>
              </a:buClr>
              <a:buFont typeface="Arial"/>
              <a:defRPr sz="3200">
                <a:solidFill>
                  <a:srgbClr val="4349AA"/>
                </a:solidFill>
                <a:uFill>
                  <a:solidFill>
                    <a:srgbClr val="4349AA"/>
                  </a:solidFill>
                </a:uFill>
              </a:defRPr>
            </a:lvl1pPr>
          </a:lstStyle>
          <a:p>
            <a:r>
              <a:t>9. Scripts and functions</a:t>
            </a:r>
          </a:p>
        </p:txBody>
      </p:sp>
      <p:sp>
        <p:nvSpPr>
          <p:cNvPr id="190" name="Example script:"/>
          <p:cNvSpPr/>
          <p:nvPr/>
        </p:nvSpPr>
        <p:spPr>
          <a:xfrm>
            <a:off x="404985" y="775726"/>
            <a:ext cx="2046546" cy="38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buClr>
                <a:srgbClr val="000000"/>
              </a:buClr>
              <a:buFont typeface="Arial"/>
              <a:defRPr sz="2000" b="1"/>
            </a:lvl1pPr>
          </a:lstStyle>
          <a:p>
            <a:r>
              <a:rPr dirty="0"/>
              <a:t>Example script:</a:t>
            </a:r>
          </a:p>
        </p:txBody>
      </p:sp>
      <p:sp>
        <p:nvSpPr>
          <p:cNvPr id="193" name="An M-file called magicrank.m may contain following code"/>
          <p:cNvSpPr/>
          <p:nvPr/>
        </p:nvSpPr>
        <p:spPr>
          <a:xfrm>
            <a:off x="179512" y="1179234"/>
            <a:ext cx="8496944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  <a:defRPr sz="1800"/>
            </a:pPr>
            <a:r>
              <a:rPr dirty="0"/>
              <a:t>A </a:t>
            </a:r>
            <a:r>
              <a:rPr lang="en-GB" dirty="0"/>
              <a:t>f</a:t>
            </a:r>
            <a:r>
              <a:rPr dirty="0" err="1"/>
              <a:t>ile</a:t>
            </a:r>
            <a:r>
              <a:rPr dirty="0"/>
              <a:t> called </a:t>
            </a:r>
            <a:r>
              <a:rPr b="1" dirty="0" err="1"/>
              <a:t>magicrank</a:t>
            </a:r>
            <a:r>
              <a:rPr b="1" dirty="0"/>
              <a:t>.</a:t>
            </a:r>
            <a:r>
              <a:rPr lang="en-GB" b="1" dirty="0" err="1"/>
              <a:t>py</a:t>
            </a:r>
            <a:r>
              <a:rPr dirty="0"/>
              <a:t> may contain </a:t>
            </a:r>
            <a:r>
              <a:rPr lang="en-GB" dirty="0"/>
              <a:t>the </a:t>
            </a:r>
            <a:r>
              <a:rPr dirty="0"/>
              <a:t>following code</a:t>
            </a:r>
            <a:r>
              <a:rPr lang="en-GB" dirty="0"/>
              <a:t> (and the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magic()</a:t>
            </a:r>
            <a:r>
              <a:rPr lang="en-GB" dirty="0"/>
              <a:t> function)</a:t>
            </a:r>
            <a:endParaRPr dirty="0"/>
          </a:p>
        </p:txBody>
      </p:sp>
      <p:sp>
        <p:nvSpPr>
          <p:cNvPr id="194" name="Typing magicrank executes script, and computes rank of first 30 magic…"/>
          <p:cNvSpPr/>
          <p:nvPr/>
        </p:nvSpPr>
        <p:spPr>
          <a:xfrm>
            <a:off x="404985" y="3438210"/>
            <a:ext cx="5995392" cy="3426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-GB" dirty="0"/>
              <a:t>In an interactive shell you can import the content of </a:t>
            </a:r>
            <a:r>
              <a:rPr lang="en-GB" b="1" dirty="0" err="1"/>
              <a:t>magicrank.py</a:t>
            </a:r>
            <a:r>
              <a:rPr lang="en-GB" b="1" dirty="0"/>
              <a:t> </a:t>
            </a:r>
            <a:r>
              <a:rPr lang="en-GB" dirty="0"/>
              <a:t>with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mport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magicrank</a:t>
            </a:r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000000"/>
              </a:buClr>
              <a:buFont typeface="Arial"/>
            </a:pPr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000000"/>
              </a:buClr>
              <a:buFont typeface="Arial"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magic.square_ranks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</a:t>
            </a:r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000000"/>
              </a:buClr>
              <a:buFont typeface="Arial"/>
            </a:pPr>
            <a:r>
              <a:rPr sz="1800" dirty="0"/>
              <a:t>executes </a:t>
            </a:r>
            <a:r>
              <a:rPr lang="en-GB" sz="1800" dirty="0"/>
              <a:t>the function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square_ranks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sz="1800" dirty="0"/>
              <a:t>, and computes rank of first 30 magic </a:t>
            </a:r>
            <a:r>
              <a:rPr dirty="0"/>
              <a:t>squares and plots bar chart of results</a:t>
            </a:r>
            <a:endParaRPr lang="en-GB" dirty="0"/>
          </a:p>
          <a:p>
            <a:pPr>
              <a:buClr>
                <a:srgbClr val="000000"/>
              </a:buClr>
              <a:buFont typeface="Arial"/>
              <a:defRPr sz="1800"/>
            </a:pPr>
            <a:endParaRPr lang="en-GB" dirty="0"/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lang="en-GB" dirty="0"/>
              <a:t>OR read in and run the file – not recommended.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pathlib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import Path exec(Path(“magicrank.py").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read_text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()) ) 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lang="en-GB" dirty="0"/>
              <a:t>NOT PYTHONIC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1490087"/>
            <a:ext cx="68018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square_ranks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""" investigate the rank of magic squares"""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r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(33)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for n in range(3,33):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   r[n]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np.linalg.matrix_rank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magic(n) 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plot.bar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(33),r)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plot.show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2640977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unctions have the advantage that they can be re-used in different programs.…"/>
          <p:cNvSpPr/>
          <p:nvPr/>
        </p:nvSpPr>
        <p:spPr>
          <a:xfrm>
            <a:off x="467544" y="907657"/>
            <a:ext cx="8483600" cy="3149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sz="1800" dirty="0"/>
              <a:t>Functions have the advantage that they can be re-used in different programs.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dirty="0"/>
              <a:t>A function starts with a line declaring the function, its arguments and its outputs.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endParaRPr dirty="0"/>
          </a:p>
          <a:p>
            <a:pPr>
              <a:buClr>
                <a:srgbClr val="000000"/>
              </a:buClr>
              <a:buFont typeface="Arial"/>
              <a:defRPr sz="1800" b="1"/>
            </a:pPr>
            <a:r>
              <a:rPr dirty="0"/>
              <a:t>Examples:</a:t>
            </a:r>
          </a:p>
          <a:p>
            <a:pPr>
              <a:buClr>
                <a:srgbClr val="000000"/>
              </a:buClr>
              <a:buFont typeface="Arial"/>
            </a:pPr>
            <a:endParaRPr dirty="0"/>
          </a:p>
          <a:p>
            <a:pPr>
              <a:buClr>
                <a:srgbClr val="000000"/>
              </a:buClr>
              <a:buFont typeface="Arial"/>
            </a:pPr>
            <a:r>
              <a:rPr sz="1800" i="1" dirty="0"/>
              <a:t>   </a:t>
            </a:r>
            <a:r>
              <a:rPr lang="en-GB" dirty="0" err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GB" dirty="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 pitchFamily="49" charset="0"/>
                <a:cs typeface="Courier New" pitchFamily="49" charset="0"/>
              </a:rPr>
              <a:t> </a:t>
            </a:r>
            <a:r>
              <a:rPr sz="1800" dirty="0" err="1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urier New" pitchFamily="49" charset="0"/>
                <a:cs typeface="Courier New" pitchFamily="49" charset="0"/>
              </a:rPr>
              <a:t>port_val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(holdings, prices)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	return</a:t>
            </a:r>
            <a:r>
              <a:rPr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np.dot(holdings,</a:t>
            </a:r>
            <a:r>
              <a:rPr dirty="0">
                <a:latin typeface="Courier New" pitchFamily="49" charset="0"/>
                <a:cs typeface="Courier New" pitchFamily="49" charset="0"/>
              </a:rPr>
              <a:t>prices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</a:t>
            </a:r>
            <a:endParaRPr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000000"/>
              </a:buClr>
              <a:buFont typeface="Arial"/>
              <a:defRPr sz="1800"/>
            </a:pPr>
            <a:endParaRPr lang="en-GB" dirty="0"/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dirty="0"/>
              <a:t>This function </a:t>
            </a:r>
            <a:r>
              <a:rPr lang="en-GB" dirty="0"/>
              <a:t>can be</a:t>
            </a:r>
            <a:r>
              <a:rPr dirty="0"/>
              <a:t> called by</a:t>
            </a:r>
          </a:p>
          <a:p>
            <a:pPr>
              <a:buClr>
                <a:srgbClr val="000000"/>
              </a:buClr>
              <a:buFont typeface="Arial"/>
              <a:defRPr sz="1800" i="1"/>
            </a:pPr>
            <a:endParaRPr dirty="0"/>
          </a:p>
          <a:p>
            <a:pPr>
              <a:buClr>
                <a:srgbClr val="000000"/>
              </a:buClr>
              <a:buFont typeface="Arial"/>
            </a:pPr>
            <a:r>
              <a:rPr sz="1800" i="1" dirty="0"/>
              <a:t>   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v = </a:t>
            </a:r>
            <a:r>
              <a:rPr sz="1800" dirty="0" err="1">
                <a:latin typeface="Courier New" pitchFamily="49" charset="0"/>
                <a:cs typeface="Courier New" pitchFamily="49" charset="0"/>
              </a:rPr>
              <a:t>port_val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( h, p )</a:t>
            </a:r>
          </a:p>
        </p:txBody>
      </p:sp>
      <p:sp>
        <p:nvSpPr>
          <p:cNvPr id="197" name="Line"/>
          <p:cNvSpPr/>
          <p:nvPr/>
        </p:nvSpPr>
        <p:spPr>
          <a:xfrm flipH="1" flipV="1">
            <a:off x="3663962" y="2844913"/>
            <a:ext cx="546100" cy="52070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8" name="Line"/>
          <p:cNvSpPr/>
          <p:nvPr/>
        </p:nvSpPr>
        <p:spPr>
          <a:xfrm flipV="1">
            <a:off x="4716266" y="2827335"/>
            <a:ext cx="5343" cy="5207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199" name="local variables…"/>
          <p:cNvSpPr/>
          <p:nvPr/>
        </p:nvSpPr>
        <p:spPr>
          <a:xfrm>
            <a:off x="3981148" y="3302691"/>
            <a:ext cx="3359111" cy="1009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  <a:defRPr sz="1600"/>
            </a:pPr>
            <a:r>
              <a:rPr dirty="0"/>
              <a:t>local variables</a:t>
            </a:r>
          </a:p>
          <a:p>
            <a:pPr>
              <a:buClr>
                <a:srgbClr val="000000"/>
              </a:buClr>
              <a:buFont typeface="Arial"/>
              <a:defRPr sz="1600"/>
            </a:pPr>
            <a:endParaRPr dirty="0"/>
          </a:p>
          <a:p>
            <a:pPr>
              <a:buClr>
                <a:srgbClr val="000000"/>
              </a:buClr>
              <a:buFont typeface="Arial"/>
              <a:defRPr sz="1600"/>
            </a:pPr>
            <a:r>
              <a:rPr dirty="0"/>
              <a:t>variables can be named differently </a:t>
            </a:r>
          </a:p>
          <a:p>
            <a:pPr>
              <a:buClr>
                <a:srgbClr val="000000"/>
              </a:buClr>
              <a:buFont typeface="Arial"/>
              <a:defRPr sz="1600"/>
            </a:pPr>
            <a:r>
              <a:rPr dirty="0"/>
              <a:t>in calling statement</a:t>
            </a:r>
          </a:p>
        </p:txBody>
      </p:sp>
      <p:sp>
        <p:nvSpPr>
          <p:cNvPr id="200" name="Line"/>
          <p:cNvSpPr/>
          <p:nvPr/>
        </p:nvSpPr>
        <p:spPr>
          <a:xfrm flipH="1" flipV="1">
            <a:off x="3435048" y="3861026"/>
            <a:ext cx="546100" cy="18590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01" name="Rectangle"/>
          <p:cNvSpPr/>
          <p:nvPr/>
        </p:nvSpPr>
        <p:spPr>
          <a:xfrm>
            <a:off x="533400" y="2349500"/>
            <a:ext cx="6705600" cy="52070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3" name="function [total_val , avg_val] = port_val(holdings, prices)…"/>
          <p:cNvSpPr/>
          <p:nvPr/>
        </p:nvSpPr>
        <p:spPr>
          <a:xfrm>
            <a:off x="541654" y="4553125"/>
            <a:ext cx="5341206" cy="2041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-GB" dirty="0" err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urier New" pitchFamily="49" charset="0"/>
                <a:cs typeface="Courier New" pitchFamily="49" charset="0"/>
              </a:rPr>
              <a:t>port_val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(holdings, prices):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total_val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np.dot(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holdings,prices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avg_val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total_val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(holdings)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 return 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total_val,avg_val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Clr>
                <a:srgbClr val="000000"/>
              </a:buClr>
              <a:buFont typeface="Arial"/>
              <a:defRPr sz="1800" i="1"/>
            </a:pPr>
            <a:endParaRPr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dirty="0"/>
              <a:t>This function </a:t>
            </a:r>
            <a:r>
              <a:rPr lang="en-GB" dirty="0"/>
              <a:t>can be</a:t>
            </a:r>
            <a:r>
              <a:rPr dirty="0"/>
              <a:t> called by</a:t>
            </a:r>
            <a:endParaRPr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000000"/>
              </a:buClr>
              <a:buFont typeface="Arial"/>
            </a:pPr>
            <a:r>
              <a:rPr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</a:t>
            </a:r>
            <a:r>
              <a:rPr sz="1800" dirty="0" err="1">
                <a:latin typeface="Courier New" pitchFamily="49" charset="0"/>
                <a:cs typeface="Courier New" pitchFamily="49" charset="0"/>
              </a:rPr>
              <a:t>tval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,</a:t>
            </a:r>
            <a:r>
              <a:rPr sz="1800" dirty="0" err="1">
                <a:latin typeface="Courier New" pitchFamily="49" charset="0"/>
                <a:cs typeface="Courier New" pitchFamily="49" charset="0"/>
              </a:rPr>
              <a:t>aval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)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sz="1800" dirty="0" err="1">
                <a:latin typeface="Courier New" pitchFamily="49" charset="0"/>
                <a:cs typeface="Courier New" pitchFamily="49" charset="0"/>
              </a:rPr>
              <a:t>port_val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( h, p )</a:t>
            </a:r>
          </a:p>
        </p:txBody>
      </p:sp>
      <p:sp>
        <p:nvSpPr>
          <p:cNvPr id="204" name="returns…"/>
          <p:cNvSpPr/>
          <p:nvPr/>
        </p:nvSpPr>
        <p:spPr>
          <a:xfrm>
            <a:off x="7464425" y="2278062"/>
            <a:ext cx="1146359" cy="627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buClr>
                <a:srgbClr val="4349AA"/>
              </a:buClr>
              <a:buFont typeface="Arial"/>
              <a:defRPr sz="1800">
                <a:solidFill>
                  <a:srgbClr val="4349AA"/>
                </a:solidFill>
                <a:uFill>
                  <a:solidFill>
                    <a:srgbClr val="4349AA"/>
                  </a:solidFill>
                </a:uFill>
              </a:defRPr>
            </a:pPr>
            <a:r>
              <a:rPr dirty="0"/>
              <a:t>returns</a:t>
            </a:r>
          </a:p>
          <a:p>
            <a:pPr>
              <a:buClr>
                <a:srgbClr val="4349AA"/>
              </a:buClr>
              <a:buFont typeface="Arial"/>
              <a:defRPr sz="1800">
                <a:solidFill>
                  <a:srgbClr val="4349AA"/>
                </a:solidFill>
                <a:uFill>
                  <a:solidFill>
                    <a:srgbClr val="4349AA"/>
                  </a:solidFill>
                </a:uFill>
              </a:defRPr>
            </a:pPr>
            <a:r>
              <a:rPr dirty="0"/>
              <a:t>one value</a:t>
            </a:r>
          </a:p>
        </p:txBody>
      </p:sp>
      <p:sp>
        <p:nvSpPr>
          <p:cNvPr id="205" name="returns…"/>
          <p:cNvSpPr/>
          <p:nvPr/>
        </p:nvSpPr>
        <p:spPr>
          <a:xfrm>
            <a:off x="7340259" y="4616311"/>
            <a:ext cx="1676741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buClr>
                <a:srgbClr val="4349AA"/>
              </a:buClr>
              <a:buFont typeface="Arial"/>
              <a:defRPr sz="1800">
                <a:solidFill>
                  <a:srgbClr val="4349AA"/>
                </a:solidFill>
                <a:uFill>
                  <a:solidFill>
                    <a:srgbClr val="4349AA"/>
                  </a:solidFill>
                </a:uFill>
              </a:defRPr>
            </a:pPr>
            <a:r>
              <a:rPr dirty="0"/>
              <a:t>returns</a:t>
            </a:r>
          </a:p>
          <a:p>
            <a:pPr>
              <a:buClr>
                <a:srgbClr val="4349AA"/>
              </a:buClr>
              <a:buFont typeface="Arial"/>
              <a:defRPr sz="1800">
                <a:solidFill>
                  <a:srgbClr val="4349AA"/>
                </a:solidFill>
                <a:uFill>
                  <a:solidFill>
                    <a:srgbClr val="4349AA"/>
                  </a:solidFill>
                </a:uFill>
              </a:defRPr>
            </a:pPr>
            <a:r>
              <a:rPr dirty="0"/>
              <a:t>two values</a:t>
            </a:r>
            <a:endParaRPr lang="en-GB" dirty="0"/>
          </a:p>
          <a:p>
            <a:pPr>
              <a:buClr>
                <a:srgbClr val="4349AA"/>
              </a:buClr>
              <a:buFont typeface="Arial"/>
              <a:defRPr sz="1800">
                <a:solidFill>
                  <a:srgbClr val="4349AA"/>
                </a:solidFill>
                <a:uFill>
                  <a:solidFill>
                    <a:srgbClr val="4349AA"/>
                  </a:solidFill>
                </a:uFill>
              </a:defRPr>
            </a:pPr>
            <a:r>
              <a:rPr lang="en-GB" dirty="0"/>
              <a:t>(actually a tuple)</a:t>
            </a:r>
            <a:endParaRPr dirty="0"/>
          </a:p>
        </p:txBody>
      </p:sp>
      <p:sp>
        <p:nvSpPr>
          <p:cNvPr id="206" name="Example function:"/>
          <p:cNvSpPr/>
          <p:nvPr/>
        </p:nvSpPr>
        <p:spPr>
          <a:xfrm>
            <a:off x="467544" y="423424"/>
            <a:ext cx="2356481" cy="38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buClr>
                <a:srgbClr val="000000"/>
              </a:buClr>
              <a:buFont typeface="Arial"/>
              <a:defRPr sz="2000" b="1"/>
            </a:lvl1pPr>
          </a:lstStyle>
          <a:p>
            <a:r>
              <a:rPr dirty="0"/>
              <a:t>Example function:</a:t>
            </a:r>
          </a:p>
        </p:txBody>
      </p:sp>
      <p:sp>
        <p:nvSpPr>
          <p:cNvPr id="207" name="Line"/>
          <p:cNvSpPr/>
          <p:nvPr/>
        </p:nvSpPr>
        <p:spPr>
          <a:xfrm flipV="1">
            <a:off x="2273300" y="2082800"/>
            <a:ext cx="901700" cy="303168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8" name="must be saved in port_val.m"/>
          <p:cNvSpPr/>
          <p:nvPr/>
        </p:nvSpPr>
        <p:spPr>
          <a:xfrm>
            <a:off x="3022600" y="1676400"/>
            <a:ext cx="3048014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rPr lang="en-GB" dirty="0"/>
              <a:t>can</a:t>
            </a:r>
            <a:r>
              <a:rPr dirty="0"/>
              <a:t> be saved in</a:t>
            </a:r>
            <a:r>
              <a:rPr lang="en-GB" dirty="0"/>
              <a:t> e.g.</a:t>
            </a:r>
            <a:r>
              <a:rPr dirty="0"/>
              <a:t> </a:t>
            </a:r>
            <a:r>
              <a:rPr dirty="0" err="1"/>
              <a:t>port_val</a:t>
            </a:r>
            <a:r>
              <a:rPr dirty="0"/>
              <a:t>.</a:t>
            </a:r>
            <a:r>
              <a:rPr lang="en-GB" dirty="0" err="1"/>
              <a:t>py</a:t>
            </a:r>
            <a:endParaRPr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A89668-B545-8046-88E9-45EEA62F763B}"/>
              </a:ext>
            </a:extLst>
          </p:cNvPr>
          <p:cNvCxnSpPr/>
          <p:nvPr/>
        </p:nvCxnSpPr>
        <p:spPr>
          <a:xfrm>
            <a:off x="251520" y="4437112"/>
            <a:ext cx="835926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20264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nonymous functions:"/>
          <p:cNvSpPr/>
          <p:nvPr/>
        </p:nvSpPr>
        <p:spPr>
          <a:xfrm>
            <a:off x="611560" y="707699"/>
            <a:ext cx="2920539" cy="38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buClr>
                <a:srgbClr val="000000"/>
              </a:buClr>
              <a:buFont typeface="Arial"/>
              <a:defRPr sz="2000" b="1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defRPr>
            </a:lvl1pPr>
          </a:lstStyle>
          <a:p>
            <a:r>
              <a:rPr dirty="0"/>
              <a:t>Anonymous functions:</a:t>
            </a:r>
          </a:p>
        </p:txBody>
      </p:sp>
      <p:sp>
        <p:nvSpPr>
          <p:cNvPr id="5" name="Skipped (read by yourself)"/>
          <p:cNvSpPr/>
          <p:nvPr/>
        </p:nvSpPr>
        <p:spPr>
          <a:xfrm>
            <a:off x="2857500" y="63500"/>
            <a:ext cx="4051300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1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defRPr>
            </a:lvl1pPr>
          </a:lstStyle>
          <a:p>
            <a:r>
              <a:rPr dirty="0"/>
              <a:t>Skipped (read by yourself)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1192292"/>
            <a:ext cx="87849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Named functions are made with “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funcname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GB" dirty="0"/>
              <a:t>”</a:t>
            </a:r>
          </a:p>
          <a:p>
            <a:r>
              <a:rPr lang="en-GB" dirty="0"/>
              <a:t>You can also make anonymous functions with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lambda </a:t>
            </a:r>
            <a:r>
              <a:rPr lang="en-GB" dirty="0">
                <a:cs typeface="Courier New" pitchFamily="49" charset="0"/>
              </a:rPr>
              <a:t>– lambda returns a function, which you can call with ().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square = lambda x: x**2 # square(5) = 25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list(map(lambda x: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x.upper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(), ['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cat','dog','cow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'])) </a:t>
            </a:r>
          </a:p>
          <a:p>
            <a:r>
              <a:rPr lang="en-GB" dirty="0">
                <a:cs typeface="Courier New" pitchFamily="49" charset="0"/>
              </a:rPr>
              <a:t>returns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['CAT', 'DOG', 'COW'] 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list(filter(lambda x: 'o' in x, ['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cat','dog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 'cow'])) </a:t>
            </a:r>
          </a:p>
          <a:p>
            <a:r>
              <a:rPr lang="en-GB" dirty="0">
                <a:cs typeface="Courier New" pitchFamily="49" charset="0"/>
              </a:rPr>
              <a:t>returns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['dog', 'cow']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4477544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Functions  are “first class” objects in Python, which means they can be passed around as arguments to other functions. You can make functions of functions</a:t>
            </a:r>
          </a:p>
          <a:p>
            <a:r>
              <a:rPr lang="en-GB" dirty="0"/>
              <a:t>e.g. 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sin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myfunction,range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1843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Function of functions:"/>
          <p:cNvSpPr/>
          <p:nvPr/>
        </p:nvSpPr>
        <p:spPr>
          <a:xfrm>
            <a:off x="611560" y="318033"/>
            <a:ext cx="2835459" cy="38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buClr>
                <a:srgbClr val="000000"/>
              </a:buClr>
              <a:buFont typeface="Arial"/>
              <a:defRPr sz="2000" b="1"/>
            </a:lvl1pPr>
          </a:lstStyle>
          <a:p>
            <a:r>
              <a:rPr dirty="0"/>
              <a:t>Function of functions:</a:t>
            </a:r>
          </a:p>
        </p:txBody>
      </p:sp>
      <p:sp>
        <p:nvSpPr>
          <p:cNvPr id="251" name="Functions, which operate on functions, e.g.,…"/>
          <p:cNvSpPr/>
          <p:nvPr/>
        </p:nvSpPr>
        <p:spPr>
          <a:xfrm>
            <a:off x="973361" y="636807"/>
            <a:ext cx="5858399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  <a:defRPr sz="1800"/>
            </a:pPr>
            <a:r>
              <a:rPr dirty="0"/>
              <a:t>Functions, which operate on functions</a:t>
            </a:r>
            <a:r>
              <a:rPr lang="en-GB" dirty="0"/>
              <a:t>. This can be useful for:</a:t>
            </a:r>
            <a:endParaRPr dirty="0"/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dirty="0"/>
              <a:t>   Zero finding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dirty="0"/>
              <a:t>   Optimization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dirty="0"/>
              <a:t>   Quadrature (integration)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dirty="0"/>
              <a:t>   Ordinary differential equations</a:t>
            </a:r>
            <a:endParaRPr lang="en-GB" dirty="0"/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lang="en-GB" dirty="0"/>
              <a:t>   …</a:t>
            </a:r>
            <a:endParaRPr dirty="0"/>
          </a:p>
        </p:txBody>
      </p:sp>
      <p:sp>
        <p:nvSpPr>
          <p:cNvPr id="257" name="Skipped (read by yourself)"/>
          <p:cNvSpPr/>
          <p:nvPr/>
        </p:nvSpPr>
        <p:spPr>
          <a:xfrm>
            <a:off x="2857500" y="63500"/>
            <a:ext cx="4051300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1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defRPr>
            </a:lvl1pPr>
          </a:lstStyle>
          <a:p>
            <a:r>
              <a:t>Skipped (read by yourself)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6635" y="2459918"/>
            <a:ext cx="7715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You can use this kind of thing if you pass a derivative function into an ODE solver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00612" y="5301208"/>
            <a:ext cx="7715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solution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scipy.integrate.solve_ivp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vdp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,\n   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t_span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=(0,20),y0=(0,2), method='RK45')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810349"/>
            <a:ext cx="61125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vdp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t,y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s-ES" dirty="0">
                <a:latin typeface="Courier New" pitchFamily="49" charset="0"/>
                <a:cs typeface="Courier New" pitchFamily="49" charset="0"/>
              </a:rPr>
              <a:t>    """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calculate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Van Der Pol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Derivatives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"""</a:t>
            </a:r>
          </a:p>
          <a:p>
            <a:r>
              <a:rPr lang="es-ES" dirty="0">
                <a:latin typeface="Courier New" pitchFamily="49" charset="0"/>
                <a:cs typeface="Courier New" pitchFamily="49" charset="0"/>
              </a:rPr>
              <a:t>    # y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is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tuple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(y0,y1)</a:t>
            </a:r>
          </a:p>
          <a:p>
            <a:r>
              <a:rPr lang="es-ES" dirty="0">
                <a:latin typeface="Courier New" pitchFamily="49" charset="0"/>
                <a:cs typeface="Courier New" pitchFamily="49" charset="0"/>
              </a:rPr>
              <a:t>    y0dot = y[1]</a:t>
            </a:r>
          </a:p>
          <a:p>
            <a:r>
              <a:rPr lang="es-ES" dirty="0">
                <a:latin typeface="Courier New" pitchFamily="49" charset="0"/>
                <a:cs typeface="Courier New" pitchFamily="49" charset="0"/>
              </a:rPr>
              <a:t>    y1dot = (1-y[0]**2)*y[1]-y[0]    </a:t>
            </a:r>
          </a:p>
          <a:p>
            <a:r>
              <a:rPr lang="es-E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dydt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= ( y0dot, y1dot )</a:t>
            </a:r>
          </a:p>
          <a:p>
            <a:r>
              <a:rPr lang="es-E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dydt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796136" y="4365104"/>
            <a:ext cx="1112664" cy="9361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08800" y="3933056"/>
            <a:ext cx="1983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define a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vdp</a:t>
            </a:r>
            <a:r>
              <a:rPr lang="en-GB" dirty="0"/>
              <a:t> function, which we then pass into the solver.  </a:t>
            </a:r>
          </a:p>
        </p:txBody>
      </p:sp>
    </p:spTree>
    <p:extLst>
      <p:ext uri="{BB962C8B-B14F-4D97-AF65-F5344CB8AC3E}">
        <p14:creationId xmlns:p14="http://schemas.microsoft.com/office/powerpoint/2010/main" val="338002655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10. Reading and writing data"/>
          <p:cNvSpPr/>
          <p:nvPr/>
        </p:nvSpPr>
        <p:spPr>
          <a:xfrm>
            <a:off x="107504" y="177800"/>
            <a:ext cx="5328802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buClr>
                <a:srgbClr val="4349AA"/>
              </a:buClr>
              <a:buFont typeface="Arial"/>
              <a:defRPr sz="3200">
                <a:solidFill>
                  <a:srgbClr val="4349AA"/>
                </a:solidFill>
                <a:uFill>
                  <a:solidFill>
                    <a:srgbClr val="4349AA"/>
                  </a:solidFill>
                </a:uFill>
              </a:defRPr>
            </a:lvl1pPr>
          </a:lstStyle>
          <a:p>
            <a:r>
              <a:rPr dirty="0"/>
              <a:t>10. Reading and writing data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6" y="3284984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import pandas as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pd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csheet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pd.read_excel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('Epithelia_polygon_data.xls',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sheet_name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='Control')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C1=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csheet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[0:7]['n'] # vector of polygon classes</a:t>
            </a:r>
          </a:p>
          <a:p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38944" y="1268759"/>
            <a:ext cx="4140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Many ways to read in files</a:t>
            </a:r>
          </a:p>
          <a:p>
            <a:r>
              <a:rPr lang="en-GB" dirty="0"/>
              <a:t>You can use pandas to look at Excel sheets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221" y="572065"/>
            <a:ext cx="36576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9970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11. Fitting a model to data (code avail. on BB)"/>
          <p:cNvSpPr/>
          <p:nvPr/>
        </p:nvSpPr>
        <p:spPr>
          <a:xfrm>
            <a:off x="209550" y="287114"/>
            <a:ext cx="84201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buClr>
                <a:srgbClr val="4349AA"/>
              </a:buClr>
              <a:buFont typeface="Arial"/>
              <a:defRPr sz="3200">
                <a:solidFill>
                  <a:srgbClr val="4349AA"/>
                </a:solidFill>
                <a:uFill>
                  <a:solidFill>
                    <a:srgbClr val="4349AA"/>
                  </a:solidFill>
                </a:uFill>
              </a:defRPr>
            </a:lvl1pPr>
          </a:lstStyle>
          <a:p>
            <a:r>
              <a:rPr dirty="0"/>
              <a:t>11. Fitting a model to data (code avail. on BB)</a:t>
            </a:r>
          </a:p>
        </p:txBody>
      </p:sp>
      <p:sp>
        <p:nvSpPr>
          <p:cNvPr id="317" name="In this example, we fit an exponential function of the form Ae–λt to some data. The M-file is given by:"/>
          <p:cNvSpPr/>
          <p:nvPr/>
        </p:nvSpPr>
        <p:spPr>
          <a:xfrm>
            <a:off x="183383" y="793605"/>
            <a:ext cx="8623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sz="1800" dirty="0"/>
              <a:t>In this example, we fit an exponential function of the form </a:t>
            </a:r>
            <a:r>
              <a:rPr sz="1800" i="1" dirty="0" err="1"/>
              <a:t>A</a:t>
            </a:r>
            <a:r>
              <a:rPr sz="1800" dirty="0" err="1"/>
              <a:t>e</a:t>
            </a:r>
            <a:r>
              <a:rPr sz="1800" baseline="29999" dirty="0"/>
              <a:t>–</a:t>
            </a:r>
            <a:r>
              <a:rPr sz="1800" baseline="29999" dirty="0" err="1"/>
              <a:t>λ</a:t>
            </a:r>
            <a:r>
              <a:rPr sz="1800" i="1" baseline="29999" dirty="0" err="1"/>
              <a:t>t</a:t>
            </a:r>
            <a:r>
              <a:rPr sz="1800" dirty="0"/>
              <a:t> to some data. </a:t>
            </a:r>
          </a:p>
        </p:txBody>
      </p:sp>
      <p:sp>
        <p:nvSpPr>
          <p:cNvPr id="323" name="Line"/>
          <p:cNvSpPr/>
          <p:nvPr/>
        </p:nvSpPr>
        <p:spPr>
          <a:xfrm>
            <a:off x="6858000" y="1752600"/>
            <a:ext cx="76200" cy="2286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7" name="Skipped (read by yourself)"/>
          <p:cNvSpPr/>
          <p:nvPr/>
        </p:nvSpPr>
        <p:spPr>
          <a:xfrm>
            <a:off x="2857500" y="63500"/>
            <a:ext cx="4051300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1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defRPr>
            </a:lvl1pPr>
          </a:lstStyle>
          <a:p>
            <a:r>
              <a:t>Skipped (read by yourself)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383" y="1118306"/>
            <a:ext cx="8207696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plt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scipy.optimize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import minimize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predict(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xdata,params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A, l =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[0],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ypredict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=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np.multiply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(-l*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xdata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ypredict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exploss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params,xdata,ydata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"""squared difference between measured and 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predicted values, for an array of data, and parameters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)"""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diff =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np.sum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 (predict(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xdata,params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) -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ydata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)**2) 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return diff 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fitcurvedemo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xdata,ydata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# random starting point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start_params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(0,1,size=2)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model=predict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res = minimize(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exploss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start_params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method='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Nelder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-Mead',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=(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xdata,ydata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res.x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# solution array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res.x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, model)</a:t>
            </a:r>
          </a:p>
        </p:txBody>
      </p:sp>
    </p:spTree>
    <p:extLst>
      <p:ext uri="{BB962C8B-B14F-4D97-AF65-F5344CB8AC3E}">
        <p14:creationId xmlns:p14="http://schemas.microsoft.com/office/powerpoint/2010/main" val="58883111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o use, create some random data first:"/>
          <p:cNvSpPr/>
          <p:nvPr/>
        </p:nvSpPr>
        <p:spPr>
          <a:xfrm>
            <a:off x="685800" y="609600"/>
            <a:ext cx="4055651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buClr>
                <a:srgbClr val="000000"/>
              </a:buClr>
              <a:buFont typeface="Arial"/>
              <a:defRPr sz="1800"/>
            </a:lvl1pPr>
          </a:lstStyle>
          <a:p>
            <a:r>
              <a:t>To use, create some random data first:</a:t>
            </a:r>
          </a:p>
        </p:txBody>
      </p:sp>
      <p:sp>
        <p:nvSpPr>
          <p:cNvPr id="333" name="Line"/>
          <p:cNvSpPr/>
          <p:nvPr/>
        </p:nvSpPr>
        <p:spPr>
          <a:xfrm flipH="1">
            <a:off x="5943600" y="1295400"/>
            <a:ext cx="304800" cy="3048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4" name="additive noise in the data:…"/>
          <p:cNvSpPr/>
          <p:nvPr/>
        </p:nvSpPr>
        <p:spPr>
          <a:xfrm>
            <a:off x="5981700" y="444500"/>
            <a:ext cx="2874030" cy="894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  <a:defRPr sz="1800"/>
            </a:pPr>
            <a:r>
              <a:t>additive noise in the data: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t>normal distributed random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t>numbers between 0 and 1</a:t>
            </a:r>
          </a:p>
        </p:txBody>
      </p:sp>
      <p:sp>
        <p:nvSpPr>
          <p:cNvPr id="335" name="and then call fitting function:"/>
          <p:cNvSpPr/>
          <p:nvPr/>
        </p:nvSpPr>
        <p:spPr>
          <a:xfrm>
            <a:off x="762000" y="2209800"/>
            <a:ext cx="2988888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buClr>
                <a:srgbClr val="000000"/>
              </a:buClr>
              <a:buFont typeface="Arial"/>
              <a:defRPr sz="1800"/>
            </a:lvl1pPr>
          </a:lstStyle>
          <a:p>
            <a:r>
              <a:t>and then call fitting function:</a:t>
            </a:r>
          </a:p>
        </p:txBody>
      </p:sp>
      <p:sp>
        <p:nvSpPr>
          <p:cNvPr id="336" name="This returns the optimal parameters:"/>
          <p:cNvSpPr/>
          <p:nvPr/>
        </p:nvSpPr>
        <p:spPr>
          <a:xfrm>
            <a:off x="838200" y="3886200"/>
            <a:ext cx="382671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buClr>
                <a:srgbClr val="000000"/>
              </a:buClr>
              <a:buFont typeface="Arial"/>
              <a:defRPr sz="1800"/>
            </a:lvl1pPr>
          </a:lstStyle>
          <a:p>
            <a:r>
              <a:t>This returns the optimal parameters:</a:t>
            </a:r>
          </a:p>
        </p:txBody>
      </p:sp>
      <p:sp>
        <p:nvSpPr>
          <p:cNvPr id="337" name="and a function handle model to the best model."/>
          <p:cNvSpPr/>
          <p:nvPr/>
        </p:nvSpPr>
        <p:spPr>
          <a:xfrm>
            <a:off x="914400" y="5867400"/>
            <a:ext cx="495411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sz="1800" dirty="0"/>
              <a:t>and a function handle </a:t>
            </a:r>
            <a:r>
              <a:rPr sz="1800" i="1" dirty="0"/>
              <a:t>model</a:t>
            </a:r>
            <a:r>
              <a:rPr sz="1800" dirty="0"/>
              <a:t> to the model</a:t>
            </a:r>
            <a:r>
              <a:rPr lang="en-GB" sz="1800" dirty="0"/>
              <a:t> function</a:t>
            </a:r>
            <a:r>
              <a:rPr sz="1800" dirty="0"/>
              <a:t>.</a:t>
            </a:r>
          </a:p>
        </p:txBody>
      </p:sp>
      <p:sp>
        <p:nvSpPr>
          <p:cNvPr id="338" name="Skipped (read by yourself)"/>
          <p:cNvSpPr/>
          <p:nvPr/>
        </p:nvSpPr>
        <p:spPr>
          <a:xfrm>
            <a:off x="2857500" y="63500"/>
            <a:ext cx="4051300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1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defRPr>
            </a:lvl1pPr>
          </a:lstStyle>
          <a:p>
            <a:r>
              <a:t>Skipped (read by yourself)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504" y="1338722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xdata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(0,10.1,0.1)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ydata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40*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(-0.5*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xdata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)+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(0,1,size=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xdata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270892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estimates,model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fitcurvedemo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xdata,ydata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print(estimates)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4725143"/>
            <a:ext cx="6526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40.1334 0.5025 (similar to 40 and 0.5 as set)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257298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o plot data and fitted model, enter the following commands:"/>
          <p:cNvSpPr/>
          <p:nvPr/>
        </p:nvSpPr>
        <p:spPr>
          <a:xfrm>
            <a:off x="517525" y="347662"/>
            <a:ext cx="6254475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buClr>
                <a:srgbClr val="000000"/>
              </a:buClr>
              <a:buFont typeface="Arial"/>
              <a:defRPr sz="1800"/>
            </a:lvl1pPr>
          </a:lstStyle>
          <a:p>
            <a:r>
              <a:t>To plot data and fitted model, enter the following commands:</a:t>
            </a:r>
          </a:p>
        </p:txBody>
      </p:sp>
      <p:sp>
        <p:nvSpPr>
          <p:cNvPr id="343" name="This produces plot:"/>
          <p:cNvSpPr/>
          <p:nvPr/>
        </p:nvSpPr>
        <p:spPr>
          <a:xfrm>
            <a:off x="1115616" y="4832765"/>
            <a:ext cx="2086320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buClr>
                <a:srgbClr val="000000"/>
              </a:buClr>
              <a:buFont typeface="Arial"/>
              <a:defRPr sz="1800"/>
            </a:lvl1pPr>
          </a:lstStyle>
          <a:p>
            <a:r>
              <a:rPr dirty="0"/>
              <a:t>This produces plot:</a:t>
            </a:r>
          </a:p>
        </p:txBody>
      </p:sp>
      <p:sp>
        <p:nvSpPr>
          <p:cNvPr id="346" name="Skipped (read by yourself)"/>
          <p:cNvSpPr/>
          <p:nvPr/>
        </p:nvSpPr>
        <p:spPr>
          <a:xfrm>
            <a:off x="2857500" y="63500"/>
            <a:ext cx="4051300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1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defRPr>
            </a:lvl1pPr>
          </a:lstStyle>
          <a:p>
            <a:r>
              <a:t>Skipped (read by yourself)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3" y="3110109"/>
            <a:ext cx="5554972" cy="36513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7651" y="708484"/>
            <a:ext cx="85728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 fig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plt.figure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ax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fig.add_subplot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(1, 1, 1)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ax.scatter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xdata,ydata,c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red',label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='data')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ax.plot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xdata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, model(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xdata,estimates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),label='fit using exponential') # plot predictions from parameters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ax.set_title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('Fitting to exponential decay')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ax.set_xlabel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xdata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ax.set_ylabel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('f(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estimates,xdata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)')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ax.legend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8271648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900" y="1193800"/>
            <a:ext cx="1358900" cy="330200"/>
          </a:xfrm>
          <a:prstGeom prst="rect">
            <a:avLst/>
          </a:prstGeom>
        </p:spPr>
      </p:pic>
      <p:sp>
        <p:nvSpPr>
          <p:cNvPr id="349" name="12. Solving ordinary differential equations"/>
          <p:cNvSpPr/>
          <p:nvPr/>
        </p:nvSpPr>
        <p:spPr>
          <a:xfrm>
            <a:off x="533400" y="304800"/>
            <a:ext cx="7602895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buClr>
                <a:srgbClr val="4349AA"/>
              </a:buClr>
              <a:buFont typeface="Arial"/>
              <a:defRPr sz="3200">
                <a:solidFill>
                  <a:srgbClr val="4349AA"/>
                </a:solidFill>
                <a:uFill>
                  <a:solidFill>
                    <a:srgbClr val="4349AA"/>
                  </a:solidFill>
                </a:uFill>
              </a:defRPr>
            </a:lvl1pPr>
          </a:lstStyle>
          <a:p>
            <a:r>
              <a:t>12. Solving ordinary differential equations</a:t>
            </a:r>
          </a:p>
        </p:txBody>
      </p:sp>
      <p:sp>
        <p:nvSpPr>
          <p:cNvPr id="352" name="Matlab ODE solvers only accept first-order differential equation"/>
          <p:cNvSpPr/>
          <p:nvPr/>
        </p:nvSpPr>
        <p:spPr>
          <a:xfrm>
            <a:off x="593725" y="1185862"/>
            <a:ext cx="603992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buClr>
                <a:srgbClr val="000000"/>
              </a:buClr>
              <a:buFont typeface="Arial"/>
              <a:defRPr sz="1800"/>
            </a:lvl1pPr>
          </a:lstStyle>
          <a:p>
            <a:r>
              <a:rPr lang="en-GB" dirty="0" err="1"/>
              <a:t>Numpy</a:t>
            </a:r>
            <a:r>
              <a:rPr dirty="0"/>
              <a:t> ODE solvers only accept first-order differential equation</a:t>
            </a:r>
          </a:p>
        </p:txBody>
      </p:sp>
      <p:sp>
        <p:nvSpPr>
          <p:cNvPr id="353" name="Solvers provided are:"/>
          <p:cNvSpPr/>
          <p:nvPr/>
        </p:nvSpPr>
        <p:spPr>
          <a:xfrm>
            <a:off x="609599" y="1752600"/>
            <a:ext cx="2454005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buClr>
                <a:srgbClr val="000000"/>
              </a:buClr>
              <a:buFont typeface="Arial"/>
              <a:defRPr sz="1800"/>
            </a:lvl1pPr>
          </a:lstStyle>
          <a:p>
            <a:r>
              <a:rPr dirty="0"/>
              <a:t>Solvers provided </a:t>
            </a:r>
            <a:r>
              <a:rPr lang="en-GB" dirty="0"/>
              <a:t>include</a:t>
            </a:r>
            <a:r>
              <a:rPr dirty="0"/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2" y="2564904"/>
            <a:ext cx="7372350" cy="2647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6170" y="5949280"/>
            <a:ext cx="561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4"/>
              </a:rPr>
              <a:t>https://docs.scipy.org/doc/scipy/reference/integrate.html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973785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3251200"/>
            <a:ext cx="3098800" cy="1879600"/>
          </a:xfrm>
          <a:prstGeom prst="rect">
            <a:avLst/>
          </a:prstGeom>
        </p:spPr>
      </p:pic>
      <p:sp>
        <p:nvSpPr>
          <p:cNvPr id="356" name="To solve n-th order ODE…"/>
          <p:cNvSpPr/>
          <p:nvPr/>
        </p:nvSpPr>
        <p:spPr>
          <a:xfrm>
            <a:off x="593725" y="500062"/>
            <a:ext cx="5118100" cy="3027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sz="1800"/>
              <a:t>To solve </a:t>
            </a:r>
            <a:r>
              <a:rPr sz="1800" i="1"/>
              <a:t>n</a:t>
            </a:r>
            <a:r>
              <a:rPr sz="1800"/>
              <a:t>-th order ODE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endParaRPr sz="1800"/>
          </a:p>
          <a:p>
            <a:pPr>
              <a:buClr>
                <a:srgbClr val="000000"/>
              </a:buClr>
              <a:buFont typeface="Arial"/>
              <a:defRPr sz="1800"/>
            </a:pPr>
            <a:endParaRPr sz="1800"/>
          </a:p>
          <a:p>
            <a:pPr>
              <a:buClr>
                <a:srgbClr val="000000"/>
              </a:buClr>
              <a:buFont typeface="Arial"/>
            </a:pPr>
            <a:r>
              <a:rPr sz="1800"/>
              <a:t>write it as a set of </a:t>
            </a:r>
            <a:r>
              <a:rPr sz="1800" i="1"/>
              <a:t>n </a:t>
            </a:r>
            <a:r>
              <a:rPr sz="1800"/>
              <a:t>coupled first-order ODEs: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endParaRPr sz="1800"/>
          </a:p>
          <a:p>
            <a:pPr>
              <a:buClr>
                <a:srgbClr val="000000"/>
              </a:buClr>
              <a:buFont typeface="Arial"/>
              <a:defRPr sz="1800"/>
            </a:pPr>
            <a:endParaRPr sz="1800"/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t>For that: make substitutions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endParaRPr/>
          </a:p>
          <a:p>
            <a:pPr>
              <a:buClr>
                <a:srgbClr val="000000"/>
              </a:buClr>
              <a:buFont typeface="Arial"/>
              <a:defRPr sz="1800"/>
            </a:pPr>
            <a:endParaRPr/>
          </a:p>
          <a:p>
            <a:pPr>
              <a:buClr>
                <a:srgbClr val="000000"/>
              </a:buClr>
              <a:buFont typeface="Arial"/>
              <a:defRPr sz="1800"/>
            </a:pPr>
            <a:endParaRPr/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t>and obtain</a:t>
            </a:r>
          </a:p>
        </p:txBody>
      </p:sp>
      <p:pic>
        <p:nvPicPr>
          <p:cNvPr id="357" name="droppedImage.pdf" descr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0" y="495300"/>
            <a:ext cx="3873500" cy="406400"/>
          </a:xfrm>
          <a:prstGeom prst="rect">
            <a:avLst/>
          </a:prstGeom>
        </p:spPr>
      </p:pic>
      <p:pic>
        <p:nvPicPr>
          <p:cNvPr id="358" name="droppedImage.pdf" descr="dropped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0" y="2070100"/>
            <a:ext cx="52070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1967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1. Overview of Matlab"/>
          <p:cNvSpPr/>
          <p:nvPr/>
        </p:nvSpPr>
        <p:spPr>
          <a:xfrm>
            <a:off x="533400" y="228600"/>
            <a:ext cx="3899850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buClr>
                <a:srgbClr val="4349AA"/>
              </a:buClr>
              <a:buFont typeface="Arial"/>
              <a:defRPr sz="3200">
                <a:solidFill>
                  <a:srgbClr val="4349AA"/>
                </a:solidFill>
                <a:uFill>
                  <a:solidFill>
                    <a:srgbClr val="4349AA"/>
                  </a:solidFill>
                </a:uFill>
              </a:defRPr>
            </a:lvl1pPr>
          </a:lstStyle>
          <a:p>
            <a:r>
              <a:rPr dirty="0"/>
              <a:t>1. Overview of </a:t>
            </a:r>
            <a:r>
              <a:rPr lang="en-GB" dirty="0"/>
              <a:t>Python</a:t>
            </a:r>
            <a:endParaRPr dirty="0"/>
          </a:p>
        </p:txBody>
      </p:sp>
      <p:sp>
        <p:nvSpPr>
          <p:cNvPr id="37" name="Intuitive, easy-to-learn, high performance language integrating:…"/>
          <p:cNvSpPr/>
          <p:nvPr/>
        </p:nvSpPr>
        <p:spPr>
          <a:xfrm>
            <a:off x="533400" y="1143000"/>
            <a:ext cx="8025980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  <a:defRPr sz="2000" b="1"/>
            </a:pPr>
            <a:r>
              <a:rPr dirty="0"/>
              <a:t>Intuitive, easy-to-learn, high performance language </a:t>
            </a:r>
            <a:r>
              <a:rPr lang="en-GB" dirty="0"/>
              <a:t>with good libraries for:</a:t>
            </a:r>
            <a:r>
              <a:rPr dirty="0"/>
              <a:t> </a:t>
            </a:r>
          </a:p>
          <a:p>
            <a:pPr>
              <a:buClr>
                <a:srgbClr val="000000"/>
              </a:buClr>
              <a:buFont typeface="Arial"/>
              <a:defRPr sz="2000" b="1"/>
            </a:pPr>
            <a:r>
              <a:rPr dirty="0"/>
              <a:t>computation, visualization, and programming.</a:t>
            </a:r>
          </a:p>
          <a:p>
            <a:pPr>
              <a:buClr>
                <a:srgbClr val="000000"/>
              </a:buClr>
              <a:buFont typeface="Arial"/>
              <a:defRPr sz="2000"/>
            </a:pPr>
            <a:endParaRPr dirty="0"/>
          </a:p>
          <a:p>
            <a:pPr marL="40640"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rPr dirty="0"/>
              <a:t> Math and computation</a:t>
            </a:r>
          </a:p>
          <a:p>
            <a:pPr marL="40640"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rPr dirty="0"/>
              <a:t> Algorithm development</a:t>
            </a:r>
          </a:p>
          <a:p>
            <a:pPr marL="40640"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rPr dirty="0"/>
              <a:t> Data acquisition</a:t>
            </a:r>
          </a:p>
          <a:p>
            <a:pPr marL="40640"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rPr dirty="0"/>
              <a:t> Modeling, simulations, and prototyping</a:t>
            </a:r>
          </a:p>
          <a:p>
            <a:pPr marL="40640"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rPr dirty="0"/>
              <a:t> Data analysis, exploration, and visualization</a:t>
            </a:r>
          </a:p>
          <a:p>
            <a:pPr marL="40640"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rPr dirty="0"/>
              <a:t> Scientific and engineering graphics</a:t>
            </a:r>
          </a:p>
          <a:p>
            <a:pPr marL="40640"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rPr dirty="0"/>
              <a:t> Application development, incl. graphical user interfaces</a:t>
            </a:r>
          </a:p>
        </p:txBody>
      </p:sp>
      <p:sp>
        <p:nvSpPr>
          <p:cNvPr id="38" name="MATLAB stands for matrix laboratory. Its basic variables are arrays, i.e.…"/>
          <p:cNvSpPr/>
          <p:nvPr/>
        </p:nvSpPr>
        <p:spPr>
          <a:xfrm>
            <a:off x="533400" y="4800600"/>
            <a:ext cx="7962436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  <a:defRPr sz="2000"/>
            </a:pPr>
            <a:r>
              <a:rPr lang="en-GB" dirty="0"/>
              <a:t>Python is a high level multi-paradigm programming language.</a:t>
            </a:r>
          </a:p>
          <a:p>
            <a:pPr>
              <a:buClr>
                <a:srgbClr val="000000"/>
              </a:buClr>
              <a:buFont typeface="Arial"/>
              <a:defRPr sz="2000"/>
            </a:pPr>
            <a:r>
              <a:rPr lang="en-GB" dirty="0"/>
              <a:t>Python</a:t>
            </a:r>
            <a:r>
              <a:rPr dirty="0"/>
              <a:t> has many </a:t>
            </a:r>
            <a:r>
              <a:rPr dirty="0" err="1"/>
              <a:t>buil</a:t>
            </a:r>
            <a:r>
              <a:rPr lang="en-GB" dirty="0"/>
              <a:t>t</a:t>
            </a:r>
            <a:r>
              <a:rPr dirty="0"/>
              <a:t>-in functions </a:t>
            </a:r>
            <a:r>
              <a:rPr lang="en-GB" dirty="0"/>
              <a:t> </a:t>
            </a:r>
            <a:r>
              <a:rPr dirty="0"/>
              <a:t>as well as </a:t>
            </a:r>
            <a:r>
              <a:rPr dirty="0" err="1"/>
              <a:t>specialised</a:t>
            </a:r>
            <a:r>
              <a:rPr dirty="0"/>
              <a:t> add-on </a:t>
            </a:r>
            <a:r>
              <a:rPr lang="en-GB" dirty="0"/>
              <a:t>libraries</a:t>
            </a:r>
            <a:r>
              <a:rPr dirty="0"/>
              <a:t>.</a:t>
            </a:r>
          </a:p>
          <a:p>
            <a:pPr>
              <a:buClr>
                <a:srgbClr val="000000"/>
              </a:buClr>
              <a:buFont typeface="Arial"/>
              <a:defRPr sz="2000"/>
            </a:pPr>
            <a:r>
              <a:rPr dirty="0"/>
              <a:t>Features allow fast implementation of programs to solve computational </a:t>
            </a:r>
          </a:p>
          <a:p>
            <a:pPr>
              <a:buClr>
                <a:srgbClr val="000000"/>
              </a:buClr>
              <a:buFont typeface="Arial"/>
              <a:defRPr sz="2000"/>
            </a:pPr>
            <a:r>
              <a:rPr dirty="0"/>
              <a:t>problems. </a:t>
            </a:r>
          </a:p>
        </p:txBody>
      </p:sp>
    </p:spTree>
    <p:extLst>
      <p:ext uri="{BB962C8B-B14F-4D97-AF65-F5344CB8AC3E}">
        <p14:creationId xmlns:p14="http://schemas.microsoft.com/office/powerpoint/2010/main" val="118222872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354829"/>
            <a:ext cx="1905000" cy="774700"/>
          </a:xfrm>
          <a:prstGeom prst="rect">
            <a:avLst/>
          </a:prstGeom>
        </p:spPr>
      </p:pic>
      <p:sp>
        <p:nvSpPr>
          <p:cNvPr id="363" name="Initial value problem: since there are many potential solutions for an ODE,…"/>
          <p:cNvSpPr/>
          <p:nvPr/>
        </p:nvSpPr>
        <p:spPr>
          <a:xfrm>
            <a:off x="762000" y="457200"/>
            <a:ext cx="7930578" cy="627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sz="1800" b="1"/>
              <a:t>Initial value problem:</a:t>
            </a:r>
            <a:r>
              <a:rPr sz="1800"/>
              <a:t> since there are many potential solutions for an ODE, </a:t>
            </a:r>
          </a:p>
          <a:p>
            <a:pPr>
              <a:buClr>
                <a:srgbClr val="000000"/>
              </a:buClr>
              <a:buFont typeface="Arial"/>
            </a:pPr>
            <a:r>
              <a:rPr sz="1800"/>
              <a:t>you need to specify initial values:</a:t>
            </a:r>
          </a:p>
        </p:txBody>
      </p:sp>
      <p:sp>
        <p:nvSpPr>
          <p:cNvPr id="364" name="Example: Solve two coupled ODEs with solver ode45"/>
          <p:cNvSpPr/>
          <p:nvPr/>
        </p:nvSpPr>
        <p:spPr>
          <a:xfrm>
            <a:off x="608558" y="2678347"/>
            <a:ext cx="7897604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spcBef>
                <a:spcPts val="1000"/>
              </a:spcBef>
              <a:buClr>
                <a:srgbClr val="000000"/>
              </a:buClr>
              <a:buFont typeface="Arial"/>
            </a:pPr>
            <a:r>
              <a:rPr sz="1800" b="1" dirty="0"/>
              <a:t>Example:</a:t>
            </a:r>
            <a:r>
              <a:rPr sz="1800" dirty="0"/>
              <a:t> Solve two coupled ODEs with solver </a:t>
            </a:r>
            <a:r>
              <a:rPr lang="en-GB" sz="1800" b="1" dirty="0"/>
              <a:t>RK45 (equivalent to MATLAB ODE45)</a:t>
            </a:r>
            <a:endParaRPr sz="1800" b="1" dirty="0"/>
          </a:p>
        </p:txBody>
      </p:sp>
      <p:sp>
        <p:nvSpPr>
          <p:cNvPr id="365" name="Line"/>
          <p:cNvSpPr/>
          <p:nvPr/>
        </p:nvSpPr>
        <p:spPr>
          <a:xfrm rot="16200000">
            <a:off x="2585492" y="5140947"/>
            <a:ext cx="228601" cy="10081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563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5965" y="10800"/>
                  <a:pt x="0" y="10800"/>
                </a:cubicBezTo>
                <a:cubicBezTo>
                  <a:pt x="596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15635" y="21600"/>
                  <a:pt x="2160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6" name="Line"/>
          <p:cNvSpPr/>
          <p:nvPr/>
        </p:nvSpPr>
        <p:spPr>
          <a:xfrm rot="16200000">
            <a:off x="1073324" y="4789097"/>
            <a:ext cx="228600" cy="1711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563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5965" y="10800"/>
                  <a:pt x="0" y="10800"/>
                </a:cubicBezTo>
                <a:cubicBezTo>
                  <a:pt x="596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15635" y="21600"/>
                  <a:pt x="2160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7" name="time interval     initial values"/>
          <p:cNvSpPr/>
          <p:nvPr/>
        </p:nvSpPr>
        <p:spPr>
          <a:xfrm>
            <a:off x="938819" y="5780511"/>
            <a:ext cx="3117693" cy="31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buClr>
                <a:srgbClr val="000000"/>
              </a:buClr>
              <a:buFont typeface="Arial"/>
              <a:defRPr sz="1400"/>
            </a:lvl1pPr>
          </a:lstStyle>
          <a:p>
            <a:r>
              <a:rPr dirty="0"/>
              <a:t>time interval     </a:t>
            </a:r>
            <a:r>
              <a:rPr lang="en-GB" dirty="0"/>
              <a:t>       </a:t>
            </a:r>
            <a:r>
              <a:rPr dirty="0"/>
              <a:t>initial values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7939" y="3174337"/>
            <a:ext cx="52854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vdp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t,y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s-ES" dirty="0">
                <a:latin typeface="Courier New" pitchFamily="49" charset="0"/>
                <a:cs typeface="Courier New" pitchFamily="49" charset="0"/>
              </a:rPr>
              <a:t>    y0dot = y[1]</a:t>
            </a:r>
          </a:p>
          <a:p>
            <a:r>
              <a:rPr lang="es-ES" dirty="0">
                <a:latin typeface="Courier New" pitchFamily="49" charset="0"/>
                <a:cs typeface="Courier New" pitchFamily="49" charset="0"/>
              </a:rPr>
              <a:t>    y1dot = (1-y[0]**2)*y[1]-y[0]    </a:t>
            </a:r>
          </a:p>
          <a:p>
            <a:r>
              <a:rPr lang="es-E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dydt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= ( y0dot, y1dot )</a:t>
            </a:r>
          </a:p>
          <a:p>
            <a:r>
              <a:rPr lang="es-E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dirty="0" err="1">
                <a:latin typeface="Courier New" pitchFamily="49" charset="0"/>
                <a:cs typeface="Courier New" pitchFamily="49" charset="0"/>
              </a:rPr>
              <a:t>dydt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4894722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solution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scipy.integrate.solve_ivp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vdp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t_span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=(0,20),y0=(0,2), method='RK45')</a:t>
            </a:r>
          </a:p>
        </p:txBody>
      </p:sp>
    </p:spTree>
    <p:extLst>
      <p:ext uri="{BB962C8B-B14F-4D97-AF65-F5344CB8AC3E}">
        <p14:creationId xmlns:p14="http://schemas.microsoft.com/office/powerpoint/2010/main" val="246944506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ot result:"/>
          <p:cNvSpPr/>
          <p:nvPr/>
        </p:nvSpPr>
        <p:spPr>
          <a:xfrm>
            <a:off x="251520" y="116632"/>
            <a:ext cx="1234875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buClr>
                <a:srgbClr val="000000"/>
              </a:buClr>
              <a:buFont typeface="Arial"/>
              <a:defRPr sz="1800"/>
            </a:lvl1pPr>
          </a:lstStyle>
          <a:p>
            <a:r>
              <a:rPr dirty="0"/>
              <a:t>Plot result: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441" y="2276872"/>
            <a:ext cx="5852172" cy="43891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620688"/>
            <a:ext cx="818044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fig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plt.figure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ax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fig.add_subplot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(1, 1, 1)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ax.plot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(t, y0,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color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tab:blue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',label='y1')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ax.plot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(t, y1,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color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tab:orange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',label='y2')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ax.set_title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('Solution of the van der Pol equation, mu=1')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ax.set_xlabel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('time')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ax.set_ylabel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('solution')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ax.legend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07007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13. Plotting in 2d &amp; 3d"/>
          <p:cNvSpPr/>
          <p:nvPr/>
        </p:nvSpPr>
        <p:spPr>
          <a:xfrm>
            <a:off x="457200" y="304800"/>
            <a:ext cx="2106731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buClr>
                <a:srgbClr val="4349AA"/>
              </a:buClr>
              <a:buFont typeface="Arial"/>
              <a:defRPr sz="3200">
                <a:solidFill>
                  <a:srgbClr val="4349AA"/>
                </a:solidFill>
                <a:uFill>
                  <a:solidFill>
                    <a:srgbClr val="4349AA"/>
                  </a:solidFill>
                </a:uFill>
              </a:defRPr>
            </a:lvl1pPr>
          </a:lstStyle>
          <a:p>
            <a:r>
              <a:rPr dirty="0"/>
              <a:t>13. Plotting </a:t>
            </a:r>
          </a:p>
        </p:txBody>
      </p:sp>
      <p:sp>
        <p:nvSpPr>
          <p:cNvPr id="382" name="To plot x versus y (2d plot), use command  plot(x,y,’color_style_marker’)"/>
          <p:cNvSpPr/>
          <p:nvPr/>
        </p:nvSpPr>
        <p:spPr>
          <a:xfrm>
            <a:off x="533400" y="990600"/>
            <a:ext cx="7200882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sz="1800" dirty="0"/>
              <a:t>To plot </a:t>
            </a:r>
            <a:r>
              <a:rPr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sz="1800" dirty="0"/>
              <a:t> versus </a:t>
            </a:r>
            <a:r>
              <a:rPr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sz="1800" dirty="0"/>
              <a:t> (2d plot), use command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GB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,*options</a:t>
            </a:r>
            <a:r>
              <a:rPr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52527" y="304800"/>
            <a:ext cx="3923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https://matplotlib.org/users/index.html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528" y="1654204"/>
            <a:ext cx="4596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plt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  <a:hlinkClick r:id="rId2" tooltip="View documentation for matplotlib.pyplot.plot"/>
              </a:rPr>
              <a:t>plt.plot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([1, 2, 3, 4])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  <a:hlinkClick r:id="rId3" tooltip="View documentation for matplotlib.pyplot.ylabel"/>
              </a:rPr>
              <a:t>plt.ylabel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('some numbers') 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  <a:hlinkClick r:id="rId4" tooltip="View documentation for matplotlib.pyplot.show"/>
              </a:rPr>
              <a:t>plt.show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370191"/>
            <a:ext cx="3958247" cy="29686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528" y="4028872"/>
            <a:ext cx="52560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# evenly sampled time at 200ms intervals t = </a:t>
            </a:r>
            <a:r>
              <a:rPr lang="en-GB" dirty="0" err="1">
                <a:latin typeface="Courier New" pitchFamily="49" charset="0"/>
                <a:cs typeface="Courier New" pitchFamily="49" charset="0"/>
                <a:hlinkClick r:id="rId6" tooltip="View documentation for numpy.arange"/>
              </a:rPr>
              <a:t>np.arange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(0., 5., 0.2)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# red dashes, blue squares and green triangles 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  <a:hlinkClick r:id="rId2" tooltip="View documentation for matplotlib.pyplot.plot"/>
              </a:rPr>
              <a:t>plt.plot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(t, t, 'r--', t, t**2, '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bs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 t, t**3, 'g^') </a:t>
            </a:r>
            <a:r>
              <a:rPr lang="en-GB" dirty="0" err="1">
                <a:latin typeface="Courier New" pitchFamily="49" charset="0"/>
                <a:cs typeface="Courier New" pitchFamily="49" charset="0"/>
                <a:hlinkClick r:id="rId4" tooltip="View documentation for matplotlib.pyplot.show"/>
              </a:rPr>
              <a:t>plt.show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105" y="4263800"/>
            <a:ext cx="3264024" cy="244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1363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339" y="920067"/>
            <a:ext cx="3171170" cy="3240360"/>
          </a:xfrm>
          <a:prstGeom prst="rect">
            <a:avLst/>
          </a:prstGeom>
        </p:spPr>
      </p:pic>
      <p:sp>
        <p:nvSpPr>
          <p:cNvPr id="391" name="Multiple panels: To arrange plots in         Example: four 3d plots…"/>
          <p:cNvSpPr/>
          <p:nvPr/>
        </p:nvSpPr>
        <p:spPr>
          <a:xfrm>
            <a:off x="245096" y="298338"/>
            <a:ext cx="867758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sz="1800" b="1" dirty="0"/>
              <a:t>Multiple panels:</a:t>
            </a:r>
            <a:r>
              <a:rPr sz="1800" dirty="0"/>
              <a:t> To arrange plots in         </a:t>
            </a:r>
            <a:r>
              <a:rPr lang="en-GB" sz="1800" dirty="0"/>
              <a:t>			</a:t>
            </a:r>
            <a:r>
              <a:rPr sz="1800" b="1" dirty="0"/>
              <a:t>Example: </a:t>
            </a:r>
            <a:r>
              <a:rPr sz="1800" dirty="0"/>
              <a:t>four 3d plots 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GB" sz="1800" dirty="0"/>
              <a:t>		</a:t>
            </a:r>
            <a:r>
              <a:rPr sz="1800" dirty="0"/>
              <a:t>a matrix use</a:t>
            </a:r>
          </a:p>
        </p:txBody>
      </p:sp>
      <p:sp>
        <p:nvSpPr>
          <p:cNvPr id="395" name="Additional 2d plots are: loglog, semilogx, and semilogy…"/>
          <p:cNvSpPr/>
          <p:nvPr/>
        </p:nvSpPr>
        <p:spPr>
          <a:xfrm>
            <a:off x="3995936" y="4995597"/>
            <a:ext cx="3932650" cy="78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spcBef>
                <a:spcPts val="1000"/>
              </a:spcBef>
              <a:buClr>
                <a:srgbClr val="000000"/>
              </a:buClr>
              <a:buFont typeface="Arial"/>
            </a:pPr>
            <a:r>
              <a:rPr lang="en-GB" dirty="0"/>
              <a:t>A beautiful gallery of plots</a:t>
            </a:r>
          </a:p>
          <a:p>
            <a:pPr>
              <a:spcBef>
                <a:spcPts val="1000"/>
              </a:spcBef>
              <a:buClr>
                <a:srgbClr val="000000"/>
              </a:buClr>
              <a:buFont typeface="Arial"/>
            </a:pPr>
            <a:r>
              <a:rPr lang="en-GB" dirty="0">
                <a:hlinkClick r:id="rId3"/>
              </a:rPr>
              <a:t>https://matplotlib.org/gallery/index.html</a:t>
            </a:r>
            <a:endParaRPr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209491" y="1090766"/>
            <a:ext cx="674686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t=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(0,2*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np.pi,np.pi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/10)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X,Y,Z = cylinder(4*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(t),50)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# set up a square figure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fig =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plt.figure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figsize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plt.figaspect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(1.0))</a:t>
            </a:r>
          </a:p>
          <a:p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ax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fig.add_subplot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(2, 2, 1, projection='3d')</a:t>
            </a:r>
          </a:p>
          <a:p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ax.plot_wireframe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(X, Y,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(Z))</a:t>
            </a:r>
          </a:p>
          <a:p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ax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fig.add_subplot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(2, 2, 2, projection='3d')</a:t>
            </a:r>
          </a:p>
          <a:p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ax.plot_wireframe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(X, Y,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np.square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(Z))</a:t>
            </a:r>
          </a:p>
          <a:p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ax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fig.add_subplot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(2, 2, 3, projection='3d')</a:t>
            </a:r>
          </a:p>
          <a:p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ax.plot_wireframe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(X, Y, Z*5)</a:t>
            </a:r>
          </a:p>
          <a:p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ax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fig.add_subplot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(2, 2, 4, projection='3d')</a:t>
            </a:r>
          </a:p>
          <a:p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ax.plot_wireframe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(X, Y, Z)</a:t>
            </a:r>
          </a:p>
          <a:p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97881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o download the files log on Blackboard:…"/>
          <p:cNvSpPr/>
          <p:nvPr/>
        </p:nvSpPr>
        <p:spPr>
          <a:xfrm>
            <a:off x="254000" y="2222500"/>
            <a:ext cx="8483600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buSzPct val="125000"/>
              <a:buChar char="•"/>
            </a:pPr>
            <a:r>
              <a:rPr dirty="0"/>
              <a:t> </a:t>
            </a:r>
            <a:r>
              <a:rPr dirty="0">
                <a:latin typeface="+mj-lt"/>
              </a:rPr>
              <a:t>To download the files log on Blackboard:</a:t>
            </a:r>
          </a:p>
          <a:p>
            <a:r>
              <a:rPr b="1" u="sng" dirty="0">
                <a:solidFill>
                  <a:srgbClr val="0000EE"/>
                </a:solidFill>
                <a:latin typeface="+mj-lt"/>
                <a:ea typeface="Times"/>
                <a:cs typeface="Times"/>
                <a:sym typeface="Times"/>
                <a:hlinkClick r:id="rId2"/>
              </a:rPr>
              <a:t>https://bb.imperial.ac.uk</a:t>
            </a:r>
          </a:p>
          <a:p>
            <a:endParaRPr b="1" u="sng" dirty="0">
              <a:solidFill>
                <a:srgbClr val="0000EE"/>
              </a:solidFill>
              <a:latin typeface="+mj-lt"/>
              <a:ea typeface="Times"/>
              <a:cs typeface="Times"/>
              <a:sym typeface="Times"/>
              <a:hlinkClick r:id="rId2"/>
            </a:endParaRPr>
          </a:p>
          <a:p>
            <a:pPr>
              <a:buSzPct val="125000"/>
              <a:buChar char="•"/>
            </a:pPr>
            <a:r>
              <a:rPr dirty="0">
                <a:latin typeface="+mj-lt"/>
              </a:rPr>
              <a:t> The files are also on:</a:t>
            </a:r>
          </a:p>
          <a:p>
            <a:r>
              <a:rPr b="1" u="sng" dirty="0">
                <a:solidFill>
                  <a:srgbClr val="0000EE"/>
                </a:solidFill>
                <a:latin typeface="+mj-lt"/>
                <a:ea typeface="Times"/>
                <a:cs typeface="Times"/>
                <a:sym typeface="Times"/>
                <a:hlinkClick r:id="rId3"/>
              </a:rPr>
              <a:t>http://www.bg.ic.ac.uk/research/g.stan/#Lecture_Notes</a:t>
            </a:r>
          </a:p>
        </p:txBody>
      </p:sp>
    </p:spTree>
    <p:extLst>
      <p:ext uri="{BB962C8B-B14F-4D97-AF65-F5344CB8AC3E}">
        <p14:creationId xmlns:p14="http://schemas.microsoft.com/office/powerpoint/2010/main" val="33693847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. Getting started"/>
          <p:cNvSpPr/>
          <p:nvPr/>
        </p:nvSpPr>
        <p:spPr>
          <a:xfrm>
            <a:off x="533400" y="350837"/>
            <a:ext cx="345575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buClr>
                <a:srgbClr val="4349AA"/>
              </a:buClr>
              <a:buFont typeface="ヒラギノ角ゴ ProN W3"/>
            </a:pPr>
            <a:r>
              <a:rPr sz="3200" dirty="0">
                <a:solidFill>
                  <a:srgbClr val="4349AA"/>
                </a:solidFill>
                <a:uFill>
                  <a:solidFill>
                    <a:srgbClr val="4349AA"/>
                  </a:solidFill>
                </a:uFill>
                <a:latin typeface="ヒラギノ角ゴ ProN W3"/>
                <a:ea typeface="ヒラギノ角ゴ ProN W3"/>
                <a:cs typeface="ヒラギノ角ゴ ProN W3"/>
                <a:sym typeface="ヒラギノ角ゴ ProN W3"/>
              </a:rPr>
              <a:t> 2. </a:t>
            </a:r>
            <a:r>
              <a:rPr sz="3200" dirty="0">
                <a:solidFill>
                  <a:srgbClr val="4349AA"/>
                </a:solidFill>
                <a:uFill>
                  <a:solidFill>
                    <a:srgbClr val="4349AA"/>
                  </a:solidFill>
                </a:uFill>
              </a:rPr>
              <a:t>Getting started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2" y="1052736"/>
            <a:ext cx="2910282" cy="53175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47864" y="1412776"/>
            <a:ext cx="52565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will use Python3 inside a </a:t>
            </a:r>
            <a:r>
              <a:rPr lang="en-GB" dirty="0" err="1"/>
              <a:t>Jupyter</a:t>
            </a:r>
            <a:r>
              <a:rPr lang="en-GB" dirty="0"/>
              <a:t> notebook.</a:t>
            </a:r>
          </a:p>
          <a:p>
            <a:endParaRPr lang="en-GB" dirty="0"/>
          </a:p>
          <a:p>
            <a:r>
              <a:rPr lang="en-GB" dirty="0"/>
              <a:t>We are using the “Anaconda” Python distribution which includes </a:t>
            </a:r>
            <a:r>
              <a:rPr lang="en-GB" dirty="0" err="1"/>
              <a:t>Jupyter</a:t>
            </a:r>
            <a:r>
              <a:rPr lang="en-GB" dirty="0"/>
              <a:t> and many useful libraries.</a:t>
            </a:r>
          </a:p>
          <a:p>
            <a:endParaRPr lang="en-GB" dirty="0"/>
          </a:p>
          <a:p>
            <a:r>
              <a:rPr lang="en-GB" dirty="0"/>
              <a:t>Later you may want to use python by itself.</a:t>
            </a:r>
          </a:p>
          <a:p>
            <a:r>
              <a:rPr lang="en-GB" dirty="0"/>
              <a:t>On Anaconda in Windows you can use the “</a:t>
            </a:r>
            <a:r>
              <a:rPr lang="en-GB" dirty="0" err="1"/>
              <a:t>Spyder</a:t>
            </a:r>
            <a:r>
              <a:rPr lang="en-GB" dirty="0"/>
              <a:t>” integrated environment.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419872" y="5805264"/>
            <a:ext cx="458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Go to the Start Menu -&gt; Anaconda -&gt; </a:t>
            </a:r>
            <a:r>
              <a:rPr lang="en-GB" dirty="0" err="1"/>
              <a:t>Jupyter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395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Different ways to use Matlab:…"/>
          <p:cNvSpPr/>
          <p:nvPr/>
        </p:nvSpPr>
        <p:spPr>
          <a:xfrm>
            <a:off x="457200" y="685799"/>
            <a:ext cx="8166100" cy="3734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97840" indent="-457200">
              <a:buClr>
                <a:srgbClr val="000000"/>
              </a:buClr>
              <a:buFont typeface="Arial"/>
              <a:defRPr sz="2000" b="1"/>
            </a:pPr>
            <a:r>
              <a:rPr dirty="0"/>
              <a:t>Different ways to use </a:t>
            </a:r>
            <a:r>
              <a:rPr lang="en-GB" dirty="0"/>
              <a:t>Python:</a:t>
            </a:r>
            <a:endParaRPr dirty="0"/>
          </a:p>
          <a:p>
            <a:pPr marL="497840" indent="-457200">
              <a:buClr>
                <a:srgbClr val="000000"/>
              </a:buClr>
              <a:buFont typeface="Arial"/>
              <a:defRPr sz="1800"/>
            </a:pPr>
            <a:endParaRPr dirty="0"/>
          </a:p>
          <a:p>
            <a:pPr marL="497840" indent="-457200">
              <a:buClr>
                <a:srgbClr val="000000"/>
              </a:buClr>
              <a:buFont typeface="Arial"/>
            </a:pPr>
            <a:r>
              <a:rPr sz="1800" b="1" dirty="0"/>
              <a:t>(1)</a:t>
            </a:r>
            <a:r>
              <a:rPr sz="1800" i="1" dirty="0"/>
              <a:t> </a:t>
            </a:r>
            <a:r>
              <a:rPr sz="1800" b="1" i="1" dirty="0"/>
              <a:t>Interactive mode:</a:t>
            </a:r>
            <a:r>
              <a:rPr sz="1800" dirty="0"/>
              <a:t>  just type commands and define variables</a:t>
            </a:r>
            <a:r>
              <a:rPr lang="en-GB" dirty="0"/>
              <a:t>. Not recommended for any but the simplest commands.</a:t>
            </a:r>
            <a:endParaRPr sz="1800" i="1" dirty="0"/>
          </a:p>
          <a:p>
            <a:pPr marL="497840" indent="-457200">
              <a:buClr>
                <a:srgbClr val="000000"/>
              </a:buClr>
              <a:buFont typeface="Arial"/>
            </a:pPr>
            <a:r>
              <a:rPr sz="1800" dirty="0"/>
              <a:t>       </a:t>
            </a:r>
          </a:p>
          <a:p>
            <a:pPr marL="497840" indent="-457200">
              <a:buClr>
                <a:srgbClr val="000000"/>
              </a:buClr>
              <a:buFont typeface="Arial"/>
            </a:pPr>
            <a:r>
              <a:rPr sz="1800" b="1" dirty="0"/>
              <a:t>(2)</a:t>
            </a:r>
            <a:r>
              <a:rPr sz="1800" dirty="0"/>
              <a:t> </a:t>
            </a:r>
            <a:r>
              <a:rPr lang="en-GB" sz="1800" b="1" dirty="0" err="1"/>
              <a:t>Jupyter</a:t>
            </a:r>
            <a:r>
              <a:rPr lang="en-GB" sz="1800" b="1" dirty="0"/>
              <a:t> notebook</a:t>
            </a:r>
            <a:r>
              <a:rPr sz="1800" b="1" i="1" dirty="0"/>
              <a:t>:</a:t>
            </a:r>
            <a:r>
              <a:rPr sz="1800" dirty="0"/>
              <a:t> </a:t>
            </a:r>
          </a:p>
          <a:p>
            <a:pPr marL="497840" indent="-457200">
              <a:buClr>
                <a:srgbClr val="000000"/>
              </a:buClr>
              <a:buFont typeface="Arial"/>
            </a:pPr>
            <a:r>
              <a:rPr sz="1800" dirty="0"/>
              <a:t>       </a:t>
            </a:r>
            <a:r>
              <a:rPr lang="en-GB" sz="1800" dirty="0"/>
              <a:t>Type commands and run them in a web interface.</a:t>
            </a:r>
          </a:p>
          <a:p>
            <a:pPr marL="497840" indent="-457200">
              <a:buClr>
                <a:srgbClr val="000000"/>
              </a:buClr>
              <a:buFont typeface="Arial"/>
            </a:pPr>
            <a:endParaRPr lang="en-GB" dirty="0"/>
          </a:p>
          <a:p>
            <a:pPr marL="497840" indent="-457200">
              <a:buClr>
                <a:srgbClr val="000000"/>
              </a:buClr>
              <a:buFont typeface="Arial"/>
            </a:pPr>
            <a:endParaRPr dirty="0"/>
          </a:p>
          <a:p>
            <a:pPr marL="497840" indent="-457200">
              <a:buClr>
                <a:srgbClr val="000000"/>
              </a:buClr>
              <a:buFont typeface="Arial"/>
            </a:pPr>
            <a:r>
              <a:rPr sz="1800" b="1" dirty="0"/>
              <a:t>(3)</a:t>
            </a:r>
            <a:r>
              <a:rPr sz="1800" i="1" dirty="0"/>
              <a:t> </a:t>
            </a:r>
            <a:r>
              <a:rPr lang="en-GB" sz="1800" i="1" dirty="0"/>
              <a:t>Standalone</a:t>
            </a:r>
            <a:r>
              <a:rPr sz="1800" b="1" i="1" dirty="0"/>
              <a:t>:</a:t>
            </a:r>
            <a:r>
              <a:rPr sz="1800" dirty="0"/>
              <a:t> </a:t>
            </a:r>
          </a:p>
          <a:p>
            <a:pPr marL="497840" indent="-457200">
              <a:buClr>
                <a:srgbClr val="000000"/>
              </a:buClr>
              <a:buFont typeface="Arial"/>
              <a:defRPr sz="1800"/>
            </a:pPr>
            <a:r>
              <a:rPr dirty="0"/>
              <a:t>       </a:t>
            </a:r>
            <a:r>
              <a:rPr lang="en-GB" dirty="0"/>
              <a:t>Edit files and run them</a:t>
            </a:r>
          </a:p>
          <a:p>
            <a:pPr marL="497840" indent="-457200">
              <a:buClr>
                <a:srgbClr val="000000"/>
              </a:buClr>
              <a:buFont typeface="Arial"/>
              <a:defRPr sz="1800"/>
            </a:pPr>
            <a:r>
              <a:rPr lang="en-GB" sz="1800" dirty="0"/>
              <a:t>	</a:t>
            </a:r>
            <a:r>
              <a:rPr lang="en-GB" dirty="0"/>
              <a:t>Use “</a:t>
            </a:r>
            <a:r>
              <a:rPr lang="en-GB" dirty="0" err="1"/>
              <a:t>Spyder</a:t>
            </a:r>
            <a:r>
              <a:rPr lang="en-GB" dirty="0"/>
              <a:t>” in Windows</a:t>
            </a:r>
          </a:p>
          <a:p>
            <a:pPr marL="497840" indent="-457200">
              <a:buClr>
                <a:srgbClr val="000000"/>
              </a:buClr>
              <a:buFont typeface="Arial"/>
              <a:defRPr sz="1800"/>
            </a:pPr>
            <a:r>
              <a:rPr lang="en-GB" sz="1800" dirty="0"/>
              <a:t>	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python3 myscript.py    </a:t>
            </a:r>
            <a:r>
              <a:rPr lang="en-GB" sz="1800" dirty="0"/>
              <a:t>in </a:t>
            </a:r>
            <a:r>
              <a:rPr lang="en-GB" sz="1800" dirty="0" err="1"/>
              <a:t>linux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9734382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Matlab provides large amounts of documentation and tutorials:"/>
          <p:cNvSpPr/>
          <p:nvPr/>
        </p:nvSpPr>
        <p:spPr>
          <a:xfrm>
            <a:off x="304800" y="787400"/>
            <a:ext cx="6185668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buClr>
                <a:srgbClr val="000000"/>
              </a:buClr>
              <a:buFont typeface="Arial"/>
              <a:defRPr sz="2000"/>
            </a:lvl1pPr>
          </a:lstStyle>
          <a:p>
            <a:r>
              <a:rPr lang="en-GB" dirty="0"/>
              <a:t>Python</a:t>
            </a:r>
            <a:r>
              <a:rPr dirty="0"/>
              <a:t> </a:t>
            </a:r>
            <a:r>
              <a:rPr lang="en-GB" dirty="0"/>
              <a:t>has </a:t>
            </a:r>
            <a:r>
              <a:rPr dirty="0"/>
              <a:t>large amounts of documentation and tutorials: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hlinkClick r:id="rId2"/>
              </a:rPr>
              <a:t>https://docs.python.org/3/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https://numpy.org/doc/1.17/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4"/>
              </a:rPr>
              <a:t>https://www.scipy.org/docs.html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69" name="3. Documentation and help"/>
          <p:cNvSpPr/>
          <p:nvPr/>
        </p:nvSpPr>
        <p:spPr>
          <a:xfrm>
            <a:off x="304800" y="228600"/>
            <a:ext cx="5012492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buClr>
                <a:srgbClr val="4349AA"/>
              </a:buClr>
              <a:buFont typeface="Arial"/>
              <a:defRPr sz="3200">
                <a:solidFill>
                  <a:srgbClr val="4349AA"/>
                </a:solidFill>
                <a:uFill>
                  <a:solidFill>
                    <a:srgbClr val="4349AA"/>
                  </a:solidFill>
                </a:uFill>
              </a:defRPr>
            </a:lvl1pPr>
          </a:lstStyle>
          <a:p>
            <a:r>
              <a:rPr dirty="0"/>
              <a:t>3. Documentation and help</a:t>
            </a:r>
          </a:p>
        </p:txBody>
      </p:sp>
    </p:spTree>
    <p:extLst>
      <p:ext uri="{BB962C8B-B14F-4D97-AF65-F5344CB8AC3E}">
        <p14:creationId xmlns:p14="http://schemas.microsoft.com/office/powerpoint/2010/main" val="371813048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Matrix assignment:"/>
          <p:cNvSpPr/>
          <p:nvPr/>
        </p:nvSpPr>
        <p:spPr>
          <a:xfrm>
            <a:off x="5442550" y="1295672"/>
            <a:ext cx="2540283" cy="38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sz="2000" b="1" dirty="0"/>
              <a:t>Matrix assignment:</a:t>
            </a:r>
            <a:r>
              <a:rPr sz="2000" dirty="0"/>
              <a:t> </a:t>
            </a:r>
          </a:p>
        </p:txBody>
      </p:sp>
      <p:sp>
        <p:nvSpPr>
          <p:cNvPr id="73" name="4. Variables are represented as matrices"/>
          <p:cNvSpPr/>
          <p:nvPr/>
        </p:nvSpPr>
        <p:spPr>
          <a:xfrm>
            <a:off x="164425" y="116632"/>
            <a:ext cx="65482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buClr>
                <a:srgbClr val="4349AA"/>
              </a:buClr>
              <a:buFont typeface="Arial"/>
              <a:defRPr sz="3200">
                <a:solidFill>
                  <a:srgbClr val="4349AA"/>
                </a:solidFill>
                <a:uFill>
                  <a:solidFill>
                    <a:srgbClr val="4349AA"/>
                  </a:solidFill>
                </a:uFill>
              </a:defRPr>
            </a:lvl1pPr>
          </a:lstStyle>
          <a:p>
            <a:r>
              <a:rPr dirty="0"/>
              <a:t>4. </a:t>
            </a:r>
            <a:r>
              <a:rPr lang="en-GB" dirty="0"/>
              <a:t>M</a:t>
            </a:r>
            <a:r>
              <a:rPr dirty="0" err="1"/>
              <a:t>atrices</a:t>
            </a:r>
            <a:r>
              <a:rPr lang="en-GB" dirty="0"/>
              <a:t> can be defined as variables</a:t>
            </a:r>
            <a:endParaRPr dirty="0"/>
          </a:p>
        </p:txBody>
      </p:sp>
      <p:sp>
        <p:nvSpPr>
          <p:cNvPr id="74" name="C= A + B         assigns matrix C as the sum of matrices A and B…"/>
          <p:cNvSpPr/>
          <p:nvPr/>
        </p:nvSpPr>
        <p:spPr>
          <a:xfrm>
            <a:off x="755576" y="1797026"/>
            <a:ext cx="7164075" cy="5088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sz="1800" i="1" dirty="0"/>
              <a:t>C= A + B</a:t>
            </a:r>
            <a:r>
              <a:rPr sz="1800" dirty="0"/>
              <a:t>         assigns matrix </a:t>
            </a:r>
            <a:r>
              <a:rPr sz="1800" i="1" dirty="0"/>
              <a:t>C</a:t>
            </a:r>
            <a:r>
              <a:rPr sz="1800" dirty="0"/>
              <a:t> as the sum of matrices </a:t>
            </a:r>
            <a:r>
              <a:rPr sz="1800" i="1" dirty="0"/>
              <a:t>A</a:t>
            </a:r>
            <a:r>
              <a:rPr sz="1800" dirty="0"/>
              <a:t> and </a:t>
            </a:r>
            <a:r>
              <a:rPr sz="1800" i="1" dirty="0"/>
              <a:t>B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endParaRPr sz="1800" i="1" dirty="0"/>
          </a:p>
          <a:p>
            <a:pPr>
              <a:buClr>
                <a:srgbClr val="000000"/>
              </a:buClr>
              <a:buFont typeface="Arial"/>
            </a:pPr>
            <a:r>
              <a:rPr sz="1800" dirty="0"/>
              <a:t>If </a:t>
            </a:r>
            <a:r>
              <a:rPr sz="1800" i="1" dirty="0"/>
              <a:t>A</a:t>
            </a:r>
            <a:r>
              <a:rPr sz="1800" dirty="0"/>
              <a:t> and </a:t>
            </a:r>
            <a:r>
              <a:rPr sz="1800" i="1" dirty="0"/>
              <a:t>B</a:t>
            </a:r>
            <a:r>
              <a:rPr sz="1800" dirty="0"/>
              <a:t> are matrices of same dimension, e.g. [3x4] with 3 rows and</a:t>
            </a:r>
          </a:p>
          <a:p>
            <a:pPr>
              <a:buClr>
                <a:srgbClr val="000000"/>
              </a:buClr>
              <a:buFont typeface="Arial"/>
            </a:pPr>
            <a:r>
              <a:rPr sz="1800" dirty="0"/>
              <a:t>4 columns, </a:t>
            </a:r>
            <a:r>
              <a:rPr sz="1800" i="1" dirty="0"/>
              <a:t>C</a:t>
            </a:r>
            <a:r>
              <a:rPr sz="1800" dirty="0"/>
              <a:t> is [3x4] matrix with element-wise addition. 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endParaRPr sz="1800" dirty="0"/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dirty="0"/>
              <a:t>Example with [2x2] matrices: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endParaRPr dirty="0"/>
          </a:p>
          <a:p>
            <a:pPr>
              <a:buClr>
                <a:srgbClr val="000000"/>
              </a:buClr>
              <a:buFont typeface="Arial"/>
            </a:pPr>
            <a:r>
              <a:rPr sz="1800" dirty="0"/>
              <a:t>       </a:t>
            </a:r>
            <a:r>
              <a:rPr sz="1800" i="1" dirty="0"/>
              <a:t>A</a:t>
            </a:r>
            <a:r>
              <a:rPr sz="1800" dirty="0"/>
              <a:t>=                  </a:t>
            </a:r>
            <a:r>
              <a:rPr sz="1800" i="1" dirty="0"/>
              <a:t>B</a:t>
            </a:r>
            <a:r>
              <a:rPr sz="1800" dirty="0"/>
              <a:t>=                           </a:t>
            </a:r>
            <a:r>
              <a:rPr sz="1800" i="1" dirty="0"/>
              <a:t>C</a:t>
            </a:r>
            <a:r>
              <a:rPr sz="1800" dirty="0"/>
              <a:t>=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a=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([[2,4],[3,7]])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b=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([[5,1],[6,2]])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c=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a+b</a:t>
            </a:r>
            <a:endParaRPr sz="1800" dirty="0"/>
          </a:p>
          <a:p>
            <a:pPr>
              <a:buClr>
                <a:srgbClr val="000000"/>
              </a:buClr>
              <a:buFont typeface="Arial"/>
            </a:pPr>
            <a:r>
              <a:rPr sz="1800" dirty="0"/>
              <a:t>If </a:t>
            </a:r>
            <a:r>
              <a:rPr sz="1800" i="1" dirty="0"/>
              <a:t>C</a:t>
            </a:r>
            <a:r>
              <a:rPr sz="1800" dirty="0"/>
              <a:t> existed before e.g. </a:t>
            </a:r>
            <a:r>
              <a:rPr sz="1800" i="1" dirty="0"/>
              <a:t>C</a:t>
            </a:r>
            <a:r>
              <a:rPr sz="1800" dirty="0"/>
              <a:t>=[1] (i.e. a [1x1] matrix), then </a:t>
            </a:r>
            <a:r>
              <a:rPr sz="1800" i="1" dirty="0"/>
              <a:t>C</a:t>
            </a:r>
            <a:r>
              <a:rPr sz="1800" dirty="0"/>
              <a:t> is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dirty="0"/>
              <a:t>overwritten by this new assignment.</a:t>
            </a:r>
          </a:p>
          <a:p>
            <a:pPr>
              <a:buClr>
                <a:srgbClr val="000000"/>
              </a:buClr>
              <a:buFont typeface="Arial"/>
            </a:pPr>
            <a:r>
              <a:rPr sz="1800" dirty="0"/>
              <a:t>If dimensions of </a:t>
            </a:r>
            <a:r>
              <a:rPr sz="1800" i="1" dirty="0"/>
              <a:t>A</a:t>
            </a:r>
            <a:r>
              <a:rPr sz="1800" dirty="0"/>
              <a:t> and </a:t>
            </a:r>
            <a:r>
              <a:rPr sz="1800" i="1" dirty="0"/>
              <a:t>B</a:t>
            </a:r>
            <a:r>
              <a:rPr sz="1800" dirty="0"/>
              <a:t> don’t match, you will get an error: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: operands could not be broadcast together with shapes (3,) (4,)</a:t>
            </a:r>
            <a:endParaRPr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000000"/>
              </a:buClr>
              <a:buFont typeface="Arial"/>
            </a:pPr>
            <a:r>
              <a:rPr dirty="0"/>
              <a:t>Matrix dimensions must agree</a:t>
            </a:r>
          </a:p>
        </p:txBody>
      </p:sp>
      <p:sp>
        <p:nvSpPr>
          <p:cNvPr id="75" name="Matrix variables don’t need to be declared. They are just assigned to values and…"/>
          <p:cNvSpPr/>
          <p:nvPr/>
        </p:nvSpPr>
        <p:spPr>
          <a:xfrm>
            <a:off x="331804" y="711667"/>
            <a:ext cx="5680355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  <a:defRPr sz="1800"/>
            </a:pPr>
            <a:r>
              <a:rPr lang="en-GB" dirty="0"/>
              <a:t>You can define matrices as </a:t>
            </a:r>
            <a:r>
              <a:rPr lang="en-GB" dirty="0" err="1"/>
              <a:t>numpy</a:t>
            </a:r>
            <a:r>
              <a:rPr lang="en-GB" dirty="0"/>
              <a:t> arrays: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a=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([1,2,3])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endParaRPr lang="en-GB" dirty="0"/>
          </a:p>
        </p:txBody>
      </p:sp>
      <p:sp>
        <p:nvSpPr>
          <p:cNvPr id="76" name="Shape"/>
          <p:cNvSpPr/>
          <p:nvPr/>
        </p:nvSpPr>
        <p:spPr>
          <a:xfrm>
            <a:off x="1403648" y="3582448"/>
            <a:ext cx="838200" cy="533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91" y="0"/>
                </a:moveTo>
                <a:cubicBezTo>
                  <a:pt x="1026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8"/>
                  <a:pt x="1026" y="21600"/>
                  <a:pt x="2291" y="21600"/>
                </a:cubicBezTo>
                <a:moveTo>
                  <a:pt x="19309" y="0"/>
                </a:moveTo>
                <a:cubicBezTo>
                  <a:pt x="20574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574" y="21600"/>
                  <a:pt x="19309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7" name="Arrow"/>
          <p:cNvSpPr/>
          <p:nvPr/>
        </p:nvSpPr>
        <p:spPr>
          <a:xfrm>
            <a:off x="3563888" y="3861048"/>
            <a:ext cx="400970" cy="77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3DA779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8" name="4…"/>
          <p:cNvSpPr/>
          <p:nvPr/>
        </p:nvSpPr>
        <p:spPr>
          <a:xfrm>
            <a:off x="1403648" y="3628335"/>
            <a:ext cx="760423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497840" indent="-457200">
              <a:buClr>
                <a:srgbClr val="000000"/>
              </a:buClr>
              <a:buSzPct val="100000"/>
              <a:buFont typeface="Arial"/>
              <a:buAutoNum type="arabicPeriod" startAt="2"/>
              <a:defRPr sz="1400"/>
            </a:pPr>
            <a:r>
              <a:rPr dirty="0"/>
              <a:t>4</a:t>
            </a:r>
          </a:p>
          <a:p>
            <a:pPr marL="497840" indent="-457200">
              <a:buClr>
                <a:srgbClr val="000000"/>
              </a:buClr>
              <a:buSzPct val="100000"/>
              <a:buFont typeface="Arial"/>
              <a:buAutoNum type="arabicPeriod" startAt="2"/>
              <a:defRPr sz="1400"/>
            </a:pPr>
            <a:r>
              <a:rPr dirty="0"/>
              <a:t>7</a:t>
            </a:r>
          </a:p>
        </p:txBody>
      </p:sp>
      <p:sp>
        <p:nvSpPr>
          <p:cNvPr id="79" name="1…"/>
          <p:cNvSpPr/>
          <p:nvPr/>
        </p:nvSpPr>
        <p:spPr>
          <a:xfrm>
            <a:off x="2668804" y="3582448"/>
            <a:ext cx="760423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497840" indent="-457200">
              <a:buClr>
                <a:srgbClr val="000000"/>
              </a:buClr>
              <a:buSzPct val="100000"/>
              <a:buFont typeface="Arial"/>
              <a:buAutoNum type="arabicPeriod" startAt="5"/>
              <a:defRPr sz="1400"/>
            </a:pPr>
            <a:r>
              <a:rPr dirty="0"/>
              <a:t>1</a:t>
            </a:r>
          </a:p>
          <a:p>
            <a:pPr marL="497840" indent="-457200">
              <a:buClr>
                <a:srgbClr val="000000"/>
              </a:buClr>
              <a:buSzPct val="100000"/>
              <a:buFont typeface="Arial"/>
              <a:buAutoNum type="arabicPeriod" startAt="5"/>
              <a:defRPr sz="1400"/>
            </a:pPr>
            <a:r>
              <a:rPr dirty="0"/>
              <a:t>2</a:t>
            </a:r>
          </a:p>
        </p:txBody>
      </p:sp>
      <p:sp>
        <p:nvSpPr>
          <p:cNvPr id="80" name="Shape"/>
          <p:cNvSpPr/>
          <p:nvPr/>
        </p:nvSpPr>
        <p:spPr>
          <a:xfrm>
            <a:off x="2655811" y="3582448"/>
            <a:ext cx="838200" cy="533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91" y="0"/>
                </a:moveTo>
                <a:cubicBezTo>
                  <a:pt x="1026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8"/>
                  <a:pt x="1026" y="21600"/>
                  <a:pt x="2291" y="21600"/>
                </a:cubicBezTo>
                <a:moveTo>
                  <a:pt x="19309" y="0"/>
                </a:moveTo>
                <a:cubicBezTo>
                  <a:pt x="20574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574" y="21600"/>
                  <a:pt x="19309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81" name="Shape"/>
          <p:cNvSpPr/>
          <p:nvPr/>
        </p:nvSpPr>
        <p:spPr>
          <a:xfrm>
            <a:off x="4317087" y="3600174"/>
            <a:ext cx="838200" cy="533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91" y="0"/>
                </a:moveTo>
                <a:cubicBezTo>
                  <a:pt x="1026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8"/>
                  <a:pt x="1026" y="21600"/>
                  <a:pt x="2291" y="21600"/>
                </a:cubicBezTo>
                <a:moveTo>
                  <a:pt x="19309" y="0"/>
                </a:moveTo>
                <a:cubicBezTo>
                  <a:pt x="20574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0574" y="21600"/>
                  <a:pt x="19309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82" name="5…"/>
          <p:cNvSpPr/>
          <p:nvPr/>
        </p:nvSpPr>
        <p:spPr>
          <a:xfrm>
            <a:off x="4355976" y="3607848"/>
            <a:ext cx="760423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497840" indent="-457200">
              <a:buClr>
                <a:srgbClr val="000000"/>
              </a:buClr>
              <a:buSzPct val="100000"/>
              <a:buFont typeface="Arial"/>
              <a:buAutoNum type="arabicPeriod" startAt="7"/>
              <a:defRPr sz="1400"/>
            </a:pPr>
            <a:r>
              <a:rPr dirty="0"/>
              <a:t>5</a:t>
            </a:r>
          </a:p>
          <a:p>
            <a:pPr marL="497840" indent="-457200">
              <a:buClr>
                <a:srgbClr val="000000"/>
              </a:buClr>
              <a:buFont typeface="Arial"/>
              <a:defRPr sz="1400"/>
            </a:pPr>
            <a:r>
              <a:rPr dirty="0"/>
              <a:t>9       9</a:t>
            </a:r>
          </a:p>
        </p:txBody>
      </p:sp>
    </p:spTree>
    <p:extLst>
      <p:ext uri="{BB962C8B-B14F-4D97-AF65-F5344CB8AC3E}">
        <p14:creationId xmlns:p14="http://schemas.microsoft.com/office/powerpoint/2010/main" val="321137570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owing values:"/>
          <p:cNvSpPr/>
          <p:nvPr/>
        </p:nvSpPr>
        <p:spPr>
          <a:xfrm>
            <a:off x="311365" y="269530"/>
            <a:ext cx="2229605" cy="38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sz="2000" b="1" dirty="0"/>
              <a:t>Showing values:</a:t>
            </a:r>
            <a:r>
              <a:rPr sz="2000" dirty="0"/>
              <a:t> </a:t>
            </a:r>
          </a:p>
        </p:txBody>
      </p:sp>
      <p:sp>
        <p:nvSpPr>
          <p:cNvPr id="85" name="To see content of a variable, just type its name:…"/>
          <p:cNvSpPr/>
          <p:nvPr/>
        </p:nvSpPr>
        <p:spPr>
          <a:xfrm>
            <a:off x="311365" y="675057"/>
            <a:ext cx="8173841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  <a:defRPr sz="1800"/>
            </a:pPr>
            <a:r>
              <a:rPr dirty="0"/>
              <a:t>To see content of a variable, just type its name</a:t>
            </a:r>
            <a:r>
              <a:rPr lang="en-GB" dirty="0"/>
              <a:t> in an interactive shell, or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print()</a:t>
            </a:r>
            <a:r>
              <a:rPr lang="en-GB" dirty="0"/>
              <a:t>it.</a:t>
            </a:r>
            <a:endParaRPr dirty="0"/>
          </a:p>
          <a:p>
            <a:pPr>
              <a:buClr>
                <a:srgbClr val="000000"/>
              </a:buClr>
              <a:buFont typeface="Arial"/>
              <a:defRPr sz="1800"/>
            </a:pPr>
            <a:endParaRPr sz="1800" dirty="0"/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c=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a+b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rint(c)</a:t>
            </a:r>
            <a:endParaRPr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[[7 5]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[9 9]]</a:t>
            </a:r>
            <a:endParaRPr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" name="Initializing matrices:"/>
          <p:cNvSpPr/>
          <p:nvPr/>
        </p:nvSpPr>
        <p:spPr>
          <a:xfrm>
            <a:off x="311365" y="2600330"/>
            <a:ext cx="2667284" cy="38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sz="2000" b="1" dirty="0"/>
              <a:t>Initializing matrices:</a:t>
            </a:r>
            <a:r>
              <a:rPr sz="2000" dirty="0"/>
              <a:t> </a:t>
            </a:r>
          </a:p>
        </p:txBody>
      </p:sp>
      <p:sp>
        <p:nvSpPr>
          <p:cNvPr id="88" name="Provide initial values, e.g.…"/>
          <p:cNvSpPr/>
          <p:nvPr/>
        </p:nvSpPr>
        <p:spPr>
          <a:xfrm>
            <a:off x="313435" y="3005857"/>
            <a:ext cx="8074989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  <a:defRPr sz="1800"/>
            </a:pPr>
            <a:r>
              <a:rPr dirty="0"/>
              <a:t>Provide initial values, e.g.</a:t>
            </a:r>
          </a:p>
          <a:p>
            <a:pPr>
              <a:buClr>
                <a:srgbClr val="000000"/>
              </a:buClr>
              <a:buFont typeface="Arial"/>
            </a:pPr>
            <a:r>
              <a:rPr sz="1800" dirty="0">
                <a:latin typeface="Courier New" pitchFamily="49" charset="0"/>
                <a:cs typeface="Courier New" pitchFamily="49" charset="0"/>
              </a:rPr>
              <a:t>a=3                      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sz="1800" dirty="0"/>
              <a:t>(</a:t>
            </a:r>
            <a:r>
              <a:rPr lang="en-GB" dirty="0"/>
              <a:t>integer</a:t>
            </a:r>
            <a:r>
              <a:rPr sz="1800" dirty="0"/>
              <a:t>)</a:t>
            </a:r>
          </a:p>
          <a:p>
            <a:pPr>
              <a:buClr>
                <a:srgbClr val="000000"/>
              </a:buClr>
              <a:buFont typeface="Arial"/>
            </a:pPr>
            <a:r>
              <a:rPr sz="1800" dirty="0">
                <a:latin typeface="Courier New" pitchFamily="49" charset="0"/>
                <a:cs typeface="Courier New" pitchFamily="49" charset="0"/>
              </a:rPr>
              <a:t>b=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[1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,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,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])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sz="1800" dirty="0"/>
              <a:t>([1x3] row vector)</a:t>
            </a:r>
          </a:p>
          <a:p>
            <a:pPr>
              <a:buClr>
                <a:srgbClr val="000000"/>
              </a:buClr>
              <a:buFont typeface="Arial"/>
            </a:pPr>
            <a:r>
              <a:rPr sz="1800" dirty="0">
                <a:latin typeface="Courier New" pitchFamily="49" charset="0"/>
                <a:cs typeface="Courier New" pitchFamily="49" charset="0"/>
              </a:rPr>
              <a:t>c=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([[4],[5],[6]])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800" dirty="0"/>
              <a:t>or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c=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([4,5,6]).transpose() 	</a:t>
            </a:r>
            <a:r>
              <a:rPr sz="1800" dirty="0"/>
              <a:t>([3x1] column vector)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d=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([[1,2,3],[4,5,6]])) 	</a:t>
            </a:r>
            <a:r>
              <a:rPr sz="1800" dirty="0"/>
              <a:t>([2x3] matrix)</a:t>
            </a:r>
          </a:p>
        </p:txBody>
      </p:sp>
      <p:sp>
        <p:nvSpPr>
          <p:cNvPr id="90" name="typing d gives"/>
          <p:cNvSpPr/>
          <p:nvPr/>
        </p:nvSpPr>
        <p:spPr>
          <a:xfrm>
            <a:off x="313434" y="5108548"/>
            <a:ext cx="198374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rint(d)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sz="1800" i="1" dirty="0"/>
              <a:t>d</a:t>
            </a:r>
            <a:r>
              <a:rPr sz="1800" dirty="0"/>
              <a:t> gives</a:t>
            </a:r>
          </a:p>
        </p:txBody>
      </p:sp>
      <p:sp>
        <p:nvSpPr>
          <p:cNvPr id="91" name="Values separated by spaces are put in the same row, e.g., b=[ 1  2  3 ]…"/>
          <p:cNvSpPr/>
          <p:nvPr/>
        </p:nvSpPr>
        <p:spPr>
          <a:xfrm>
            <a:off x="313434" y="5826244"/>
            <a:ext cx="861060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  <a:defRPr sz="1800"/>
            </a:pPr>
            <a:r>
              <a:rPr dirty="0"/>
              <a:t>Values separated by </a:t>
            </a:r>
            <a:r>
              <a:rPr lang="en-GB" dirty="0"/>
              <a:t>commas</a:t>
            </a:r>
            <a:r>
              <a:rPr dirty="0"/>
              <a:t> </a:t>
            </a:r>
            <a:r>
              <a:rPr lang="en-GB" dirty="0"/>
              <a:t>in a list </a:t>
            </a:r>
            <a:r>
              <a:rPr dirty="0"/>
              <a:t>are put in the same row, e.g., </a:t>
            </a:r>
            <a:r>
              <a:rPr dirty="0">
                <a:latin typeface="Courier New" pitchFamily="49" charset="0"/>
                <a:cs typeface="Courier New" pitchFamily="49" charset="0"/>
              </a:rPr>
              <a:t>b=[1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,</a:t>
            </a:r>
            <a:r>
              <a:rPr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,</a:t>
            </a:r>
            <a:r>
              <a:rPr dirty="0">
                <a:latin typeface="Courier New" pitchFamily="49" charset="0"/>
                <a:cs typeface="Courier New" pitchFamily="49" charset="0"/>
              </a:rPr>
              <a:t>3]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lang="en-GB" dirty="0"/>
              <a:t>Columns are made from lists of rows </a:t>
            </a:r>
            <a:r>
              <a:rPr dirty="0"/>
              <a:t>e.g., </a:t>
            </a:r>
            <a:r>
              <a:rPr dirty="0">
                <a:latin typeface="Courier New" pitchFamily="49" charset="0"/>
                <a:cs typeface="Courier New" pitchFamily="49" charset="0"/>
              </a:rPr>
              <a:t>c=[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</a:t>
            </a:r>
            <a:r>
              <a:rPr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,2],[</a:t>
            </a:r>
            <a:r>
              <a:rPr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,1],[</a:t>
            </a:r>
            <a:r>
              <a:rPr dirty="0">
                <a:latin typeface="Courier New" pitchFamily="49" charset="0"/>
                <a:cs typeface="Courier New" pitchFamily="49" charset="0"/>
              </a:rPr>
              <a:t>6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,7]</a:t>
            </a:r>
            <a:r>
              <a:rPr dirty="0">
                <a:latin typeface="Courier New" pitchFamily="49" charset="0"/>
                <a:cs typeface="Courier New" pitchFamily="49" charset="0"/>
              </a:rPr>
              <a:t> 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26273" y="4975179"/>
            <a:ext cx="142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[[1 2 3]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[4 5 6]]</a:t>
            </a:r>
          </a:p>
        </p:txBody>
      </p:sp>
    </p:spTree>
    <p:extLst>
      <p:ext uri="{BB962C8B-B14F-4D97-AF65-F5344CB8AC3E}">
        <p14:creationId xmlns:p14="http://schemas.microsoft.com/office/powerpoint/2010/main" val="9460711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Making matrices from matrices:"/>
          <p:cNvSpPr/>
          <p:nvPr/>
        </p:nvSpPr>
        <p:spPr>
          <a:xfrm>
            <a:off x="457200" y="228600"/>
            <a:ext cx="4051013" cy="38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sz="2000" b="1"/>
              <a:t>Making matrices from matrices:</a:t>
            </a:r>
            <a:r>
              <a:rPr sz="2000"/>
              <a:t> </a:t>
            </a:r>
          </a:p>
        </p:txBody>
      </p:sp>
      <p:sp>
        <p:nvSpPr>
          <p:cNvPr id="95" name="a=[ 1  2  3 ];…"/>
          <p:cNvSpPr/>
          <p:nvPr/>
        </p:nvSpPr>
        <p:spPr>
          <a:xfrm>
            <a:off x="457200" y="762000"/>
            <a:ext cx="4479594" cy="2595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sz="1800" dirty="0">
                <a:latin typeface="Courier New" pitchFamily="49" charset="0"/>
                <a:cs typeface="Courier New" pitchFamily="49" charset="0"/>
              </a:rPr>
              <a:t>a=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([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[1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,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,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]])</a:t>
            </a:r>
            <a:endParaRPr sz="18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000000"/>
              </a:buClr>
              <a:buFont typeface="Arial"/>
            </a:pPr>
            <a:r>
              <a:rPr sz="1800" dirty="0">
                <a:latin typeface="Courier New" pitchFamily="49" charset="0"/>
                <a:cs typeface="Courier New" pitchFamily="49" charset="0"/>
              </a:rPr>
              <a:t>b=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([[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,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,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6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c=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np.concatenate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),axis=1)</a:t>
            </a:r>
            <a:endParaRPr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000000"/>
              </a:buClr>
              <a:buFont typeface="Arial"/>
              <a:defRPr sz="1800"/>
            </a:pPr>
            <a:r>
              <a:rPr dirty="0"/>
              <a:t>  while 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a=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([[1,2,3]])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b=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([[4,5,6]]) c=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np.concatenate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),axis=0)</a:t>
            </a:r>
          </a:p>
          <a:p>
            <a:pPr>
              <a:buClr>
                <a:srgbClr val="000000"/>
              </a:buClr>
              <a:buFont typeface="Arial"/>
              <a:defRPr sz="1800"/>
            </a:pPr>
            <a:endParaRPr dirty="0"/>
          </a:p>
          <a:p>
            <a:pPr>
              <a:buClr>
                <a:srgbClr val="000000"/>
              </a:buClr>
              <a:buFont typeface="Arial"/>
            </a:pPr>
            <a:r>
              <a:rPr sz="1800" dirty="0"/>
              <a:t>    </a:t>
            </a:r>
          </a:p>
        </p:txBody>
      </p:sp>
      <p:sp>
        <p:nvSpPr>
          <p:cNvPr id="96" name="c =…"/>
          <p:cNvSpPr/>
          <p:nvPr/>
        </p:nvSpPr>
        <p:spPr>
          <a:xfrm>
            <a:off x="5145030" y="762000"/>
            <a:ext cx="293990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merican Typewriter"/>
            </a:pPr>
            <a:r>
              <a:rPr sz="1600" dirty="0">
                <a:latin typeface="Courier New" pitchFamily="49" charset="0"/>
                <a:ea typeface="American Typewriter"/>
                <a:cs typeface="Courier New" pitchFamily="49" charset="0"/>
                <a:sym typeface="American Typewriter"/>
              </a:rPr>
              <a:t>c =</a:t>
            </a:r>
            <a:endParaRPr lang="en-GB" sz="1600" dirty="0">
              <a:latin typeface="Courier New" pitchFamily="49" charset="0"/>
              <a:ea typeface="American Typewriter"/>
              <a:cs typeface="Courier New" pitchFamily="49" charset="0"/>
              <a:sym typeface="American Typewriter"/>
            </a:endParaRPr>
          </a:p>
          <a:p>
            <a:pPr>
              <a:buClr>
                <a:srgbClr val="000000"/>
              </a:buClr>
              <a:buFont typeface="American Typewriter"/>
            </a:pPr>
            <a:r>
              <a:rPr lang="en-GB" sz="1600" dirty="0">
                <a:latin typeface="Courier New" pitchFamily="49" charset="0"/>
                <a:ea typeface="American Typewriter"/>
                <a:cs typeface="Courier New" pitchFamily="49" charset="0"/>
                <a:sym typeface="American Typewriter"/>
              </a:rPr>
              <a:t>array([</a:t>
            </a:r>
            <a:r>
              <a:rPr sz="1600" dirty="0">
                <a:latin typeface="Courier New" pitchFamily="49" charset="0"/>
                <a:ea typeface="American Typewriter"/>
                <a:cs typeface="Courier New" pitchFamily="49" charset="0"/>
                <a:sym typeface="American Typewriter"/>
              </a:rPr>
              <a:t>1</a:t>
            </a:r>
            <a:r>
              <a:rPr lang="en-GB" sz="1600" dirty="0">
                <a:latin typeface="Courier New" pitchFamily="49" charset="0"/>
                <a:ea typeface="American Typewriter"/>
                <a:cs typeface="Courier New" pitchFamily="49" charset="0"/>
                <a:sym typeface="American Typewriter"/>
              </a:rPr>
              <a:t>,</a:t>
            </a:r>
            <a:r>
              <a:rPr sz="1600" dirty="0">
                <a:latin typeface="Courier New" pitchFamily="49" charset="0"/>
                <a:ea typeface="American Typewriter"/>
                <a:cs typeface="Courier New" pitchFamily="49" charset="0"/>
                <a:sym typeface="American Typewriter"/>
              </a:rPr>
              <a:t>2</a:t>
            </a:r>
            <a:r>
              <a:rPr lang="en-GB" sz="1600" dirty="0">
                <a:latin typeface="Courier New" pitchFamily="49" charset="0"/>
                <a:ea typeface="American Typewriter"/>
                <a:cs typeface="Courier New" pitchFamily="49" charset="0"/>
                <a:sym typeface="American Typewriter"/>
              </a:rPr>
              <a:t>,</a:t>
            </a:r>
            <a:r>
              <a:rPr sz="1600" dirty="0">
                <a:latin typeface="Courier New" pitchFamily="49" charset="0"/>
                <a:ea typeface="American Typewriter"/>
                <a:cs typeface="Courier New" pitchFamily="49" charset="0"/>
                <a:sym typeface="American Typewriter"/>
              </a:rPr>
              <a:t>3</a:t>
            </a:r>
            <a:r>
              <a:rPr lang="en-GB" sz="1600" dirty="0">
                <a:latin typeface="Courier New" pitchFamily="49" charset="0"/>
                <a:ea typeface="American Typewriter"/>
                <a:cs typeface="Courier New" pitchFamily="49" charset="0"/>
                <a:sym typeface="American Typewriter"/>
              </a:rPr>
              <a:t>,</a:t>
            </a:r>
            <a:r>
              <a:rPr sz="1600" dirty="0">
                <a:latin typeface="Courier New" pitchFamily="49" charset="0"/>
                <a:ea typeface="American Typewriter"/>
                <a:cs typeface="Courier New" pitchFamily="49" charset="0"/>
                <a:sym typeface="American Typewriter"/>
              </a:rPr>
              <a:t>4</a:t>
            </a:r>
            <a:r>
              <a:rPr lang="en-GB" sz="1600" dirty="0">
                <a:latin typeface="Courier New" pitchFamily="49" charset="0"/>
                <a:ea typeface="American Typewriter"/>
                <a:cs typeface="Courier New" pitchFamily="49" charset="0"/>
                <a:sym typeface="American Typewriter"/>
              </a:rPr>
              <a:t>,</a:t>
            </a:r>
            <a:r>
              <a:rPr sz="1600" dirty="0">
                <a:latin typeface="Courier New" pitchFamily="49" charset="0"/>
                <a:ea typeface="American Typewriter"/>
                <a:cs typeface="Courier New" pitchFamily="49" charset="0"/>
                <a:sym typeface="American Typewriter"/>
              </a:rPr>
              <a:t>5</a:t>
            </a:r>
            <a:r>
              <a:rPr lang="en-GB" sz="1600" dirty="0">
                <a:latin typeface="Courier New" pitchFamily="49" charset="0"/>
                <a:ea typeface="American Typewriter"/>
                <a:cs typeface="Courier New" pitchFamily="49" charset="0"/>
                <a:sym typeface="American Typewriter"/>
              </a:rPr>
              <a:t>,</a:t>
            </a:r>
            <a:r>
              <a:rPr sz="1600" dirty="0">
                <a:latin typeface="Courier New" pitchFamily="49" charset="0"/>
                <a:ea typeface="American Typewriter"/>
                <a:cs typeface="Courier New" pitchFamily="49" charset="0"/>
                <a:sym typeface="American Typewriter"/>
              </a:rPr>
              <a:t>6</a:t>
            </a:r>
            <a:r>
              <a:rPr lang="en-GB" sz="2000" dirty="0">
                <a:latin typeface="Courier New" pitchFamily="49" charset="0"/>
                <a:cs typeface="Courier New" pitchFamily="49" charset="0"/>
                <a:sym typeface="American Typewriter"/>
              </a:rPr>
              <a:t>])</a:t>
            </a:r>
            <a:r>
              <a:rPr sz="2000" dirty="0">
                <a:latin typeface="Courier New" pitchFamily="49" charset="0"/>
                <a:cs typeface="Courier New" pitchFamily="49" charset="0"/>
              </a:rPr>
              <a:t>  </a:t>
            </a:r>
          </a:p>
        </p:txBody>
      </p:sp>
      <p:sp>
        <p:nvSpPr>
          <p:cNvPr id="97" name="c =…"/>
          <p:cNvSpPr/>
          <p:nvPr/>
        </p:nvSpPr>
        <p:spPr>
          <a:xfrm>
            <a:off x="4936794" y="2204864"/>
            <a:ext cx="244778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merican Typewriter"/>
              <a:defRPr sz="16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c = array([[1,2,3],</a:t>
            </a:r>
          </a:p>
          <a:p>
            <a:pPr>
              <a:buClr>
                <a:srgbClr val="000000"/>
              </a:buClr>
              <a:buFont typeface="American Typewriter"/>
              <a:defRPr sz="16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        [4,5,6]])</a:t>
            </a:r>
            <a:endParaRPr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8" name="Using portions of matrices:"/>
          <p:cNvSpPr/>
          <p:nvPr/>
        </p:nvSpPr>
        <p:spPr>
          <a:xfrm>
            <a:off x="533400" y="3962400"/>
            <a:ext cx="4080348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sz="2000" b="1" dirty="0"/>
              <a:t>Using portions of matrices</a:t>
            </a:r>
            <a:r>
              <a:rPr lang="en-GB" sz="2000" b="1" dirty="0"/>
              <a:t> (SLICING)</a:t>
            </a:r>
            <a:r>
              <a:rPr sz="2000" b="1" dirty="0"/>
              <a:t>:</a:t>
            </a:r>
            <a:r>
              <a:rPr sz="2000" dirty="0"/>
              <a:t> </a:t>
            </a:r>
          </a:p>
        </p:txBody>
      </p:sp>
      <p:sp>
        <p:nvSpPr>
          <p:cNvPr id="99" name="d(1,2)   returns   2…"/>
          <p:cNvSpPr/>
          <p:nvPr/>
        </p:nvSpPr>
        <p:spPr>
          <a:xfrm>
            <a:off x="5755561" y="4504305"/>
            <a:ext cx="230063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d[0,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]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sz="1800" dirty="0"/>
              <a:t>returns   2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d[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1,0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]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sz="1800" dirty="0"/>
              <a:t>returns   4</a:t>
            </a:r>
          </a:p>
        </p:txBody>
      </p:sp>
      <p:sp>
        <p:nvSpPr>
          <p:cNvPr id="100" name="d=[ 1 2 3 ; 4 5 6 ];     typing…"/>
          <p:cNvSpPr/>
          <p:nvPr/>
        </p:nvSpPr>
        <p:spPr>
          <a:xfrm>
            <a:off x="458906" y="4642804"/>
            <a:ext cx="410048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d=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([[1,2,3],[4,5,6]])</a:t>
            </a:r>
            <a:endParaRPr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3" name="d(1, :)   returns…"/>
          <p:cNvSpPr/>
          <p:nvPr/>
        </p:nvSpPr>
        <p:spPr>
          <a:xfrm>
            <a:off x="4380829" y="5529174"/>
            <a:ext cx="2183611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d[0,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]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sz="1800" dirty="0"/>
              <a:t>returns   </a:t>
            </a:r>
          </a:p>
          <a:p>
            <a:pPr>
              <a:buClr>
                <a:srgbClr val="000000"/>
              </a:buClr>
              <a:buFont typeface="Arial"/>
            </a:pPr>
            <a:r>
              <a:rPr lang="en-GB" sz="1800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[:,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]</a:t>
            </a:r>
            <a:r>
              <a:rPr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sz="1800" dirty="0"/>
              <a:t>returns</a:t>
            </a:r>
            <a:r>
              <a:rPr sz="2000" dirty="0"/>
              <a:t> </a:t>
            </a:r>
          </a:p>
        </p:txBody>
      </p:sp>
      <p:sp>
        <p:nvSpPr>
          <p:cNvPr id="104" name="1    2    3"/>
          <p:cNvSpPr/>
          <p:nvPr/>
        </p:nvSpPr>
        <p:spPr>
          <a:xfrm>
            <a:off x="6702298" y="5486400"/>
            <a:ext cx="1364564" cy="38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497840" indent="-457200">
              <a:buClr>
                <a:srgbClr val="000000"/>
              </a:buClr>
              <a:buFont typeface="Arial"/>
            </a:pPr>
            <a:r>
              <a:rPr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1    2    3    </a:t>
            </a:r>
            <a:r>
              <a:rPr sz="2000" dirty="0"/>
              <a:t>   </a:t>
            </a:r>
          </a:p>
        </p:txBody>
      </p:sp>
      <p:sp>
        <p:nvSpPr>
          <p:cNvPr id="105" name="2…"/>
          <p:cNvSpPr/>
          <p:nvPr/>
        </p:nvSpPr>
        <p:spPr>
          <a:xfrm>
            <a:off x="7058620" y="5909546"/>
            <a:ext cx="393700" cy="613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97840" indent="-457200">
              <a:buClr>
                <a:srgbClr val="000000"/>
              </a:buClr>
              <a:buFont typeface="Arial"/>
            </a:pPr>
            <a:r>
              <a:rPr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2    </a:t>
            </a:r>
          </a:p>
          <a:p>
            <a:pPr marL="497840" indent="-457200">
              <a:buClr>
                <a:srgbClr val="000000"/>
              </a:buClr>
              <a:buFont typeface="Arial"/>
            </a:pPr>
            <a:r>
              <a:rPr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5</a:t>
            </a:r>
            <a:r>
              <a:rPr sz="2000" dirty="0"/>
              <a:t>   </a:t>
            </a:r>
          </a:p>
        </p:txBody>
      </p:sp>
      <p:sp>
        <p:nvSpPr>
          <p:cNvPr id="106" name="d =…"/>
          <p:cNvSpPr/>
          <p:nvPr/>
        </p:nvSpPr>
        <p:spPr>
          <a:xfrm>
            <a:off x="869975" y="5450495"/>
            <a:ext cx="1711656" cy="842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buClr>
                <a:srgbClr val="000000"/>
              </a:buClr>
              <a:buFont typeface="American Typewriter"/>
              <a:defRPr sz="16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d =</a:t>
            </a:r>
          </a:p>
          <a:p>
            <a:pPr>
              <a:buClr>
                <a:srgbClr val="000000"/>
              </a:buClr>
              <a:buFont typeface="American Typewriter"/>
              <a:defRPr sz="16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dirty="0"/>
              <a:t>         1      2       3</a:t>
            </a:r>
          </a:p>
          <a:p>
            <a:pPr>
              <a:buClr>
                <a:srgbClr val="000000"/>
              </a:buClr>
              <a:buFont typeface="American Typewriter"/>
            </a:pPr>
            <a:r>
              <a:rPr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        4      5</a:t>
            </a:r>
            <a:r>
              <a:rPr sz="2000" dirty="0"/>
              <a:t>     </a:t>
            </a:r>
            <a:r>
              <a:rPr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05502" y="3244254"/>
            <a:ext cx="4050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 Python arrays are indexed from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GB" b="1" dirty="0"/>
              <a:t>So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x[0]</a:t>
            </a:r>
            <a:r>
              <a:rPr lang="en-GB" b="1" dirty="0"/>
              <a:t> is the first element you encounter.</a:t>
            </a:r>
            <a:r>
              <a:rPr lang="en-GB" dirty="0"/>
              <a:t> (MATLAB indexes from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GB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5117068"/>
            <a:ext cx="348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Colons take a whole row or column</a:t>
            </a:r>
          </a:p>
        </p:txBody>
      </p:sp>
    </p:spTree>
    <p:extLst>
      <p:ext uri="{BB962C8B-B14F-4D97-AF65-F5344CB8AC3E}">
        <p14:creationId xmlns:p14="http://schemas.microsoft.com/office/powerpoint/2010/main" val="53302149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3780</Words>
  <Application>Microsoft Macintosh PowerPoint</Application>
  <PresentationFormat>On-screen Show (4:3)</PresentationFormat>
  <Paragraphs>568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ヒラギノ角ゴ ProN W3</vt:lpstr>
      <vt:lpstr>American Typewriter</vt:lpstr>
      <vt:lpstr>Arial</vt:lpstr>
      <vt:lpstr>Calibri</vt:lpstr>
      <vt:lpstr>Courier</vt:lpstr>
      <vt:lpstr>Courier New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Murray</dc:creator>
  <cp:lastModifiedBy>Stan, Guy-Bart</cp:lastModifiedBy>
  <cp:revision>119</cp:revision>
  <dcterms:created xsi:type="dcterms:W3CDTF">2019-09-25T10:46:07Z</dcterms:created>
  <dcterms:modified xsi:type="dcterms:W3CDTF">2019-10-06T17:00:09Z</dcterms:modified>
</cp:coreProperties>
</file>