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197-003C-C88C-8964-C04B67C7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C924-9217-5F77-A730-0E0820F2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2F57-60D3-928C-599D-9A6D7F4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ECA2-CCE3-BEF9-9267-56829267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42ED-2791-46AA-AA4F-B960C937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0B3-0465-7081-D1FD-D1B19D34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AA4F-D705-BE39-B9BE-BA9494CE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63FE-7559-4D66-286E-614FB085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C66-9F0A-F8B9-284F-8629E77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C92D-0154-E196-F6C0-ED1865D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09536-C943-BB87-02AB-0394F59B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12E6-02CE-8461-DB84-F0429A0D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5E41-655D-0ED9-F3C4-FCFCAEB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3B09-CBC5-84C0-7646-0A32CF9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B6C-F326-3665-89D1-3B49A6D6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BFA9-9CD1-6F02-FFB1-F9D07F26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70A3-DAA8-227F-1026-D48772EC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03DC-1429-4482-D3F2-9733E33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517-0CEE-3676-F438-DA8739F7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7589-A0E8-4AD0-77EA-ECC95A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87E9-0143-8806-0DD6-7EA7C42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3675-2ED1-AF10-B279-B6D10D5C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1C5-885A-7AD4-CEA6-266C3B4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D78-3E0E-3BF4-609B-708132D9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7747-33CA-16BA-A7E8-298EA5D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693B-3330-7D32-FA13-FB232E6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6BEA-E28E-4F9C-B6B8-EDC0E86B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2BE0-36D6-9892-3556-7C97B61E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7138-2D1E-5D81-A67B-CB291577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EE4D-8C6F-184B-22A0-0885F7EF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07C1-3173-64FD-51D4-88E8CDF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1A8-BC88-C781-3604-466D5FE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35C9-FE09-9884-C24C-E0E30B8A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C718-84D6-A0DA-D4C0-3259FFD4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FA5FF-7D92-D5EB-5F91-36D8EA68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D9074-E2E2-F8DC-AC6D-455117ADC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D6A6-569D-C8EE-3E3A-ED5228A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B0D1F-98F8-604F-9C65-DE6E32A9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E6FF6-7E17-B417-AA92-9EDD020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874-EACA-D774-3E5B-68210018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AA928-61BA-E434-D3C5-5A8F62F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90D6-00BB-BFEA-DB1C-01FEA1D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769CD-8D01-6586-2E68-8977FD4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1382E-0A20-2F46-D026-FDF3D78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BB40-3C18-51FA-1D27-98AC82A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2A280-8E16-371B-8DC5-1C53F0C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142-713C-C996-2B41-483CAB9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2BAA-C98A-6211-ECFA-67B77346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F5FB-2471-E2A7-DF3A-5621DA95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D6E3-413F-DC51-4AAA-85392D00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9872-3030-C470-CBEF-54A5472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24A5-38D6-355B-092F-A7634A62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68F-9A33-1B23-CA3D-DC2DE35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B5FAF-19AF-C1E3-696F-9AB67175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1491-49E4-BBA1-89F8-3AFA28A4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BF86-CD9F-B580-2A2B-B356CB3D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5E06-82D7-2B06-E057-BCD8BE4D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D69D-CA8A-1934-FC1F-1C8D2BB6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DF63B-AA0A-94D1-5480-8978519F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9946-73B9-AFC6-01D7-1A7561B1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050D-0735-4A89-FDE8-20963C8A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D5D7-541C-05FB-D571-1438F772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BFE4-C0B4-D969-FBF9-E5375206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5F1D-1DD2-1943-A771-1CC3E4E2A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Helical Coding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060A2-4874-DB55-5548-50610B4B7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Knockout Analysis with Embeddings</a:t>
            </a:r>
          </a:p>
        </p:txBody>
      </p:sp>
    </p:spTree>
    <p:extLst>
      <p:ext uri="{BB962C8B-B14F-4D97-AF65-F5344CB8AC3E}">
        <p14:creationId xmlns:p14="http://schemas.microsoft.com/office/powerpoint/2010/main" val="37472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069-5384-FE56-A26A-C54C8C6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In silico perturbation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DB46-2B75-A4C2-032F-620EB021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simulation: Apply normal or </a:t>
            </a:r>
            <a:r>
              <a:rPr lang="en-US" dirty="0" err="1"/>
              <a:t>LogNormal</a:t>
            </a:r>
            <a:r>
              <a:rPr lang="en-US" dirty="0"/>
              <a:t> noise to dataset</a:t>
            </a:r>
          </a:p>
          <a:p>
            <a:r>
              <a:rPr lang="en-US" dirty="0"/>
              <a:t>Perturbation experiments: </a:t>
            </a:r>
          </a:p>
          <a:p>
            <a:pPr lvl="1"/>
            <a:r>
              <a:rPr lang="en-US" dirty="0"/>
              <a:t>Knock-up/down (relative to dataset levels)</a:t>
            </a:r>
          </a:p>
          <a:p>
            <a:pPr lvl="1"/>
            <a:r>
              <a:rPr lang="en-US" dirty="0"/>
              <a:t>Deletion/saturation (lowest or highest levels)</a:t>
            </a:r>
          </a:p>
          <a:p>
            <a:pPr lvl="1"/>
            <a:r>
              <a:rPr lang="en-US" dirty="0"/>
              <a:t>Multiple genes with different perturbations allowed simultaneously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Dropouts simulation: low RNA counts are set to zero randomly</a:t>
            </a:r>
          </a:p>
          <a:p>
            <a:pPr lvl="1"/>
            <a:r>
              <a:rPr lang="en-US" dirty="0"/>
              <a:t>Batch effect simulation: add bias to subsamples in dataset (e.g. simulate patient bias, sample bias)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2: Apply perturbation to Tumor-Specific Genes in SCC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Experiment and hypothesis:</a:t>
            </a:r>
          </a:p>
          <a:p>
            <a:pPr lvl="1"/>
            <a:r>
              <a:rPr lang="en-US" sz="1600" dirty="0"/>
              <a:t>Experiment: Simulate CRISPR knock-out of TSK-specific network  (ITGB1, FERMT1, CD151, ARPC2, and HSP90B1 genes)</a:t>
            </a:r>
          </a:p>
          <a:p>
            <a:pPr lvl="1"/>
            <a:r>
              <a:rPr lang="en-US" sz="1600" dirty="0"/>
              <a:t>Background: This network is involved in mediating communication with tumor microenvironment (cell adhesion, immunosuppressive effects, cell growth)</a:t>
            </a:r>
          </a:p>
          <a:p>
            <a:pPr lvl="1"/>
            <a:r>
              <a:rPr lang="en-US" sz="1600" dirty="0"/>
              <a:t>Hypothesis:  Tumor specific </a:t>
            </a:r>
            <a:r>
              <a:rPr lang="en-US" sz="1600" dirty="0" err="1"/>
              <a:t>keratynocites</a:t>
            </a:r>
            <a:r>
              <a:rPr lang="en-US" sz="1600" dirty="0"/>
              <a:t> (TSKs) can be reversed to healthy keratinocytes if knock-out of these genes.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Workflow:</a:t>
            </a:r>
          </a:p>
          <a:p>
            <a:pPr lvl="1"/>
            <a:r>
              <a:rPr lang="en-US" sz="1600" dirty="0"/>
              <a:t>Apply gene knock-outs of ITGB1, FERMT1, CD151, ARPC2, and HSP90B1 to TSKs</a:t>
            </a:r>
          </a:p>
          <a:p>
            <a:pPr lvl="1"/>
            <a:r>
              <a:rPr lang="en-US" sz="1600" dirty="0"/>
              <a:t>Generate embeddings using GeneFormer_V2_Cancer (</a:t>
            </a:r>
            <a:r>
              <a:rPr lang="en-US" sz="1600" dirty="0" err="1"/>
              <a:t>Geneformer</a:t>
            </a:r>
            <a:r>
              <a:rPr lang="en-US" sz="1600" dirty="0"/>
              <a:t> fine tuned on cancer datasets)</a:t>
            </a:r>
          </a:p>
          <a:p>
            <a:pPr lvl="1"/>
            <a:r>
              <a:rPr lang="en-US" sz="1600" dirty="0"/>
              <a:t>GeneFormer_V2_Cancer function</a:t>
            </a:r>
          </a:p>
          <a:p>
            <a:pPr lvl="2"/>
            <a:r>
              <a:rPr lang="en-US" sz="1200" dirty="0"/>
              <a:t>Reduce high dimensional dataset to embeddings to represent cell states</a:t>
            </a:r>
          </a:p>
          <a:p>
            <a:pPr lvl="2"/>
            <a:r>
              <a:rPr lang="en-US" sz="1200" dirty="0"/>
              <a:t>Remove batch effects</a:t>
            </a:r>
          </a:p>
          <a:p>
            <a:pPr lvl="1"/>
            <a:r>
              <a:rPr lang="en-US" sz="1600" dirty="0"/>
              <a:t>Compare embeddings perturbed TSKs to original TSKs and to healthy Keratinocytes in tumor and healthy samples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3: Interpret embedding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92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Visualize embeddings UMAP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Understand embedding shifts using cosine similarities:</a:t>
            </a:r>
          </a:p>
          <a:p>
            <a:pPr lvl="1"/>
            <a:r>
              <a:rPr lang="en-US" sz="1600" dirty="0"/>
              <a:t>Comparing whole datasets: comparing dataset centroid</a:t>
            </a:r>
          </a:p>
          <a:p>
            <a:pPr lvl="1"/>
            <a:r>
              <a:rPr lang="en-US" sz="1600" dirty="0"/>
              <a:t>Cell-to-cell pairwise comparisons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 No clear effects of gene knockouts on cell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5F19D-24DC-05AF-A4B3-03E504B2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4" y="2351903"/>
            <a:ext cx="9679141" cy="246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B0C28-D011-6C17-CDD6-56B6CBA4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10" y="4954074"/>
            <a:ext cx="21145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4: Integrate Controls and Compare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1048C-C83F-AE0D-E1AF-597DA4EA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Embeddings comparison:</a:t>
            </a:r>
          </a:p>
          <a:p>
            <a:pPr lvl="1"/>
            <a:r>
              <a:rPr lang="en-US" sz="1800" dirty="0"/>
              <a:t>Look at embedding comparisons between Tumor and Inflammatory skin conditions.</a:t>
            </a:r>
          </a:p>
          <a:p>
            <a:pPr lvl="1"/>
            <a:r>
              <a:rPr lang="en-US" sz="1800" dirty="0"/>
              <a:t>Embeddings of </a:t>
            </a:r>
            <a:r>
              <a:rPr lang="en-US" sz="1800" dirty="0" err="1"/>
              <a:t>scc</a:t>
            </a:r>
            <a:r>
              <a:rPr lang="en-US" sz="1800" dirty="0"/>
              <a:t> tumor cells should be closer to inflammatory skin conditions. Genes implicated in </a:t>
            </a:r>
            <a:r>
              <a:rPr lang="en-US" sz="1800" dirty="0" err="1"/>
              <a:t>scc</a:t>
            </a:r>
            <a:r>
              <a:rPr lang="en-US" sz="1800" dirty="0"/>
              <a:t> tumor cells will be implicated in inflammatory skin conditions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Gene perturbations:</a:t>
            </a:r>
          </a:p>
          <a:p>
            <a:pPr lvl="1"/>
            <a:r>
              <a:rPr lang="en-US" sz="1800" dirty="0"/>
              <a:t>Look at which genes can modify embeddings from skin condition to healthy cells. </a:t>
            </a:r>
          </a:p>
          <a:p>
            <a:pPr lvl="1"/>
            <a:r>
              <a:rPr lang="en-US" sz="1800" dirty="0"/>
              <a:t>See if similar genes turn </a:t>
            </a:r>
            <a:r>
              <a:rPr lang="en-US" sz="1800" dirty="0" err="1"/>
              <a:t>scc</a:t>
            </a:r>
            <a:r>
              <a:rPr lang="en-US" sz="1800" dirty="0"/>
              <a:t> tumor cells into healthy cells</a:t>
            </a:r>
          </a:p>
        </p:txBody>
      </p:sp>
    </p:spTree>
    <p:extLst>
      <p:ext uri="{BB962C8B-B14F-4D97-AF65-F5344CB8AC3E}">
        <p14:creationId xmlns:p14="http://schemas.microsoft.com/office/powerpoint/2010/main" val="2874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2382-6AA9-67CE-C69C-4462125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A5D-6870-B7C7-1702-F93A465E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inference: </a:t>
            </a:r>
          </a:p>
          <a:p>
            <a:pPr marL="0" indent="0">
              <a:buNone/>
            </a:pPr>
            <a:r>
              <a:rPr lang="en-US" dirty="0"/>
              <a:t>Check which genes embeddings shift when knock-out genes of interest</a:t>
            </a:r>
          </a:p>
          <a:p>
            <a:pPr marL="0" indent="0">
              <a:buNone/>
            </a:pPr>
            <a:r>
              <a:rPr lang="en-US" dirty="0"/>
              <a:t>Check gene network relationships in </a:t>
            </a:r>
            <a:r>
              <a:rPr lang="en-US"/>
              <a:t>attention weights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genes:</a:t>
            </a:r>
          </a:p>
          <a:p>
            <a:pPr marL="0" indent="0">
              <a:buNone/>
            </a:pPr>
            <a:r>
              <a:rPr lang="en-US" dirty="0"/>
              <a:t>Simulate deletion of all genes for one TSK and compare and check which gene shifts embeddings more from TSK to healthy keratinocyte.</a:t>
            </a:r>
          </a:p>
          <a:p>
            <a:pPr marL="0" indent="0">
              <a:buNone/>
            </a:pPr>
            <a:r>
              <a:rPr lang="en-US" dirty="0"/>
              <a:t>For shifting genes, perform co-analysis.</a:t>
            </a:r>
          </a:p>
          <a:p>
            <a:endParaRPr lang="en-US" dirty="0"/>
          </a:p>
          <a:p>
            <a:r>
              <a:rPr lang="en-US" dirty="0"/>
              <a:t>All patients:</a:t>
            </a:r>
          </a:p>
          <a:p>
            <a:pPr marL="0" indent="0">
              <a:buNone/>
            </a:pPr>
            <a:r>
              <a:rPr lang="en-US" dirty="0" err="1"/>
              <a:t>Analyse</a:t>
            </a:r>
            <a:r>
              <a:rPr lang="en-US" dirty="0"/>
              <a:t> data with all patients for more statistical significance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413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Helical Coding Challenge</vt:lpstr>
      <vt:lpstr>Task 1: In silico perturbation workflow</vt:lpstr>
      <vt:lpstr>Task 2: Apply perturbation to Tumor-Specific Genes in SCC</vt:lpstr>
      <vt:lpstr>Task 3: Interpret embedding space</vt:lpstr>
      <vt:lpstr>Task 4: Integrate Controls and Compare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Helical Coding Challenge</dc:title>
  <dc:creator>Oliver Huidobro, Martina</dc:creator>
  <cp:lastModifiedBy>Oliver Huidobro, Martina</cp:lastModifiedBy>
  <cp:revision>4</cp:revision>
  <dcterms:created xsi:type="dcterms:W3CDTF">2024-11-26T17:03:50Z</dcterms:created>
  <dcterms:modified xsi:type="dcterms:W3CDTF">2024-11-26T20:08:14Z</dcterms:modified>
</cp:coreProperties>
</file>