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26"/>
  </p:notesMasterIdLst>
  <p:sldIdLst>
    <p:sldId id="728" r:id="rId4"/>
    <p:sldId id="729" r:id="rId5"/>
    <p:sldId id="263" r:id="rId6"/>
    <p:sldId id="259" r:id="rId7"/>
    <p:sldId id="426" r:id="rId8"/>
    <p:sldId id="730" r:id="rId9"/>
    <p:sldId id="266" r:id="rId10"/>
    <p:sldId id="265" r:id="rId11"/>
    <p:sldId id="258" r:id="rId12"/>
    <p:sldId id="731" r:id="rId13"/>
    <p:sldId id="260" r:id="rId14"/>
    <p:sldId id="261" r:id="rId15"/>
    <p:sldId id="262" r:id="rId16"/>
    <p:sldId id="732" r:id="rId17"/>
    <p:sldId id="264" r:id="rId18"/>
    <p:sldId id="733" r:id="rId19"/>
    <p:sldId id="734" r:id="rId20"/>
    <p:sldId id="735" r:id="rId21"/>
    <p:sldId id="736" r:id="rId22"/>
    <p:sldId id="737" r:id="rId23"/>
    <p:sldId id="738" r:id="rId24"/>
    <p:sldId id="73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85B41-C4B0-4CCC-BC6D-1E1074A71D36}" type="datetimeFigureOut">
              <a:rPr lang="en-IN" smtClean="0"/>
              <a:t>09-12-2022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CEDF0-BE0C-431C-B128-D403E413095D}" type="slidenum">
              <a:rPr lang="en-IN" smtClean="0"/>
              <a:t>‹#›</a:t>
            </a:fld>
            <a:endParaRPr lang="en-IN"/>
          </a:p>
        </p:txBody>
      </p:sp>
    </p:spTree>
    <p:extLst>
      <p:ext uri="{BB962C8B-B14F-4D97-AF65-F5344CB8AC3E}">
        <p14:creationId xmlns:p14="http://schemas.microsoft.com/office/powerpoint/2010/main" val="1954314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this topic short. It is tempting to go into all the nuances of the different types of input available, but save this discussion for module 4, which covers forms and validation in more detail.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8A4E0A-9CA4-4536-A595-77D062908B04}"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1" i="0" u="none" strike="noStrike" kern="1200" cap="none" spc="0" normalizeH="0" baseline="0" noProof="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3457A9A9-CA0C-49CE-9571-D3C526E76ED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20480C</a:t>
            </a:r>
          </a:p>
        </p:txBody>
      </p:sp>
      <p:sp>
        <p:nvSpPr>
          <p:cNvPr id="6" name="Rectangle 5">
            <a:extLst>
              <a:ext uri="{FF2B5EF4-FFF2-40B4-BE49-F238E27FC236}">
                <a16:creationId xmlns:a16="http://schemas.microsoft.com/office/drawing/2014/main" id="{FEB1E8B4-DE4A-48F6-B0DA-3EB60D6746C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336699"/>
                </a:solidFill>
                <a:effectLst/>
                <a:uLnTx/>
                <a:uFillTx/>
                <a:latin typeface="Arial" panose="020B0604020202020204" pitchFamily="34" charset="0"/>
                <a:ea typeface="+mn-ea"/>
                <a:cs typeface="+mn-cs"/>
              </a:rPr>
              <a:t>1: Overview of HTML and CSS</a:t>
            </a:r>
          </a:p>
        </p:txBody>
      </p:sp>
    </p:spTree>
    <p:extLst>
      <p:ext uri="{BB962C8B-B14F-4D97-AF65-F5344CB8AC3E}">
        <p14:creationId xmlns:p14="http://schemas.microsoft.com/office/powerpoint/2010/main" val="402408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the difference in purpose between the </a:t>
            </a:r>
            <a:r>
              <a:rPr lang="en-US" sz="1000" b="1">
                <a:latin typeface="Arial" panose="020B0604020202020204" pitchFamily="34" charset="0"/>
                <a:ea typeface="Calibri" panose="020F0502020204030204" pitchFamily="34" charset="0"/>
                <a:cs typeface="Times New Roman" panose="02020603050405020304" pitchFamily="18" charset="0"/>
              </a:rPr>
              <a:t>name</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id</a:t>
            </a:r>
            <a:r>
              <a:rPr lang="en-US" sz="1000">
                <a:latin typeface="Arial" panose="020B0604020202020204" pitchFamily="34" charset="0"/>
                <a:ea typeface="Calibri" panose="020F0502020204030204" pitchFamily="34" charset="0"/>
                <a:cs typeface="Segoe UI" panose="020B0502040204020203" pitchFamily="34" charset="0"/>
              </a:rPr>
              <a:t> attributes for input controls. Highlight the best practices for specifying the various elements in a form that enable them to be styled and processed more easily.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2689B6-BBB8-4EEF-92E6-1BB237364B33}"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F49E8B08-A840-435B-9549-7F969A4E3EF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20480C</a:t>
            </a:r>
          </a:p>
        </p:txBody>
      </p:sp>
      <p:sp>
        <p:nvSpPr>
          <p:cNvPr id="6" name="Rectangle 5">
            <a:extLst>
              <a:ext uri="{FF2B5EF4-FFF2-40B4-BE49-F238E27FC236}">
                <a16:creationId xmlns:a16="http://schemas.microsoft.com/office/drawing/2014/main" id="{ADA02A22-6D30-4BE3-ACBB-61D03C40E3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336699"/>
                </a:solidFill>
                <a:effectLst/>
                <a:uLnTx/>
                <a:uFillTx/>
                <a:latin typeface="Arial" panose="020B0604020202020204" pitchFamily="34" charset="0"/>
                <a:ea typeface="+mn-ea"/>
                <a:cs typeface="+mn-cs"/>
              </a:rPr>
              <a:t>4: Creating Forms to Collect and Validate User Input</a:t>
            </a:r>
          </a:p>
        </p:txBody>
      </p:sp>
    </p:spTree>
    <p:extLst>
      <p:ext uri="{BB962C8B-B14F-4D97-AF65-F5344CB8AC3E}">
        <p14:creationId xmlns:p14="http://schemas.microsoft.com/office/powerpoint/2010/main" val="74666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6328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53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5214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BBDC-B1BA-4DDA-91C8-785D1E2EF8E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0865355-E4EC-43E5-9540-0E6630E0642A}"/>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5242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1557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328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110648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0103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1709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1249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92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1586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66123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48216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42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83764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BBDC-B1BA-4DDA-91C8-785D1E2EF8E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0865355-E4EC-43E5-9540-0E6630E0642A}"/>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69790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D00F0D-1283-4E99-B7A2-2FBCD066FB1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35876593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D00F0D-1283-4E99-B7A2-2FBCD066FB1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1317752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00F0D-1283-4E99-B7A2-2FBCD066FB1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530322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D00F0D-1283-4E99-B7A2-2FBCD066FB1C}"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31918097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D00F0D-1283-4E99-B7A2-2FBCD066FB1C}" type="datetimeFigureOut">
              <a:rPr lang="en-US" smtClean="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194863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847211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D00F0D-1283-4E99-B7A2-2FBCD066FB1C}"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1062059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00F0D-1283-4E99-B7A2-2FBCD066FB1C}"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26027739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D00F0D-1283-4E99-B7A2-2FBCD066FB1C}"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3591240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D00F0D-1283-4E99-B7A2-2FBCD066FB1C}"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25004542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D00F0D-1283-4E99-B7A2-2FBCD066FB1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4684096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D00F0D-1283-4E99-B7A2-2FBCD066FB1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59F48-7874-489E-B1D0-52041C61CBFF}" type="slidenum">
              <a:rPr lang="en-US" smtClean="0"/>
              <a:pPr/>
              <a:t>‹#›</a:t>
            </a:fld>
            <a:endParaRPr lang="en-US"/>
          </a:p>
        </p:txBody>
      </p:sp>
    </p:spTree>
    <p:extLst>
      <p:ext uri="{BB962C8B-B14F-4D97-AF65-F5344CB8AC3E}">
        <p14:creationId xmlns:p14="http://schemas.microsoft.com/office/powerpoint/2010/main" val="2955370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age number Blue">
    <p:spTree>
      <p:nvGrpSpPr>
        <p:cNvPr id="1" name=""/>
        <p:cNvGrpSpPr/>
        <p:nvPr/>
      </p:nvGrpSpPr>
      <p:grpSpPr>
        <a:xfrm>
          <a:off x="0" y="0"/>
          <a:ext cx="0" cy="0"/>
          <a:chOff x="0" y="0"/>
          <a:chExt cx="0" cy="0"/>
        </a:xfrm>
      </p:grpSpPr>
      <p:sp>
        <p:nvSpPr>
          <p:cNvPr id="2" name="Flowchart: Off-page Connector 1"/>
          <p:cNvSpPr/>
          <p:nvPr userDrawn="1"/>
        </p:nvSpPr>
        <p:spPr>
          <a:xfrm flipV="1">
            <a:off x="5949980" y="6343113"/>
            <a:ext cx="515213" cy="289506"/>
          </a:xfrm>
          <a:prstGeom prst="flowChartOffpageConnector">
            <a:avLst/>
          </a:prstGeom>
          <a:solidFill>
            <a:srgbClr val="0094D4"/>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b="1" dirty="0"/>
          </a:p>
        </p:txBody>
      </p:sp>
      <p:sp>
        <p:nvSpPr>
          <p:cNvPr id="3" name="Slide Number Placeholder 5"/>
          <p:cNvSpPr txBox="1">
            <a:spLocks/>
          </p:cNvSpPr>
          <p:nvPr userDrawn="1"/>
        </p:nvSpPr>
        <p:spPr>
          <a:xfrm>
            <a:off x="5971504" y="6329007"/>
            <a:ext cx="493184" cy="365125"/>
          </a:xfrm>
          <a:prstGeom prst="rect">
            <a:avLst/>
          </a:prstGeom>
        </p:spPr>
        <p:txBody>
          <a:bodyPr anchor="ct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fld id="{BF5942EF-E982-4E2C-8278-6DADE347CF43}" type="slidenum">
              <a:rPr lang="en-US" altLang="en-US" sz="1200" smtClean="0">
                <a:solidFill>
                  <a:schemeClr val="bg1"/>
                </a:solidFill>
                <a:latin typeface="Gisha" pitchFamily="34" charset="-79"/>
                <a:cs typeface="Gisha" pitchFamily="34" charset="-79"/>
              </a:rPr>
              <a:pPr algn="ctr" eaLnBrk="1" hangingPunct="1"/>
              <a:t>‹#›</a:t>
            </a:fld>
            <a:endParaRPr lang="en-US" altLang="en-US" sz="1200" dirty="0">
              <a:solidFill>
                <a:schemeClr val="bg1"/>
              </a:solidFill>
              <a:latin typeface="Gisha" pitchFamily="34" charset="-79"/>
              <a:cs typeface="Gisha" pitchFamily="34" charset="-79"/>
            </a:endParaRPr>
          </a:p>
        </p:txBody>
      </p:sp>
      <p:pic>
        <p:nvPicPr>
          <p:cNvPr id="5" name="Picture 4">
            <a:extLst>
              <a:ext uri="{FF2B5EF4-FFF2-40B4-BE49-F238E27FC236}">
                <a16:creationId xmlns:a16="http://schemas.microsoft.com/office/drawing/2014/main" id="{E8A883EB-2476-4CEF-8D53-47D3C3C48086}"/>
              </a:ext>
            </a:extLst>
          </p:cNvPr>
          <p:cNvPicPr>
            <a:picLocks noChangeAspect="1"/>
          </p:cNvPicPr>
          <p:nvPr userDrawn="1"/>
        </p:nvPicPr>
        <p:blipFill>
          <a:blip r:embed="rId2" cstate="print"/>
          <a:stretch>
            <a:fillRect/>
          </a:stretch>
        </p:blipFill>
        <p:spPr>
          <a:xfrm>
            <a:off x="10864236" y="128189"/>
            <a:ext cx="1219921" cy="463427"/>
          </a:xfrm>
          <a:prstGeom prst="rect">
            <a:avLst/>
          </a:prstGeom>
        </p:spPr>
      </p:pic>
    </p:spTree>
    <p:extLst>
      <p:ext uri="{BB962C8B-B14F-4D97-AF65-F5344CB8AC3E}">
        <p14:creationId xmlns:p14="http://schemas.microsoft.com/office/powerpoint/2010/main" val="321643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111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325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7538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12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36026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1670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3225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03717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00F0D-1283-4E99-B7A2-2FBCD066FB1C}" type="datetimeFigureOut">
              <a:rPr lang="en-US" smtClean="0"/>
              <a:pPr/>
              <a:t>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59F48-7874-489E-B1D0-52041C61CBFF}" type="slidenum">
              <a:rPr lang="en-US" smtClean="0"/>
              <a:pPr/>
              <a:t>‹#›</a:t>
            </a:fld>
            <a:endParaRPr lang="en-US"/>
          </a:p>
        </p:txBody>
      </p:sp>
    </p:spTree>
    <p:extLst>
      <p:ext uri="{BB962C8B-B14F-4D97-AF65-F5344CB8AC3E}">
        <p14:creationId xmlns:p14="http://schemas.microsoft.com/office/powerpoint/2010/main" val="347393252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D972-CFFE-FA35-0254-F65F5225CB18}"/>
              </a:ext>
            </a:extLst>
          </p:cNvPr>
          <p:cNvSpPr>
            <a:spLocks noGrp="1"/>
          </p:cNvSpPr>
          <p:nvPr>
            <p:ph type="ctrTitle" sz="quarter"/>
          </p:nvPr>
        </p:nvSpPr>
        <p:spPr>
          <a:xfrm>
            <a:off x="4267200" y="1758462"/>
            <a:ext cx="7643223" cy="627864"/>
          </a:xfrm>
        </p:spPr>
        <p:txBody>
          <a:bodyPr/>
          <a:lstStyle/>
          <a:p>
            <a:r>
              <a:rPr lang="en-US" dirty="0"/>
              <a:t>Module 2</a:t>
            </a:r>
            <a:endParaRPr lang="en-IN" dirty="0"/>
          </a:p>
        </p:txBody>
      </p:sp>
      <p:sp>
        <p:nvSpPr>
          <p:cNvPr id="3" name="Subtitle 2">
            <a:extLst>
              <a:ext uri="{FF2B5EF4-FFF2-40B4-BE49-F238E27FC236}">
                <a16:creationId xmlns:a16="http://schemas.microsoft.com/office/drawing/2014/main" id="{3D4B56C7-48A1-7371-766C-3E0D2B41FC63}"/>
              </a:ext>
            </a:extLst>
          </p:cNvPr>
          <p:cNvSpPr>
            <a:spLocks noGrp="1"/>
          </p:cNvSpPr>
          <p:nvPr>
            <p:ph type="subTitle" sz="quarter" idx="1"/>
          </p:nvPr>
        </p:nvSpPr>
        <p:spPr/>
        <p:txBody>
          <a:bodyPr/>
          <a:lstStyle/>
          <a:p>
            <a:r>
              <a:rPr lang="en-US" sz="2400" dirty="0"/>
              <a:t>Creating Sophisticated Document Structures using HTML </a:t>
            </a:r>
          </a:p>
          <a:p>
            <a:endParaRPr lang="en-IN" sz="2400" dirty="0"/>
          </a:p>
        </p:txBody>
      </p:sp>
    </p:spTree>
    <p:extLst>
      <p:ext uri="{BB962C8B-B14F-4D97-AF65-F5344CB8AC3E}">
        <p14:creationId xmlns:p14="http://schemas.microsoft.com/office/powerpoint/2010/main" val="310393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38919" y="191386"/>
            <a:ext cx="8839542" cy="5808843"/>
          </a:xfrm>
          <a:prstGeom prst="rect">
            <a:avLst/>
          </a:prstGeom>
        </p:spPr>
      </p:pic>
      <p:sp>
        <p:nvSpPr>
          <p:cNvPr id="3" name="Rectangle 1"/>
          <p:cNvSpPr>
            <a:spLocks noChangeArrowheads="1"/>
          </p:cNvSpPr>
          <p:nvPr/>
        </p:nvSpPr>
        <p:spPr bwMode="auto">
          <a:xfrm>
            <a:off x="272560" y="5473006"/>
            <a:ext cx="11823405"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The main difference: we have replaced </a:t>
            </a:r>
            <a:r>
              <a:rPr kumimoji="0" lang="en-US" altLang="en-US" sz="2000" b="0" i="1" u="none" strike="noStrike" kern="1200" cap="none" spc="0" normalizeH="0" baseline="0" noProof="0" dirty="0">
                <a:ln>
                  <a:noFill/>
                </a:ln>
                <a:solidFill>
                  <a:srgbClr val="000000"/>
                </a:solidFill>
                <a:effectLst/>
                <a:uLnTx/>
                <a:uFillTx/>
                <a:latin typeface="PS TT Commons Roman"/>
                <a:ea typeface="+mn-ea"/>
                <a:cs typeface="+mn-cs"/>
              </a:rPr>
              <a:t>div</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tags with 3 new tags: </a:t>
            </a:r>
            <a:r>
              <a:rPr kumimoji="0" lang="en-US" altLang="en-US" sz="2000" b="0" i="1" u="none" strike="noStrike" kern="1200" cap="none" spc="0" normalizeH="0" baseline="0" noProof="0" dirty="0">
                <a:ln>
                  <a:noFill/>
                </a:ln>
                <a:solidFill>
                  <a:srgbClr val="000000"/>
                </a:solidFill>
                <a:effectLst/>
                <a:uLnTx/>
                <a:uFillTx/>
                <a:latin typeface="PS TT Commons Roman"/>
                <a:ea typeface="+mn-ea"/>
                <a:cs typeface="+mn-cs"/>
              </a:rPr>
              <a:t>header</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a:t>
            </a:r>
            <a:r>
              <a:rPr kumimoji="0" lang="en-US" altLang="en-US" sz="2000" b="0" i="1" u="none" strike="noStrike" kern="1200" cap="none" spc="0" normalizeH="0" baseline="0" noProof="0" dirty="0">
                <a:ln>
                  <a:noFill/>
                </a:ln>
                <a:solidFill>
                  <a:srgbClr val="000000"/>
                </a:solidFill>
                <a:effectLst/>
                <a:uLnTx/>
                <a:uFillTx/>
                <a:latin typeface="PS TT Commons Roman"/>
                <a:ea typeface="+mn-ea"/>
                <a:cs typeface="+mn-cs"/>
              </a:rPr>
              <a:t>main</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a:t>
            </a:r>
            <a:r>
              <a:rPr kumimoji="0" lang="en-US" altLang="en-US" sz="2400" b="0" i="0" u="none" strike="noStrike" kern="1200" cap="none" spc="0" normalizeH="0" baseline="0" noProof="0" dirty="0">
                <a:ln>
                  <a:noFill/>
                </a:ln>
                <a:solidFill>
                  <a:srgbClr val="006395"/>
                </a:solidFill>
                <a:effectLst/>
                <a:uLnTx/>
                <a:uFillTx/>
                <a:latin typeface="DM Mono"/>
                <a:ea typeface="+mn-ea"/>
                <a:cs typeface="+mn-cs"/>
              </a:rPr>
              <a:t>header, main, </a:t>
            </a:r>
            <a:r>
              <a:rPr kumimoji="0" lang="en-US" altLang="en-US" sz="2400" b="0" i="0" u="none" strike="noStrike" kern="1200" cap="none" spc="0" normalizeH="0" baseline="0" noProof="0" dirty="0">
                <a:ln>
                  <a:noFill/>
                </a:ln>
                <a:solidFill>
                  <a:srgbClr val="000000"/>
                </a:solidFill>
                <a:effectLst/>
                <a:uLnTx/>
                <a:uFillTx/>
                <a:latin typeface="PS TT Commons Roman"/>
                <a:ea typeface="+mn-ea"/>
                <a:cs typeface="+mn-cs"/>
              </a:rPr>
              <a:t>and </a:t>
            </a:r>
            <a:r>
              <a:rPr kumimoji="0" lang="en-US" altLang="en-US" sz="2400" b="0" i="0" u="none" strike="noStrike" kern="1200" cap="none" spc="0" normalizeH="0" baseline="0" noProof="0" dirty="0">
                <a:ln>
                  <a:noFill/>
                </a:ln>
                <a:solidFill>
                  <a:srgbClr val="006395"/>
                </a:solidFill>
                <a:effectLst/>
                <a:uLnTx/>
                <a:uFillTx/>
                <a:latin typeface="DM Mono"/>
                <a:ea typeface="+mn-ea"/>
                <a:cs typeface="+mn-cs"/>
              </a:rPr>
              <a:t>footer</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tags are semantic because they are used to represent different sections on an HTML page. These are more descriptive than </a:t>
            </a:r>
            <a:r>
              <a:rPr kumimoji="0" lang="en-US" altLang="en-US" sz="2000" b="0" i="1" u="none" strike="noStrike" kern="1200" cap="none" spc="0" normalizeH="0" baseline="0" noProof="0" dirty="0">
                <a:ln>
                  <a:noFill/>
                </a:ln>
                <a:solidFill>
                  <a:srgbClr val="000000"/>
                </a:solidFill>
                <a:effectLst/>
                <a:uLnTx/>
                <a:uFillTx/>
                <a:latin typeface="PS TT Commons Roman"/>
                <a:ea typeface="+mn-ea"/>
                <a:cs typeface="+mn-cs"/>
              </a:rPr>
              <a:t>div</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tags which make partitioning webpages into tangible sections difficult.</a:t>
            </a:r>
            <a:r>
              <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endPar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8990743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22842" y="1615839"/>
            <a:ext cx="10882520" cy="3500886"/>
          </a:xfrm>
          <a:prstGeom prst="rect">
            <a:avLst/>
          </a:prstGeom>
        </p:spPr>
      </p:pic>
      <p:sp>
        <p:nvSpPr>
          <p:cNvPr id="2" name="Rectangle 1"/>
          <p:cNvSpPr/>
          <p:nvPr/>
        </p:nvSpPr>
        <p:spPr>
          <a:xfrm>
            <a:off x="432391" y="-127591"/>
            <a:ext cx="11263423" cy="175432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PS TT Commons Roman"/>
                <a:ea typeface="+mn-ea"/>
                <a:cs typeface="+mn-cs"/>
              </a:rPr>
              <a:t>Navigation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PS TT Commons Roman"/>
                <a:ea typeface="+mn-ea"/>
                <a:cs typeface="+mn-cs"/>
              </a:rPr>
              <a:t>In HTML5, there is the </a:t>
            </a:r>
            <a:r>
              <a:rPr kumimoji="0" lang="en-US" sz="2000" b="0" i="1" u="none" strike="noStrike" kern="1200" cap="none" spc="0" normalizeH="0" baseline="0" noProof="0" dirty="0" err="1">
                <a:ln>
                  <a:noFill/>
                </a:ln>
                <a:solidFill>
                  <a:srgbClr val="000000"/>
                </a:solidFill>
                <a:effectLst/>
                <a:uLnTx/>
                <a:uFillTx/>
                <a:latin typeface="PS TT Commons Roman"/>
                <a:ea typeface="+mn-ea"/>
                <a:cs typeface="+mn-cs"/>
              </a:rPr>
              <a:t>nav</a:t>
            </a:r>
            <a:r>
              <a:rPr kumimoji="0" lang="en-US" sz="2000" b="0" i="0" u="none" strike="noStrike" kern="1200" cap="none" spc="0" normalizeH="0" baseline="0" noProof="0" dirty="0">
                <a:ln>
                  <a:noFill/>
                </a:ln>
                <a:solidFill>
                  <a:srgbClr val="000000"/>
                </a:solidFill>
                <a:effectLst/>
                <a:uLnTx/>
                <a:uFillTx/>
                <a:latin typeface="PS TT Commons Roman"/>
                <a:ea typeface="+mn-ea"/>
                <a:cs typeface="+mn-cs"/>
              </a:rPr>
              <a:t> tag, which replaces the former jack-of-all-trades, </a:t>
            </a:r>
            <a:r>
              <a:rPr kumimoji="0" lang="en-US" sz="2000" b="0" i="1" u="none" strike="noStrike" kern="1200" cap="none" spc="0" normalizeH="0" baseline="0" noProof="0" dirty="0">
                <a:ln>
                  <a:noFill/>
                </a:ln>
                <a:solidFill>
                  <a:srgbClr val="000000"/>
                </a:solidFill>
                <a:effectLst/>
                <a:uLnTx/>
                <a:uFillTx/>
                <a:latin typeface="PS TT Commons Roman"/>
                <a:ea typeface="+mn-ea"/>
                <a:cs typeface="+mn-cs"/>
              </a:rPr>
              <a:t>div</a:t>
            </a:r>
            <a:r>
              <a:rPr kumimoji="0" lang="en-US" sz="2000" b="0" i="0" u="none" strike="noStrike" kern="1200" cap="none" spc="0" normalizeH="0" baseline="0" noProof="0" dirty="0">
                <a:ln>
                  <a:noFill/>
                </a:ln>
                <a:solidFill>
                  <a:srgbClr val="000000"/>
                </a:solidFill>
                <a:effectLst/>
                <a:uLnTx/>
                <a:uFillTx/>
                <a:latin typeface="PS TT Commons Roman"/>
                <a:ea typeface="+mn-ea"/>
                <a:cs typeface="+mn-cs"/>
              </a:rPr>
              <a:t>, to wrap links that make a navigation menu. For instance, the navigation menu can be inserted within the </a:t>
            </a:r>
            <a:r>
              <a:rPr kumimoji="0" lang="en-US" sz="2000" b="0" i="1" u="none" strike="noStrike" kern="1200" cap="none" spc="0" normalizeH="0" baseline="0" noProof="0" dirty="0">
                <a:ln>
                  <a:noFill/>
                </a:ln>
                <a:solidFill>
                  <a:srgbClr val="000000"/>
                </a:solidFill>
                <a:effectLst/>
                <a:uLnTx/>
                <a:uFillTx/>
                <a:latin typeface="PS TT Commons Roman"/>
                <a:ea typeface="+mn-ea"/>
                <a:cs typeface="+mn-cs"/>
              </a:rPr>
              <a:t>header</a:t>
            </a:r>
            <a:r>
              <a:rPr kumimoji="0" lang="en-US" sz="2000" b="0" i="0" u="none" strike="noStrike" kern="1200" cap="none" spc="0" normalizeH="0" baseline="0" noProof="0" dirty="0">
                <a:ln>
                  <a:noFill/>
                </a:ln>
                <a:solidFill>
                  <a:srgbClr val="000000"/>
                </a:solidFill>
                <a:effectLst/>
                <a:uLnTx/>
                <a:uFillTx/>
                <a:latin typeface="PS TT Commons Roman"/>
                <a:ea typeface="+mn-ea"/>
                <a:cs typeface="+mn-cs"/>
              </a:rPr>
              <a:t> section:</a:t>
            </a:r>
          </a:p>
        </p:txBody>
      </p:sp>
      <p:sp>
        <p:nvSpPr>
          <p:cNvPr id="5" name="Rectangle 1"/>
          <p:cNvSpPr>
            <a:spLocks noChangeArrowheads="1"/>
          </p:cNvSpPr>
          <p:nvPr/>
        </p:nvSpPr>
        <p:spPr bwMode="auto">
          <a:xfrm>
            <a:off x="469603" y="5233425"/>
            <a:ext cx="1158771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Generally, the navigation menu can be put anywhere on a page, it just needs to be wrapped with the . However, it shouldn't be put inside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main</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unless the navigation is specific for that page. This restriction exists because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main </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elements should only be specific for the page, while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header</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and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footer</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are generally shareable among similar pages.</a:t>
            </a:r>
            <a:r>
              <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endPar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1774867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40241" y="51595"/>
            <a:ext cx="11461898" cy="14362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PS TT Commons Roman"/>
                <a:ea typeface="+mn-ea"/>
                <a:cs typeface="+mn-cs"/>
              </a:rPr>
              <a:t>Main Content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1" i="0" u="none" strike="noStrike" kern="1200" cap="none" spc="0" normalizeH="0" baseline="0" noProof="0" dirty="0">
              <a:ln>
                <a:noFill/>
              </a:ln>
              <a:solidFill>
                <a:prstClr val="black"/>
              </a:solidFill>
              <a:effectLst/>
              <a:uLnTx/>
              <a:uFillTx/>
              <a:latin typeface="PS TT Commons Roman"/>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To add some content into the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main</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section, we can use new HTML5 tags, such as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article</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and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section</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These tags simplify the structure of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main</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making it look like:</a:t>
            </a:r>
            <a:endPar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3" name="Picture 2"/>
          <p:cNvPicPr>
            <a:picLocks noChangeAspect="1"/>
          </p:cNvPicPr>
          <p:nvPr/>
        </p:nvPicPr>
        <p:blipFill>
          <a:blip r:embed="rId3"/>
          <a:stretch>
            <a:fillRect/>
          </a:stretch>
        </p:blipFill>
        <p:spPr>
          <a:xfrm>
            <a:off x="2004505" y="1457044"/>
            <a:ext cx="8133369" cy="5128077"/>
          </a:xfrm>
          <a:prstGeom prst="rect">
            <a:avLst/>
          </a:prstGeom>
        </p:spPr>
      </p:pic>
    </p:spTree>
    <p:extLst>
      <p:ext uri="{BB962C8B-B14F-4D97-AF65-F5344CB8AC3E}">
        <p14:creationId xmlns:p14="http://schemas.microsoft.com/office/powerpoint/2010/main" val="148973925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616687" y="991015"/>
            <a:ext cx="1104722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The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article</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 is used for wrapping an autonomous content on a page. A content is autonomous if it can be removed from the page and put on some another page. The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article </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tag can contain several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section </a:t>
            </a:r>
            <a:r>
              <a:rPr kumimoji="0" lang="en-US" altLang="en-US" sz="2000" b="0" i="0" u="none" strike="noStrike" kern="1200" cap="none" spc="0" normalizeH="0" baseline="0" noProof="0" dirty="0">
                <a:ln>
                  <a:noFill/>
                </a:ln>
                <a:solidFill>
                  <a:prstClr val="black"/>
                </a:solidFill>
                <a:effectLst/>
                <a:uLnTx/>
                <a:uFillTx/>
                <a:latin typeface="DM Mono"/>
                <a:ea typeface="+mn-ea"/>
                <a:cs typeface="+mn-cs"/>
              </a:rPr>
              <a:t>tags</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 </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inside it, like in our example. An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article </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is actually an autonomous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section.</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The </a:t>
            </a:r>
            <a:r>
              <a:rPr kumimoji="0" lang="en-US" altLang="en-US" sz="1400" b="0" i="0" u="none" strike="noStrike" kern="1200" cap="none" spc="0" normalizeH="0" baseline="0" noProof="0" dirty="0">
                <a:ln>
                  <a:noFill/>
                </a:ln>
                <a:solidFill>
                  <a:srgbClr val="006395"/>
                </a:solidFill>
                <a:effectLst/>
                <a:uLnTx/>
                <a:uFillTx/>
                <a:latin typeface="DM Mono"/>
                <a:ea typeface="+mn-ea"/>
                <a:cs typeface="+mn-cs"/>
              </a:rPr>
              <a:t>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section</a:t>
            </a:r>
            <a:r>
              <a:rPr kumimoji="0" lang="en-US" altLang="en-US" sz="1400" b="0" i="0" u="none" strike="noStrike" kern="1200" cap="none" spc="0" normalizeH="0" baseline="0" noProof="0" dirty="0">
                <a:ln>
                  <a:noFill/>
                </a:ln>
                <a:solidFill>
                  <a:srgbClr val="006395"/>
                </a:solidFill>
                <a:effectLst/>
                <a:uLnTx/>
                <a:uFillTx/>
                <a:latin typeface="DM Mono"/>
                <a:ea typeface="+mn-ea"/>
                <a:cs typeface="+mn-cs"/>
              </a:rPr>
              <a:t> </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 is similar to the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div</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 but it is more meaningful since it wraps logical groups of related content (e.g. a chapter of an article). The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section</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 can be also used to wrap the article itself, but we have the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article</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 for that purpose.</a:t>
            </a:r>
            <a:endPar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Rectangle 2"/>
          <p:cNvSpPr>
            <a:spLocks noChangeArrowheads="1"/>
          </p:cNvSpPr>
          <p:nvPr/>
        </p:nvSpPr>
        <p:spPr bwMode="auto">
          <a:xfrm>
            <a:off x="616687" y="4098677"/>
            <a:ext cx="11047227"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PS TT Commons Roman"/>
                <a:ea typeface="+mn-ea"/>
                <a:cs typeface="+mn-cs"/>
              </a:rPr>
              <a:t>Aside section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600" b="1" i="0" u="none" strike="noStrike" kern="1200" cap="none" spc="0" normalizeH="0" baseline="0" noProof="0" dirty="0">
              <a:ln>
                <a:noFill/>
              </a:ln>
              <a:solidFill>
                <a:prstClr val="black"/>
              </a:solidFill>
              <a:effectLst/>
              <a:uLnTx/>
              <a:uFillTx/>
              <a:latin typeface="PS TT Commons Roman"/>
              <a:ea typeface="+mn-ea"/>
              <a:cs typeface="+mn-cs"/>
            </a:endParaRP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An additional content, unimportant for understanding an article, but related to the article, can be inserted into the aside section. For instance, it could be information about how many people read the article, who is the author of the article, and so on. </a:t>
            </a:r>
          </a:p>
        </p:txBody>
      </p:sp>
      <p:sp>
        <p:nvSpPr>
          <p:cNvPr id="4" name="Rectangle 3"/>
          <p:cNvSpPr/>
          <p:nvPr/>
        </p:nvSpPr>
        <p:spPr>
          <a:xfrm>
            <a:off x="898040" y="139393"/>
            <a:ext cx="5076839"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PS TT Commons Roman"/>
                <a:ea typeface="+mn-ea"/>
                <a:cs typeface="+mn-cs"/>
              </a:rPr>
              <a:t>Main Content, Article and Section</a:t>
            </a:r>
          </a:p>
        </p:txBody>
      </p:sp>
    </p:spTree>
    <p:extLst>
      <p:ext uri="{BB962C8B-B14F-4D97-AF65-F5344CB8AC3E}">
        <p14:creationId xmlns:p14="http://schemas.microsoft.com/office/powerpoint/2010/main" val="312684304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59178" y="0"/>
            <a:ext cx="8873643" cy="6814321"/>
          </a:xfrm>
          <a:prstGeom prst="rect">
            <a:avLst/>
          </a:prstGeom>
        </p:spPr>
      </p:pic>
    </p:spTree>
    <p:extLst>
      <p:ext uri="{BB962C8B-B14F-4D97-AF65-F5344CB8AC3E}">
        <p14:creationId xmlns:p14="http://schemas.microsoft.com/office/powerpoint/2010/main" val="49464272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rot="10800000" flipV="1">
            <a:off x="563526" y="292946"/>
            <a:ext cx="128637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PS TT Commons Roman"/>
                <a:ea typeface="+mn-ea"/>
                <a:cs typeface="+mn-cs"/>
              </a:rPr>
              <a:t>Figures</a:t>
            </a:r>
          </a:p>
        </p:txBody>
      </p:sp>
      <p:sp>
        <p:nvSpPr>
          <p:cNvPr id="5" name="Rectangle 1"/>
          <p:cNvSpPr>
            <a:spLocks noChangeArrowheads="1"/>
          </p:cNvSpPr>
          <p:nvPr/>
        </p:nvSpPr>
        <p:spPr bwMode="auto">
          <a:xfrm rot="10800000" flipV="1">
            <a:off x="563526" y="894864"/>
            <a:ext cx="11153553"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The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figure</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 is used to mark up photos, code blocks, diagrams, charts, illustrations, and other graphic content. The </a:t>
            </a:r>
            <a:r>
              <a:rPr kumimoji="0" lang="en-US" altLang="en-US" sz="2000" b="0" i="0" u="none" strike="noStrike" kern="1200" cap="none" spc="0" normalizeH="0" baseline="0" noProof="0" dirty="0" err="1">
                <a:ln>
                  <a:noFill/>
                </a:ln>
                <a:solidFill>
                  <a:srgbClr val="006395"/>
                </a:solidFill>
                <a:effectLst/>
                <a:uLnTx/>
                <a:uFillTx/>
                <a:latin typeface="DM Mono"/>
                <a:ea typeface="+mn-ea"/>
                <a:cs typeface="+mn-cs"/>
              </a:rPr>
              <a:t>figcaption</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 represents a caption or legend for a figure. It's optional and can be omitted. Only one </a:t>
            </a:r>
            <a:r>
              <a:rPr kumimoji="0" lang="en-US" altLang="en-US" sz="2000" b="0" i="0" u="none" strike="noStrike" kern="1200" cap="none" spc="0" normalizeH="0" baseline="0" noProof="0" dirty="0" err="1">
                <a:ln>
                  <a:noFill/>
                </a:ln>
                <a:solidFill>
                  <a:srgbClr val="006395"/>
                </a:solidFill>
                <a:effectLst/>
                <a:uLnTx/>
                <a:uFillTx/>
                <a:latin typeface="DM Mono"/>
                <a:ea typeface="+mn-ea"/>
                <a:cs typeface="+mn-cs"/>
              </a:rPr>
              <a:t>figcaption</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 can be nested into the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figure</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tag. Even if a </a:t>
            </a:r>
            <a:r>
              <a:rPr kumimoji="0" lang="en-US" altLang="en-US" sz="2000" b="0" i="0" u="none" strike="noStrike" kern="1200" cap="none" spc="0" normalizeH="0" baseline="0" noProof="0" dirty="0">
                <a:ln>
                  <a:noFill/>
                </a:ln>
                <a:solidFill>
                  <a:srgbClr val="006395"/>
                </a:solidFill>
                <a:effectLst/>
                <a:uLnTx/>
                <a:uFillTx/>
                <a:latin typeface="DM Mono"/>
                <a:ea typeface="+mn-ea"/>
                <a:cs typeface="+mn-cs"/>
              </a:rPr>
              <a:t>figure</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contains multiple images, there can be only one </a:t>
            </a:r>
            <a:r>
              <a:rPr kumimoji="0" lang="en-US" altLang="en-US" sz="2000" b="0" i="0" u="none" strike="noStrike" kern="1200" cap="none" spc="0" normalizeH="0" baseline="0" noProof="0" dirty="0" err="1">
                <a:ln>
                  <a:noFill/>
                </a:ln>
                <a:solidFill>
                  <a:srgbClr val="006395"/>
                </a:solidFill>
                <a:effectLst/>
                <a:uLnTx/>
                <a:uFillTx/>
                <a:latin typeface="DM Mono"/>
                <a:ea typeface="+mn-ea"/>
                <a:cs typeface="+mn-cs"/>
              </a:rPr>
              <a:t>figcaption</a:t>
            </a:r>
            <a:r>
              <a:rPr kumimoji="0" lang="en-US" altLang="en-US" sz="2000" b="0" i="0" u="none" strike="noStrike" kern="1200" cap="none" spc="0" normalizeH="0" baseline="0" noProof="0" dirty="0">
                <a:ln>
                  <a:noFill/>
                </a:ln>
                <a:solidFill>
                  <a:srgbClr val="000000"/>
                </a:solidFill>
                <a:effectLst/>
                <a:uLnTx/>
                <a:uFillTx/>
                <a:latin typeface="PS TT Commons Roman"/>
                <a:ea typeface="+mn-ea"/>
                <a:cs typeface="+mn-cs"/>
              </a:rPr>
              <a:t> for all of them.</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p:txBody>
      </p:sp>
      <p:pic>
        <p:nvPicPr>
          <p:cNvPr id="7" name="Picture 6"/>
          <p:cNvPicPr>
            <a:picLocks noChangeAspect="1"/>
          </p:cNvPicPr>
          <p:nvPr/>
        </p:nvPicPr>
        <p:blipFill>
          <a:blip r:embed="rId3"/>
          <a:stretch>
            <a:fillRect/>
          </a:stretch>
        </p:blipFill>
        <p:spPr>
          <a:xfrm>
            <a:off x="1206714" y="2526081"/>
            <a:ext cx="9650172" cy="3810532"/>
          </a:xfrm>
          <a:prstGeom prst="rect">
            <a:avLst/>
          </a:prstGeom>
        </p:spPr>
      </p:pic>
    </p:spTree>
    <p:extLst>
      <p:ext uri="{BB962C8B-B14F-4D97-AF65-F5344CB8AC3E}">
        <p14:creationId xmlns:p14="http://schemas.microsoft.com/office/powerpoint/2010/main" val="239138802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4663" y="1306285"/>
            <a:ext cx="9509760"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SVG stands for </a:t>
            </a:r>
            <a:r>
              <a:rPr kumimoji="0" lang="en-IN" sz="2800" b="1" i="0" u="none" strike="noStrike" kern="1200" cap="none" spc="0" normalizeH="0" baseline="0" noProof="0" dirty="0">
                <a:ln>
                  <a:noFill/>
                </a:ln>
                <a:solidFill>
                  <a:srgbClr val="70AD47">
                    <a:lumMod val="75000"/>
                  </a:srgbClr>
                </a:solidFill>
                <a:effectLst/>
                <a:uLnTx/>
                <a:uFillTx/>
                <a:latin typeface="Calibri"/>
                <a:ea typeface="+mn-ea"/>
                <a:cs typeface="+mn-cs"/>
              </a:rPr>
              <a:t>Scalable Vector Graphics</a:t>
            </a:r>
          </a:p>
          <a:p>
            <a:pPr marL="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In terms of </a:t>
            </a:r>
            <a:r>
              <a:rPr kumimoji="0" lang="en-IN" sz="2800" b="0" i="0" u="none" strike="noStrike" kern="1200" cap="none" spc="0" normalizeH="0" baseline="0" noProof="0" dirty="0">
                <a:ln>
                  <a:noFill/>
                </a:ln>
                <a:solidFill>
                  <a:srgbClr val="70AD47">
                    <a:lumMod val="75000"/>
                  </a:srgbClr>
                </a:solidFill>
                <a:effectLst/>
                <a:uLnTx/>
                <a:uFillTx/>
                <a:latin typeface="Calibri"/>
                <a:ea typeface="+mn-ea"/>
                <a:cs typeface="+mn-cs"/>
              </a:rPr>
              <a:t>graphics</a:t>
            </a: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scalable means not being limited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single, fixed units.</a:t>
            </a:r>
          </a:p>
          <a:p>
            <a:pPr marL="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In terms of </a:t>
            </a:r>
            <a:r>
              <a:rPr kumimoji="0" lang="en-IN" sz="2800" b="0" i="0" u="none" strike="noStrike" kern="1200" cap="none" spc="0" normalizeH="0" baseline="0" noProof="0" dirty="0">
                <a:ln>
                  <a:noFill/>
                </a:ln>
                <a:solidFill>
                  <a:srgbClr val="70AD47">
                    <a:lumMod val="75000"/>
                  </a:srgbClr>
                </a:solidFill>
                <a:effectLst/>
                <a:uLnTx/>
                <a:uFillTx/>
                <a:latin typeface="Calibri"/>
                <a:ea typeface="+mn-ea"/>
                <a:cs typeface="+mn-cs"/>
              </a:rPr>
              <a:t>Web</a:t>
            </a: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scalable means that a particular technology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can grow to a large number of files, a large number of users,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a wide variety of applications. </a:t>
            </a:r>
          </a:p>
          <a:p>
            <a:pPr marL="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SVG, being a graphics technology for the Web, is scalable 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both senses of the word</a:t>
            </a:r>
          </a:p>
        </p:txBody>
      </p:sp>
      <p:sp>
        <p:nvSpPr>
          <p:cNvPr id="5" name="TextBox 4"/>
          <p:cNvSpPr txBox="1"/>
          <p:nvPr/>
        </p:nvSpPr>
        <p:spPr>
          <a:xfrm>
            <a:off x="1306287" y="378821"/>
            <a:ext cx="992777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70C0"/>
                </a:solidFill>
                <a:effectLst/>
                <a:uLnTx/>
                <a:uFillTx/>
                <a:latin typeface="Calibri"/>
                <a:ea typeface="+mn-ea"/>
                <a:cs typeface="+mn-cs"/>
              </a:rPr>
              <a:t>Overview</a:t>
            </a:r>
          </a:p>
        </p:txBody>
      </p:sp>
    </p:spTree>
    <p:extLst>
      <p:ext uri="{BB962C8B-B14F-4D97-AF65-F5344CB8AC3E}">
        <p14:creationId xmlns:p14="http://schemas.microsoft.com/office/powerpoint/2010/main" val="186492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4663" y="1306285"/>
            <a:ext cx="9509760" cy="43960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5B9BD5"/>
                </a:solidFill>
                <a:effectLst/>
                <a:uLnTx/>
                <a:uFillTx/>
                <a:latin typeface="Calibri"/>
                <a:ea typeface="+mn-ea"/>
                <a:cs typeface="+mn-cs"/>
              </a:rPr>
              <a:t>      &lt;</a:t>
            </a:r>
            <a:r>
              <a:rPr kumimoji="0" lang="en-IN" sz="2800" b="0" i="0" u="none" strike="noStrike" kern="1200" cap="none" spc="0" normalizeH="0" baseline="0" noProof="0" dirty="0" err="1">
                <a:ln>
                  <a:noFill/>
                </a:ln>
                <a:solidFill>
                  <a:srgbClr val="5B9BD5"/>
                </a:solidFill>
                <a:effectLst/>
                <a:uLnTx/>
                <a:uFillTx/>
                <a:latin typeface="Calibri"/>
                <a:ea typeface="+mn-ea"/>
                <a:cs typeface="+mn-cs"/>
              </a:rPr>
              <a:t>svg</a:t>
            </a:r>
            <a:r>
              <a:rPr kumimoji="0" lang="en-IN" sz="2800" b="0" i="0" u="none" strike="noStrike" kern="1200" cap="none" spc="0" normalizeH="0" baseline="0" noProof="0" dirty="0">
                <a:ln>
                  <a:noFill/>
                </a:ln>
                <a:solidFill>
                  <a:srgbClr val="5B9BD5"/>
                </a:solidFill>
                <a:effectLst/>
                <a:uLnTx/>
                <a:uFillTx/>
                <a:latin typeface="Calibri"/>
                <a:ea typeface="+mn-ea"/>
                <a:cs typeface="+mn-cs"/>
              </a:rPr>
              <a:t> width=”300px" height=”200px"&gt;                                                                                                      	&lt;g&gt;&lt;!-- your graphic here --&gt;&lt;/g&gt;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5B9BD5"/>
                </a:solidFill>
                <a:effectLst/>
                <a:uLnTx/>
                <a:uFillTx/>
                <a:latin typeface="Calibri"/>
                <a:ea typeface="+mn-ea"/>
                <a:cs typeface="+mn-cs"/>
              </a:rPr>
              <a:t>       &lt;/</a:t>
            </a:r>
            <a:r>
              <a:rPr kumimoji="0" lang="en-IN" sz="2800" b="0" i="0" u="none" strike="noStrike" kern="1200" cap="none" spc="0" normalizeH="0" baseline="0" noProof="0" dirty="0" err="1">
                <a:ln>
                  <a:noFill/>
                </a:ln>
                <a:solidFill>
                  <a:srgbClr val="5B9BD5"/>
                </a:solidFill>
                <a:effectLst/>
                <a:uLnTx/>
                <a:uFillTx/>
                <a:latin typeface="Calibri"/>
                <a:ea typeface="+mn-ea"/>
                <a:cs typeface="+mn-cs"/>
              </a:rPr>
              <a:t>svg</a:t>
            </a:r>
            <a:r>
              <a:rPr kumimoji="0" lang="en-IN" sz="2800" b="0" i="0" u="none" strike="noStrike" kern="1200" cap="none" spc="0" normalizeH="0" baseline="0" noProof="0" dirty="0">
                <a:ln>
                  <a:noFill/>
                </a:ln>
                <a:solidFill>
                  <a:srgbClr val="5B9BD5"/>
                </a:solidFill>
                <a:effectLst/>
                <a:uLnTx/>
                <a:uFillTx/>
                <a:latin typeface="Calibri"/>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solidFill>
                <a:srgbClr val="E7E6E6">
                  <a:lumMod val="75000"/>
                </a:srgbClr>
              </a:solidFill>
              <a:effectLst/>
              <a:uLnTx/>
              <a:uFillTx/>
              <a:latin typeface="Calibri"/>
              <a:ea typeface="+mn-ea"/>
              <a:cs typeface="+mn-cs"/>
            </a:endParaRPr>
          </a:p>
          <a:p>
            <a:pPr marL="2286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Working with SVG Shapes</a:t>
            </a:r>
          </a:p>
          <a:p>
            <a:pPr marL="2286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Transforming SVG</a:t>
            </a:r>
          </a:p>
          <a:p>
            <a:pPr marL="2286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Reusing SVG Elements</a:t>
            </a:r>
          </a:p>
          <a:p>
            <a:pPr marL="2286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Drawing Paths</a:t>
            </a:r>
          </a:p>
          <a:p>
            <a:pPr marL="2286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rgbClr val="ED7D31">
                    <a:lumMod val="50000"/>
                  </a:srgbClr>
                </a:solidFill>
                <a:effectLst/>
                <a:uLnTx/>
                <a:uFillTx/>
                <a:latin typeface="Calibri"/>
                <a:ea typeface="+mn-ea"/>
                <a:cs typeface="+mn-cs"/>
              </a:rPr>
              <a:t> Using Patterns and Gradients with SVG</a:t>
            </a:r>
          </a:p>
        </p:txBody>
      </p:sp>
      <p:sp>
        <p:nvSpPr>
          <p:cNvPr id="5" name="TextBox 4"/>
          <p:cNvSpPr txBox="1"/>
          <p:nvPr/>
        </p:nvSpPr>
        <p:spPr>
          <a:xfrm>
            <a:off x="1306287" y="378821"/>
            <a:ext cx="992777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70C0"/>
                </a:solidFill>
                <a:effectLst/>
                <a:uLnTx/>
                <a:uFillTx/>
                <a:latin typeface="Calibri"/>
                <a:ea typeface="+mn-ea"/>
                <a:cs typeface="+mn-cs"/>
              </a:rPr>
              <a:t>Working with SVG in HTML5</a:t>
            </a:r>
          </a:p>
        </p:txBody>
      </p:sp>
    </p:spTree>
    <p:extLst>
      <p:ext uri="{BB962C8B-B14F-4D97-AF65-F5344CB8AC3E}">
        <p14:creationId xmlns:p14="http://schemas.microsoft.com/office/powerpoint/2010/main" val="3943818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1E49-0849-618E-9527-6F803F6DAE2F}"/>
              </a:ext>
            </a:extLst>
          </p:cNvPr>
          <p:cNvSpPr>
            <a:spLocks noGrp="1"/>
          </p:cNvSpPr>
          <p:nvPr>
            <p:ph type="title"/>
          </p:nvPr>
        </p:nvSpPr>
        <p:spPr/>
        <p:txBody>
          <a:bodyPr/>
          <a:lstStyle/>
          <a:p>
            <a:r>
              <a:rPr lang="en-US" dirty="0"/>
              <a:t>Rectangle and Circle in SVG</a:t>
            </a:r>
            <a:endParaRPr lang="en-IN" dirty="0"/>
          </a:p>
        </p:txBody>
      </p:sp>
      <p:sp>
        <p:nvSpPr>
          <p:cNvPr id="3" name="Content Placeholder 2">
            <a:extLst>
              <a:ext uri="{FF2B5EF4-FFF2-40B4-BE49-F238E27FC236}">
                <a16:creationId xmlns:a16="http://schemas.microsoft.com/office/drawing/2014/main" id="{0641338A-85BC-3AB4-5E2C-685EB6E70772}"/>
              </a:ext>
            </a:extLst>
          </p:cNvPr>
          <p:cNvSpPr>
            <a:spLocks noGrp="1"/>
          </p:cNvSpPr>
          <p:nvPr>
            <p:ph idx="1"/>
          </p:nvPr>
        </p:nvSpPr>
        <p:spPr>
          <a:xfrm>
            <a:off x="661182" y="1825625"/>
            <a:ext cx="10692618" cy="4351338"/>
          </a:xfrm>
        </p:spPr>
        <p:txBody>
          <a:bodyPr>
            <a:normAutofit fontScale="92500" lnSpcReduction="10000"/>
          </a:bodyPr>
          <a:lstStyle/>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svg</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width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height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"100"</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rect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"10"</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y</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"10"</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rx</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"5"</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width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"80"</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height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"80"</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fill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"yellow"</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stroke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"red"</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stroke-width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"5"</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svg</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svg</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width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"200"</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height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"200"</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&lt;circle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cx</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"80"</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cy</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"80"</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"40"</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stroke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"green"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stroke-width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"4"</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svg</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419852117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69A6-3E5E-1928-132B-5BDE013DA0AE}"/>
              </a:ext>
            </a:extLst>
          </p:cNvPr>
          <p:cNvSpPr>
            <a:spLocks noGrp="1"/>
          </p:cNvSpPr>
          <p:nvPr>
            <p:ph type="title"/>
          </p:nvPr>
        </p:nvSpPr>
        <p:spPr/>
        <p:txBody>
          <a:bodyPr/>
          <a:lstStyle/>
          <a:p>
            <a:br>
              <a:rPr lang="en-IN" b="0" dirty="0">
                <a:effectLst/>
                <a:latin typeface="Consolas" panose="020B0609020204030204" pitchFamily="49" charset="0"/>
              </a:rPr>
            </a:br>
            <a:r>
              <a:rPr lang="en-IN" b="0" dirty="0">
                <a:effectLst/>
                <a:latin typeface="Consolas" panose="020B0609020204030204" pitchFamily="49" charset="0"/>
              </a:rPr>
              <a:t>back ground image as </a:t>
            </a:r>
            <a:r>
              <a:rPr lang="en-IN" b="0" dirty="0" err="1">
                <a:effectLst/>
                <a:latin typeface="Consolas" panose="020B0609020204030204" pitchFamily="49" charset="0"/>
              </a:rPr>
              <a:t>svg</a:t>
            </a:r>
            <a:br>
              <a:rPr lang="en-IN" b="0" dirty="0">
                <a:solidFill>
                  <a:srgbClr val="000000"/>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617DE226-BFF1-D04F-93F6-66FFE712120A}"/>
              </a:ext>
            </a:extLst>
          </p:cNvPr>
          <p:cNvSpPr>
            <a:spLocks noGrp="1"/>
          </p:cNvSpPr>
          <p:nvPr>
            <p:ph idx="1"/>
          </p:nvPr>
        </p:nvSpPr>
        <p:spPr/>
        <p:txBody>
          <a:bodyPr/>
          <a:lstStyle/>
          <a:p>
            <a:pPr marL="0" indent="0">
              <a:buNone/>
            </a:pPr>
            <a:r>
              <a:rPr lang="en-IN" sz="1400" b="0" dirty="0">
                <a:solidFill>
                  <a:srgbClr val="800000"/>
                </a:solidFill>
                <a:effectLst/>
                <a:latin typeface="Consolas" panose="020B0609020204030204" pitchFamily="49" charset="0"/>
              </a:rPr>
              <a:t>&lt;style&gt;</a:t>
            </a:r>
            <a:endParaRPr lang="en-IN" sz="1400" b="0" dirty="0">
              <a:solidFill>
                <a:srgbClr val="000000"/>
              </a:solidFill>
              <a:effectLst/>
              <a:latin typeface="Consolas" panose="020B0609020204030204" pitchFamily="49" charset="0"/>
            </a:endParaRPr>
          </a:p>
          <a:p>
            <a:pPr marL="0" indent="0">
              <a:buNone/>
            </a:pPr>
            <a:r>
              <a:rPr lang="en-IN" sz="1400" b="0" dirty="0">
                <a:solidFill>
                  <a:srgbClr val="000000"/>
                </a:solidFill>
                <a:effectLst/>
                <a:latin typeface="Consolas" panose="020B0609020204030204" pitchFamily="49" charset="0"/>
              </a:rPr>
              <a:t>        </a:t>
            </a:r>
            <a:r>
              <a:rPr lang="en-IN" sz="1400" b="0" dirty="0">
                <a:solidFill>
                  <a:srgbClr val="800000"/>
                </a:solidFill>
                <a:effectLst/>
                <a:latin typeface="Consolas" panose="020B0609020204030204" pitchFamily="49" charset="0"/>
              </a:rPr>
              <a:t>.container</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height</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1000px</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width</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1000px</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background</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#eee</a:t>
            </a:r>
            <a:r>
              <a:rPr lang="en-IN" sz="1400" b="0" dirty="0">
                <a:solidFill>
                  <a:srgbClr val="000000"/>
                </a:solidFill>
                <a:effectLst/>
                <a:latin typeface="Consolas" panose="020B0609020204030204" pitchFamily="49" charset="0"/>
              </a:rPr>
              <a:t> </a:t>
            </a:r>
            <a:r>
              <a:rPr lang="en-IN" sz="1400" b="0" dirty="0" err="1">
                <a:solidFill>
                  <a:srgbClr val="795E26"/>
                </a:solidFill>
                <a:effectLst/>
                <a:latin typeface="Consolas" panose="020B0609020204030204" pitchFamily="49" charset="0"/>
              </a:rPr>
              <a:t>url</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horse.svg</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no-repeat</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border</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1px</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solid</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grey</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font-weight</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400</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font-size</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49px</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E50000"/>
                </a:solidFill>
                <a:effectLst/>
                <a:latin typeface="Consolas" panose="020B0609020204030204" pitchFamily="49" charset="0"/>
              </a:rPr>
              <a:t>color</a:t>
            </a:r>
            <a:r>
              <a:rPr lang="en-IN" sz="1400" b="0" dirty="0">
                <a:solidFill>
                  <a:srgbClr val="000000"/>
                </a:solidFill>
                <a:effectLst/>
                <a:latin typeface="Consolas" panose="020B0609020204030204" pitchFamily="49" charset="0"/>
              </a:rPr>
              <a:t>: </a:t>
            </a:r>
            <a:r>
              <a:rPr lang="en-IN" sz="1400" b="0" dirty="0" err="1">
                <a:solidFill>
                  <a:srgbClr val="795E26"/>
                </a:solidFill>
                <a:effectLst/>
                <a:latin typeface="Consolas" panose="020B0609020204030204" pitchFamily="49" charset="0"/>
              </a:rPr>
              <a:t>rgb</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204</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72</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154</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p>
          <a:p>
            <a:pPr marL="0" indent="0">
              <a:buNone/>
            </a:pPr>
            <a:br>
              <a:rPr lang="en-IN" sz="1400" b="0" dirty="0">
                <a:solidFill>
                  <a:srgbClr val="000000"/>
                </a:solidFill>
                <a:effectLst/>
                <a:latin typeface="Consolas" panose="020B0609020204030204" pitchFamily="49" charset="0"/>
              </a:rPr>
            </a:br>
            <a:r>
              <a:rPr lang="en-IN" sz="1400" b="0" dirty="0">
                <a:solidFill>
                  <a:srgbClr val="000000"/>
                </a:solidFill>
                <a:effectLst/>
                <a:latin typeface="Consolas" panose="020B0609020204030204" pitchFamily="49" charset="0"/>
              </a:rPr>
              <a:t>    </a:t>
            </a:r>
            <a:r>
              <a:rPr lang="en-IN" sz="1400" b="0" dirty="0">
                <a:solidFill>
                  <a:srgbClr val="800000"/>
                </a:solidFill>
                <a:effectLst/>
                <a:latin typeface="Consolas" panose="020B0609020204030204" pitchFamily="49" charset="0"/>
              </a:rPr>
              <a:t>&lt;/style&gt;</a:t>
            </a:r>
          </a:p>
          <a:p>
            <a:pPr marL="0" indent="0">
              <a:buNone/>
            </a:pPr>
            <a:r>
              <a:rPr lang="en-IN" sz="1400" dirty="0">
                <a:solidFill>
                  <a:srgbClr val="000000"/>
                </a:solidFill>
                <a:latin typeface="Consolas" panose="020B0609020204030204" pitchFamily="49" charset="0"/>
              </a:rPr>
              <a:t>&lt;div class="container"&gt;</a:t>
            </a:r>
          </a:p>
          <a:p>
            <a:pPr marL="0" indent="0">
              <a:buNone/>
            </a:pPr>
            <a:r>
              <a:rPr lang="en-IN" sz="1400" dirty="0">
                <a:solidFill>
                  <a:srgbClr val="000000"/>
                </a:solidFill>
                <a:latin typeface="Consolas" panose="020B0609020204030204" pitchFamily="49" charset="0"/>
              </a:rPr>
              <a:t>        &lt;!-- &lt;</a:t>
            </a:r>
            <a:r>
              <a:rPr lang="en-IN" sz="1400" dirty="0" err="1">
                <a:solidFill>
                  <a:srgbClr val="000000"/>
                </a:solidFill>
                <a:latin typeface="Consolas" panose="020B0609020204030204" pitchFamily="49" charset="0"/>
              </a:rPr>
              <a:t>img</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src</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horse.svg</a:t>
            </a:r>
            <a:r>
              <a:rPr lang="en-IN" sz="1400" dirty="0">
                <a:solidFill>
                  <a:srgbClr val="000000"/>
                </a:solidFill>
                <a:latin typeface="Consolas" panose="020B0609020204030204" pitchFamily="49" charset="0"/>
              </a:rPr>
              <a:t>" alt="</a:t>
            </a:r>
            <a:r>
              <a:rPr lang="en-IN" sz="1400" dirty="0" err="1">
                <a:solidFill>
                  <a:srgbClr val="000000"/>
                </a:solidFill>
                <a:latin typeface="Consolas" panose="020B0609020204030204" pitchFamily="49" charset="0"/>
              </a:rPr>
              <a:t>svg</a:t>
            </a:r>
            <a:r>
              <a:rPr lang="en-IN" sz="1400" dirty="0">
                <a:solidFill>
                  <a:srgbClr val="000000"/>
                </a:solidFill>
                <a:latin typeface="Consolas" panose="020B0609020204030204" pitchFamily="49" charset="0"/>
              </a:rPr>
              <a:t> image loading" height="100px" width="100px"&gt; --&gt;</a:t>
            </a:r>
          </a:p>
          <a:p>
            <a:pPr marL="0" indent="0">
              <a:buNone/>
            </a:pP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gsjadjddjhfhaj</a:t>
            </a:r>
            <a:endParaRPr lang="en-IN" sz="1400" dirty="0">
              <a:solidFill>
                <a:srgbClr val="000000"/>
              </a:solidFill>
              <a:latin typeface="Consolas" panose="020B0609020204030204" pitchFamily="49" charset="0"/>
            </a:endParaRPr>
          </a:p>
          <a:p>
            <a:pPr marL="0" indent="0">
              <a:buNone/>
            </a:pPr>
            <a:br>
              <a:rPr lang="en-IN" sz="1400" dirty="0">
                <a:solidFill>
                  <a:srgbClr val="000000"/>
                </a:solidFill>
                <a:latin typeface="Consolas" panose="020B0609020204030204" pitchFamily="49" charset="0"/>
              </a:rPr>
            </a:br>
            <a:br>
              <a:rPr lang="en-IN" sz="1400" dirty="0">
                <a:solidFill>
                  <a:srgbClr val="000000"/>
                </a:solidFill>
                <a:latin typeface="Consolas" panose="020B0609020204030204" pitchFamily="49" charset="0"/>
              </a:rPr>
            </a:br>
            <a:r>
              <a:rPr lang="en-IN" sz="1400" dirty="0">
                <a:solidFill>
                  <a:srgbClr val="000000"/>
                </a:solidFill>
                <a:latin typeface="Consolas" panose="020B0609020204030204" pitchFamily="49" charset="0"/>
              </a:rPr>
              <a:t>    &lt;/div&gt;</a:t>
            </a:r>
          </a:p>
          <a:p>
            <a:pPr marL="0" indent="0">
              <a:buNone/>
            </a:pPr>
            <a:endParaRPr lang="en-IN" sz="1400" b="0" dirty="0">
              <a:solidFill>
                <a:srgbClr val="000000"/>
              </a:solidFill>
              <a:effectLst/>
              <a:latin typeface="Consolas" panose="020B0609020204030204" pitchFamily="49" charset="0"/>
            </a:endParaRPr>
          </a:p>
          <a:p>
            <a:pPr marL="0" indent="0">
              <a:buNone/>
            </a:pPr>
            <a:endParaRPr lang="en-IN" sz="1400" dirty="0"/>
          </a:p>
        </p:txBody>
      </p:sp>
      <p:sp>
        <p:nvSpPr>
          <p:cNvPr id="4" name="Arrow: Right 3">
            <a:extLst>
              <a:ext uri="{FF2B5EF4-FFF2-40B4-BE49-F238E27FC236}">
                <a16:creationId xmlns:a16="http://schemas.microsoft.com/office/drawing/2014/main" id="{C905072E-3ED2-0CC3-C4FD-5B2476D8E3D9}"/>
              </a:ext>
            </a:extLst>
          </p:cNvPr>
          <p:cNvSpPr/>
          <p:nvPr/>
        </p:nvSpPr>
        <p:spPr bwMode="auto">
          <a:xfrm rot="14027872">
            <a:off x="4388698" y="2485170"/>
            <a:ext cx="773723" cy="518667"/>
          </a:xfrm>
          <a:prstGeom prst="rightArrow">
            <a:avLst>
              <a:gd name="adj1" fmla="val 50000"/>
              <a:gd name="adj2" fmla="val 50000"/>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81440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27E849-37F9-A55A-E775-0C77A7C87AB0}"/>
              </a:ext>
            </a:extLst>
          </p:cNvPr>
          <p:cNvSpPr>
            <a:spLocks noGrp="1"/>
          </p:cNvSpPr>
          <p:nvPr>
            <p:ph type="title"/>
          </p:nvPr>
        </p:nvSpPr>
        <p:spPr>
          <a:xfrm>
            <a:off x="168813" y="0"/>
            <a:ext cx="11394830" cy="746223"/>
          </a:xfrm>
        </p:spPr>
        <p:txBody>
          <a:bodyPr/>
          <a:lstStyle/>
          <a:p>
            <a:r>
              <a:rPr lang="en-US" sz="3200" dirty="0"/>
              <a:t>Content</a:t>
            </a:r>
            <a:endParaRPr lang="en-IN" sz="3200" dirty="0"/>
          </a:p>
        </p:txBody>
      </p:sp>
      <p:sp>
        <p:nvSpPr>
          <p:cNvPr id="5" name="Content Placeholder 4">
            <a:extLst>
              <a:ext uri="{FF2B5EF4-FFF2-40B4-BE49-F238E27FC236}">
                <a16:creationId xmlns:a16="http://schemas.microsoft.com/office/drawing/2014/main" id="{246F1F45-CE49-DD04-0840-9778FE567DE3}"/>
              </a:ext>
            </a:extLst>
          </p:cNvPr>
          <p:cNvSpPr>
            <a:spLocks noGrp="1"/>
          </p:cNvSpPr>
          <p:nvPr>
            <p:ph idx="1"/>
          </p:nvPr>
        </p:nvSpPr>
        <p:spPr>
          <a:xfrm>
            <a:off x="379827" y="1111348"/>
            <a:ext cx="11394829" cy="5065615"/>
          </a:xfrm>
        </p:spPr>
        <p:txBody>
          <a:bodyPr/>
          <a:lstStyle/>
          <a:p>
            <a:pPr marL="0" indent="0">
              <a:buNone/>
            </a:pPr>
            <a:r>
              <a:rPr lang="en-IN" sz="1800" b="0" i="0" u="none" strike="noStrike" baseline="0" dirty="0">
                <a:solidFill>
                  <a:srgbClr val="000000"/>
                </a:solidFill>
                <a:latin typeface="Arial" panose="020B0604020202020204" pitchFamily="34" charset="0"/>
              </a:rPr>
              <a:t> </a:t>
            </a:r>
          </a:p>
          <a:p>
            <a:r>
              <a:rPr lang="en-US" sz="2400" dirty="0">
                <a:solidFill>
                  <a:srgbClr val="000000"/>
                </a:solidFill>
                <a:latin typeface="Arial" panose="020B0604020202020204" pitchFamily="34" charset="0"/>
              </a:rPr>
              <a:t>How to Capture User Input </a:t>
            </a:r>
          </a:p>
          <a:p>
            <a:r>
              <a:rPr lang="en-US" sz="2400" dirty="0">
                <a:solidFill>
                  <a:srgbClr val="000000"/>
                </a:solidFill>
                <a:latin typeface="Arial" panose="020B0604020202020204" pitchFamily="34" charset="0"/>
              </a:rPr>
              <a:t> Introduction to HTML5 Semantic Elements </a:t>
            </a:r>
          </a:p>
          <a:p>
            <a:r>
              <a:rPr lang="en-US" sz="2400" dirty="0">
                <a:solidFill>
                  <a:srgbClr val="000000"/>
                </a:solidFill>
                <a:latin typeface="Arial" panose="020B0604020202020204" pitchFamily="34" charset="0"/>
              </a:rPr>
              <a:t> How to work with Scalable Vector Graphics (SVG) </a:t>
            </a:r>
          </a:p>
          <a:p>
            <a:r>
              <a:rPr lang="en-US" sz="2400" dirty="0">
                <a:solidFill>
                  <a:srgbClr val="000000"/>
                </a:solidFill>
                <a:latin typeface="Arial" panose="020B0604020202020204" pitchFamily="34" charset="0"/>
              </a:rPr>
              <a:t>How to Implement Media Controls </a:t>
            </a:r>
          </a:p>
          <a:p>
            <a:r>
              <a:rPr lang="en-US" sz="2400" dirty="0">
                <a:solidFill>
                  <a:srgbClr val="000000"/>
                </a:solidFill>
                <a:latin typeface="Arial" panose="020B0604020202020204" pitchFamily="34" charset="0"/>
              </a:rPr>
              <a:t> How to add additional HTML features to a web page </a:t>
            </a:r>
          </a:p>
          <a:p>
            <a:r>
              <a:rPr lang="en-US" sz="2400" dirty="0">
                <a:solidFill>
                  <a:srgbClr val="000000"/>
                </a:solidFill>
                <a:latin typeface="Arial" panose="020B0604020202020204" pitchFamily="34" charset="0"/>
              </a:rPr>
              <a:t> How to use advanced features of HTML such as forms </a:t>
            </a: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15963985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D108-DEC7-954B-3F14-CC46CC0E2E41}"/>
              </a:ext>
            </a:extLst>
          </p:cNvPr>
          <p:cNvSpPr>
            <a:spLocks noGrp="1"/>
          </p:cNvSpPr>
          <p:nvPr>
            <p:ph type="title"/>
          </p:nvPr>
        </p:nvSpPr>
        <p:spPr/>
        <p:txBody>
          <a:bodyPr/>
          <a:lstStyle/>
          <a:p>
            <a:r>
              <a:rPr lang="en-IN" sz="3200" b="0" i="0" u="none" strike="noStrike" baseline="0" dirty="0">
                <a:latin typeface="Segoe-Semibold"/>
              </a:rPr>
              <a:t>Media Elements</a:t>
            </a:r>
            <a:endParaRPr lang="en-IN" sz="3200" dirty="0"/>
          </a:p>
        </p:txBody>
      </p:sp>
      <p:sp>
        <p:nvSpPr>
          <p:cNvPr id="3" name="Content Placeholder 2">
            <a:extLst>
              <a:ext uri="{FF2B5EF4-FFF2-40B4-BE49-F238E27FC236}">
                <a16:creationId xmlns:a16="http://schemas.microsoft.com/office/drawing/2014/main" id="{E4DF0A1B-295F-3010-731B-A9293A84854F}"/>
              </a:ext>
            </a:extLst>
          </p:cNvPr>
          <p:cNvSpPr>
            <a:spLocks noGrp="1"/>
          </p:cNvSpPr>
          <p:nvPr>
            <p:ph idx="1"/>
          </p:nvPr>
        </p:nvSpPr>
        <p:spPr/>
        <p:txBody>
          <a:bodyPr/>
          <a:lstStyle/>
          <a:p>
            <a:pPr algn="l"/>
            <a:r>
              <a:rPr lang="en-US" sz="2400" b="0" i="0" u="none" strike="noStrike" baseline="0" dirty="0">
                <a:latin typeface="Segoe"/>
              </a:rPr>
              <a:t>The media elements allow you to specify video/audio source[s], along with some parameters to play video or audio directly on </a:t>
            </a:r>
            <a:r>
              <a:rPr lang="en-IN" sz="2400" b="0" i="0" u="none" strike="noStrike" baseline="0" dirty="0">
                <a:latin typeface="Segoe"/>
              </a:rPr>
              <a:t>your HTML page.</a:t>
            </a:r>
          </a:p>
          <a:p>
            <a:pPr algn="l"/>
            <a:endParaRPr lang="en-IN" sz="2400" dirty="0">
              <a:latin typeface="Segoe"/>
            </a:endParaRPr>
          </a:p>
          <a:p>
            <a:pPr algn="l"/>
            <a:r>
              <a:rPr lang="en-US" sz="2400" b="0" i="0" u="none" strike="noStrike" baseline="0" dirty="0">
                <a:latin typeface="Segoe"/>
              </a:rPr>
              <a:t>You can specify multiple sources for your multimedia so that each browser can play the files that it natively supports</a:t>
            </a:r>
          </a:p>
          <a:p>
            <a:pPr algn="l"/>
            <a:endParaRPr lang="en-US" sz="2400" dirty="0">
              <a:latin typeface="Segoe"/>
            </a:endParaRPr>
          </a:p>
          <a:p>
            <a:pPr algn="l"/>
            <a:r>
              <a:rPr lang="en-IN" sz="2400" b="0" i="0" u="none" strike="noStrike" baseline="0" dirty="0">
                <a:latin typeface="Segoe"/>
              </a:rPr>
              <a:t>You can also style </a:t>
            </a:r>
            <a:r>
              <a:rPr lang="en-US" sz="2400" b="0" i="0" u="none" strike="noStrike" baseline="0" dirty="0">
                <a:latin typeface="Segoe"/>
              </a:rPr>
              <a:t>the media player using CSS to fit your design needs. You can even control which aspects of the media player are available using attributes such as controls</a:t>
            </a:r>
            <a:endParaRPr lang="en-IN" sz="2400" dirty="0"/>
          </a:p>
        </p:txBody>
      </p:sp>
    </p:spTree>
    <p:extLst>
      <p:ext uri="{BB962C8B-B14F-4D97-AF65-F5344CB8AC3E}">
        <p14:creationId xmlns:p14="http://schemas.microsoft.com/office/powerpoint/2010/main" val="169192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ADBF-4C9D-091D-0275-8E571E6BA0A5}"/>
              </a:ext>
            </a:extLst>
          </p:cNvPr>
          <p:cNvSpPr>
            <a:spLocks noGrp="1"/>
          </p:cNvSpPr>
          <p:nvPr>
            <p:ph type="title"/>
          </p:nvPr>
        </p:nvSpPr>
        <p:spPr/>
        <p:txBody>
          <a:bodyPr/>
          <a:lstStyle/>
          <a:p>
            <a:r>
              <a:rPr lang="en-US" dirty="0"/>
              <a:t>Media elements video</a:t>
            </a:r>
            <a:endParaRPr lang="en-IN" dirty="0"/>
          </a:p>
        </p:txBody>
      </p:sp>
      <p:sp>
        <p:nvSpPr>
          <p:cNvPr id="3" name="Content Placeholder 2">
            <a:extLst>
              <a:ext uri="{FF2B5EF4-FFF2-40B4-BE49-F238E27FC236}">
                <a16:creationId xmlns:a16="http://schemas.microsoft.com/office/drawing/2014/main" id="{87D1472A-CA96-E374-C72A-850CA2A1DE69}"/>
              </a:ext>
            </a:extLst>
          </p:cNvPr>
          <p:cNvSpPr>
            <a:spLocks noGrp="1"/>
          </p:cNvSpPr>
          <p:nvPr>
            <p:ph idx="1"/>
          </p:nvPr>
        </p:nvSpPr>
        <p:spPr/>
        <p:txBody>
          <a:bodyPr/>
          <a:lstStyle/>
          <a:p>
            <a:pPr marL="0" indent="0">
              <a:buNone/>
            </a:pP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&lt;video</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width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"300px"</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controls</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&lt;source</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"video_audio.mp4"</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"video/mp4"</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&lt;/video&gt;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447533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7CD8-0DDC-E2A9-0D4C-1A682807486D}"/>
              </a:ext>
            </a:extLst>
          </p:cNvPr>
          <p:cNvSpPr>
            <a:spLocks noGrp="1"/>
          </p:cNvSpPr>
          <p:nvPr>
            <p:ph type="title"/>
          </p:nvPr>
        </p:nvSpPr>
        <p:spPr/>
        <p:txBody>
          <a:bodyPr/>
          <a:lstStyle/>
          <a:p>
            <a:r>
              <a:rPr lang="en-US" dirty="0"/>
              <a:t>Audio Elements</a:t>
            </a:r>
            <a:endParaRPr lang="en-IN" dirty="0"/>
          </a:p>
        </p:txBody>
      </p:sp>
      <p:sp>
        <p:nvSpPr>
          <p:cNvPr id="3" name="Content Placeholder 2">
            <a:extLst>
              <a:ext uri="{FF2B5EF4-FFF2-40B4-BE49-F238E27FC236}">
                <a16:creationId xmlns:a16="http://schemas.microsoft.com/office/drawing/2014/main" id="{98AE73C1-A0BC-B083-D0F3-634D0BDF8988}"/>
              </a:ext>
            </a:extLst>
          </p:cNvPr>
          <p:cNvSpPr>
            <a:spLocks noGrp="1"/>
          </p:cNvSpPr>
          <p:nvPr>
            <p:ph idx="1"/>
          </p:nvPr>
        </p:nvSpPr>
        <p:spPr/>
        <p:txBody>
          <a:bodyPr/>
          <a:lstStyle/>
          <a:p>
            <a:pPr marL="0" indent="0">
              <a:buNone/>
            </a:pPr>
            <a:r>
              <a:rPr lang="en-US" sz="2400" b="0" dirty="0">
                <a:solidFill>
                  <a:srgbClr val="800000"/>
                </a:solidFill>
                <a:effectLst/>
                <a:latin typeface="Consolas" panose="020B0609020204030204" pitchFamily="49" charset="0"/>
              </a:rPr>
              <a:t>&lt;audio</a:t>
            </a:r>
            <a:r>
              <a:rPr lang="en-US" sz="2400" b="0" dirty="0">
                <a:solidFill>
                  <a:srgbClr val="000000"/>
                </a:solidFill>
                <a:effectLst/>
                <a:latin typeface="Consolas" panose="020B0609020204030204" pitchFamily="49" charset="0"/>
              </a:rPr>
              <a:t> </a:t>
            </a:r>
            <a:r>
              <a:rPr lang="en-US" sz="2400" b="0" dirty="0">
                <a:solidFill>
                  <a:srgbClr val="E50000"/>
                </a:solidFill>
                <a:effectLst/>
                <a:latin typeface="Consolas" panose="020B0609020204030204" pitchFamily="49" charset="0"/>
              </a:rPr>
              <a:t>controls</a:t>
            </a:r>
            <a:r>
              <a:rPr lang="en-US" sz="2400" b="0" dirty="0">
                <a:solidFill>
                  <a:srgbClr val="000000"/>
                </a:solidFill>
                <a:effectLst/>
                <a:latin typeface="Consolas" panose="020B0609020204030204" pitchFamily="49" charset="0"/>
              </a:rPr>
              <a:t>  </a:t>
            </a:r>
            <a:r>
              <a:rPr lang="en-US" sz="2400" b="0" dirty="0">
                <a:solidFill>
                  <a:srgbClr val="E50000"/>
                </a:solidFill>
                <a:effectLst/>
                <a:latin typeface="Consolas" panose="020B0609020204030204" pitchFamily="49" charset="0"/>
              </a:rPr>
              <a:t>audio</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"muted"</a:t>
            </a:r>
            <a:r>
              <a:rPr lang="en-US" sz="2400" b="0" dirty="0">
                <a:solidFill>
                  <a:srgbClr val="000000"/>
                </a:solidFill>
                <a:effectLst/>
                <a:latin typeface="Consolas" panose="020B0609020204030204" pitchFamily="49" charset="0"/>
              </a:rPr>
              <a:t> </a:t>
            </a:r>
            <a:r>
              <a:rPr lang="en-US" sz="2400" b="0" dirty="0">
                <a:solidFill>
                  <a:srgbClr val="E50000"/>
                </a:solidFill>
                <a:effectLst/>
                <a:latin typeface="Consolas" panose="020B0609020204030204" pitchFamily="49" charset="0"/>
              </a:rPr>
              <a:t>loop</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"loop"</a:t>
            </a:r>
            <a:r>
              <a:rPr lang="en-US" sz="2400" b="0" dirty="0">
                <a:solidFill>
                  <a:srgbClr val="800000"/>
                </a:solidFill>
                <a:effectLst/>
                <a:latin typeface="Consolas" panose="020B0609020204030204" pitchFamily="49" charset="0"/>
              </a:rPr>
              <a:t>&gt;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800000"/>
                </a:solidFill>
                <a:effectLst/>
                <a:latin typeface="Consolas" panose="020B0609020204030204" pitchFamily="49" charset="0"/>
              </a:rPr>
              <a:t>&lt;source</a:t>
            </a:r>
            <a:r>
              <a:rPr lang="en-US" sz="2400" b="0" dirty="0">
                <a:solidFill>
                  <a:srgbClr val="000000"/>
                </a:solidFill>
                <a:effectLst/>
                <a:latin typeface="Consolas" panose="020B0609020204030204" pitchFamily="49" charset="0"/>
              </a:rPr>
              <a:t> </a:t>
            </a:r>
            <a:r>
              <a:rPr lang="en-US" sz="2400" b="0" dirty="0" err="1">
                <a:solidFill>
                  <a:srgbClr val="E50000"/>
                </a:solidFill>
                <a:effectLst/>
                <a:latin typeface="Consolas" panose="020B0609020204030204" pitchFamily="49" charset="0"/>
              </a:rPr>
              <a:t>src</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"audio.mp3"</a:t>
            </a:r>
            <a:r>
              <a:rPr lang="en-US" sz="2400" b="0" dirty="0">
                <a:solidFill>
                  <a:srgbClr val="000000"/>
                </a:solidFill>
                <a:effectLst/>
                <a:latin typeface="Consolas" panose="020B0609020204030204" pitchFamily="49" charset="0"/>
              </a:rPr>
              <a:t> </a:t>
            </a:r>
            <a:r>
              <a:rPr lang="en-US" sz="2400" b="0" dirty="0">
                <a:solidFill>
                  <a:srgbClr val="E50000"/>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"audio/mp3"</a:t>
            </a:r>
            <a:r>
              <a:rPr lang="en-US" sz="2400" b="0" dirty="0">
                <a:solidFill>
                  <a:srgbClr val="800000"/>
                </a:solidFill>
                <a:effectLst/>
                <a:latin typeface="Consolas" panose="020B0609020204030204" pitchFamily="49" charset="0"/>
              </a:rPr>
              <a:t>&gt;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800000"/>
                </a:solidFill>
                <a:effectLst/>
                <a:latin typeface="Consolas" panose="020B0609020204030204" pitchFamily="49" charset="0"/>
              </a:rPr>
              <a:t>&lt;/audio&gt;</a:t>
            </a:r>
          </a:p>
          <a:p>
            <a:pPr marL="0" indent="0" algn="ctr">
              <a:buNone/>
            </a:pPr>
            <a:r>
              <a:rPr lang="en-US" sz="2400" dirty="0">
                <a:solidFill>
                  <a:srgbClr val="800000"/>
                </a:solidFill>
                <a:latin typeface="Consolas" panose="020B0609020204030204" pitchFamily="49" charset="0"/>
              </a:rPr>
              <a:t>OR</a:t>
            </a:r>
            <a:endParaRPr lang="en-US" sz="2400" b="0" dirty="0">
              <a:solidFill>
                <a:srgbClr val="000000"/>
              </a:solidFill>
              <a:effectLst/>
              <a:latin typeface="Consolas" panose="020B0609020204030204" pitchFamily="49" charset="0"/>
            </a:endParaRPr>
          </a:p>
          <a:p>
            <a:pPr marL="0" indent="0">
              <a:buNone/>
            </a:pPr>
            <a:r>
              <a:rPr lang="en-US" sz="2400" b="0" dirty="0">
                <a:solidFill>
                  <a:srgbClr val="800000"/>
                </a:solidFill>
                <a:effectLst/>
                <a:latin typeface="Consolas" panose="020B0609020204030204" pitchFamily="49" charset="0"/>
              </a:rPr>
              <a:t>&lt;audio</a:t>
            </a:r>
            <a:r>
              <a:rPr lang="en-US" sz="2400" b="0" dirty="0">
                <a:solidFill>
                  <a:srgbClr val="000000"/>
                </a:solidFill>
                <a:effectLst/>
                <a:latin typeface="Consolas" panose="020B0609020204030204" pitchFamily="49" charset="0"/>
              </a:rPr>
              <a:t>  </a:t>
            </a:r>
            <a:r>
              <a:rPr lang="en-US" sz="2400" b="0" dirty="0">
                <a:solidFill>
                  <a:srgbClr val="E50000"/>
                </a:solidFill>
                <a:effectLst/>
                <a:latin typeface="Consolas" panose="020B0609020204030204" pitchFamily="49" charset="0"/>
              </a:rPr>
              <a:t>audio</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"muted"</a:t>
            </a:r>
            <a:r>
              <a:rPr lang="en-US" sz="2400" b="0" dirty="0">
                <a:solidFill>
                  <a:srgbClr val="000000"/>
                </a:solidFill>
                <a:effectLst/>
                <a:latin typeface="Consolas" panose="020B0609020204030204" pitchFamily="49" charset="0"/>
              </a:rPr>
              <a:t> </a:t>
            </a:r>
            <a:r>
              <a:rPr lang="en-US" sz="2400" b="0" dirty="0">
                <a:solidFill>
                  <a:srgbClr val="E50000"/>
                </a:solidFill>
                <a:effectLst/>
                <a:latin typeface="Consolas" panose="020B0609020204030204" pitchFamily="49" charset="0"/>
              </a:rPr>
              <a:t>loop</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"loop"</a:t>
            </a:r>
            <a:r>
              <a:rPr lang="en-US" sz="2400" b="0" dirty="0">
                <a:solidFill>
                  <a:srgbClr val="800000"/>
                </a:solidFill>
                <a:effectLst/>
                <a:latin typeface="Consolas" panose="020B0609020204030204" pitchFamily="49" charset="0"/>
              </a:rPr>
              <a:t>&gt;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800000"/>
                </a:solidFill>
                <a:effectLst/>
                <a:latin typeface="Consolas" panose="020B0609020204030204" pitchFamily="49" charset="0"/>
              </a:rPr>
              <a:t>&lt;source</a:t>
            </a:r>
            <a:r>
              <a:rPr lang="en-US" sz="2400" b="0" dirty="0">
                <a:solidFill>
                  <a:srgbClr val="000000"/>
                </a:solidFill>
                <a:effectLst/>
                <a:latin typeface="Consolas" panose="020B0609020204030204" pitchFamily="49" charset="0"/>
              </a:rPr>
              <a:t> </a:t>
            </a:r>
            <a:r>
              <a:rPr lang="en-US" sz="2400" b="0" dirty="0" err="1">
                <a:solidFill>
                  <a:srgbClr val="E50000"/>
                </a:solidFill>
                <a:effectLst/>
                <a:latin typeface="Consolas" panose="020B0609020204030204" pitchFamily="49" charset="0"/>
              </a:rPr>
              <a:t>src</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"popopen.wav"</a:t>
            </a:r>
            <a:r>
              <a:rPr lang="en-US" sz="2400" b="0" dirty="0">
                <a:solidFill>
                  <a:srgbClr val="000000"/>
                </a:solidFill>
                <a:effectLst/>
                <a:latin typeface="Consolas" panose="020B0609020204030204" pitchFamily="49" charset="0"/>
              </a:rPr>
              <a:t> </a:t>
            </a:r>
            <a:r>
              <a:rPr lang="en-US" sz="2400" b="0" dirty="0">
                <a:solidFill>
                  <a:srgbClr val="E50000"/>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"audio/wav"</a:t>
            </a:r>
            <a:r>
              <a:rPr lang="en-US" sz="2400" b="0" dirty="0">
                <a:solidFill>
                  <a:srgbClr val="000000"/>
                </a:solidFill>
                <a:effectLst/>
                <a:latin typeface="Consolas" panose="020B0609020204030204" pitchFamily="49" charset="0"/>
              </a:rPr>
              <a:t> </a:t>
            </a:r>
            <a:r>
              <a:rPr lang="en-US" sz="2400" b="0" dirty="0">
                <a:solidFill>
                  <a:srgbClr val="800000"/>
                </a:solidFill>
                <a:effectLst/>
                <a:latin typeface="Consolas" panose="020B0609020204030204" pitchFamily="49" charset="0"/>
              </a:rPr>
              <a:t>/&gt;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800000"/>
                </a:solidFill>
                <a:effectLst/>
                <a:latin typeface="Consolas" panose="020B0609020204030204" pitchFamily="49" charset="0"/>
              </a:rPr>
              <a:t>&lt;source</a:t>
            </a:r>
            <a:r>
              <a:rPr lang="en-US" sz="2400" b="0" dirty="0">
                <a:solidFill>
                  <a:srgbClr val="000000"/>
                </a:solidFill>
                <a:effectLst/>
                <a:latin typeface="Consolas" panose="020B0609020204030204" pitchFamily="49" charset="0"/>
              </a:rPr>
              <a:t> </a:t>
            </a:r>
            <a:r>
              <a:rPr lang="en-US" sz="2400" b="0" dirty="0" err="1">
                <a:solidFill>
                  <a:srgbClr val="E50000"/>
                </a:solidFill>
                <a:effectLst/>
                <a:latin typeface="Consolas" panose="020B0609020204030204" pitchFamily="49" charset="0"/>
              </a:rPr>
              <a:t>src</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"popopen.ogg"</a:t>
            </a:r>
            <a:r>
              <a:rPr lang="en-US" sz="2400" b="0" dirty="0">
                <a:solidFill>
                  <a:srgbClr val="000000"/>
                </a:solidFill>
                <a:effectLst/>
                <a:latin typeface="Consolas" panose="020B0609020204030204" pitchFamily="49" charset="0"/>
              </a:rPr>
              <a:t> </a:t>
            </a:r>
            <a:r>
              <a:rPr lang="en-US" sz="2400" b="0" dirty="0">
                <a:solidFill>
                  <a:srgbClr val="E50000"/>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"audio/</a:t>
            </a:r>
            <a:r>
              <a:rPr lang="en-US" sz="2400" b="0" dirty="0" err="1">
                <a:solidFill>
                  <a:srgbClr val="0000FF"/>
                </a:solidFill>
                <a:effectLst/>
                <a:latin typeface="Consolas" panose="020B0609020204030204" pitchFamily="49" charset="0"/>
              </a:rPr>
              <a:t>ogg</a:t>
            </a:r>
            <a:r>
              <a:rPr lang="en-US" sz="2400" b="0" dirty="0">
                <a:solidFill>
                  <a:srgbClr val="0000FF"/>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800000"/>
                </a:solidFill>
                <a:effectLst/>
                <a:latin typeface="Consolas" panose="020B0609020204030204" pitchFamily="49" charset="0"/>
              </a:rPr>
              <a:t>/&gt;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800000"/>
                </a:solidFill>
                <a:effectLst/>
                <a:latin typeface="Consolas" panose="020B0609020204030204" pitchFamily="49" charset="0"/>
              </a:rPr>
              <a:t>&lt;source</a:t>
            </a:r>
            <a:r>
              <a:rPr lang="en-US" sz="2400" b="0" dirty="0">
                <a:solidFill>
                  <a:srgbClr val="000000"/>
                </a:solidFill>
                <a:effectLst/>
                <a:latin typeface="Consolas" panose="020B0609020204030204" pitchFamily="49" charset="0"/>
              </a:rPr>
              <a:t> </a:t>
            </a:r>
            <a:r>
              <a:rPr lang="en-US" sz="2400" b="0" dirty="0" err="1">
                <a:solidFill>
                  <a:srgbClr val="E50000"/>
                </a:solidFill>
                <a:effectLst/>
                <a:latin typeface="Consolas" panose="020B0609020204030204" pitchFamily="49" charset="0"/>
              </a:rPr>
              <a:t>src</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"popopen.mp3"</a:t>
            </a:r>
            <a:r>
              <a:rPr lang="en-US" sz="2400" b="0" dirty="0">
                <a:solidFill>
                  <a:srgbClr val="000000"/>
                </a:solidFill>
                <a:effectLst/>
                <a:latin typeface="Consolas" panose="020B0609020204030204" pitchFamily="49" charset="0"/>
              </a:rPr>
              <a:t> </a:t>
            </a:r>
            <a:r>
              <a:rPr lang="en-US" sz="2400" b="0" dirty="0">
                <a:solidFill>
                  <a:srgbClr val="E50000"/>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"audio/mpeg"</a:t>
            </a:r>
            <a:r>
              <a:rPr lang="en-US" sz="2400" b="0" dirty="0">
                <a:solidFill>
                  <a:srgbClr val="000000"/>
                </a:solidFill>
                <a:effectLst/>
                <a:latin typeface="Consolas" panose="020B0609020204030204" pitchFamily="49" charset="0"/>
              </a:rPr>
              <a:t> </a:t>
            </a:r>
            <a:r>
              <a:rPr lang="en-US" sz="2400" b="0" dirty="0">
                <a:solidFill>
                  <a:srgbClr val="800000"/>
                </a:solidFill>
                <a:effectLst/>
                <a:latin typeface="Consolas" panose="020B0609020204030204" pitchFamily="49" charset="0"/>
              </a:rPr>
              <a:t>/&gt;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800000"/>
                </a:solidFill>
                <a:effectLst/>
                <a:latin typeface="Consolas" panose="020B0609020204030204" pitchFamily="49" charset="0"/>
              </a:rPr>
              <a:t>&lt;/audio&gt;</a:t>
            </a:r>
            <a:r>
              <a:rPr lang="en-US" sz="2400" b="0" dirty="0">
                <a:solidFill>
                  <a:srgbClr val="000000"/>
                </a:solidFill>
                <a:effectLst/>
                <a:latin typeface="Consolas" panose="020B0609020204030204" pitchFamily="49" charset="0"/>
              </a:rPr>
              <a:t> </a:t>
            </a:r>
          </a:p>
          <a:p>
            <a:pPr marL="0" indent="0">
              <a:buNone/>
            </a:pPr>
            <a:endParaRPr lang="en-IN" sz="2400" dirty="0"/>
          </a:p>
        </p:txBody>
      </p:sp>
    </p:spTree>
    <p:extLst>
      <p:ext uri="{BB962C8B-B14F-4D97-AF65-F5344CB8AC3E}">
        <p14:creationId xmlns:p14="http://schemas.microsoft.com/office/powerpoint/2010/main" val="22082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F1DE-9A27-4616-8807-7A39A86ECD7D}"/>
              </a:ext>
            </a:extLst>
          </p:cNvPr>
          <p:cNvSpPr>
            <a:spLocks noGrp="1"/>
          </p:cNvSpPr>
          <p:nvPr>
            <p:ph type="title"/>
          </p:nvPr>
        </p:nvSpPr>
        <p:spPr/>
        <p:txBody>
          <a:bodyPr/>
          <a:lstStyle/>
          <a:p>
            <a:r>
              <a:rPr lang="en-US"/>
              <a:t>Gathering User Input by Using Forms in HTML</a:t>
            </a:r>
          </a:p>
        </p:txBody>
      </p:sp>
      <p:sp>
        <p:nvSpPr>
          <p:cNvPr id="4" name="Content Placeholder 2">
            <a:extLst>
              <a:ext uri="{FF2B5EF4-FFF2-40B4-BE49-F238E27FC236}">
                <a16:creationId xmlns:a16="http://schemas.microsoft.com/office/drawing/2014/main" id="{4E5DCF8D-346E-47CF-87B0-537F15231DE7}"/>
              </a:ext>
            </a:extLst>
          </p:cNvPr>
          <p:cNvSpPr txBox="1">
            <a:spLocks/>
          </p:cNvSpPr>
          <p:nvPr/>
        </p:nvSpPr>
        <p:spPr>
          <a:xfrm>
            <a:off x="1982788" y="1021215"/>
            <a:ext cx="82280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The &lt;form&gt; element provides a mechanism for obtaining user input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action attribute specifies where</a:t>
            </a:r>
            <a:b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b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data will be sent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method attribute specifies how </a:t>
            </a:r>
            <a:b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b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data will be sent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Many different input types are </a:t>
            </a:r>
            <a:b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b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available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p:txBody>
      </p:sp>
      <p:pic>
        <p:nvPicPr>
          <p:cNvPr id="5" name="Picture 2" descr="A screen shot of an HTML5 form at runtime. The user has specified values for first name, last name, email address, password, and blog address. ">
            <a:extLst>
              <a:ext uri="{FF2B5EF4-FFF2-40B4-BE49-F238E27FC236}">
                <a16:creationId xmlns:a16="http://schemas.microsoft.com/office/drawing/2014/main" id="{5063C592-6C20-4B18-A2AA-4639344A9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524001"/>
            <a:ext cx="299085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6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CEAA-E275-4AE2-AF25-838E6F30A5BC}"/>
              </a:ext>
            </a:extLst>
          </p:cNvPr>
          <p:cNvSpPr>
            <a:spLocks noGrp="1"/>
          </p:cNvSpPr>
          <p:nvPr>
            <p:ph type="title"/>
          </p:nvPr>
        </p:nvSpPr>
        <p:spPr/>
        <p:txBody>
          <a:bodyPr/>
          <a:lstStyle/>
          <a:p>
            <a:r>
              <a:rPr lang="en-US"/>
              <a:t>Declaring a Form in HTML5</a:t>
            </a:r>
          </a:p>
        </p:txBody>
      </p:sp>
      <p:sp>
        <p:nvSpPr>
          <p:cNvPr id="4" name="Content Placeholder 2">
            <a:extLst>
              <a:ext uri="{FF2B5EF4-FFF2-40B4-BE49-F238E27FC236}">
                <a16:creationId xmlns:a16="http://schemas.microsoft.com/office/drawing/2014/main" id="{6DA7099D-6549-46C2-9D93-B50B82672725}"/>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kern="0" dirty="0">
              <a:solidFill>
                <a:srgbClr val="000000"/>
              </a:solidFill>
            </a:endParaRPr>
          </a:p>
          <a:p>
            <a:endParaRPr lang="en-US" kern="0" dirty="0">
              <a:solidFill>
                <a:srgbClr val="000000"/>
              </a:solidFill>
            </a:endParaRPr>
          </a:p>
          <a:p>
            <a:endParaRPr lang="en-US" kern="0" dirty="0">
              <a:solidFill>
                <a:srgbClr val="000000"/>
              </a:solidFill>
            </a:endParaRPr>
          </a:p>
          <a:p>
            <a:endParaRPr lang="en-US" kern="0" dirty="0">
              <a:solidFill>
                <a:srgbClr val="000000"/>
              </a:solidFill>
            </a:endParaRPr>
          </a:p>
          <a:p>
            <a:endParaRPr lang="en-US" kern="0" dirty="0">
              <a:solidFill>
                <a:srgbClr val="000000"/>
              </a:solidFill>
            </a:endParaRPr>
          </a:p>
          <a:p>
            <a:endParaRPr lang="en-US" kern="0" dirty="0">
              <a:solidFill>
                <a:srgbClr val="000000"/>
              </a:solidFill>
            </a:endParaRPr>
          </a:p>
        </p:txBody>
      </p:sp>
      <p:sp>
        <p:nvSpPr>
          <p:cNvPr id="5" name="TextBox 4">
            <a:extLst>
              <a:ext uri="{FF2B5EF4-FFF2-40B4-BE49-F238E27FC236}">
                <a16:creationId xmlns:a16="http://schemas.microsoft.com/office/drawing/2014/main" id="{1F4620D1-A049-4955-BA15-DAA09BFE66E0}"/>
              </a:ext>
            </a:extLst>
          </p:cNvPr>
          <p:cNvSpPr txBox="1"/>
          <p:nvPr/>
        </p:nvSpPr>
        <p:spPr>
          <a:xfrm>
            <a:off x="1298330" y="865457"/>
            <a:ext cx="9488072" cy="5632311"/>
          </a:xfrm>
          <a:prstGeom prst="rect">
            <a:avLst/>
          </a:prstGeom>
          <a:solidFill>
            <a:schemeClr val="bg1">
              <a:lumMod val="95000"/>
            </a:schemeClr>
          </a:solidFill>
          <a:ln>
            <a:noFill/>
          </a:ln>
          <a:effectLst/>
        </p:spPr>
        <p:txBody>
          <a:bodyPr wrap="square" rtlCol="0">
            <a:spAutoFit/>
          </a:bodyPr>
          <a:lstStyle/>
          <a:p>
            <a:r>
              <a:rPr lang="en-IN" sz="2000" b="0" dirty="0">
                <a:solidFill>
                  <a:srgbClr val="800000"/>
                </a:solidFill>
                <a:effectLst/>
                <a:latin typeface="Consolas" panose="020B0609020204030204" pitchFamily="49" charset="0"/>
              </a:rPr>
              <a:t>&lt;div&gt;&lt;label&gt;</a:t>
            </a:r>
            <a:r>
              <a:rPr lang="en-IN" sz="2000" b="0" dirty="0">
                <a:solidFill>
                  <a:srgbClr val="000000"/>
                </a:solidFill>
                <a:effectLst/>
                <a:latin typeface="Consolas" panose="020B0609020204030204" pitchFamily="49" charset="0"/>
              </a:rPr>
              <a:t>Your name</a:t>
            </a:r>
            <a:r>
              <a:rPr lang="en-IN" sz="2000" b="0" dirty="0">
                <a:solidFill>
                  <a:srgbClr val="800000"/>
                </a:solidFill>
                <a:effectLst/>
                <a:latin typeface="Consolas" panose="020B0609020204030204" pitchFamily="49" charset="0"/>
              </a:rPr>
              <a:t>&lt;/label&gt;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"text"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a:t>
            </a:r>
            <a:r>
              <a:rPr lang="en-IN" sz="2000" b="0" dirty="0" err="1">
                <a:solidFill>
                  <a:srgbClr val="0000FF"/>
                </a:solidFill>
                <a:effectLst/>
                <a:latin typeface="Consolas" panose="020B0609020204030204" pitchFamily="49" charset="0"/>
              </a:rPr>
              <a:t>myName</a:t>
            </a:r>
            <a:r>
              <a:rPr lang="en-IN" sz="2000" b="0" dirty="0">
                <a:solidFill>
                  <a:srgbClr val="0000FF"/>
                </a:solidFill>
                <a:effectLst/>
                <a:latin typeface="Consolas" panose="020B0609020204030204" pitchFamily="49" charset="0"/>
              </a:rPr>
              <a:t>"</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&lt;label&gt;</a:t>
            </a:r>
            <a:r>
              <a:rPr lang="en-IN" sz="2000" b="0" dirty="0">
                <a:solidFill>
                  <a:srgbClr val="000000"/>
                </a:solidFill>
                <a:effectLst/>
                <a:latin typeface="Consolas" panose="020B0609020204030204" pitchFamily="49" charset="0"/>
              </a:rPr>
              <a:t>Your email</a:t>
            </a:r>
            <a:r>
              <a:rPr lang="en-IN" sz="2000" b="0" dirty="0">
                <a:solidFill>
                  <a:srgbClr val="800000"/>
                </a:solidFill>
                <a:effectLst/>
                <a:latin typeface="Consolas" panose="020B0609020204030204" pitchFamily="49" charset="0"/>
              </a:rPr>
              <a:t>&lt;/label&gt;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"email"</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a:t>
            </a:r>
            <a:r>
              <a:rPr lang="en-IN" sz="2000" b="0" dirty="0" err="1">
                <a:solidFill>
                  <a:srgbClr val="0000FF"/>
                </a:solidFill>
                <a:effectLst/>
                <a:latin typeface="Consolas" panose="020B0609020204030204" pitchFamily="49" charset="0"/>
              </a:rPr>
              <a:t>myRole</a:t>
            </a:r>
            <a:r>
              <a:rPr lang="en-IN" sz="2000" b="0" dirty="0">
                <a:solidFill>
                  <a:srgbClr val="0000FF"/>
                </a:solidFill>
                <a:effectLst/>
                <a:latin typeface="Consolas" panose="020B0609020204030204" pitchFamily="49" charset="0"/>
              </a:rPr>
              <a:t>"</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"submit"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value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"Submit now"</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Date: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"date"</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a:t>
            </a:r>
            <a:r>
              <a:rPr lang="en-IN" sz="2000" b="0" dirty="0" err="1">
                <a:solidFill>
                  <a:srgbClr val="0000FF"/>
                </a:solidFill>
                <a:effectLst/>
                <a:latin typeface="Consolas" panose="020B0609020204030204" pitchFamily="49" charset="0"/>
              </a:rPr>
              <a:t>myDate</a:t>
            </a:r>
            <a:r>
              <a:rPr lang="en-IN" sz="2000" b="0" dirty="0">
                <a:solidFill>
                  <a:srgbClr val="0000FF"/>
                </a:solidFill>
                <a:effectLst/>
                <a:latin typeface="Consolas" panose="020B0609020204030204" pitchFamily="49" charset="0"/>
              </a:rPr>
              <a: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id</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Bonus:</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"number"</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a:t>
            </a:r>
            <a:r>
              <a:rPr lang="en-IN" sz="2000" b="0" dirty="0" err="1">
                <a:solidFill>
                  <a:srgbClr val="0000FF"/>
                </a:solidFill>
                <a:effectLst/>
                <a:latin typeface="Consolas" panose="020B0609020204030204" pitchFamily="49" charset="0"/>
              </a:rPr>
              <a:t>myBonus</a:t>
            </a:r>
            <a:r>
              <a:rPr lang="en-IN" sz="2000" b="0" dirty="0">
                <a:solidFill>
                  <a:srgbClr val="0000FF"/>
                </a:solidFill>
                <a:effectLst/>
                <a:latin typeface="Consolas" panose="020B0609020204030204" pitchFamily="49" charset="0"/>
              </a:rPr>
              <a:t>"</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Are u eligible?: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"checkbox"</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a:t>
            </a:r>
            <a:r>
              <a:rPr lang="en-IN" sz="2000" b="0" dirty="0" err="1">
                <a:solidFill>
                  <a:srgbClr val="0000FF"/>
                </a:solidFill>
                <a:effectLst/>
                <a:latin typeface="Consolas" panose="020B0609020204030204" pitchFamily="49" charset="0"/>
              </a:rPr>
              <a:t>myEligibility</a:t>
            </a:r>
            <a:r>
              <a:rPr lang="en-IN" sz="2000" b="0" dirty="0">
                <a:solidFill>
                  <a:srgbClr val="0000FF"/>
                </a:solidFill>
                <a:effectLst/>
                <a:latin typeface="Consolas" panose="020B0609020204030204" pitchFamily="49" charset="0"/>
              </a:rPr>
              <a:t>"</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2286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F07C-67E8-E101-55B1-2D3666456D97}"/>
              </a:ext>
            </a:extLst>
          </p:cNvPr>
          <p:cNvSpPr>
            <a:spLocks noGrp="1"/>
          </p:cNvSpPr>
          <p:nvPr>
            <p:ph type="title"/>
          </p:nvPr>
        </p:nvSpPr>
        <p:spPr/>
        <p:txBody>
          <a:bodyPr/>
          <a:lstStyle/>
          <a:p>
            <a:r>
              <a:rPr lang="en-US" dirty="0"/>
              <a:t>Semantic Elements</a:t>
            </a:r>
            <a:endParaRPr lang="en-IN" dirty="0"/>
          </a:p>
        </p:txBody>
      </p:sp>
      <p:sp>
        <p:nvSpPr>
          <p:cNvPr id="3" name="Content Placeholder 2">
            <a:extLst>
              <a:ext uri="{FF2B5EF4-FFF2-40B4-BE49-F238E27FC236}">
                <a16:creationId xmlns:a16="http://schemas.microsoft.com/office/drawing/2014/main" id="{5BA8CB12-2ED2-6814-AA53-C7713CFA368B}"/>
              </a:ext>
            </a:extLst>
          </p:cNvPr>
          <p:cNvSpPr>
            <a:spLocks noGrp="1"/>
          </p:cNvSpPr>
          <p:nvPr>
            <p:ph idx="1"/>
          </p:nvPr>
        </p:nvSpPr>
        <p:spPr>
          <a:xfrm>
            <a:off x="365760" y="858129"/>
            <a:ext cx="11071499" cy="5310442"/>
          </a:xfrm>
        </p:spPr>
        <p:txBody>
          <a:bodyPr/>
          <a:lstStyle/>
          <a:p>
            <a:pPr algn="l"/>
            <a:r>
              <a:rPr lang="en-US" sz="2400" dirty="0">
                <a:solidFill>
                  <a:srgbClr val="000000"/>
                </a:solidFill>
              </a:rPr>
              <a:t>Below is a subset of new functionality available in HTML5:</a:t>
            </a:r>
          </a:p>
          <a:p>
            <a:pPr algn="l">
              <a:buFont typeface="Wingdings" panose="05000000000000000000" pitchFamily="2" charset="2"/>
              <a:buChar char="q"/>
            </a:pPr>
            <a:r>
              <a:rPr lang="en-US" sz="2400" dirty="0">
                <a:solidFill>
                  <a:srgbClr val="000000"/>
                </a:solidFill>
              </a:rPr>
              <a:t>Introduced many semantic elements</a:t>
            </a:r>
          </a:p>
          <a:p>
            <a:pPr algn="l">
              <a:buFont typeface="Wingdings" panose="05000000000000000000" pitchFamily="2" charset="2"/>
              <a:buChar char="q"/>
            </a:pPr>
            <a:r>
              <a:rPr lang="en-IN" sz="2400" dirty="0">
                <a:solidFill>
                  <a:srgbClr val="000000"/>
                </a:solidFill>
              </a:rPr>
              <a:t>Structure</a:t>
            </a:r>
          </a:p>
          <a:p>
            <a:pPr algn="l">
              <a:buFont typeface="Wingdings" panose="05000000000000000000" pitchFamily="2" charset="2"/>
              <a:buChar char="q"/>
            </a:pPr>
            <a:r>
              <a:rPr lang="en-IN" sz="2400" dirty="0">
                <a:solidFill>
                  <a:srgbClr val="000000"/>
                </a:solidFill>
              </a:rPr>
              <a:t>&lt;section&gt;</a:t>
            </a:r>
          </a:p>
          <a:p>
            <a:pPr algn="l">
              <a:buFont typeface="Wingdings" panose="05000000000000000000" pitchFamily="2" charset="2"/>
              <a:buChar char="q"/>
            </a:pPr>
            <a:r>
              <a:rPr lang="en-IN" sz="2400" dirty="0">
                <a:solidFill>
                  <a:srgbClr val="000000"/>
                </a:solidFill>
              </a:rPr>
              <a:t>&lt;header&gt;</a:t>
            </a:r>
          </a:p>
          <a:p>
            <a:pPr algn="l">
              <a:buFont typeface="Wingdings" panose="05000000000000000000" pitchFamily="2" charset="2"/>
              <a:buChar char="q"/>
            </a:pPr>
            <a:r>
              <a:rPr lang="en-IN" sz="2400" dirty="0">
                <a:solidFill>
                  <a:srgbClr val="000000"/>
                </a:solidFill>
              </a:rPr>
              <a:t>&lt;footer&gt;</a:t>
            </a:r>
          </a:p>
          <a:p>
            <a:pPr algn="l">
              <a:buFont typeface="Wingdings" panose="05000000000000000000" pitchFamily="2" charset="2"/>
              <a:buChar char="q"/>
            </a:pPr>
            <a:r>
              <a:rPr lang="en-IN" sz="2400" dirty="0">
                <a:solidFill>
                  <a:srgbClr val="000000"/>
                </a:solidFill>
              </a:rPr>
              <a:t>&lt;article&gt;</a:t>
            </a:r>
          </a:p>
          <a:p>
            <a:pPr algn="l">
              <a:buFont typeface="Wingdings" panose="05000000000000000000" pitchFamily="2" charset="2"/>
              <a:buChar char="q"/>
            </a:pPr>
            <a:r>
              <a:rPr lang="en-IN" sz="2400" dirty="0">
                <a:solidFill>
                  <a:srgbClr val="000000"/>
                </a:solidFill>
              </a:rPr>
              <a:t>Inline</a:t>
            </a:r>
          </a:p>
          <a:p>
            <a:pPr algn="l">
              <a:buFont typeface="Wingdings" panose="05000000000000000000" pitchFamily="2" charset="2"/>
              <a:buChar char="q"/>
            </a:pPr>
            <a:r>
              <a:rPr lang="en-IN" sz="2400" dirty="0">
                <a:solidFill>
                  <a:srgbClr val="000000"/>
                </a:solidFill>
              </a:rPr>
              <a:t>&lt;mark&gt;</a:t>
            </a:r>
          </a:p>
          <a:p>
            <a:pPr algn="l">
              <a:buFont typeface="Wingdings" panose="05000000000000000000" pitchFamily="2" charset="2"/>
              <a:buChar char="q"/>
            </a:pPr>
            <a:r>
              <a:rPr lang="en-IN" sz="2400" dirty="0">
                <a:solidFill>
                  <a:srgbClr val="000000"/>
                </a:solidFill>
              </a:rPr>
              <a:t>&lt;time&gt;</a:t>
            </a:r>
          </a:p>
          <a:p>
            <a:pPr algn="l">
              <a:buFont typeface="Wingdings" panose="05000000000000000000" pitchFamily="2" charset="2"/>
              <a:buChar char="q"/>
            </a:pPr>
            <a:r>
              <a:rPr lang="en-IN" sz="2400" dirty="0">
                <a:solidFill>
                  <a:srgbClr val="000000"/>
                </a:solidFill>
              </a:rPr>
              <a:t>Standardized multimedia (audio/video) playback elements</a:t>
            </a:r>
          </a:p>
        </p:txBody>
      </p:sp>
    </p:spTree>
    <p:extLst>
      <p:ext uri="{BB962C8B-B14F-4D97-AF65-F5344CB8AC3E}">
        <p14:creationId xmlns:p14="http://schemas.microsoft.com/office/powerpoint/2010/main" val="9176716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71537" y="42862"/>
            <a:ext cx="10448925" cy="6772275"/>
          </a:xfrm>
          <a:prstGeom prst="rect">
            <a:avLst/>
          </a:prstGeom>
        </p:spPr>
      </p:pic>
    </p:spTree>
    <p:extLst>
      <p:ext uri="{BB962C8B-B14F-4D97-AF65-F5344CB8AC3E}">
        <p14:creationId xmlns:p14="http://schemas.microsoft.com/office/powerpoint/2010/main" val="1585405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233C-D0F4-D308-9C59-1277159CFBA6}"/>
              </a:ext>
            </a:extLst>
          </p:cNvPr>
          <p:cNvSpPr>
            <a:spLocks noGrp="1"/>
          </p:cNvSpPr>
          <p:nvPr>
            <p:ph type="title"/>
          </p:nvPr>
        </p:nvSpPr>
        <p:spPr/>
        <p:txBody>
          <a:bodyPr/>
          <a:lstStyle/>
          <a:p>
            <a:r>
              <a:rPr lang="en-US" dirty="0"/>
              <a:t>semantic</a:t>
            </a:r>
            <a:endParaRPr lang="en-IN" dirty="0"/>
          </a:p>
        </p:txBody>
      </p:sp>
      <p:sp>
        <p:nvSpPr>
          <p:cNvPr id="3" name="Content Placeholder 2">
            <a:extLst>
              <a:ext uri="{FF2B5EF4-FFF2-40B4-BE49-F238E27FC236}">
                <a16:creationId xmlns:a16="http://schemas.microsoft.com/office/drawing/2014/main" id="{12E3B378-1B6D-C88F-7A02-EDF514DB7ABB}"/>
              </a:ext>
            </a:extLst>
          </p:cNvPr>
          <p:cNvSpPr>
            <a:spLocks noGrp="1"/>
          </p:cNvSpPr>
          <p:nvPr>
            <p:ph idx="1"/>
          </p:nvPr>
        </p:nvSpPr>
        <p:spPr/>
        <p:txBody>
          <a:bodyPr/>
          <a:lstStyle/>
          <a:p>
            <a:r>
              <a:rPr lang="en-US" dirty="0"/>
              <a:t>Helpful for </a:t>
            </a:r>
            <a:r>
              <a:rPr lang="en-US" dirty="0" err="1"/>
              <a:t>seo</a:t>
            </a:r>
            <a:r>
              <a:rPr lang="en-US" dirty="0"/>
              <a:t> too(search engine optimizations)</a:t>
            </a:r>
          </a:p>
          <a:p>
            <a:r>
              <a:rPr lang="en-US" dirty="0"/>
              <a:t>Developers will also know that it is a header and it is a footer </a:t>
            </a:r>
            <a:r>
              <a:rPr lang="en-US"/>
              <a:t>…if we </a:t>
            </a:r>
            <a:endParaRPr lang="en-IN" dirty="0"/>
          </a:p>
        </p:txBody>
      </p:sp>
    </p:spTree>
    <p:extLst>
      <p:ext uri="{BB962C8B-B14F-4D97-AF65-F5344CB8AC3E}">
        <p14:creationId xmlns:p14="http://schemas.microsoft.com/office/powerpoint/2010/main" val="372207479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BE89-24DE-EF6A-D7D5-9898E73BF9B0}"/>
              </a:ext>
            </a:extLst>
          </p:cNvPr>
          <p:cNvSpPr>
            <a:spLocks noGrp="1"/>
          </p:cNvSpPr>
          <p:nvPr>
            <p:ph type="title"/>
          </p:nvPr>
        </p:nvSpPr>
        <p:spPr>
          <a:xfrm>
            <a:off x="251791" y="119271"/>
            <a:ext cx="11622157" cy="530086"/>
          </a:xfrm>
        </p:spPr>
        <p:txBody>
          <a:bodyPr>
            <a:normAutofit/>
          </a:bodyPr>
          <a:lstStyle/>
          <a:p>
            <a:pPr algn="ctr"/>
            <a:r>
              <a:rPr lang="en-US" b="1" dirty="0"/>
              <a:t>Semantic tags</a:t>
            </a:r>
            <a:endParaRPr lang="en-IN" b="1" dirty="0"/>
          </a:p>
        </p:txBody>
      </p:sp>
      <p:pic>
        <p:nvPicPr>
          <p:cNvPr id="9" name="Content Placeholder 8">
            <a:extLst>
              <a:ext uri="{FF2B5EF4-FFF2-40B4-BE49-F238E27FC236}">
                <a16:creationId xmlns:a16="http://schemas.microsoft.com/office/drawing/2014/main" id="{F2933156-CD57-6DA6-AD7E-E9D970D998B1}"/>
              </a:ext>
            </a:extLst>
          </p:cNvPr>
          <p:cNvPicPr>
            <a:picLocks noGrp="1" noChangeAspect="1"/>
          </p:cNvPicPr>
          <p:nvPr>
            <p:ph idx="1"/>
          </p:nvPr>
        </p:nvPicPr>
        <p:blipFill rotWithShape="1">
          <a:blip r:embed="rId3"/>
          <a:srcRect l="17124" t="20478" r="17980" b="7952"/>
          <a:stretch/>
        </p:blipFill>
        <p:spPr>
          <a:xfrm>
            <a:off x="636105" y="649357"/>
            <a:ext cx="11237844" cy="5791200"/>
          </a:xfrm>
        </p:spPr>
      </p:pic>
    </p:spTree>
    <p:extLst>
      <p:ext uri="{BB962C8B-B14F-4D97-AF65-F5344CB8AC3E}">
        <p14:creationId xmlns:p14="http://schemas.microsoft.com/office/powerpoint/2010/main" val="5005939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72777" y="143459"/>
            <a:ext cx="9202670" cy="6714541"/>
          </a:xfrm>
          <a:prstGeom prst="rect">
            <a:avLst/>
          </a:prstGeom>
        </p:spPr>
      </p:pic>
    </p:spTree>
    <p:extLst>
      <p:ext uri="{BB962C8B-B14F-4D97-AF65-F5344CB8AC3E}">
        <p14:creationId xmlns:p14="http://schemas.microsoft.com/office/powerpoint/2010/main" val="406780090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docProps/app.xml><?xml version="1.0" encoding="utf-8"?>
<Properties xmlns="http://schemas.openxmlformats.org/officeDocument/2006/extended-properties" xmlns:vt="http://schemas.openxmlformats.org/officeDocument/2006/docPropsVTypes">
  <TotalTime>769</TotalTime>
  <Words>1421</Words>
  <Application>Microsoft Office PowerPoint</Application>
  <PresentationFormat>Widescreen</PresentationFormat>
  <Paragraphs>143</Paragraphs>
  <Slides>22</Slides>
  <Notes>2</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22</vt:i4>
      </vt:variant>
    </vt:vector>
  </HeadingPairs>
  <TitlesOfParts>
    <vt:vector size="37" baseType="lpstr">
      <vt:lpstr>Arial</vt:lpstr>
      <vt:lpstr>Calibri</vt:lpstr>
      <vt:lpstr>Calibri Light</vt:lpstr>
      <vt:lpstr>Consolas</vt:lpstr>
      <vt:lpstr>DM Mono</vt:lpstr>
      <vt:lpstr>Gisha</vt:lpstr>
      <vt:lpstr>PS TT Commons Roman</vt:lpstr>
      <vt:lpstr>Segoe</vt:lpstr>
      <vt:lpstr>Segoe UI</vt:lpstr>
      <vt:lpstr>Segoe-Semibold</vt:lpstr>
      <vt:lpstr>Verdana</vt:lpstr>
      <vt:lpstr>Wingdings</vt:lpstr>
      <vt:lpstr>NG_MOC_Core_ModuleNew2</vt:lpstr>
      <vt:lpstr>1_NG_MOC_Core_ModuleNew2</vt:lpstr>
      <vt:lpstr>Office Theme</vt:lpstr>
      <vt:lpstr>Module 2</vt:lpstr>
      <vt:lpstr>Content</vt:lpstr>
      <vt:lpstr>Gathering User Input by Using Forms in HTML</vt:lpstr>
      <vt:lpstr>Declaring a Form in HTML5</vt:lpstr>
      <vt:lpstr>Semantic Elements</vt:lpstr>
      <vt:lpstr>PowerPoint Presentation</vt:lpstr>
      <vt:lpstr>semantic</vt:lpstr>
      <vt:lpstr>Semantic tags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Rectangle and Circle in SVG</vt:lpstr>
      <vt:lpstr> back ground image as svg </vt:lpstr>
      <vt:lpstr>Media Elements</vt:lpstr>
      <vt:lpstr>Media elements video</vt:lpstr>
      <vt:lpstr>Audio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Arshad Qureshi</dc:creator>
  <cp:lastModifiedBy>Arshad Qureshi</cp:lastModifiedBy>
  <cp:revision>11</cp:revision>
  <dcterms:created xsi:type="dcterms:W3CDTF">2022-12-07T08:51:32Z</dcterms:created>
  <dcterms:modified xsi:type="dcterms:W3CDTF">2022-12-09T17:42:07Z</dcterms:modified>
</cp:coreProperties>
</file>