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40"/>
  </p:notesMasterIdLst>
  <p:sldIdLst>
    <p:sldId id="728" r:id="rId4"/>
    <p:sldId id="729" r:id="rId5"/>
    <p:sldId id="266" r:id="rId6"/>
    <p:sldId id="267" r:id="rId7"/>
    <p:sldId id="268" r:id="rId8"/>
    <p:sldId id="269" r:id="rId9"/>
    <p:sldId id="270" r:id="rId10"/>
    <p:sldId id="380" r:id="rId11"/>
    <p:sldId id="305" r:id="rId12"/>
    <p:sldId id="732" r:id="rId13"/>
    <p:sldId id="733" r:id="rId14"/>
    <p:sldId id="734" r:id="rId15"/>
    <p:sldId id="735" r:id="rId16"/>
    <p:sldId id="736" r:id="rId17"/>
    <p:sldId id="737" r:id="rId18"/>
    <p:sldId id="738" r:id="rId19"/>
    <p:sldId id="739" r:id="rId20"/>
    <p:sldId id="740" r:id="rId21"/>
    <p:sldId id="743" r:id="rId22"/>
    <p:sldId id="408" r:id="rId23"/>
    <p:sldId id="276" r:id="rId24"/>
    <p:sldId id="307" r:id="rId25"/>
    <p:sldId id="308" r:id="rId26"/>
    <p:sldId id="409" r:id="rId27"/>
    <p:sldId id="742" r:id="rId28"/>
    <p:sldId id="741" r:id="rId29"/>
    <p:sldId id="730" r:id="rId30"/>
    <p:sldId id="744" r:id="rId31"/>
    <p:sldId id="745" r:id="rId32"/>
    <p:sldId id="746" r:id="rId33"/>
    <p:sldId id="747" r:id="rId34"/>
    <p:sldId id="378" r:id="rId35"/>
    <p:sldId id="379" r:id="rId36"/>
    <p:sldId id="309" r:id="rId37"/>
    <p:sldId id="311" r:id="rId38"/>
    <p:sldId id="31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2B7EF-4C9B-4B50-BD7F-3D1465636A04}" type="datetimeFigureOut">
              <a:rPr lang="en-IN" smtClean="0"/>
              <a:t>17-01-2023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10133-C35B-46B3-9E46-FF39FE55864B}" type="slidenum">
              <a:rPr lang="en-IN" smtClean="0"/>
              <a:t>‹#›</a:t>
            </a:fld>
            <a:endParaRPr lang="en-IN"/>
          </a:p>
        </p:txBody>
      </p:sp>
    </p:spTree>
    <p:extLst>
      <p:ext uri="{BB962C8B-B14F-4D97-AF65-F5344CB8AC3E}">
        <p14:creationId xmlns:p14="http://schemas.microsoft.com/office/powerpoint/2010/main" val="274766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As with lesson 1, much of the material in this lesson should be review. However, students are likely to be less familiar with CSS than with HTML, so you may need to spend a little time to ensure that students understand the principles of styling and how CSS works. In particular, emphasize the importance of understanding cascading and inheritance in style sheets.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8A4E0A-9CA4-4536-A595-77D062908B04}"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1" i="0" u="none" strike="noStrike" kern="1200" cap="none" spc="0" normalizeH="0" baseline="0" noProof="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2E04EAB7-1266-4C90-BC44-D51526F60F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20480C</a:t>
            </a:r>
          </a:p>
        </p:txBody>
      </p:sp>
      <p:sp>
        <p:nvSpPr>
          <p:cNvPr id="6" name="Rectangle 5">
            <a:extLst>
              <a:ext uri="{FF2B5EF4-FFF2-40B4-BE49-F238E27FC236}">
                <a16:creationId xmlns:a16="http://schemas.microsoft.com/office/drawing/2014/main" id="{E29906AB-37D5-4652-B608-DBC8AB083A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336699"/>
                </a:solidFill>
                <a:effectLst/>
                <a:uLnTx/>
                <a:uFillTx/>
                <a:latin typeface="Arial" panose="020B0604020202020204" pitchFamily="34" charset="0"/>
                <a:ea typeface="+mn-ea"/>
                <a:cs typeface="+mn-cs"/>
              </a:rPr>
              <a:t>1: Overview of HTML and CSS</a:t>
            </a:r>
          </a:p>
        </p:txBody>
      </p:sp>
    </p:spTree>
    <p:extLst>
      <p:ext uri="{BB962C8B-B14F-4D97-AF65-F5344CB8AC3E}">
        <p14:creationId xmlns:p14="http://schemas.microsoft.com/office/powerpoint/2010/main" val="360644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the basic CSS selector/rule syntax. Be prepared to give them further examples if necessary.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8A4E0A-9CA4-4536-A595-77D062908B04}"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BF2CC0AA-EB36-4D7C-A894-9194358B64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20480C</a:t>
            </a:r>
          </a:p>
        </p:txBody>
      </p:sp>
      <p:sp>
        <p:nvSpPr>
          <p:cNvPr id="6" name="Rectangle 5">
            <a:extLst>
              <a:ext uri="{FF2B5EF4-FFF2-40B4-BE49-F238E27FC236}">
                <a16:creationId xmlns:a16="http://schemas.microsoft.com/office/drawing/2014/main" id="{B6C45103-33EB-47D7-8557-3C702C207B1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336699"/>
                </a:solidFill>
                <a:effectLst/>
                <a:uLnTx/>
                <a:uFillTx/>
                <a:latin typeface="Arial" panose="020B0604020202020204" pitchFamily="34" charset="0"/>
                <a:ea typeface="+mn-ea"/>
                <a:cs typeface="+mn-cs"/>
              </a:rPr>
              <a:t>1: Overview of HTML and CSS</a:t>
            </a:r>
          </a:p>
        </p:txBody>
      </p:sp>
    </p:spTree>
    <p:extLst>
      <p:ext uri="{BB962C8B-B14F-4D97-AF65-F5344CB8AC3E}">
        <p14:creationId xmlns:p14="http://schemas.microsoft.com/office/powerpoint/2010/main" val="345975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Be prepared to take extra time over this topic. The syntax of concatenated selectors and attribute selectors can be confusing at first, so be prepared to give further examples.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8A4E0A-9CA4-4536-A595-77D062908B04}"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827BCC66-FB95-4C50-AB70-8FB70D1A9E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20480C</a:t>
            </a:r>
          </a:p>
        </p:txBody>
      </p:sp>
      <p:sp>
        <p:nvSpPr>
          <p:cNvPr id="6" name="Rectangle 5">
            <a:extLst>
              <a:ext uri="{FF2B5EF4-FFF2-40B4-BE49-F238E27FC236}">
                <a16:creationId xmlns:a16="http://schemas.microsoft.com/office/drawing/2014/main" id="{5F7D3B96-823A-410B-BA14-2DEEE0489B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336699"/>
                </a:solidFill>
                <a:effectLst/>
                <a:uLnTx/>
                <a:uFillTx/>
                <a:latin typeface="Arial" panose="020B0604020202020204" pitchFamily="34" charset="0"/>
                <a:ea typeface="+mn-ea"/>
                <a:cs typeface="+mn-cs"/>
              </a:rPr>
              <a:t>1: Overview of HTML and CSS</a:t>
            </a:r>
          </a:p>
        </p:txBody>
      </p:sp>
    </p:spTree>
    <p:extLst>
      <p:ext uri="{BB962C8B-B14F-4D97-AF65-F5344CB8AC3E}">
        <p14:creationId xmlns:p14="http://schemas.microsoft.com/office/powerpoint/2010/main" val="1073482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that the same HTML element can be the target of multiple CSS selectors. The cascade mechanism determines how the rules associated with these selectors are applied.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8A4E0A-9CA4-4536-A595-77D062908B04}"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6900757F-EDE5-4803-8D94-4453110D0F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20480C</a:t>
            </a:r>
          </a:p>
        </p:txBody>
      </p:sp>
      <p:sp>
        <p:nvSpPr>
          <p:cNvPr id="6" name="Rectangle 5">
            <a:extLst>
              <a:ext uri="{FF2B5EF4-FFF2-40B4-BE49-F238E27FC236}">
                <a16:creationId xmlns:a16="http://schemas.microsoft.com/office/drawing/2014/main" id="{7C0AD3D7-EE65-4F87-B645-571AFD20969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336699"/>
                </a:solidFill>
                <a:effectLst/>
                <a:uLnTx/>
                <a:uFillTx/>
                <a:latin typeface="Arial" panose="020B0604020202020204" pitchFamily="34" charset="0"/>
                <a:ea typeface="+mn-ea"/>
                <a:cs typeface="+mn-cs"/>
              </a:rPr>
              <a:t>1: Overview of HTML and CSS</a:t>
            </a:r>
          </a:p>
        </p:txBody>
      </p:sp>
    </p:spTree>
    <p:extLst>
      <p:ext uri="{BB962C8B-B14F-4D97-AF65-F5344CB8AC3E}">
        <p14:creationId xmlns:p14="http://schemas.microsoft.com/office/powerpoint/2010/main" val="333098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course places styles in a set of separate style sheets. The HTML pages in the lab application use &lt;link&gt; elements to reference the style sheets.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8A4E0A-9CA4-4536-A595-77D062908B04}"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B9298FA4-13F0-4797-8B37-ABF49A6476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20480C</a:t>
            </a:r>
          </a:p>
        </p:txBody>
      </p:sp>
      <p:sp>
        <p:nvSpPr>
          <p:cNvPr id="6" name="Rectangle 5">
            <a:extLst>
              <a:ext uri="{FF2B5EF4-FFF2-40B4-BE49-F238E27FC236}">
                <a16:creationId xmlns:a16="http://schemas.microsoft.com/office/drawing/2014/main" id="{3B51B8AB-930D-414A-8036-CF88FB75DB3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336699"/>
                </a:solidFill>
                <a:effectLst/>
                <a:uLnTx/>
                <a:uFillTx/>
                <a:latin typeface="Arial" panose="020B0604020202020204" pitchFamily="34" charset="0"/>
                <a:ea typeface="+mn-ea"/>
                <a:cs typeface="+mn-cs"/>
              </a:rPr>
              <a:t>1: Overview of HTML and CSS</a:t>
            </a:r>
          </a:p>
        </p:txBody>
      </p:sp>
    </p:spTree>
    <p:extLst>
      <p:ext uri="{BB962C8B-B14F-4D97-AF65-F5344CB8AC3E}">
        <p14:creationId xmlns:p14="http://schemas.microsoft.com/office/powerpoint/2010/main" val="394859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6210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150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18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BBDC-B1BA-4DDA-91C8-785D1E2EF8E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0865355-E4EC-43E5-9540-0E6630E0642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3947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00121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61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094238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6427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6361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8133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7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403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2461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065949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3414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33603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BBDC-B1BA-4DDA-91C8-785D1E2EF8E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0865355-E4EC-43E5-9540-0E6630E0642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1697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age number Blue">
    <p:spTree>
      <p:nvGrpSpPr>
        <p:cNvPr id="1" name=""/>
        <p:cNvGrpSpPr/>
        <p:nvPr/>
      </p:nvGrpSpPr>
      <p:grpSpPr>
        <a:xfrm>
          <a:off x="0" y="0"/>
          <a:ext cx="0" cy="0"/>
          <a:chOff x="0" y="0"/>
          <a:chExt cx="0" cy="0"/>
        </a:xfrm>
      </p:grpSpPr>
      <p:sp>
        <p:nvSpPr>
          <p:cNvPr id="2" name="Flowchart: Off-page Connector 1"/>
          <p:cNvSpPr/>
          <p:nvPr userDrawn="1"/>
        </p:nvSpPr>
        <p:spPr>
          <a:xfrm flipV="1">
            <a:off x="5949980" y="6343113"/>
            <a:ext cx="515213" cy="289506"/>
          </a:xfrm>
          <a:prstGeom prst="flowChartOffpageConnector">
            <a:avLst/>
          </a:prstGeom>
          <a:solidFill>
            <a:srgbClr val="0094D4"/>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b="1" dirty="0"/>
          </a:p>
        </p:txBody>
      </p:sp>
      <p:sp>
        <p:nvSpPr>
          <p:cNvPr id="3" name="Slide Number Placeholder 5"/>
          <p:cNvSpPr txBox="1">
            <a:spLocks/>
          </p:cNvSpPr>
          <p:nvPr userDrawn="1"/>
        </p:nvSpPr>
        <p:spPr>
          <a:xfrm>
            <a:off x="5971504" y="6329007"/>
            <a:ext cx="493184" cy="365125"/>
          </a:xfrm>
          <a:prstGeom prst="rect">
            <a:avLst/>
          </a:prstGeom>
        </p:spPr>
        <p:txBody>
          <a:bodyPr anchor="ct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fld id="{BF5942EF-E982-4E2C-8278-6DADE347CF43}" type="slidenum">
              <a:rPr lang="en-US" altLang="en-US" sz="1200" smtClean="0">
                <a:solidFill>
                  <a:schemeClr val="bg1"/>
                </a:solidFill>
                <a:latin typeface="Gisha" pitchFamily="34" charset="-79"/>
                <a:cs typeface="Gisha" pitchFamily="34" charset="-79"/>
              </a:rPr>
              <a:pPr algn="ctr" eaLnBrk="1" hangingPunct="1"/>
              <a:t>‹#›</a:t>
            </a:fld>
            <a:endParaRPr lang="en-US" altLang="en-US" sz="1200" dirty="0">
              <a:solidFill>
                <a:schemeClr val="bg1"/>
              </a:solidFill>
              <a:latin typeface="Gisha" pitchFamily="34" charset="-79"/>
              <a:cs typeface="Gisha" pitchFamily="34" charset="-79"/>
            </a:endParaRPr>
          </a:p>
        </p:txBody>
      </p:sp>
      <p:pic>
        <p:nvPicPr>
          <p:cNvPr id="4" name="Picture 3"/>
          <p:cNvPicPr>
            <a:picLocks noChangeAspect="1"/>
          </p:cNvPicPr>
          <p:nvPr userDrawn="1"/>
        </p:nvPicPr>
        <p:blipFill>
          <a:blip r:embed="rId2"/>
          <a:stretch>
            <a:fillRect/>
          </a:stretch>
        </p:blipFill>
        <p:spPr>
          <a:xfrm>
            <a:off x="11122577" y="247897"/>
            <a:ext cx="872067" cy="43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2788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B1880F-E7CD-4600-A525-0FEC0E81FD1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3750002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1880F-E7CD-4600-A525-0FEC0E81FD1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20735041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1880F-E7CD-4600-A525-0FEC0E81FD1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1068259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B1880F-E7CD-4600-A525-0FEC0E81FD17}"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132499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244298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B1880F-E7CD-4600-A525-0FEC0E81FD17}"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1202644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B1880F-E7CD-4600-A525-0FEC0E81FD17}"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412788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1880F-E7CD-4600-A525-0FEC0E81FD17}"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1912875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1880F-E7CD-4600-A525-0FEC0E81FD17}"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3163290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1880F-E7CD-4600-A525-0FEC0E81FD17}"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18654082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1880F-E7CD-4600-A525-0FEC0E81FD1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36919777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1880F-E7CD-4600-A525-0FEC0E81FD17}"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B828E-4F16-4D29-8C4E-276138B7AAF8}" type="slidenum">
              <a:rPr lang="en-US" smtClean="0"/>
              <a:pPr/>
              <a:t>‹#›</a:t>
            </a:fld>
            <a:endParaRPr lang="en-US"/>
          </a:p>
        </p:txBody>
      </p:sp>
    </p:spTree>
    <p:extLst>
      <p:ext uri="{BB962C8B-B14F-4D97-AF65-F5344CB8AC3E}">
        <p14:creationId xmlns:p14="http://schemas.microsoft.com/office/powerpoint/2010/main" val="28912159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age number Blue">
    <p:spTree>
      <p:nvGrpSpPr>
        <p:cNvPr id="1" name=""/>
        <p:cNvGrpSpPr/>
        <p:nvPr/>
      </p:nvGrpSpPr>
      <p:grpSpPr>
        <a:xfrm>
          <a:off x="0" y="0"/>
          <a:ext cx="0" cy="0"/>
          <a:chOff x="0" y="0"/>
          <a:chExt cx="0" cy="0"/>
        </a:xfrm>
      </p:grpSpPr>
      <p:sp>
        <p:nvSpPr>
          <p:cNvPr id="2" name="Flowchart: Off-page Connector 1"/>
          <p:cNvSpPr/>
          <p:nvPr userDrawn="1"/>
        </p:nvSpPr>
        <p:spPr>
          <a:xfrm flipV="1">
            <a:off x="5949980" y="6343113"/>
            <a:ext cx="515213" cy="289506"/>
          </a:xfrm>
          <a:prstGeom prst="flowChartOffpageConnector">
            <a:avLst/>
          </a:prstGeom>
          <a:solidFill>
            <a:srgbClr val="0094D4"/>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b="1" dirty="0"/>
          </a:p>
        </p:txBody>
      </p:sp>
      <p:sp>
        <p:nvSpPr>
          <p:cNvPr id="3" name="Slide Number Placeholder 5"/>
          <p:cNvSpPr txBox="1">
            <a:spLocks/>
          </p:cNvSpPr>
          <p:nvPr userDrawn="1"/>
        </p:nvSpPr>
        <p:spPr>
          <a:xfrm>
            <a:off x="5971504" y="6329007"/>
            <a:ext cx="493184" cy="365125"/>
          </a:xfrm>
          <a:prstGeom prst="rect">
            <a:avLst/>
          </a:prstGeom>
        </p:spPr>
        <p:txBody>
          <a:bodyPr anchor="ct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fld id="{BF5942EF-E982-4E2C-8278-6DADE347CF43}" type="slidenum">
              <a:rPr lang="en-US" altLang="en-US" sz="1200" smtClean="0">
                <a:solidFill>
                  <a:schemeClr val="bg1"/>
                </a:solidFill>
                <a:latin typeface="Gisha" pitchFamily="34" charset="-79"/>
                <a:cs typeface="Gisha" pitchFamily="34" charset="-79"/>
              </a:rPr>
              <a:pPr algn="ctr" eaLnBrk="1" hangingPunct="1"/>
              <a:t>‹#›</a:t>
            </a:fld>
            <a:endParaRPr lang="en-US" altLang="en-US" sz="1200" dirty="0">
              <a:solidFill>
                <a:schemeClr val="bg1"/>
              </a:solidFill>
              <a:latin typeface="Gisha" pitchFamily="34" charset="-79"/>
              <a:cs typeface="Gisha" pitchFamily="34" charset="-79"/>
            </a:endParaRPr>
          </a:p>
        </p:txBody>
      </p:sp>
      <p:pic>
        <p:nvPicPr>
          <p:cNvPr id="4" name="Picture 3"/>
          <p:cNvPicPr>
            <a:picLocks noChangeAspect="1"/>
          </p:cNvPicPr>
          <p:nvPr userDrawn="1"/>
        </p:nvPicPr>
        <p:blipFill>
          <a:blip r:embed="rId2"/>
          <a:stretch>
            <a:fillRect/>
          </a:stretch>
        </p:blipFill>
        <p:spPr>
          <a:xfrm>
            <a:off x="11122577" y="247897"/>
            <a:ext cx="872067" cy="43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966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278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36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404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69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5498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005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7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39907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99"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1880F-E7CD-4600-A525-0FEC0E81FD17}" type="datetimeFigureOut">
              <a:rPr lang="en-US" smtClean="0"/>
              <a:pPr/>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B828E-4F16-4D29-8C4E-276138B7AAF8}" type="slidenum">
              <a:rPr lang="en-US" smtClean="0"/>
              <a:pPr/>
              <a:t>‹#›</a:t>
            </a:fld>
            <a:endParaRPr lang="en-US"/>
          </a:p>
        </p:txBody>
      </p:sp>
    </p:spTree>
    <p:extLst>
      <p:ext uri="{BB962C8B-B14F-4D97-AF65-F5344CB8AC3E}">
        <p14:creationId xmlns:p14="http://schemas.microsoft.com/office/powerpoint/2010/main" val="147748883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D972-CFFE-FA35-0254-F65F5225CB18}"/>
              </a:ext>
            </a:extLst>
          </p:cNvPr>
          <p:cNvSpPr>
            <a:spLocks noGrp="1"/>
          </p:cNvSpPr>
          <p:nvPr>
            <p:ph type="ctrTitle" sz="quarter"/>
          </p:nvPr>
        </p:nvSpPr>
        <p:spPr>
          <a:xfrm>
            <a:off x="4267200" y="1758462"/>
            <a:ext cx="7643223" cy="627864"/>
          </a:xfrm>
        </p:spPr>
        <p:txBody>
          <a:bodyPr/>
          <a:lstStyle/>
          <a:p>
            <a:r>
              <a:rPr lang="en-US" dirty="0"/>
              <a:t>Module 3</a:t>
            </a:r>
            <a:endParaRPr lang="en-IN" dirty="0"/>
          </a:p>
        </p:txBody>
      </p:sp>
      <p:sp>
        <p:nvSpPr>
          <p:cNvPr id="3" name="Subtitle 2">
            <a:extLst>
              <a:ext uri="{FF2B5EF4-FFF2-40B4-BE49-F238E27FC236}">
                <a16:creationId xmlns:a16="http://schemas.microsoft.com/office/drawing/2014/main" id="{3D4B56C7-48A1-7371-766C-3E0D2B41FC63}"/>
              </a:ext>
            </a:extLst>
          </p:cNvPr>
          <p:cNvSpPr>
            <a:spLocks noGrp="1"/>
          </p:cNvSpPr>
          <p:nvPr>
            <p:ph type="subTitle" sz="quarter" idx="1"/>
          </p:nvPr>
        </p:nvSpPr>
        <p:spPr/>
        <p:txBody>
          <a:bodyPr/>
          <a:lstStyle/>
          <a:p>
            <a:r>
              <a:rPr lang="en-US" sz="2400" b="0" i="0" u="none" strike="noStrike" baseline="0" dirty="0"/>
              <a:t>Designing Web Pages Elements using Cascading Style Sheets (CSS) </a:t>
            </a:r>
          </a:p>
          <a:p>
            <a:endParaRPr lang="en-IN" sz="2400" dirty="0"/>
          </a:p>
        </p:txBody>
      </p:sp>
    </p:spTree>
    <p:extLst>
      <p:ext uri="{BB962C8B-B14F-4D97-AF65-F5344CB8AC3E}">
        <p14:creationId xmlns:p14="http://schemas.microsoft.com/office/powerpoint/2010/main" val="310393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5A40-D404-837C-0B5C-6E7B30C75374}"/>
              </a:ext>
            </a:extLst>
          </p:cNvPr>
          <p:cNvSpPr>
            <a:spLocks noGrp="1"/>
          </p:cNvSpPr>
          <p:nvPr>
            <p:ph type="title"/>
          </p:nvPr>
        </p:nvSpPr>
        <p:spPr>
          <a:xfrm>
            <a:off x="613834" y="365124"/>
            <a:ext cx="10365317" cy="375537"/>
          </a:xfrm>
        </p:spPr>
        <p:txBody>
          <a:bodyPr/>
          <a:lstStyle/>
          <a:p>
            <a:r>
              <a:rPr lang="en-IN" sz="4400" b="1" i="0" u="none" strike="noStrike" baseline="0" dirty="0">
                <a:latin typeface="Segoe-Bold"/>
              </a:rPr>
              <a:t>Rule Sets</a:t>
            </a:r>
            <a:br>
              <a:rPr lang="en-IN" sz="4400" b="1" i="0" u="none" strike="noStrike" baseline="0" dirty="0">
                <a:latin typeface="Segoe-Bold"/>
              </a:rPr>
            </a:br>
            <a:endParaRPr lang="en-IN" dirty="0"/>
          </a:p>
        </p:txBody>
      </p:sp>
      <p:sp>
        <p:nvSpPr>
          <p:cNvPr id="3" name="Content Placeholder 2">
            <a:extLst>
              <a:ext uri="{FF2B5EF4-FFF2-40B4-BE49-F238E27FC236}">
                <a16:creationId xmlns:a16="http://schemas.microsoft.com/office/drawing/2014/main" id="{660FD1DE-2979-FFFB-35AE-3438CA66C8E8}"/>
              </a:ext>
            </a:extLst>
          </p:cNvPr>
          <p:cNvSpPr>
            <a:spLocks noGrp="1"/>
          </p:cNvSpPr>
          <p:nvPr>
            <p:ph idx="1"/>
          </p:nvPr>
        </p:nvSpPr>
        <p:spPr>
          <a:xfrm>
            <a:off x="414996" y="1055077"/>
            <a:ext cx="10515600" cy="5683348"/>
          </a:xfrm>
        </p:spPr>
        <p:txBody>
          <a:bodyPr/>
          <a:lstStyle/>
          <a:p>
            <a:pPr algn="l"/>
            <a:r>
              <a:rPr lang="en-US" sz="1800" b="0" i="0" u="none" strike="noStrike" baseline="0" dirty="0">
                <a:latin typeface="Segoe"/>
              </a:rPr>
              <a:t>CSS Rule Sets are statements</a:t>
            </a:r>
          </a:p>
          <a:p>
            <a:pPr marL="0" indent="0" algn="l">
              <a:buNone/>
            </a:pPr>
            <a:r>
              <a:rPr lang="en-US" sz="1800" b="0" i="0" u="none" strike="noStrike" baseline="0" dirty="0">
                <a:latin typeface="Segoe"/>
              </a:rPr>
              <a:t> that allow you to</a:t>
            </a:r>
          </a:p>
          <a:p>
            <a:pPr marL="0" indent="0" algn="l">
              <a:buNone/>
            </a:pPr>
            <a:r>
              <a:rPr lang="en-US" sz="1800" b="1" i="0" u="none" strike="noStrike" baseline="0" dirty="0">
                <a:latin typeface="Segoe-Bold"/>
              </a:rPr>
              <a:t>select </a:t>
            </a:r>
            <a:r>
              <a:rPr lang="en-US" sz="1800" b="0" i="0" u="none" strike="noStrike" baseline="0" dirty="0">
                <a:latin typeface="Segoe"/>
              </a:rPr>
              <a:t>multiple HTML elements based </a:t>
            </a:r>
          </a:p>
          <a:p>
            <a:pPr marL="0" indent="0" algn="l">
              <a:buNone/>
            </a:pPr>
            <a:r>
              <a:rPr lang="en-US" sz="1800" b="0" i="0" u="none" strike="noStrike" baseline="0" dirty="0">
                <a:latin typeface="Segoe"/>
              </a:rPr>
              <a:t>on a pattern</a:t>
            </a:r>
          </a:p>
          <a:p>
            <a:pPr marL="0" indent="0" algn="l">
              <a:buNone/>
            </a:pPr>
            <a:r>
              <a:rPr lang="en-US" sz="1800" b="0" i="0" u="none" strike="noStrike" baseline="0" dirty="0">
                <a:latin typeface="Segoe"/>
              </a:rPr>
              <a:t>and apply a list of </a:t>
            </a:r>
            <a:r>
              <a:rPr lang="en-US" sz="1800" b="1" i="0" u="none" strike="noStrike" baseline="0" dirty="0">
                <a:latin typeface="Segoe-Bold"/>
              </a:rPr>
              <a:t>declarations</a:t>
            </a:r>
          </a:p>
          <a:p>
            <a:pPr marL="0" indent="0" algn="l">
              <a:buNone/>
            </a:pPr>
            <a:r>
              <a:rPr lang="en-US" sz="1800" b="1" i="0" u="none" strike="noStrike" baseline="0" dirty="0">
                <a:latin typeface="Segoe-Bold"/>
              </a:rPr>
              <a:t> </a:t>
            </a:r>
            <a:r>
              <a:rPr lang="en-US" sz="1800" b="0" i="0" u="none" strike="noStrike" baseline="0" dirty="0">
                <a:latin typeface="Segoe"/>
              </a:rPr>
              <a:t>that format those</a:t>
            </a:r>
          </a:p>
          <a:p>
            <a:pPr marL="0" indent="0" algn="l">
              <a:buNone/>
            </a:pPr>
            <a:r>
              <a:rPr lang="en-IN" sz="1800" b="0" i="0" u="none" strike="noStrike" baseline="0" dirty="0">
                <a:latin typeface="Segoe"/>
              </a:rPr>
              <a:t>Elements</a:t>
            </a:r>
          </a:p>
          <a:p>
            <a:pPr algn="l"/>
            <a:endParaRPr lang="en-IN" dirty="0"/>
          </a:p>
        </p:txBody>
      </p:sp>
      <p:pic>
        <p:nvPicPr>
          <p:cNvPr id="5" name="Picture 4">
            <a:extLst>
              <a:ext uri="{FF2B5EF4-FFF2-40B4-BE49-F238E27FC236}">
                <a16:creationId xmlns:a16="http://schemas.microsoft.com/office/drawing/2014/main" id="{BF668EDB-AEA2-03BF-7F4A-2F8C7A302718}"/>
              </a:ext>
            </a:extLst>
          </p:cNvPr>
          <p:cNvPicPr>
            <a:picLocks noChangeAspect="1"/>
          </p:cNvPicPr>
          <p:nvPr/>
        </p:nvPicPr>
        <p:blipFill>
          <a:blip r:embed="rId3"/>
          <a:stretch>
            <a:fillRect/>
          </a:stretch>
        </p:blipFill>
        <p:spPr>
          <a:xfrm>
            <a:off x="4417255" y="1055077"/>
            <a:ext cx="7359749" cy="5437799"/>
          </a:xfrm>
          <a:prstGeom prst="rect">
            <a:avLst/>
          </a:prstGeom>
        </p:spPr>
      </p:pic>
    </p:spTree>
    <p:extLst>
      <p:ext uri="{BB962C8B-B14F-4D97-AF65-F5344CB8AC3E}">
        <p14:creationId xmlns:p14="http://schemas.microsoft.com/office/powerpoint/2010/main" val="329166195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6C11D3-57EC-6D23-621C-E974FFD7FC6B}"/>
              </a:ext>
            </a:extLst>
          </p:cNvPr>
          <p:cNvSpPr>
            <a:spLocks noGrp="1"/>
          </p:cNvSpPr>
          <p:nvPr>
            <p:ph type="title"/>
          </p:nvPr>
        </p:nvSpPr>
        <p:spPr/>
        <p:txBody>
          <a:bodyPr>
            <a:normAutofit/>
          </a:bodyPr>
          <a:lstStyle/>
          <a:p>
            <a:r>
              <a:rPr lang="en-IN" sz="3200" b="1" i="0" u="none" strike="noStrike" baseline="0" dirty="0">
                <a:latin typeface="Segoe-Bold"/>
              </a:rPr>
              <a:t>Rule Set Terminology</a:t>
            </a:r>
            <a:endParaRPr lang="en-IN" sz="3200" dirty="0"/>
          </a:p>
        </p:txBody>
      </p:sp>
      <p:sp>
        <p:nvSpPr>
          <p:cNvPr id="5" name="Content Placeholder 4">
            <a:extLst>
              <a:ext uri="{FF2B5EF4-FFF2-40B4-BE49-F238E27FC236}">
                <a16:creationId xmlns:a16="http://schemas.microsoft.com/office/drawing/2014/main" id="{069C2B61-A4A6-6FBB-90BF-063F4EA56394}"/>
              </a:ext>
            </a:extLst>
          </p:cNvPr>
          <p:cNvSpPr>
            <a:spLocks noGrp="1"/>
          </p:cNvSpPr>
          <p:nvPr>
            <p:ph idx="1"/>
          </p:nvPr>
        </p:nvSpPr>
        <p:spPr/>
        <p:txBody>
          <a:bodyPr/>
          <a:lstStyle/>
          <a:p>
            <a:r>
              <a:rPr lang="en-US" sz="1800" b="0" i="0" u="none" strike="noStrike" baseline="0" dirty="0">
                <a:latin typeface="Segoe"/>
              </a:rPr>
              <a:t>A rule set consists of a selector and a </a:t>
            </a:r>
            <a:r>
              <a:rPr lang="en-US" sz="1800" b="1" i="0" u="none" strike="noStrike" baseline="0" dirty="0">
                <a:latin typeface="Segoe-Bold"/>
              </a:rPr>
              <a:t>declaration block</a:t>
            </a:r>
            <a:endParaRPr lang="en-US" dirty="0"/>
          </a:p>
          <a:p>
            <a:pPr marL="0" indent="0">
              <a:buNone/>
            </a:pPr>
            <a:endParaRPr lang="en-IN" dirty="0"/>
          </a:p>
        </p:txBody>
      </p:sp>
      <p:pic>
        <p:nvPicPr>
          <p:cNvPr id="7" name="Picture 6">
            <a:extLst>
              <a:ext uri="{FF2B5EF4-FFF2-40B4-BE49-F238E27FC236}">
                <a16:creationId xmlns:a16="http://schemas.microsoft.com/office/drawing/2014/main" id="{A0B1DFE3-D23A-E656-5923-BAAA85CDD71C}"/>
              </a:ext>
            </a:extLst>
          </p:cNvPr>
          <p:cNvPicPr>
            <a:picLocks noChangeAspect="1"/>
          </p:cNvPicPr>
          <p:nvPr/>
        </p:nvPicPr>
        <p:blipFill>
          <a:blip r:embed="rId3"/>
          <a:stretch>
            <a:fillRect/>
          </a:stretch>
        </p:blipFill>
        <p:spPr>
          <a:xfrm>
            <a:off x="3910818" y="2180492"/>
            <a:ext cx="6738425" cy="3601330"/>
          </a:xfrm>
          <a:prstGeom prst="rect">
            <a:avLst/>
          </a:prstGeom>
        </p:spPr>
      </p:pic>
    </p:spTree>
    <p:extLst>
      <p:ext uri="{BB962C8B-B14F-4D97-AF65-F5344CB8AC3E}">
        <p14:creationId xmlns:p14="http://schemas.microsoft.com/office/powerpoint/2010/main" val="414192350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86367E-A353-8878-D7B4-688B4E6EEEB4}"/>
              </a:ext>
            </a:extLst>
          </p:cNvPr>
          <p:cNvSpPr>
            <a:spLocks noGrp="1"/>
          </p:cNvSpPr>
          <p:nvPr>
            <p:ph type="title"/>
          </p:nvPr>
        </p:nvSpPr>
        <p:spPr/>
        <p:txBody>
          <a:bodyPr/>
          <a:lstStyle/>
          <a:p>
            <a:r>
              <a:rPr lang="en-IN" sz="2800" b="1" i="0" u="none" strike="noStrike" baseline="0" dirty="0">
                <a:latin typeface="Segoe-Bold"/>
              </a:rPr>
              <a:t>Rule Set Terminology…continued</a:t>
            </a:r>
            <a:endParaRPr lang="en-IN" dirty="0"/>
          </a:p>
        </p:txBody>
      </p:sp>
      <p:sp>
        <p:nvSpPr>
          <p:cNvPr id="5" name="Content Placeholder 4">
            <a:extLst>
              <a:ext uri="{FF2B5EF4-FFF2-40B4-BE49-F238E27FC236}">
                <a16:creationId xmlns:a16="http://schemas.microsoft.com/office/drawing/2014/main" id="{EDA27463-C90C-E540-B016-5D45110407BF}"/>
              </a:ext>
            </a:extLst>
          </p:cNvPr>
          <p:cNvSpPr>
            <a:spLocks noGrp="1"/>
          </p:cNvSpPr>
          <p:nvPr>
            <p:ph idx="1"/>
          </p:nvPr>
        </p:nvSpPr>
        <p:spPr/>
        <p:txBody>
          <a:bodyPr/>
          <a:lstStyle/>
          <a:p>
            <a:pPr algn="l"/>
            <a:r>
              <a:rPr lang="en-US" sz="1800" b="1" i="0" u="none" strike="noStrike" baseline="0" dirty="0">
                <a:latin typeface="Segoe-Bold"/>
              </a:rPr>
              <a:t>The declaration</a:t>
            </a:r>
            <a:r>
              <a:rPr lang="en-US" sz="1800" b="0" i="0" u="none" strike="noStrike" baseline="0" dirty="0">
                <a:latin typeface="Segoe"/>
              </a:rPr>
              <a:t>- consists of one or more </a:t>
            </a:r>
            <a:r>
              <a:rPr lang="en-US" sz="1800" b="1" i="1" u="none" strike="noStrike" baseline="0" dirty="0">
                <a:latin typeface="Segoe-BoldItalic"/>
              </a:rPr>
              <a:t>property </a:t>
            </a:r>
            <a:r>
              <a:rPr lang="en-US" sz="1800" b="0" i="0" u="none" strike="noStrike" baseline="0" dirty="0">
                <a:latin typeface="Segoe"/>
              </a:rPr>
              <a:t>(is the CSS element being</a:t>
            </a:r>
          </a:p>
          <a:p>
            <a:pPr algn="l"/>
            <a:r>
              <a:rPr lang="en-US" sz="1800" b="0" i="0" u="none" strike="noStrike" baseline="0" dirty="0">
                <a:latin typeface="Segoe"/>
              </a:rPr>
              <a:t>manipulated) </a:t>
            </a:r>
            <a:r>
              <a:rPr lang="en-US" sz="1800" b="1" i="1" u="none" strike="noStrike" baseline="0" dirty="0">
                <a:latin typeface="Segoe-BoldItalic"/>
              </a:rPr>
              <a:t>value </a:t>
            </a:r>
            <a:r>
              <a:rPr lang="en-US" sz="1800" b="0" i="0" u="none" strike="noStrike" baseline="0" dirty="0">
                <a:latin typeface="Segoe"/>
              </a:rPr>
              <a:t>(represents the value of the specified property) pairs</a:t>
            </a:r>
          </a:p>
          <a:p>
            <a:pPr marL="0" indent="0" algn="l">
              <a:buNone/>
            </a:pPr>
            <a:endParaRPr lang="en-US" sz="1800" b="0" i="0" u="none" strike="noStrike" baseline="0" dirty="0">
              <a:latin typeface="Segoe"/>
            </a:endParaRPr>
          </a:p>
          <a:p>
            <a:pPr marL="0" indent="0" algn="l">
              <a:buNone/>
            </a:pPr>
            <a:endParaRPr lang="en-IN" dirty="0"/>
          </a:p>
        </p:txBody>
      </p:sp>
      <p:pic>
        <p:nvPicPr>
          <p:cNvPr id="7" name="Content Placeholder 4">
            <a:extLst>
              <a:ext uri="{FF2B5EF4-FFF2-40B4-BE49-F238E27FC236}">
                <a16:creationId xmlns:a16="http://schemas.microsoft.com/office/drawing/2014/main" id="{E6435578-7F55-D523-4407-C9B45C3D3786}"/>
              </a:ext>
            </a:extLst>
          </p:cNvPr>
          <p:cNvPicPr>
            <a:picLocks noChangeAspect="1"/>
          </p:cNvPicPr>
          <p:nvPr/>
        </p:nvPicPr>
        <p:blipFill>
          <a:blip r:embed="rId2"/>
          <a:stretch>
            <a:fillRect/>
          </a:stretch>
        </p:blipFill>
        <p:spPr bwMode="auto">
          <a:xfrm>
            <a:off x="3216998" y="2679487"/>
            <a:ext cx="7010214" cy="3144537"/>
          </a:xfrm>
          <a:prstGeom prst="rect">
            <a:avLst/>
          </a:prstGeom>
          <a:noFill/>
          <a:ln w="9525">
            <a:noFill/>
            <a:miter lim="800000"/>
            <a:headEnd/>
            <a:tailEnd/>
          </a:ln>
        </p:spPr>
      </p:pic>
    </p:spTree>
    <p:extLst>
      <p:ext uri="{BB962C8B-B14F-4D97-AF65-F5344CB8AC3E}">
        <p14:creationId xmlns:p14="http://schemas.microsoft.com/office/powerpoint/2010/main" val="325386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915B-5841-2F15-B4CF-9727AE1A5F5D}"/>
              </a:ext>
            </a:extLst>
          </p:cNvPr>
          <p:cNvSpPr>
            <a:spLocks noGrp="1"/>
          </p:cNvSpPr>
          <p:nvPr>
            <p:ph type="title"/>
          </p:nvPr>
        </p:nvSpPr>
        <p:spPr/>
        <p:txBody>
          <a:bodyPr/>
          <a:lstStyle/>
          <a:p>
            <a:r>
              <a:rPr lang="en-US" sz="2800" b="1" i="0" u="none" strike="noStrike" baseline="0" dirty="0">
                <a:latin typeface="Segoe-Bold"/>
              </a:rPr>
              <a:t>Property &amp; Value:</a:t>
            </a:r>
            <a:endParaRPr lang="en-IN" dirty="0"/>
          </a:p>
        </p:txBody>
      </p:sp>
      <p:sp>
        <p:nvSpPr>
          <p:cNvPr id="3" name="Content Placeholder 2">
            <a:extLst>
              <a:ext uri="{FF2B5EF4-FFF2-40B4-BE49-F238E27FC236}">
                <a16:creationId xmlns:a16="http://schemas.microsoft.com/office/drawing/2014/main" id="{28751DF0-C0BF-7E2A-6E9B-00F40080B105}"/>
              </a:ext>
            </a:extLst>
          </p:cNvPr>
          <p:cNvSpPr>
            <a:spLocks noGrp="1"/>
          </p:cNvSpPr>
          <p:nvPr>
            <p:ph idx="1"/>
          </p:nvPr>
        </p:nvSpPr>
        <p:spPr/>
        <p:txBody>
          <a:bodyPr/>
          <a:lstStyle/>
          <a:p>
            <a:pPr algn="l"/>
            <a:r>
              <a:rPr lang="en-US" sz="1800" b="0" i="0" u="none" strike="noStrike" baseline="0" dirty="0">
                <a:latin typeface="Segoe"/>
              </a:rPr>
              <a:t>Each individual declaration consists of a pairing of a:</a:t>
            </a:r>
          </a:p>
          <a:p>
            <a:pPr algn="l"/>
            <a:r>
              <a:rPr lang="en-US" sz="1800" b="1" i="0" u="none" strike="noStrike" baseline="0" dirty="0">
                <a:latin typeface="Segoe-Bold"/>
              </a:rPr>
              <a:t>Property: </a:t>
            </a:r>
            <a:r>
              <a:rPr lang="en-US" sz="1800" b="0" i="0" u="none" strike="noStrike" baseline="0" dirty="0">
                <a:latin typeface="Segoe"/>
              </a:rPr>
              <a:t>the HTML property being modified</a:t>
            </a:r>
          </a:p>
          <a:p>
            <a:pPr algn="l"/>
            <a:r>
              <a:rPr lang="en-US" sz="1800" b="1" i="0" u="none" strike="noStrike" baseline="0" dirty="0">
                <a:latin typeface="Segoe-Bold"/>
              </a:rPr>
              <a:t>Value: </a:t>
            </a:r>
            <a:r>
              <a:rPr lang="en-US" sz="1800" b="0" i="0" u="none" strike="noStrike" baseline="0" dirty="0">
                <a:latin typeface="Segoe"/>
              </a:rPr>
              <a:t>the new value of the HTML property.</a:t>
            </a:r>
            <a:endParaRPr lang="en-US" dirty="0"/>
          </a:p>
          <a:p>
            <a:pPr marL="0" indent="0">
              <a:buNone/>
            </a:pPr>
            <a:endParaRPr lang="en-IN" dirty="0"/>
          </a:p>
        </p:txBody>
      </p:sp>
      <p:pic>
        <p:nvPicPr>
          <p:cNvPr id="5" name="Picture 4">
            <a:extLst>
              <a:ext uri="{FF2B5EF4-FFF2-40B4-BE49-F238E27FC236}">
                <a16:creationId xmlns:a16="http://schemas.microsoft.com/office/drawing/2014/main" id="{A24FC993-64C8-FA0C-B9D0-2A949A6FCC78}"/>
              </a:ext>
            </a:extLst>
          </p:cNvPr>
          <p:cNvPicPr>
            <a:picLocks noChangeAspect="1"/>
          </p:cNvPicPr>
          <p:nvPr/>
        </p:nvPicPr>
        <p:blipFill>
          <a:blip r:embed="rId2"/>
          <a:stretch>
            <a:fillRect/>
          </a:stretch>
        </p:blipFill>
        <p:spPr>
          <a:xfrm>
            <a:off x="4825218" y="2180491"/>
            <a:ext cx="6485207" cy="3460653"/>
          </a:xfrm>
          <a:prstGeom prst="rect">
            <a:avLst/>
          </a:prstGeom>
        </p:spPr>
      </p:pic>
    </p:spTree>
    <p:extLst>
      <p:ext uri="{BB962C8B-B14F-4D97-AF65-F5344CB8AC3E}">
        <p14:creationId xmlns:p14="http://schemas.microsoft.com/office/powerpoint/2010/main" val="175337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8FB5-30FC-EE9A-9C40-FC75989FAC68}"/>
              </a:ext>
            </a:extLst>
          </p:cNvPr>
          <p:cNvSpPr>
            <a:spLocks noGrp="1"/>
          </p:cNvSpPr>
          <p:nvPr>
            <p:ph type="title"/>
          </p:nvPr>
        </p:nvSpPr>
        <p:spPr/>
        <p:txBody>
          <a:bodyPr/>
          <a:lstStyle/>
          <a:p>
            <a:r>
              <a:rPr lang="en-IN" sz="3200" b="0" i="0" u="none" strike="noStrike" baseline="0" dirty="0">
                <a:latin typeface="Segoe-Semibold"/>
              </a:rPr>
              <a:t>Selectors</a:t>
            </a:r>
            <a:endParaRPr lang="en-IN" sz="3200" dirty="0"/>
          </a:p>
        </p:txBody>
      </p:sp>
      <p:sp>
        <p:nvSpPr>
          <p:cNvPr id="3" name="Content Placeholder 2">
            <a:extLst>
              <a:ext uri="{FF2B5EF4-FFF2-40B4-BE49-F238E27FC236}">
                <a16:creationId xmlns:a16="http://schemas.microsoft.com/office/drawing/2014/main" id="{665F1A6C-7B04-0498-19C0-7B2AAEDFB2F3}"/>
              </a:ext>
            </a:extLst>
          </p:cNvPr>
          <p:cNvSpPr>
            <a:spLocks noGrp="1"/>
          </p:cNvSpPr>
          <p:nvPr>
            <p:ph idx="1"/>
          </p:nvPr>
        </p:nvSpPr>
        <p:spPr/>
        <p:txBody>
          <a:bodyPr/>
          <a:lstStyle/>
          <a:p>
            <a:endParaRPr lang="en-US" dirty="0"/>
          </a:p>
          <a:p>
            <a:pPr marL="0" indent="0">
              <a:buNone/>
            </a:pPr>
            <a:endParaRPr lang="en-IN" dirty="0"/>
          </a:p>
        </p:txBody>
      </p:sp>
      <p:pic>
        <p:nvPicPr>
          <p:cNvPr id="5" name="Picture 4">
            <a:extLst>
              <a:ext uri="{FF2B5EF4-FFF2-40B4-BE49-F238E27FC236}">
                <a16:creationId xmlns:a16="http://schemas.microsoft.com/office/drawing/2014/main" id="{54B9F217-FF32-3173-82F6-B80067BB0B99}"/>
              </a:ext>
            </a:extLst>
          </p:cNvPr>
          <p:cNvPicPr>
            <a:picLocks noChangeAspect="1"/>
          </p:cNvPicPr>
          <p:nvPr/>
        </p:nvPicPr>
        <p:blipFill>
          <a:blip r:embed="rId2"/>
          <a:stretch>
            <a:fillRect/>
          </a:stretch>
        </p:blipFill>
        <p:spPr>
          <a:xfrm>
            <a:off x="1688123" y="1290637"/>
            <a:ext cx="9291028" cy="5011689"/>
          </a:xfrm>
          <a:prstGeom prst="rect">
            <a:avLst/>
          </a:prstGeom>
        </p:spPr>
      </p:pic>
    </p:spTree>
    <p:extLst>
      <p:ext uri="{BB962C8B-B14F-4D97-AF65-F5344CB8AC3E}">
        <p14:creationId xmlns:p14="http://schemas.microsoft.com/office/powerpoint/2010/main" val="70037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E6C7-813C-998D-A612-9BBA6BF72386}"/>
              </a:ext>
            </a:extLst>
          </p:cNvPr>
          <p:cNvSpPr>
            <a:spLocks noGrp="1"/>
          </p:cNvSpPr>
          <p:nvPr>
            <p:ph type="title"/>
          </p:nvPr>
        </p:nvSpPr>
        <p:spPr/>
        <p:txBody>
          <a:bodyPr/>
          <a:lstStyle/>
          <a:p>
            <a:r>
              <a:rPr lang="en-US" dirty="0"/>
              <a:t>Selecting using Class name</a:t>
            </a:r>
            <a:endParaRPr lang="en-IN" dirty="0"/>
          </a:p>
        </p:txBody>
      </p:sp>
      <p:pic>
        <p:nvPicPr>
          <p:cNvPr id="5" name="Content Placeholder 4">
            <a:extLst>
              <a:ext uri="{FF2B5EF4-FFF2-40B4-BE49-F238E27FC236}">
                <a16:creationId xmlns:a16="http://schemas.microsoft.com/office/drawing/2014/main" id="{C91904D0-8373-C2D6-8DE6-EDEA801AC7CA}"/>
              </a:ext>
            </a:extLst>
          </p:cNvPr>
          <p:cNvPicPr>
            <a:picLocks noGrp="1" noChangeAspect="1"/>
          </p:cNvPicPr>
          <p:nvPr>
            <p:ph idx="1"/>
          </p:nvPr>
        </p:nvPicPr>
        <p:blipFill>
          <a:blip r:embed="rId2"/>
          <a:stretch>
            <a:fillRect/>
          </a:stretch>
        </p:blipFill>
        <p:spPr>
          <a:xfrm>
            <a:off x="1181686" y="1659988"/>
            <a:ext cx="9797465" cy="4628270"/>
          </a:xfrm>
        </p:spPr>
      </p:pic>
    </p:spTree>
    <p:extLst>
      <p:ext uri="{BB962C8B-B14F-4D97-AF65-F5344CB8AC3E}">
        <p14:creationId xmlns:p14="http://schemas.microsoft.com/office/powerpoint/2010/main" val="190577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712D-C705-9CB8-B1A4-3B094BD28A66}"/>
              </a:ext>
            </a:extLst>
          </p:cNvPr>
          <p:cNvSpPr>
            <a:spLocks noGrp="1"/>
          </p:cNvSpPr>
          <p:nvPr>
            <p:ph type="title"/>
          </p:nvPr>
        </p:nvSpPr>
        <p:spPr/>
        <p:txBody>
          <a:bodyPr/>
          <a:lstStyle/>
          <a:p>
            <a:r>
              <a:rPr lang="en-US" dirty="0"/>
              <a:t>Selecting using Id or descendant element</a:t>
            </a:r>
            <a:endParaRPr lang="en-IN" dirty="0"/>
          </a:p>
        </p:txBody>
      </p:sp>
      <p:pic>
        <p:nvPicPr>
          <p:cNvPr id="5" name="Content Placeholder 4">
            <a:extLst>
              <a:ext uri="{FF2B5EF4-FFF2-40B4-BE49-F238E27FC236}">
                <a16:creationId xmlns:a16="http://schemas.microsoft.com/office/drawing/2014/main" id="{60555A50-95AD-CD86-53F7-C65EF0AE24A0}"/>
              </a:ext>
            </a:extLst>
          </p:cNvPr>
          <p:cNvPicPr>
            <a:picLocks noGrp="1" noChangeAspect="1"/>
          </p:cNvPicPr>
          <p:nvPr>
            <p:ph idx="1"/>
          </p:nvPr>
        </p:nvPicPr>
        <p:blipFill>
          <a:blip r:embed="rId2"/>
          <a:stretch>
            <a:fillRect/>
          </a:stretch>
        </p:blipFill>
        <p:spPr>
          <a:xfrm>
            <a:off x="613834" y="1181686"/>
            <a:ext cx="10365317" cy="5289452"/>
          </a:xfrm>
        </p:spPr>
      </p:pic>
    </p:spTree>
    <p:extLst>
      <p:ext uri="{BB962C8B-B14F-4D97-AF65-F5344CB8AC3E}">
        <p14:creationId xmlns:p14="http://schemas.microsoft.com/office/powerpoint/2010/main" val="412197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5B9F-F20C-F775-03C7-4CA2B442D5B1}"/>
              </a:ext>
            </a:extLst>
          </p:cNvPr>
          <p:cNvSpPr>
            <a:spLocks noGrp="1"/>
          </p:cNvSpPr>
          <p:nvPr>
            <p:ph type="title"/>
          </p:nvPr>
        </p:nvSpPr>
        <p:spPr/>
        <p:txBody>
          <a:bodyPr/>
          <a:lstStyle/>
          <a:p>
            <a:r>
              <a:rPr lang="en-US" dirty="0"/>
              <a:t>Multiple elements and selecting immediate siblings</a:t>
            </a:r>
            <a:endParaRPr lang="en-IN" dirty="0"/>
          </a:p>
        </p:txBody>
      </p:sp>
      <p:pic>
        <p:nvPicPr>
          <p:cNvPr id="5" name="Content Placeholder 4">
            <a:extLst>
              <a:ext uri="{FF2B5EF4-FFF2-40B4-BE49-F238E27FC236}">
                <a16:creationId xmlns:a16="http://schemas.microsoft.com/office/drawing/2014/main" id="{63AE0039-E02C-EAA3-6556-2E70A89918AD}"/>
              </a:ext>
            </a:extLst>
          </p:cNvPr>
          <p:cNvPicPr>
            <a:picLocks noGrp="1" noChangeAspect="1"/>
          </p:cNvPicPr>
          <p:nvPr>
            <p:ph idx="1"/>
          </p:nvPr>
        </p:nvPicPr>
        <p:blipFill>
          <a:blip r:embed="rId2"/>
          <a:stretch>
            <a:fillRect/>
          </a:stretch>
        </p:blipFill>
        <p:spPr>
          <a:xfrm>
            <a:off x="1491175" y="1308295"/>
            <a:ext cx="9487976" cy="4867422"/>
          </a:xfrm>
        </p:spPr>
      </p:pic>
    </p:spTree>
    <p:extLst>
      <p:ext uri="{BB962C8B-B14F-4D97-AF65-F5344CB8AC3E}">
        <p14:creationId xmlns:p14="http://schemas.microsoft.com/office/powerpoint/2010/main" val="49040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8E40-CAB3-27EC-4854-2737CAD5566C}"/>
              </a:ext>
            </a:extLst>
          </p:cNvPr>
          <p:cNvSpPr>
            <a:spLocks noGrp="1"/>
          </p:cNvSpPr>
          <p:nvPr>
            <p:ph type="title"/>
          </p:nvPr>
        </p:nvSpPr>
        <p:spPr/>
        <p:txBody>
          <a:bodyPr/>
          <a:lstStyle/>
          <a:p>
            <a:r>
              <a:rPr lang="en-US" dirty="0"/>
              <a:t>Direct descendant elements</a:t>
            </a:r>
            <a:endParaRPr lang="en-IN" dirty="0"/>
          </a:p>
        </p:txBody>
      </p:sp>
      <p:pic>
        <p:nvPicPr>
          <p:cNvPr id="5" name="Content Placeholder 4">
            <a:extLst>
              <a:ext uri="{FF2B5EF4-FFF2-40B4-BE49-F238E27FC236}">
                <a16:creationId xmlns:a16="http://schemas.microsoft.com/office/drawing/2014/main" id="{11F9187B-A124-EA08-54ED-70374AB4D5EA}"/>
              </a:ext>
            </a:extLst>
          </p:cNvPr>
          <p:cNvPicPr>
            <a:picLocks noGrp="1" noChangeAspect="1"/>
          </p:cNvPicPr>
          <p:nvPr>
            <p:ph idx="1"/>
          </p:nvPr>
        </p:nvPicPr>
        <p:blipFill rotWithShape="1">
          <a:blip r:embed="rId3"/>
          <a:srcRect r="48387"/>
          <a:stretch/>
        </p:blipFill>
        <p:spPr>
          <a:xfrm>
            <a:off x="1594339" y="1289538"/>
            <a:ext cx="8520332" cy="5228493"/>
          </a:xfrm>
        </p:spPr>
      </p:pic>
    </p:spTree>
    <p:extLst>
      <p:ext uri="{BB962C8B-B14F-4D97-AF65-F5344CB8AC3E}">
        <p14:creationId xmlns:p14="http://schemas.microsoft.com/office/powerpoint/2010/main" val="40551573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7B85-0FC8-6C38-875C-EF5FD7E1A20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863E3FD-4075-E0DD-764E-37E36F13E7D1}"/>
              </a:ext>
            </a:extLst>
          </p:cNvPr>
          <p:cNvPicPr>
            <a:picLocks noGrp="1" noChangeAspect="1"/>
          </p:cNvPicPr>
          <p:nvPr>
            <p:ph idx="1"/>
          </p:nvPr>
        </p:nvPicPr>
        <p:blipFill>
          <a:blip r:embed="rId2"/>
          <a:stretch>
            <a:fillRect/>
          </a:stretch>
        </p:blipFill>
        <p:spPr>
          <a:xfrm>
            <a:off x="613834" y="1148862"/>
            <a:ext cx="11156135" cy="5097193"/>
          </a:xfrm>
        </p:spPr>
      </p:pic>
    </p:spTree>
    <p:extLst>
      <p:ext uri="{BB962C8B-B14F-4D97-AF65-F5344CB8AC3E}">
        <p14:creationId xmlns:p14="http://schemas.microsoft.com/office/powerpoint/2010/main" val="145057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27E849-37F9-A55A-E775-0C77A7C87AB0}"/>
              </a:ext>
            </a:extLst>
          </p:cNvPr>
          <p:cNvSpPr>
            <a:spLocks noGrp="1"/>
          </p:cNvSpPr>
          <p:nvPr>
            <p:ph type="title"/>
          </p:nvPr>
        </p:nvSpPr>
        <p:spPr>
          <a:xfrm>
            <a:off x="168813" y="0"/>
            <a:ext cx="11394830" cy="746223"/>
          </a:xfrm>
        </p:spPr>
        <p:txBody>
          <a:bodyPr/>
          <a:lstStyle/>
          <a:p>
            <a:r>
              <a:rPr lang="en-US" sz="3200" dirty="0"/>
              <a:t>Content</a:t>
            </a:r>
            <a:endParaRPr lang="en-IN" sz="3200" dirty="0"/>
          </a:p>
        </p:txBody>
      </p:sp>
      <p:sp>
        <p:nvSpPr>
          <p:cNvPr id="5" name="Content Placeholder 4">
            <a:extLst>
              <a:ext uri="{FF2B5EF4-FFF2-40B4-BE49-F238E27FC236}">
                <a16:creationId xmlns:a16="http://schemas.microsoft.com/office/drawing/2014/main" id="{246F1F45-CE49-DD04-0840-9778FE567DE3}"/>
              </a:ext>
            </a:extLst>
          </p:cNvPr>
          <p:cNvSpPr>
            <a:spLocks noGrp="1"/>
          </p:cNvSpPr>
          <p:nvPr>
            <p:ph idx="1"/>
          </p:nvPr>
        </p:nvSpPr>
        <p:spPr>
          <a:xfrm>
            <a:off x="379827" y="1111348"/>
            <a:ext cx="11394829" cy="5065615"/>
          </a:xfrm>
        </p:spPr>
        <p:txBody>
          <a:bodyPr/>
          <a:lstStyle/>
          <a:p>
            <a:pPr marL="0" indent="0">
              <a:buNone/>
            </a:pPr>
            <a:endParaRPr lang="en-IN" sz="1800" b="0" i="0" u="none" strike="noStrike" baseline="0" dirty="0">
              <a:solidFill>
                <a:srgbClr val="000000"/>
              </a:solidFill>
              <a:latin typeface="Arial" panose="020B0604020202020204" pitchFamily="34" charset="0"/>
            </a:endParaRPr>
          </a:p>
          <a:p>
            <a:r>
              <a:rPr lang="en-IN" sz="2400" b="0" i="0" u="none" strike="noStrike" baseline="0" dirty="0">
                <a:solidFill>
                  <a:srgbClr val="000000"/>
                </a:solidFill>
                <a:latin typeface="Arial" panose="020B0604020202020204" pitchFamily="34" charset="0"/>
              </a:rPr>
              <a:t>Introduction to CSS </a:t>
            </a:r>
          </a:p>
          <a:p>
            <a:r>
              <a:rPr lang="en-US" sz="2400" b="0" i="0" u="none" strike="noStrike" baseline="0" dirty="0">
                <a:solidFill>
                  <a:srgbClr val="000000"/>
                </a:solidFill>
                <a:latin typeface="Arial" panose="020B0604020202020204" pitchFamily="34" charset="0"/>
              </a:rPr>
              <a:t> How to work with Style Definitions </a:t>
            </a:r>
          </a:p>
          <a:p>
            <a:r>
              <a:rPr lang="en-US" sz="2400" b="0" i="0" u="none" strike="noStrike" baseline="0" dirty="0">
                <a:solidFill>
                  <a:srgbClr val="000000"/>
                </a:solidFill>
                <a:latin typeface="Arial" panose="020B0604020202020204" pitchFamily="34" charset="0"/>
              </a:rPr>
              <a:t> How to work with Style Inheritance </a:t>
            </a:r>
          </a:p>
          <a:p>
            <a:r>
              <a:rPr lang="en-US" sz="2400" b="0" i="0" u="none" strike="noStrike" baseline="0" dirty="0">
                <a:solidFill>
                  <a:srgbClr val="000000"/>
                </a:solidFill>
                <a:latin typeface="Arial" panose="020B0604020202020204" pitchFamily="34" charset="0"/>
              </a:rPr>
              <a:t> How to work with Box Model </a:t>
            </a:r>
          </a:p>
          <a:p>
            <a:r>
              <a:rPr lang="en-US" sz="2400" b="0" i="0" u="none" strike="noStrike" baseline="0" dirty="0">
                <a:solidFill>
                  <a:srgbClr val="000000"/>
                </a:solidFill>
                <a:latin typeface="Arial" panose="020B0604020202020204" pitchFamily="34" charset="0"/>
              </a:rPr>
              <a:t> How to work with Fonts </a:t>
            </a:r>
          </a:p>
          <a:p>
            <a:r>
              <a:rPr lang="en-US" sz="2400" b="0" i="0" u="none" strike="noStrike" baseline="0" dirty="0">
                <a:solidFill>
                  <a:srgbClr val="000000"/>
                </a:solidFill>
                <a:latin typeface="Arial" panose="020B0604020202020204" pitchFamily="34" charset="0"/>
              </a:rPr>
              <a:t> How to Style a web page using CSS </a:t>
            </a: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15963985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110533" y="0"/>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rPr>
              <a:t>Types of Selectors</a:t>
            </a:r>
          </a:p>
        </p:txBody>
      </p:sp>
      <p:sp>
        <p:nvSpPr>
          <p:cNvPr id="4" name="TextBox 3"/>
          <p:cNvSpPr txBox="1"/>
          <p:nvPr/>
        </p:nvSpPr>
        <p:spPr>
          <a:xfrm>
            <a:off x="1306287" y="1203256"/>
            <a:ext cx="9509760" cy="25442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Universal Selectors</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Type Selectors</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Class Selectors</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 Selectors</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Descendant Selectors</a:t>
            </a:r>
          </a:p>
        </p:txBody>
      </p:sp>
    </p:spTree>
    <p:extLst>
      <p:ext uri="{BB962C8B-B14F-4D97-AF65-F5344CB8AC3E}">
        <p14:creationId xmlns:p14="http://schemas.microsoft.com/office/powerpoint/2010/main" val="197284502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80871" y="0"/>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rPr>
              <a:t>Styling Text</a:t>
            </a:r>
          </a:p>
        </p:txBody>
      </p:sp>
      <p:sp>
        <p:nvSpPr>
          <p:cNvPr id="4" name="TextBox 3"/>
          <p:cNvSpPr txBox="1"/>
          <p:nvPr/>
        </p:nvSpPr>
        <p:spPr>
          <a:xfrm>
            <a:off x="1384663" y="1306285"/>
            <a:ext cx="9509760" cy="45232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Working with Fonts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font-family</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font-size</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font-style</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font-variant</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font-weight</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Dealing with Line Spacing</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Changing the Text </a:t>
            </a:r>
            <a:r>
              <a:rPr kumimoji="0" lang="en-IN"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Color</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E7E6E6">
                  <a:lumMod val="75000"/>
                </a:srgbClr>
              </a:solidFill>
              <a:effectLst/>
              <a:uLnTx/>
              <a:uFillTx/>
              <a:latin typeface="Calibri"/>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384663" y="1306285"/>
            <a:ext cx="9509760" cy="35763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text-align</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text-decoration</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text-indent</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text-transform</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vertical-align</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white-space</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text-overflow</a:t>
            </a:r>
          </a:p>
        </p:txBody>
      </p:sp>
      <p:sp>
        <p:nvSpPr>
          <p:cNvPr id="5" name="TextBox 4"/>
          <p:cNvSpPr txBox="1"/>
          <p:nvPr/>
        </p:nvSpPr>
        <p:spPr>
          <a:xfrm>
            <a:off x="251210" y="139670"/>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rPr>
              <a:t>Text Formatting</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384663" y="1306285"/>
            <a:ext cx="9509760" cy="202824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Text Shadow</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Adding Blur Effect to Shadow</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White Text with Black Shadow</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Adding Multiple Shadows</a:t>
            </a:r>
          </a:p>
        </p:txBody>
      </p:sp>
      <p:sp>
        <p:nvSpPr>
          <p:cNvPr id="5" name="TextBox 4"/>
          <p:cNvSpPr txBox="1"/>
          <p:nvPr/>
        </p:nvSpPr>
        <p:spPr>
          <a:xfrm>
            <a:off x="-592851" y="111535"/>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E7E6E6">
                    <a:lumMod val="75000"/>
                  </a:srgbClr>
                </a:solidFill>
                <a:effectLst/>
                <a:uLnTx/>
                <a:uFillTx/>
                <a:latin typeface="Calibri"/>
                <a:ea typeface="+mn-ea"/>
                <a:cs typeface="+mn-cs"/>
              </a:rPr>
              <a:t>Text shadow </a:t>
            </a:r>
            <a:endPar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384663" y="1306285"/>
            <a:ext cx="9509760" cy="51244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 to CSS Box Model</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Setting Element Dimensions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Setting Box Size</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Height and Width</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Paddings and Margins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Specifying Paddings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Specifying Margins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Removing Default Margins</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Changing Layout with display</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Controlling Visibility</a:t>
            </a:r>
          </a:p>
        </p:txBody>
      </p:sp>
      <p:sp>
        <p:nvSpPr>
          <p:cNvPr id="5" name="TextBox 4"/>
          <p:cNvSpPr txBox="1"/>
          <p:nvPr/>
        </p:nvSpPr>
        <p:spPr>
          <a:xfrm>
            <a:off x="616970" y="104069"/>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E7E6E6">
                    <a:lumMod val="75000"/>
                  </a:srgbClr>
                </a:solidFill>
                <a:effectLst/>
                <a:uLnTx/>
                <a:uFillTx/>
                <a:latin typeface="Calibri"/>
                <a:ea typeface="+mn-ea"/>
                <a:cs typeface="+mn-cs"/>
              </a:rPr>
              <a:t>Working with Layouts</a:t>
            </a:r>
          </a:p>
        </p:txBody>
      </p:sp>
    </p:spTree>
    <p:extLst>
      <p:ext uri="{BB962C8B-B14F-4D97-AF65-F5344CB8AC3E}">
        <p14:creationId xmlns:p14="http://schemas.microsoft.com/office/powerpoint/2010/main" val="191284602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118D-AB30-2638-7C5A-22A956266BD8}"/>
              </a:ext>
            </a:extLst>
          </p:cNvPr>
          <p:cNvSpPr>
            <a:spLocks noGrp="1"/>
          </p:cNvSpPr>
          <p:nvPr>
            <p:ph type="title"/>
          </p:nvPr>
        </p:nvSpPr>
        <p:spPr>
          <a:ln>
            <a:solidFill>
              <a:schemeClr val="accent1">
                <a:lumMod val="75000"/>
              </a:schemeClr>
            </a:solidFill>
          </a:ln>
        </p:spPr>
        <p:txBody>
          <a:bodyPr/>
          <a:lstStyle/>
          <a:p>
            <a:r>
              <a:rPr lang="en-US" dirty="0"/>
              <a:t>Box model</a:t>
            </a:r>
            <a:endParaRPr lang="en-IN" dirty="0"/>
          </a:p>
        </p:txBody>
      </p:sp>
      <p:sp>
        <p:nvSpPr>
          <p:cNvPr id="3" name="Content Placeholder 2">
            <a:extLst>
              <a:ext uri="{FF2B5EF4-FFF2-40B4-BE49-F238E27FC236}">
                <a16:creationId xmlns:a16="http://schemas.microsoft.com/office/drawing/2014/main" id="{0ADA2986-EA46-ABBF-365B-DAF515984AFF}"/>
              </a:ext>
            </a:extLst>
          </p:cNvPr>
          <p:cNvSpPr>
            <a:spLocks noGrp="1"/>
          </p:cNvSpPr>
          <p:nvPr>
            <p:ph idx="1"/>
          </p:nvPr>
        </p:nvSpPr>
        <p:spPr>
          <a:xfrm>
            <a:off x="838200" y="1690688"/>
            <a:ext cx="10515600" cy="4486275"/>
          </a:xfrm>
          <a:ln>
            <a:solidFill>
              <a:schemeClr val="accent1">
                <a:lumMod val="50000"/>
              </a:schemeClr>
            </a:solidFill>
          </a:ln>
        </p:spPr>
        <p:txBody>
          <a:bodyPr>
            <a:normAutofit/>
          </a:bodyPr>
          <a:lstStyle/>
          <a:p>
            <a:pPr marL="0" indent="0" algn="l">
              <a:buNone/>
            </a:pPr>
            <a:r>
              <a:rPr lang="en-IN" sz="2000" b="1" i="0" u="none" strike="noStrike" baseline="0" dirty="0">
                <a:latin typeface="Times New Roman" panose="02020603050405020304" pitchFamily="18" charset="0"/>
                <a:cs typeface="Times New Roman" panose="02020603050405020304" pitchFamily="18" charset="0"/>
              </a:rPr>
              <a:t>Margin</a:t>
            </a:r>
          </a:p>
          <a:p>
            <a:pPr algn="l"/>
            <a:r>
              <a:rPr lang="en-US" sz="2000" b="0" i="0" u="none" strike="noStrike" baseline="0" dirty="0">
                <a:latin typeface="Times New Roman" panose="02020603050405020304" pitchFamily="18" charset="0"/>
                <a:cs typeface="Times New Roman" panose="02020603050405020304" pitchFamily="18" charset="0"/>
              </a:rPr>
              <a:t>The </a:t>
            </a:r>
            <a:r>
              <a:rPr lang="en-US" sz="2000" b="0" i="1" u="none" strike="noStrike" baseline="0" dirty="0">
                <a:latin typeface="Times New Roman" panose="02020603050405020304" pitchFamily="18" charset="0"/>
                <a:cs typeface="Times New Roman" panose="02020603050405020304" pitchFamily="18" charset="0"/>
              </a:rPr>
              <a:t>margin </a:t>
            </a:r>
            <a:r>
              <a:rPr lang="en-US" sz="2000" b="0" i="0" u="none" strike="noStrike" baseline="0" dirty="0">
                <a:latin typeface="Times New Roman" panose="02020603050405020304" pitchFamily="18" charset="0"/>
                <a:cs typeface="Times New Roman" panose="02020603050405020304" pitchFamily="18" charset="0"/>
              </a:rPr>
              <a:t>property in CSS defines the space between an HTML element and the surrounding element. </a:t>
            </a:r>
          </a:p>
          <a:p>
            <a:pPr algn="l"/>
            <a:r>
              <a:rPr lang="en-US" sz="2000" b="0" i="0" u="none" strike="noStrike" baseline="0" dirty="0">
                <a:latin typeface="Times New Roman" panose="02020603050405020304" pitchFamily="18" charset="0"/>
                <a:cs typeface="Times New Roman" panose="02020603050405020304" pitchFamily="18" charset="0"/>
              </a:rPr>
              <a:t>It defines a shorthand property for setting the margin properties in one declaration.</a:t>
            </a:r>
          </a:p>
          <a:p>
            <a:pPr marL="0" indent="0" algn="l">
              <a:buNone/>
            </a:pPr>
            <a:endParaRPr lang="en-IN" sz="2000" b="1" i="0" u="none" strike="noStrike" baseline="0" dirty="0">
              <a:latin typeface="Times New Roman" panose="02020603050405020304" pitchFamily="18" charset="0"/>
              <a:cs typeface="Times New Roman" panose="02020603050405020304" pitchFamily="18" charset="0"/>
            </a:endParaRPr>
          </a:p>
          <a:p>
            <a:pPr marL="0" indent="0" algn="l">
              <a:buNone/>
            </a:pPr>
            <a:r>
              <a:rPr lang="en-IN" sz="2000" b="1" i="0" u="none" strike="noStrike" baseline="0" dirty="0">
                <a:latin typeface="Times New Roman" panose="02020603050405020304" pitchFamily="18" charset="0"/>
                <a:cs typeface="Times New Roman" panose="02020603050405020304" pitchFamily="18" charset="0"/>
              </a:rPr>
              <a:t>Border</a:t>
            </a:r>
          </a:p>
          <a:p>
            <a:pPr algn="l"/>
            <a:r>
              <a:rPr lang="en-US" sz="2000" b="0" i="0" u="none" strike="noStrike" baseline="0" dirty="0">
                <a:latin typeface="Times New Roman" panose="02020603050405020304" pitchFamily="18" charset="0"/>
                <a:cs typeface="Times New Roman" panose="02020603050405020304" pitchFamily="18" charset="0"/>
              </a:rPr>
              <a:t>Each element has a border whether it is transparent or has a width of 0 pixels. You can change the border to have a width, style and color of your specification.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39410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5DD0-5523-1310-522E-F6CE42D0C35E}"/>
              </a:ext>
            </a:extLst>
          </p:cNvPr>
          <p:cNvSpPr>
            <a:spLocks noGrp="1"/>
          </p:cNvSpPr>
          <p:nvPr>
            <p:ph type="title"/>
          </p:nvPr>
        </p:nvSpPr>
        <p:spPr/>
        <p:txBody>
          <a:bodyPr/>
          <a:lstStyle/>
          <a:p>
            <a:r>
              <a:rPr lang="en-US" dirty="0"/>
              <a:t>Margin in Box model</a:t>
            </a:r>
            <a:endParaRPr lang="en-IN" dirty="0"/>
          </a:p>
        </p:txBody>
      </p:sp>
      <p:pic>
        <p:nvPicPr>
          <p:cNvPr id="5" name="Content Placeholder 4">
            <a:extLst>
              <a:ext uri="{FF2B5EF4-FFF2-40B4-BE49-F238E27FC236}">
                <a16:creationId xmlns:a16="http://schemas.microsoft.com/office/drawing/2014/main" id="{4CD6A19D-AC11-01E0-5D68-4DC3A947CA3E}"/>
              </a:ext>
            </a:extLst>
          </p:cNvPr>
          <p:cNvPicPr>
            <a:picLocks noGrp="1" noChangeAspect="1"/>
          </p:cNvPicPr>
          <p:nvPr>
            <p:ph idx="1"/>
          </p:nvPr>
        </p:nvPicPr>
        <p:blipFill>
          <a:blip r:embed="rId3"/>
          <a:stretch>
            <a:fillRect/>
          </a:stretch>
        </p:blipFill>
        <p:spPr>
          <a:xfrm>
            <a:off x="1805648" y="1286260"/>
            <a:ext cx="8437830" cy="4617267"/>
          </a:xfrm>
        </p:spPr>
      </p:pic>
    </p:spTree>
    <p:extLst>
      <p:ext uri="{BB962C8B-B14F-4D97-AF65-F5344CB8AC3E}">
        <p14:creationId xmlns:p14="http://schemas.microsoft.com/office/powerpoint/2010/main" val="223175124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A1C9-60A3-AC26-8ABD-497F7AB19034}"/>
              </a:ext>
            </a:extLst>
          </p:cNvPr>
          <p:cNvSpPr>
            <a:spLocks noGrp="1"/>
          </p:cNvSpPr>
          <p:nvPr>
            <p:ph type="title"/>
          </p:nvPr>
        </p:nvSpPr>
        <p:spPr/>
        <p:txBody>
          <a:bodyPr/>
          <a:lstStyle/>
          <a:p>
            <a:r>
              <a:rPr lang="en-US" dirty="0"/>
              <a:t>CSS box model</a:t>
            </a:r>
            <a:endParaRPr lang="en-IN" dirty="0"/>
          </a:p>
        </p:txBody>
      </p:sp>
      <p:pic>
        <p:nvPicPr>
          <p:cNvPr id="5" name="Content Placeholder 4">
            <a:extLst>
              <a:ext uri="{FF2B5EF4-FFF2-40B4-BE49-F238E27FC236}">
                <a16:creationId xmlns:a16="http://schemas.microsoft.com/office/drawing/2014/main" id="{6C16564B-14E6-58D2-E508-22F7DA908B9A}"/>
              </a:ext>
            </a:extLst>
          </p:cNvPr>
          <p:cNvPicPr>
            <a:picLocks noGrp="1" noChangeAspect="1"/>
          </p:cNvPicPr>
          <p:nvPr>
            <p:ph idx="1"/>
          </p:nvPr>
        </p:nvPicPr>
        <p:blipFill>
          <a:blip r:embed="rId3"/>
          <a:stretch>
            <a:fillRect/>
          </a:stretch>
        </p:blipFill>
        <p:spPr>
          <a:xfrm>
            <a:off x="1805648" y="1286260"/>
            <a:ext cx="8437830" cy="4617267"/>
          </a:xfrm>
        </p:spPr>
      </p:pic>
    </p:spTree>
    <p:extLst>
      <p:ext uri="{BB962C8B-B14F-4D97-AF65-F5344CB8AC3E}">
        <p14:creationId xmlns:p14="http://schemas.microsoft.com/office/powerpoint/2010/main" val="273325753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3E42-B8C7-3BDD-37D0-53456BBBFEC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6D7EFB9-87E1-D603-E056-195F897ABB12}"/>
              </a:ext>
            </a:extLst>
          </p:cNvPr>
          <p:cNvPicPr>
            <a:picLocks noGrp="1" noChangeAspect="1"/>
          </p:cNvPicPr>
          <p:nvPr>
            <p:ph idx="1"/>
          </p:nvPr>
        </p:nvPicPr>
        <p:blipFill rotWithShape="1">
          <a:blip r:embed="rId2"/>
          <a:srcRect r="42410"/>
          <a:stretch/>
        </p:blipFill>
        <p:spPr>
          <a:xfrm>
            <a:off x="611188" y="1266092"/>
            <a:ext cx="8790720" cy="4595446"/>
          </a:xfrm>
        </p:spPr>
      </p:pic>
    </p:spTree>
    <p:extLst>
      <p:ext uri="{BB962C8B-B14F-4D97-AF65-F5344CB8AC3E}">
        <p14:creationId xmlns:p14="http://schemas.microsoft.com/office/powerpoint/2010/main" val="247455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1034-CCE8-1DF0-C86F-84E1B199C47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EBF2CED-982D-385C-C91F-CE4BBC66CCBA}"/>
              </a:ext>
            </a:extLst>
          </p:cNvPr>
          <p:cNvPicPr>
            <a:picLocks noGrp="1" noChangeAspect="1"/>
          </p:cNvPicPr>
          <p:nvPr>
            <p:ph idx="1"/>
          </p:nvPr>
        </p:nvPicPr>
        <p:blipFill rotWithShape="1">
          <a:blip r:embed="rId2"/>
          <a:srcRect l="2643" t="7954" b="28288"/>
          <a:stretch/>
        </p:blipFill>
        <p:spPr>
          <a:xfrm>
            <a:off x="1688122" y="1430216"/>
            <a:ext cx="9589478" cy="4056184"/>
          </a:xfrm>
        </p:spPr>
      </p:pic>
    </p:spTree>
    <p:extLst>
      <p:ext uri="{BB962C8B-B14F-4D97-AF65-F5344CB8AC3E}">
        <p14:creationId xmlns:p14="http://schemas.microsoft.com/office/powerpoint/2010/main" val="147911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8992-CB18-4643-9735-EF8E57AE2D9D}"/>
              </a:ext>
            </a:extLst>
          </p:cNvPr>
          <p:cNvSpPr>
            <a:spLocks noGrp="1"/>
          </p:cNvSpPr>
          <p:nvPr>
            <p:ph type="title"/>
          </p:nvPr>
        </p:nvSpPr>
        <p:spPr/>
        <p:txBody>
          <a:bodyPr/>
          <a:lstStyle/>
          <a:p>
            <a:r>
              <a:rPr lang="en-US" dirty="0"/>
              <a:t>Overview of CSS</a:t>
            </a:r>
          </a:p>
        </p:txBody>
      </p:sp>
      <p:sp>
        <p:nvSpPr>
          <p:cNvPr id="3" name="Text Placeholder 2">
            <a:extLst>
              <a:ext uri="{FF2B5EF4-FFF2-40B4-BE49-F238E27FC236}">
                <a16:creationId xmlns:a16="http://schemas.microsoft.com/office/drawing/2014/main" id="{17373EBF-9780-4E14-B993-A1F7654D018D}"/>
              </a:ext>
            </a:extLst>
          </p:cNvPr>
          <p:cNvSpPr>
            <a:spLocks noGrp="1"/>
          </p:cNvSpPr>
          <p:nvPr>
            <p:ph type="body" idx="1"/>
          </p:nvPr>
        </p:nvSpPr>
        <p:spPr/>
        <p:txBody>
          <a:bodyPr/>
          <a:lstStyle/>
          <a:p>
            <a:r>
              <a:rPr lang="en-US" dirty="0"/>
              <a:t>Overview of CSS Syntax
How CSS Selectors Work
How HTML Inheritance and Cascading Styles Affect Styling
Adding Styles to An HTML Page</a:t>
            </a:r>
          </a:p>
        </p:txBody>
      </p:sp>
    </p:spTree>
    <p:extLst>
      <p:ext uri="{BB962C8B-B14F-4D97-AF65-F5344CB8AC3E}">
        <p14:creationId xmlns:p14="http://schemas.microsoft.com/office/powerpoint/2010/main" val="882509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7574-D2E6-2D87-352F-2BFC6AFDB237}"/>
              </a:ext>
            </a:extLst>
          </p:cNvPr>
          <p:cNvSpPr>
            <a:spLocks noGrp="1"/>
          </p:cNvSpPr>
          <p:nvPr>
            <p:ph type="title"/>
          </p:nvPr>
        </p:nvSpPr>
        <p:spPr/>
        <p:txBody>
          <a:bodyPr/>
          <a:lstStyle/>
          <a:p>
            <a:r>
              <a:rPr lang="en-US" dirty="0"/>
              <a:t>Child p inherits property of it’s parent div</a:t>
            </a:r>
            <a:endParaRPr lang="en-IN" dirty="0"/>
          </a:p>
        </p:txBody>
      </p:sp>
      <p:pic>
        <p:nvPicPr>
          <p:cNvPr id="5" name="Content Placeholder 4">
            <a:extLst>
              <a:ext uri="{FF2B5EF4-FFF2-40B4-BE49-F238E27FC236}">
                <a16:creationId xmlns:a16="http://schemas.microsoft.com/office/drawing/2014/main" id="{D06B4D40-E6A6-5585-73EC-5B28B6131661}"/>
              </a:ext>
            </a:extLst>
          </p:cNvPr>
          <p:cNvPicPr>
            <a:picLocks noGrp="1" noChangeAspect="1"/>
          </p:cNvPicPr>
          <p:nvPr>
            <p:ph idx="1"/>
          </p:nvPr>
        </p:nvPicPr>
        <p:blipFill rotWithShape="1">
          <a:blip r:embed="rId2"/>
          <a:srcRect t="11596" r="2875" b="17358"/>
          <a:stretch/>
        </p:blipFill>
        <p:spPr>
          <a:xfrm>
            <a:off x="1055077" y="937846"/>
            <a:ext cx="10550769" cy="5158153"/>
          </a:xfrm>
        </p:spPr>
      </p:pic>
    </p:spTree>
    <p:extLst>
      <p:ext uri="{BB962C8B-B14F-4D97-AF65-F5344CB8AC3E}">
        <p14:creationId xmlns:p14="http://schemas.microsoft.com/office/powerpoint/2010/main" val="727340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5979-3E3B-6A8B-0429-542E144332F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0DD416-3105-F4EF-B44E-4E59156FBAA0}"/>
              </a:ext>
            </a:extLst>
          </p:cNvPr>
          <p:cNvPicPr>
            <a:picLocks noGrp="1" noChangeAspect="1"/>
          </p:cNvPicPr>
          <p:nvPr>
            <p:ph idx="1"/>
          </p:nvPr>
        </p:nvPicPr>
        <p:blipFill rotWithShape="1">
          <a:blip r:embed="rId2"/>
          <a:srcRect l="8008" t="5220" r="4167" b="9616"/>
          <a:stretch/>
        </p:blipFill>
        <p:spPr>
          <a:xfrm>
            <a:off x="1547447" y="1289537"/>
            <a:ext cx="9683262" cy="4736125"/>
          </a:xfrm>
        </p:spPr>
      </p:pic>
    </p:spTree>
    <p:extLst>
      <p:ext uri="{BB962C8B-B14F-4D97-AF65-F5344CB8AC3E}">
        <p14:creationId xmlns:p14="http://schemas.microsoft.com/office/powerpoint/2010/main" val="376879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201783" y="1432894"/>
            <a:ext cx="9509760" cy="35763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CSS Background</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background-</a:t>
            </a:r>
            <a:r>
              <a:rPr kumimoji="0" lang="en-IN"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color</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background-image</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background-repeat</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background-position</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background-attachment</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Adding Multiple Images to the Background</a:t>
            </a:r>
          </a:p>
        </p:txBody>
      </p:sp>
      <p:sp>
        <p:nvSpPr>
          <p:cNvPr id="5" name="TextBox 4"/>
          <p:cNvSpPr txBox="1"/>
          <p:nvPr/>
        </p:nvSpPr>
        <p:spPr>
          <a:xfrm>
            <a:off x="992778" y="0"/>
            <a:ext cx="9927770"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E7E6E6">
                    <a:lumMod val="75000"/>
                  </a:srgbClr>
                </a:solidFill>
                <a:effectLst/>
                <a:uLnTx/>
                <a:uFillTx/>
                <a:latin typeface="Calibri"/>
                <a:ea typeface="+mn-ea"/>
                <a:cs typeface="+mn-cs"/>
              </a:rPr>
              <a:t>Background</a:t>
            </a:r>
            <a:endPar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endParaRPr>
          </a:p>
        </p:txBody>
      </p:sp>
    </p:spTree>
    <p:extLst>
      <p:ext uri="{BB962C8B-B14F-4D97-AF65-F5344CB8AC3E}">
        <p14:creationId xmlns:p14="http://schemas.microsoft.com/office/powerpoint/2010/main" val="1062379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3164" y="1025152"/>
            <a:ext cx="10066439" cy="3060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Defining Borders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Border-style</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Border Width</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Border </a:t>
            </a:r>
            <a:r>
              <a:rPr kumimoji="0" lang="en-IN"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Color</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Border Shorthand</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Rounded Corner Borders</a:t>
            </a:r>
          </a:p>
        </p:txBody>
      </p:sp>
      <p:sp>
        <p:nvSpPr>
          <p:cNvPr id="5" name="TextBox 4"/>
          <p:cNvSpPr txBox="1"/>
          <p:nvPr/>
        </p:nvSpPr>
        <p:spPr>
          <a:xfrm>
            <a:off x="1306287" y="378821"/>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E7E6E6">
                    <a:lumMod val="75000"/>
                  </a:srgbClr>
                </a:solidFill>
                <a:effectLst/>
                <a:uLnTx/>
                <a:uFillTx/>
                <a:latin typeface="Calibri"/>
                <a:ea typeface="+mn-ea"/>
                <a:cs typeface="+mn-cs"/>
              </a:rPr>
              <a:t>Borders</a:t>
            </a:r>
            <a:endPar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endParaRPr>
          </a:p>
        </p:txBody>
      </p:sp>
    </p:spTree>
    <p:extLst>
      <p:ext uri="{BB962C8B-B14F-4D97-AF65-F5344CB8AC3E}">
        <p14:creationId xmlns:p14="http://schemas.microsoft.com/office/powerpoint/2010/main" val="2417077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4663" y="1306285"/>
            <a:ext cx="9509760" cy="202824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Adding Drop Shadows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Adding Drop Shadow</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Using Inset</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Outline Styling</a:t>
            </a:r>
          </a:p>
        </p:txBody>
      </p:sp>
      <p:sp>
        <p:nvSpPr>
          <p:cNvPr id="5" name="TextBox 4"/>
          <p:cNvSpPr txBox="1"/>
          <p:nvPr/>
        </p:nvSpPr>
        <p:spPr>
          <a:xfrm>
            <a:off x="1306287" y="378821"/>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rPr>
              <a:t>Shadows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4663" y="1306285"/>
            <a:ext cx="9509760" cy="25442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Working with Lists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List Styling Properties</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Navigation Menus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Creating Vertical Navigation Bars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Creating Horizontal Navigation Bars</a:t>
            </a:r>
          </a:p>
        </p:txBody>
      </p:sp>
      <p:sp>
        <p:nvSpPr>
          <p:cNvPr id="5" name="TextBox 4"/>
          <p:cNvSpPr txBox="1"/>
          <p:nvPr/>
        </p:nvSpPr>
        <p:spPr>
          <a:xfrm>
            <a:off x="1306287" y="378821"/>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E7E6E6">
                    <a:lumMod val="75000"/>
                  </a:srgbClr>
                </a:solidFill>
                <a:effectLst/>
                <a:uLnTx/>
                <a:uFillTx/>
                <a:latin typeface="Calibri"/>
                <a:ea typeface="+mn-ea"/>
                <a:cs typeface="+mn-cs"/>
              </a:rPr>
              <a:t>Lists and Navigation Menus</a:t>
            </a:r>
            <a:endPar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303" y="855111"/>
            <a:ext cx="10916528" cy="409240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Table Structure</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Table Border</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Table Headings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Cell Padding</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Adding Caption to a Table</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Defining Styles for tables</a:t>
            </a:r>
          </a:p>
          <a:p>
            <a:pPr marL="495000" marR="0" lvl="1"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Column Groups</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Styling Tables in CSS</a:t>
            </a:r>
          </a:p>
        </p:txBody>
      </p:sp>
      <p:sp>
        <p:nvSpPr>
          <p:cNvPr id="5" name="TextBox 4"/>
          <p:cNvSpPr txBox="1"/>
          <p:nvPr/>
        </p:nvSpPr>
        <p:spPr>
          <a:xfrm>
            <a:off x="1197094" y="208780"/>
            <a:ext cx="99277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E7E6E6">
                    <a:lumMod val="75000"/>
                  </a:srgbClr>
                </a:solidFill>
                <a:effectLst/>
                <a:uLnTx/>
                <a:uFillTx/>
                <a:latin typeface="Calibri"/>
                <a:ea typeface="+mn-ea"/>
                <a:cs typeface="+mn-cs"/>
              </a:rPr>
              <a:t>Styling Tables</a:t>
            </a:r>
            <a:endParaRPr kumimoji="0" lang="en-US" sz="3600" b="1" i="0" u="none" strike="noStrike" kern="1200" cap="none" spc="0" normalizeH="0" baseline="0" noProof="0" dirty="0">
              <a:ln>
                <a:noFill/>
              </a:ln>
              <a:solidFill>
                <a:srgbClr val="E7E6E6">
                  <a:lumMod val="75000"/>
                </a:srgbClr>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3751-94BC-43D1-89B4-F3F95EE3E285}"/>
              </a:ext>
            </a:extLst>
          </p:cNvPr>
          <p:cNvSpPr>
            <a:spLocks noGrp="1"/>
          </p:cNvSpPr>
          <p:nvPr>
            <p:ph type="title"/>
          </p:nvPr>
        </p:nvSpPr>
        <p:spPr/>
        <p:txBody>
          <a:bodyPr/>
          <a:lstStyle/>
          <a:p>
            <a:r>
              <a:rPr lang="en-US"/>
              <a:t>Overview of CSS Syntax</a:t>
            </a:r>
          </a:p>
        </p:txBody>
      </p:sp>
      <p:sp>
        <p:nvSpPr>
          <p:cNvPr id="4" name="Content Placeholder 2">
            <a:extLst>
              <a:ext uri="{FF2B5EF4-FFF2-40B4-BE49-F238E27FC236}">
                <a16:creationId xmlns:a16="http://schemas.microsoft.com/office/drawing/2014/main" id="{659E90CC-78EE-4D09-B07A-AD57D76442C3}"/>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All CSS rules have the same syntax:</a:t>
            </a:r>
          </a:p>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Comments are </a:t>
            </a:r>
            <a:b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enclosed in /* … */ </a:t>
            </a:r>
            <a:b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delimiters</a:t>
            </a:r>
          </a:p>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p:txBody>
      </p:sp>
      <p:sp>
        <p:nvSpPr>
          <p:cNvPr id="5" name="Rectangle 4">
            <a:extLst>
              <a:ext uri="{FF2B5EF4-FFF2-40B4-BE49-F238E27FC236}">
                <a16:creationId xmlns:a16="http://schemas.microsoft.com/office/drawing/2014/main" id="{C11116B2-0139-4AB0-BE03-A2E478AF930D}"/>
              </a:ext>
            </a:extLst>
          </p:cNvPr>
          <p:cNvSpPr/>
          <p:nvPr/>
        </p:nvSpPr>
        <p:spPr bwMode="auto">
          <a:xfrm>
            <a:off x="1561514" y="1752600"/>
            <a:ext cx="4915486"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selector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property1:value;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property2:value;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a:t>
            </a:r>
            <a:r>
              <a:rPr kumimoji="0" lang="en-US" sz="1800" b="0" i="0" u="none" strike="noStrike" kern="1200" cap="none" spc="0" normalizeH="0" baseline="0" noProof="0" dirty="0" err="1">
                <a:ln>
                  <a:noFill/>
                </a:ln>
                <a:solidFill>
                  <a:srgbClr val="000000"/>
                </a:solidFill>
                <a:effectLst/>
                <a:uLnTx/>
                <a:uFillTx/>
                <a:latin typeface="Lucida Sans Unicode" pitchFamily="34" charset="0"/>
                <a:ea typeface="+mn-ea"/>
                <a:cs typeface="Lucida Sans Unicode" pitchFamily="34" charset="0"/>
              </a:rPr>
              <a:t>propertyN:value</a:t>
            </a: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a:t>
            </a:r>
          </a:p>
        </p:txBody>
      </p:sp>
      <p:sp>
        <p:nvSpPr>
          <p:cNvPr id="6" name="Rectangle 5">
            <a:extLst>
              <a:ext uri="{FF2B5EF4-FFF2-40B4-BE49-F238E27FC236}">
                <a16:creationId xmlns:a16="http://schemas.microsoft.com/office/drawing/2014/main" id="{E787A244-5108-46E6-B1AF-1E49CC60CDAB}"/>
              </a:ext>
            </a:extLst>
          </p:cNvPr>
          <p:cNvSpPr/>
          <p:nvPr/>
        </p:nvSpPr>
        <p:spPr bwMode="auto">
          <a:xfrm>
            <a:off x="6172199" y="4114800"/>
            <a:ext cx="4915485"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Targets level 1 headings  */</a:t>
            </a:r>
            <a:endPar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h1 {</a:t>
            </a:r>
            <a:endPar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font-size: 42px;</a:t>
            </a:r>
            <a:endPar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color: pink;</a:t>
            </a:r>
            <a:endPar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font-family: 'Segoe UI';</a:t>
            </a:r>
            <a:endPar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a:t>
            </a:r>
            <a:endPar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endParaRPr>
          </a:p>
        </p:txBody>
      </p:sp>
    </p:spTree>
    <p:extLst>
      <p:ext uri="{BB962C8B-B14F-4D97-AF65-F5344CB8AC3E}">
        <p14:creationId xmlns:p14="http://schemas.microsoft.com/office/powerpoint/2010/main" val="210255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1701-E55C-4A1F-9749-BB7FC16CC1D9}"/>
              </a:ext>
            </a:extLst>
          </p:cNvPr>
          <p:cNvSpPr>
            <a:spLocks noGrp="1"/>
          </p:cNvSpPr>
          <p:nvPr>
            <p:ph type="title"/>
          </p:nvPr>
        </p:nvSpPr>
        <p:spPr/>
        <p:txBody>
          <a:bodyPr/>
          <a:lstStyle/>
          <a:p>
            <a:r>
              <a:rPr lang="en-US"/>
              <a:t>How CSS Selectors Work</a:t>
            </a:r>
          </a:p>
        </p:txBody>
      </p:sp>
      <p:sp>
        <p:nvSpPr>
          <p:cNvPr id="4" name="Content Placeholder 2">
            <a:extLst>
              <a:ext uri="{FF2B5EF4-FFF2-40B4-BE49-F238E27FC236}">
                <a16:creationId xmlns:a16="http://schemas.microsoft.com/office/drawing/2014/main" id="{47441015-8AB9-4257-9483-0D5BEF86F195}"/>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There are three basic CSS selectors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element selector:  h2{}</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class selector:  .</a:t>
            </a:r>
            <a:r>
              <a:rPr kumimoji="0" lang="en-US" sz="2400" b="0" i="0" u="none" strike="noStrike" kern="0" cap="none" spc="0" normalizeH="0" baseline="0" noProof="0" dirty="0" err="1">
                <a:ln>
                  <a:noFill/>
                </a:ln>
                <a:solidFill>
                  <a:srgbClr val="000000"/>
                </a:solidFill>
                <a:effectLst/>
                <a:uLnTx/>
                <a:uFillTx/>
                <a:latin typeface="Segoe UI" pitchFamily="34" charset="0"/>
                <a:cs typeface="Segoe UI" pitchFamily="34" charset="0"/>
              </a:rPr>
              <a:t>myClass</a:t>
            </a: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id selector:   #thisId {}</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CSS selectors can be combined to create more specific rules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The wildcard * selector returns the set of all elements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Use […] to refine selectors based on attribute values </a:t>
            </a:r>
          </a:p>
        </p:txBody>
      </p:sp>
    </p:spTree>
    <p:extLst>
      <p:ext uri="{BB962C8B-B14F-4D97-AF65-F5344CB8AC3E}">
        <p14:creationId xmlns:p14="http://schemas.microsoft.com/office/powerpoint/2010/main" val="138482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BB15-75AB-4619-8984-11A763FD147F}"/>
              </a:ext>
            </a:extLst>
          </p:cNvPr>
          <p:cNvSpPr>
            <a:spLocks noGrp="1"/>
          </p:cNvSpPr>
          <p:nvPr>
            <p:ph type="title"/>
          </p:nvPr>
        </p:nvSpPr>
        <p:spPr/>
        <p:txBody>
          <a:bodyPr/>
          <a:lstStyle/>
          <a:p>
            <a:r>
              <a:rPr lang="en-US"/>
              <a:t>How HTML Inheritance and Cascading Styles Affect Styling</a:t>
            </a:r>
          </a:p>
        </p:txBody>
      </p:sp>
      <p:sp>
        <p:nvSpPr>
          <p:cNvPr id="4" name="Content Placeholder 2">
            <a:extLst>
              <a:ext uri="{FF2B5EF4-FFF2-40B4-BE49-F238E27FC236}">
                <a16:creationId xmlns:a16="http://schemas.microsoft.com/office/drawing/2014/main" id="{9A340EB2-1702-40B1-B225-0B2D8C64CA2D}"/>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rgbClr val="000000"/>
                </a:solidFill>
                <a:effectLst/>
                <a:uLnTx/>
                <a:uFillTx/>
                <a:latin typeface="Segoe UI" pitchFamily="34" charset="0"/>
                <a:cs typeface="Segoe UI" pitchFamily="34" charset="0"/>
              </a:rPr>
              <a:t>HTML inheritance and the CSS cascade mechanism govern how browsers apply style rules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rgbClr val="000000"/>
                </a:solidFill>
                <a:effectLst/>
                <a:uLnTx/>
                <a:uFillTx/>
                <a:latin typeface="Segoe UI" pitchFamily="34" charset="0"/>
                <a:cs typeface="Segoe UI" pitchFamily="34" charset="0"/>
              </a:rPr>
              <a:t>HTML inheritance determines which style properties an element inherits from its parent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rgbClr val="000000"/>
                </a:solidFill>
                <a:effectLst/>
                <a:uLnTx/>
                <a:uFillTx/>
                <a:latin typeface="Segoe UI" pitchFamily="34" charset="0"/>
                <a:cs typeface="Segoe UI" pitchFamily="34" charset="0"/>
              </a:rPr>
              <a:t>The cascade mechanism determines how style properties are applied when conflicting rules apply to the same element</a:t>
            </a: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12047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AF8A-C7FA-4BB7-9DE4-4182E1E0058C}"/>
              </a:ext>
            </a:extLst>
          </p:cNvPr>
          <p:cNvSpPr>
            <a:spLocks noGrp="1"/>
          </p:cNvSpPr>
          <p:nvPr>
            <p:ph type="title"/>
          </p:nvPr>
        </p:nvSpPr>
        <p:spPr/>
        <p:txBody>
          <a:bodyPr/>
          <a:lstStyle/>
          <a:p>
            <a:r>
              <a:rPr lang="en-US"/>
              <a:t>Adding Styles to An HTML Page</a:t>
            </a:r>
          </a:p>
        </p:txBody>
      </p:sp>
      <p:sp>
        <p:nvSpPr>
          <p:cNvPr id="4" name="Content Placeholder 2">
            <a:extLst>
              <a:ext uri="{FF2B5EF4-FFF2-40B4-BE49-F238E27FC236}">
                <a16:creationId xmlns:a16="http://schemas.microsoft.com/office/drawing/2014/main" id="{412822D6-00EC-4E6E-B9BF-1AA5B09B626A}"/>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t>Use an element's style </a:t>
            </a:r>
            <a:b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t>attribute to define styles </a:t>
            </a:r>
            <a:b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t>specific to that element: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t>Use the &lt;style&gt; element in</a:t>
            </a:r>
            <a:b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t> the &lt;head&gt; to include </a:t>
            </a:r>
            <a:b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br>
            <a:r>
              <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rPr>
              <a:t>styles specific to a page: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Use the &lt;link&gt; element to reference an external style sheet: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GB"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p:txBody>
      </p:sp>
      <p:sp>
        <p:nvSpPr>
          <p:cNvPr id="5" name="Rectangle 4">
            <a:extLst>
              <a:ext uri="{FF2B5EF4-FFF2-40B4-BE49-F238E27FC236}">
                <a16:creationId xmlns:a16="http://schemas.microsoft.com/office/drawing/2014/main" id="{8562830C-2225-4CE3-BE6B-80B717F72D3D}"/>
              </a:ext>
            </a:extLst>
          </p:cNvPr>
          <p:cNvSpPr/>
          <p:nvPr/>
        </p:nvSpPr>
        <p:spPr bwMode="auto">
          <a:xfrm>
            <a:off x="1600200" y="579120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&lt;link </a:t>
            </a:r>
            <a:r>
              <a:rPr kumimoji="0" lang="en-GB" sz="1800" b="0" i="0" u="none" strike="noStrike" kern="1200" cap="none" spc="0" normalizeH="0" baseline="0" noProof="0" dirty="0" err="1">
                <a:ln>
                  <a:noFill/>
                </a:ln>
                <a:solidFill>
                  <a:srgbClr val="000000"/>
                </a:solidFill>
                <a:effectLst/>
                <a:uLnTx/>
                <a:uFillTx/>
                <a:latin typeface="Lucida Sans Unicode" pitchFamily="34" charset="0"/>
                <a:ea typeface="+mn-ea"/>
                <a:cs typeface="Lucida Sans Unicode" pitchFamily="34" charset="0"/>
              </a:rPr>
              <a:t>rel</a:t>
            </a: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="stylesheet" </a:t>
            </a:r>
            <a:r>
              <a:rPr kumimoji="0" lang="en-GB" sz="1800" b="0" i="0" u="none" strike="noStrike" kern="1200" cap="none" spc="0" normalizeH="0" baseline="0" noProof="0" dirty="0" err="1">
                <a:ln>
                  <a:noFill/>
                </a:ln>
                <a:solidFill>
                  <a:srgbClr val="000000"/>
                </a:solidFill>
                <a:effectLst/>
                <a:uLnTx/>
                <a:uFillTx/>
                <a:latin typeface="Lucida Sans Unicode" pitchFamily="34" charset="0"/>
                <a:ea typeface="+mn-ea"/>
                <a:cs typeface="Lucida Sans Unicode" pitchFamily="34" charset="0"/>
              </a:rPr>
              <a:t>href</a:t>
            </a: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="mystyles.css" &gt;</a:t>
            </a:r>
            <a:endParaRPr kumimoji="0" lang="en-GB" sz="1800" b="0"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6" name="Rectangle 5">
            <a:extLst>
              <a:ext uri="{FF2B5EF4-FFF2-40B4-BE49-F238E27FC236}">
                <a16:creationId xmlns:a16="http://schemas.microsoft.com/office/drawing/2014/main" id="{88C8F15D-2CD6-4265-B911-235A46E629BC}"/>
              </a:ext>
            </a:extLst>
          </p:cNvPr>
          <p:cNvSpPr/>
          <p:nvPr/>
        </p:nvSpPr>
        <p:spPr bwMode="auto">
          <a:xfrm>
            <a:off x="6781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&lt;style type="text/</a:t>
            </a:r>
            <a:r>
              <a:rPr kumimoji="0" lang="en-GB" sz="1800" b="0" i="0" u="none" strike="noStrike" kern="1200" cap="none" spc="0" normalizeH="0" baseline="0" noProof="0" dirty="0" err="1">
                <a:ln>
                  <a:noFill/>
                </a:ln>
                <a:solidFill>
                  <a:srgbClr val="000000"/>
                </a:solidFill>
                <a:effectLst/>
                <a:uLnTx/>
                <a:uFillTx/>
                <a:latin typeface="Lucida Sans Unicode" pitchFamily="34" charset="0"/>
                <a:ea typeface="+mn-ea"/>
                <a:cs typeface="Lucida Sans Unicode" pitchFamily="34" charset="0"/>
              </a:rPr>
              <a:t>css</a:t>
            </a: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p { </a:t>
            </a:r>
            <a:r>
              <a:rPr kumimoji="0" lang="en-GB" sz="1800" b="0" i="0" u="none" strike="noStrike" kern="1200" cap="none" spc="0" normalizeH="0" baseline="0" noProof="0" dirty="0" err="1">
                <a:ln>
                  <a:noFill/>
                </a:ln>
                <a:solidFill>
                  <a:srgbClr val="000000"/>
                </a:solidFill>
                <a:effectLst/>
                <a:uLnTx/>
                <a:uFillTx/>
                <a:latin typeface="Lucida Sans Unicode" pitchFamily="34" charset="0"/>
                <a:ea typeface="+mn-ea"/>
                <a:cs typeface="Lucida Sans Unicode" pitchFamily="34" charset="0"/>
              </a:rPr>
              <a:t>color</a:t>
            </a: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 blue;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&lt;/style&gt;</a:t>
            </a:r>
            <a:endParaRPr kumimoji="0" lang="en-GB" sz="1800" b="0" i="0" u="none" strike="noStrike" kern="1200" cap="none" spc="0" normalizeH="0" baseline="0" noProof="0" dirty="0">
              <a:ln>
                <a:noFill/>
              </a:ln>
              <a:solidFill>
                <a:srgbClr val="000000"/>
              </a:solidFill>
              <a:effectLst/>
              <a:uLnTx/>
              <a:uFillTx/>
              <a:latin typeface="Verdana" pitchFamily="34" charset="0"/>
              <a:ea typeface="+mn-ea"/>
              <a:cs typeface="Arial" charset="0"/>
            </a:endParaRPr>
          </a:p>
        </p:txBody>
      </p:sp>
      <p:sp>
        <p:nvSpPr>
          <p:cNvPr id="7" name="Rectangle 6">
            <a:extLst>
              <a:ext uri="{FF2B5EF4-FFF2-40B4-BE49-F238E27FC236}">
                <a16:creationId xmlns:a16="http://schemas.microsoft.com/office/drawing/2014/main" id="{8A1F231B-AF7C-4854-92EB-8CE0BCF1596E}"/>
              </a:ext>
            </a:extLst>
          </p:cNvPr>
          <p:cNvSpPr/>
          <p:nvPr/>
        </p:nvSpPr>
        <p:spPr bwMode="auto">
          <a:xfrm>
            <a:off x="6780180"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&lt;p style=</a:t>
            </a: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a:t>
            </a:r>
            <a:r>
              <a:rPr kumimoji="0" lang="en-US" sz="1800" b="0" i="0" u="none" strike="noStrike" kern="1200" cap="none" spc="0" normalizeH="0" baseline="0" noProof="0" dirty="0" err="1">
                <a:ln>
                  <a:noFill/>
                </a:ln>
                <a:solidFill>
                  <a:srgbClr val="000000"/>
                </a:solidFill>
                <a:effectLst/>
                <a:uLnTx/>
                <a:uFillTx/>
                <a:latin typeface="Lucida Sans Unicode" pitchFamily="34" charset="0"/>
                <a:ea typeface="+mn-ea"/>
                <a:cs typeface="Lucida Sans Unicode" pitchFamily="34" charset="0"/>
              </a:rPr>
              <a:t>color:blue</a:t>
            </a: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a:t>
            </a:r>
            <a:r>
              <a:rPr kumimoji="0" lang="en-GB"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a:t>
            </a: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&gt;</a:t>
            </a:r>
            <a:b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br>
            <a:r>
              <a:rPr kumimoji="0" lang="en-US" sz="1800" b="0" i="0" u="none" strike="noStrike" kern="1200" cap="none" spc="0" normalizeH="0" baseline="0" noProof="0" dirty="0">
                <a:ln>
                  <a:noFill/>
                </a:ln>
                <a:solidFill>
                  <a:srgbClr val="000000"/>
                </a:solidFill>
                <a:effectLst/>
                <a:uLnTx/>
                <a:uFillTx/>
                <a:latin typeface="Lucida Sans Unicode" pitchFamily="34" charset="0"/>
                <a:ea typeface="+mn-ea"/>
                <a:cs typeface="Lucida Sans Unicode" pitchFamily="34" charset="0"/>
              </a:rPr>
              <a:t>some text &lt;/p&gt;</a:t>
            </a:r>
          </a:p>
        </p:txBody>
      </p:sp>
    </p:spTree>
    <p:extLst>
      <p:ext uri="{BB962C8B-B14F-4D97-AF65-F5344CB8AC3E}">
        <p14:creationId xmlns:p14="http://schemas.microsoft.com/office/powerpoint/2010/main" val="193509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132115" y="108998"/>
            <a:ext cx="9927770" cy="590931"/>
          </a:xfrm>
          <a:prstGeom prst="rect">
            <a:avLst/>
          </a:prstGeom>
          <a:noFill/>
        </p:spPr>
        <p:txBody>
          <a:bodyPr wrap="square" rtlCol="0">
            <a:spAutoFit/>
          </a:bodyPr>
          <a:lstStyle/>
          <a:p>
            <a:pPr marL="3618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Writing CSS</a:t>
            </a:r>
          </a:p>
        </p:txBody>
      </p:sp>
      <p:sp>
        <p:nvSpPr>
          <p:cNvPr id="4" name="TextBox 3"/>
          <p:cNvSpPr txBox="1"/>
          <p:nvPr/>
        </p:nvSpPr>
        <p:spPr>
          <a:xfrm>
            <a:off x="1384663" y="1306287"/>
            <a:ext cx="9509760" cy="414113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7800" marR="0" lvl="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213200" marR="0" lvl="1" indent="-32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Defining Styles</a:t>
            </a:r>
          </a:p>
          <a:p>
            <a:pPr marL="1213200" marR="0" lvl="1" indent="-32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External Style Sheets</a:t>
            </a:r>
          </a:p>
          <a:p>
            <a:pPr marL="1213200" marR="0" lvl="1" indent="-32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Inline Style Sheets</a:t>
            </a:r>
          </a:p>
          <a:p>
            <a:pPr marL="1213200" marR="0" lvl="1" indent="-32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Declaration Block</a:t>
            </a:r>
          </a:p>
          <a:p>
            <a:pPr marL="1213200" marR="0" lvl="1" indent="-3240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Selectors</a:t>
            </a:r>
          </a:p>
          <a:p>
            <a:pPr marL="3618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Browser-specific Prefixes</a:t>
            </a:r>
          </a:p>
          <a:p>
            <a:pPr marL="3618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Adding Comments to a CSS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09991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384663" y="1306287"/>
            <a:ext cx="9509760" cy="179638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Understanding Selectors</a:t>
            </a:r>
          </a:p>
          <a:p>
            <a:pPr marL="495000" marR="0" lvl="0" indent="-3240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Working of Selectors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7E6E6">
                    <a:lumMod val="75000"/>
                  </a:srgbClr>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p:cNvSpPr txBox="1"/>
          <p:nvPr/>
        </p:nvSpPr>
        <p:spPr>
          <a:xfrm>
            <a:off x="520504" y="0"/>
            <a:ext cx="1065728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effectLst/>
                <a:uLnTx/>
                <a:uFillTx/>
                <a:latin typeface="Calibri"/>
                <a:ea typeface="+mn-ea"/>
                <a:cs typeface="+mn-cs"/>
              </a:rPr>
              <a:t>Basic Selectors</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themeOverride>
</file>

<file path=docProps/app.xml><?xml version="1.0" encoding="utf-8"?>
<Properties xmlns="http://schemas.openxmlformats.org/officeDocument/2006/extended-properties" xmlns:vt="http://schemas.openxmlformats.org/officeDocument/2006/docPropsVTypes">
  <TotalTime>1742</TotalTime>
  <Words>1008</Words>
  <Application>Microsoft Office PowerPoint</Application>
  <PresentationFormat>Widescreen</PresentationFormat>
  <Paragraphs>199</Paragraphs>
  <Slides>36</Slides>
  <Notes>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36</vt:i4>
      </vt:variant>
    </vt:vector>
  </HeadingPairs>
  <TitlesOfParts>
    <vt:vector size="52" baseType="lpstr">
      <vt:lpstr>Arial</vt:lpstr>
      <vt:lpstr>Calibri</vt:lpstr>
      <vt:lpstr>Calibri Light</vt:lpstr>
      <vt:lpstr>Gisha</vt:lpstr>
      <vt:lpstr>Lucida Sans Unicode</vt:lpstr>
      <vt:lpstr>Segoe</vt:lpstr>
      <vt:lpstr>Segoe UI</vt:lpstr>
      <vt:lpstr>Segoe-Bold</vt:lpstr>
      <vt:lpstr>Segoe-BoldItalic</vt:lpstr>
      <vt:lpstr>Segoe-Semibold</vt:lpstr>
      <vt:lpstr>Times New Roman</vt:lpstr>
      <vt:lpstr>Verdana</vt:lpstr>
      <vt:lpstr>Wingdings</vt:lpstr>
      <vt:lpstr>NG_MOC_Core_ModuleNew2</vt:lpstr>
      <vt:lpstr>1_NG_MOC_Core_ModuleNew2</vt:lpstr>
      <vt:lpstr>1_Office Theme</vt:lpstr>
      <vt:lpstr>Module 3</vt:lpstr>
      <vt:lpstr>Content</vt:lpstr>
      <vt:lpstr>Overview of CSS</vt:lpstr>
      <vt:lpstr>Overview of CSS Syntax</vt:lpstr>
      <vt:lpstr>How CSS Selectors Work</vt:lpstr>
      <vt:lpstr>How HTML Inheritance and Cascading Styles Affect Styling</vt:lpstr>
      <vt:lpstr>Adding Styles to An HTML Page</vt:lpstr>
      <vt:lpstr>PowerPoint Presentation</vt:lpstr>
      <vt:lpstr>PowerPoint Presentation</vt:lpstr>
      <vt:lpstr>Rule Sets </vt:lpstr>
      <vt:lpstr>Rule Set Terminology</vt:lpstr>
      <vt:lpstr>Rule Set Terminology…continued</vt:lpstr>
      <vt:lpstr>Property &amp; Value:</vt:lpstr>
      <vt:lpstr>Selectors</vt:lpstr>
      <vt:lpstr>Selecting using Class name</vt:lpstr>
      <vt:lpstr>Selecting using Id or descendant element</vt:lpstr>
      <vt:lpstr>Multiple elements and selecting immediate siblings</vt:lpstr>
      <vt:lpstr>Direct descendant elements</vt:lpstr>
      <vt:lpstr>PowerPoint Presentation</vt:lpstr>
      <vt:lpstr>PowerPoint Presentation</vt:lpstr>
      <vt:lpstr>PowerPoint Presentation</vt:lpstr>
      <vt:lpstr>PowerPoint Presentation</vt:lpstr>
      <vt:lpstr>PowerPoint Presentation</vt:lpstr>
      <vt:lpstr>PowerPoint Presentation</vt:lpstr>
      <vt:lpstr>Box model</vt:lpstr>
      <vt:lpstr>Margin in Box model</vt:lpstr>
      <vt:lpstr>CSS box model</vt:lpstr>
      <vt:lpstr>PowerPoint Presentation</vt:lpstr>
      <vt:lpstr>PowerPoint Presentation</vt:lpstr>
      <vt:lpstr>Child p inherits property of it’s parent div</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Arshad Qureshi</dc:creator>
  <cp:lastModifiedBy>Arshad Qureshi</cp:lastModifiedBy>
  <cp:revision>24</cp:revision>
  <dcterms:created xsi:type="dcterms:W3CDTF">2022-12-07T09:47:53Z</dcterms:created>
  <dcterms:modified xsi:type="dcterms:W3CDTF">2023-01-17T05:26:56Z</dcterms:modified>
</cp:coreProperties>
</file>