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71" r:id="rId5"/>
    <p:sldId id="270" r:id="rId6"/>
    <p:sldId id="269" r:id="rId7"/>
    <p:sldId id="260" r:id="rId8"/>
    <p:sldId id="261" r:id="rId9"/>
    <p:sldId id="275" r:id="rId10"/>
    <p:sldId id="265" r:id="rId11"/>
    <p:sldId id="268" r:id="rId12"/>
    <p:sldId id="267" r:id="rId13"/>
    <p:sldId id="259" r:id="rId14"/>
    <p:sldId id="262" r:id="rId15"/>
    <p:sldId id="273" r:id="rId16"/>
    <p:sldId id="272" r:id="rId17"/>
    <p:sldId id="263" r:id="rId18"/>
    <p:sldId id="274" r:id="rId19"/>
    <p:sldId id="264" r:id="rId20"/>
    <p:sldId id="266" r:id="rId21"/>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64" autoAdjust="0"/>
  </p:normalViewPr>
  <p:slideViewPr>
    <p:cSldViewPr>
      <p:cViewPr varScale="1">
        <p:scale>
          <a:sx n="101" d="100"/>
          <a:sy n="101" d="100"/>
        </p:scale>
        <p:origin x="-1914"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9.xml"/><Relationship Id="rId3" Type="http://schemas.openxmlformats.org/officeDocument/2006/relationships/slide" Target="slides/slide3.xml"/><Relationship Id="rId7" Type="http://schemas.openxmlformats.org/officeDocument/2006/relationships/slide" Target="slides/slide10.xml"/><Relationship Id="rId12" Type="http://schemas.openxmlformats.org/officeDocument/2006/relationships/slide" Target="slides/slide1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4.xml"/><Relationship Id="rId5" Type="http://schemas.openxmlformats.org/officeDocument/2006/relationships/slide" Target="slides/slide7.xml"/><Relationship Id="rId10" Type="http://schemas.openxmlformats.org/officeDocument/2006/relationships/slide" Target="slides/slide13.xml"/><Relationship Id="rId4" Type="http://schemas.openxmlformats.org/officeDocument/2006/relationships/slide" Target="slides/slide5.xml"/><Relationship Id="rId9" Type="http://schemas.openxmlformats.org/officeDocument/2006/relationships/slide" Target="slides/slide12.xml"/><Relationship Id="rId14"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6D9E7725-810D-4A56-BF26-704127E7B230}" type="datetimeFigureOut">
              <a:rPr lang="en-US" smtClean="0"/>
              <a:pPr/>
              <a:t>10/19/2010</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D83B5614-3FA8-4793-AEB1-CD5105CA7CB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smtClean="0"/>
              <a:t>Dan Bornstein is responsible for Dalvik</a:t>
            </a:r>
            <a:r>
              <a:rPr lang="en-US" i="0" baseline="0" dirty="0" smtClean="0"/>
              <a:t> (not the fishing village in </a:t>
            </a:r>
            <a:r>
              <a:rPr lang="en-US" i="0" baseline="0" dirty="0" err="1" smtClean="0"/>
              <a:t>iceland</a:t>
            </a:r>
            <a:r>
              <a:rPr lang="en-US" i="0" baseline="0" dirty="0" smtClean="0"/>
              <a:t>).</a:t>
            </a:r>
            <a:endParaRPr lang="en-US" i="0" dirty="0"/>
          </a:p>
        </p:txBody>
      </p:sp>
      <p:sp>
        <p:nvSpPr>
          <p:cNvPr id="4" name="Slide Number Placeholder 3"/>
          <p:cNvSpPr>
            <a:spLocks noGrp="1"/>
          </p:cNvSpPr>
          <p:nvPr>
            <p:ph type="sldNum" sz="quarter" idx="10"/>
          </p:nvPr>
        </p:nvSpPr>
        <p:spPr/>
        <p:txBody>
          <a:bodyPr/>
          <a:lstStyle/>
          <a:p>
            <a:fld id="{D83B5614-3FA8-4793-AEB1-CD5105CA7CBE}"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Neat fact: Strings and constants</a:t>
            </a:r>
            <a:r>
              <a:rPr lang="en-US" baseline="0" dirty="0" smtClean="0"/>
              <a:t> are de-duped and appear once in </a:t>
            </a:r>
            <a:r>
              <a:rPr lang="en-US" baseline="0" dirty="0" err="1" smtClean="0"/>
              <a:t>dex</a:t>
            </a:r>
            <a:r>
              <a:rPr lang="en-US" baseline="0" dirty="0" smtClean="0"/>
              <a:t> for multiple classes</a:t>
            </a:r>
          </a:p>
          <a:p>
            <a:r>
              <a:rPr lang="en-US" dirty="0" smtClean="0"/>
              <a:t>The Dalvik executables may be modified again when they get installed onto a mobile device. In order to gain further optimizations, byte order may be swapped in certain data, simple data structures and function libraries may be linked inline, and empty class objects may be short-circuited, for example.</a:t>
            </a:r>
            <a:endParaRPr lang="en-US" dirty="0"/>
          </a:p>
        </p:txBody>
      </p:sp>
      <p:sp>
        <p:nvSpPr>
          <p:cNvPr id="4" name="Slide Number Placeholder 3"/>
          <p:cNvSpPr>
            <a:spLocks noGrp="1"/>
          </p:cNvSpPr>
          <p:nvPr>
            <p:ph type="sldNum" sz="quarter" idx="10"/>
          </p:nvPr>
        </p:nvSpPr>
        <p:spPr/>
        <p:txBody>
          <a:bodyPr/>
          <a:lstStyle/>
          <a:p>
            <a:fld id="{D83B5614-3FA8-4793-AEB1-CD5105CA7CBE}"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 Titanium mobile promises ‘web’ technologies that it can translate</a:t>
            </a:r>
            <a:r>
              <a:rPr lang="en-US" baseline="0" dirty="0" smtClean="0"/>
              <a:t> into </a:t>
            </a:r>
            <a:r>
              <a:rPr lang="en-US" baseline="0" dirty="0" err="1" smtClean="0"/>
              <a:t>iPhone</a:t>
            </a:r>
            <a:r>
              <a:rPr lang="en-US" baseline="0" dirty="0" smtClean="0"/>
              <a:t> and Android applications</a:t>
            </a:r>
          </a:p>
          <a:p>
            <a:endParaRPr lang="en-US" dirty="0"/>
          </a:p>
        </p:txBody>
      </p:sp>
      <p:sp>
        <p:nvSpPr>
          <p:cNvPr id="4" name="Slide Number Placeholder 3"/>
          <p:cNvSpPr>
            <a:spLocks noGrp="1"/>
          </p:cNvSpPr>
          <p:nvPr>
            <p:ph type="sldNum" sz="quarter" idx="10"/>
          </p:nvPr>
        </p:nvSpPr>
        <p:spPr/>
        <p:txBody>
          <a:bodyPr/>
          <a:lstStyle/>
          <a:p>
            <a:fld id="{D83B5614-3FA8-4793-AEB1-CD5105CA7CBE}"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Emulator</a:t>
            </a:r>
            <a:r>
              <a:rPr lang="en-US" baseline="0" dirty="0" smtClean="0"/>
              <a:t> is QEMU based.</a:t>
            </a:r>
            <a:endParaRPr lang="en-US" dirty="0"/>
          </a:p>
        </p:txBody>
      </p:sp>
      <p:sp>
        <p:nvSpPr>
          <p:cNvPr id="4" name="Slide Number Placeholder 3"/>
          <p:cNvSpPr>
            <a:spLocks noGrp="1"/>
          </p:cNvSpPr>
          <p:nvPr>
            <p:ph type="sldNum" sz="quarter" idx="10"/>
          </p:nvPr>
        </p:nvSpPr>
        <p:spPr/>
        <p:txBody>
          <a:bodyPr/>
          <a:lstStyle/>
          <a:p>
            <a:fld id="{D83B5614-3FA8-4793-AEB1-CD5105CA7CBE}"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descr="D:\Users\Martin\Desktop\Introduction to the Android Platform\iphone-bg.jpg"/>
          <p:cNvPicPr>
            <a:picLocks noChangeAspect="1" noChangeArrowheads="1"/>
          </p:cNvPicPr>
          <p:nvPr/>
        </p:nvPicPr>
        <p:blipFill>
          <a:blip r:embed="rId2" cstate="print"/>
          <a:srcRect/>
          <a:stretch>
            <a:fillRect/>
          </a:stretch>
        </p:blipFill>
        <p:spPr bwMode="auto">
          <a:xfrm>
            <a:off x="152400" y="247650"/>
            <a:ext cx="8848725" cy="5924550"/>
          </a:xfrm>
          <a:prstGeom prst="rect">
            <a:avLst/>
          </a:prstGeom>
          <a:noFill/>
        </p:spPr>
      </p:pic>
      <p:sp>
        <p:nvSpPr>
          <p:cNvPr id="2" name="Title 1"/>
          <p:cNvSpPr>
            <a:spLocks noGrp="1"/>
          </p:cNvSpPr>
          <p:nvPr>
            <p:ph type="ctrTitle"/>
          </p:nvPr>
        </p:nvSpPr>
        <p:spPr>
          <a:xfrm>
            <a:off x="685800" y="838200"/>
            <a:ext cx="7772400" cy="1470025"/>
          </a:xfrm>
        </p:spPr>
        <p:txBody>
          <a:bodyPr/>
          <a:lstStyle/>
          <a:p>
            <a:r>
              <a:rPr lang="en-US" dirty="0" smtClean="0">
                <a:effectLst>
                  <a:outerShdw blurRad="50800" dist="38100" dir="2700000" algn="tl" rotWithShape="0">
                    <a:prstClr val="black">
                      <a:alpha val="40000"/>
                    </a:prstClr>
                  </a:outerShdw>
                </a:effectLst>
              </a:rPr>
              <a:t>Introduction to Android</a:t>
            </a:r>
            <a:endParaRPr lang="en-US" dirty="0">
              <a:effectLst>
                <a:outerShdw blurRad="50800" dist="38100" dir="2700000" algn="tl" rotWithShape="0">
                  <a:prstClr val="black">
                    <a:alpha val="40000"/>
                  </a:prstClr>
                </a:outerShdw>
              </a:effectLst>
            </a:endParaRPr>
          </a:p>
        </p:txBody>
      </p:sp>
      <p:sp>
        <p:nvSpPr>
          <p:cNvPr id="3" name="Subtitle 2"/>
          <p:cNvSpPr>
            <a:spLocks noGrp="1"/>
          </p:cNvSpPr>
          <p:nvPr>
            <p:ph type="subTitle" idx="1"/>
          </p:nvPr>
        </p:nvSpPr>
        <p:spPr>
          <a:xfrm>
            <a:off x="1371600" y="5638800"/>
            <a:ext cx="6400800" cy="1219200"/>
          </a:xfrm>
        </p:spPr>
        <p:txBody>
          <a:bodyPr/>
          <a:lstStyle/>
          <a:p>
            <a:r>
              <a:rPr lang="en-US" dirty="0" smtClean="0">
                <a:solidFill>
                  <a:schemeClr val="tx1"/>
                </a:solidFill>
                <a:effectLst>
                  <a:outerShdw blurRad="60007" dist="310007" dir="7680000" sy="30000" kx="1300200" algn="ctr" rotWithShape="0">
                    <a:prstClr val="black">
                      <a:alpha val="32000"/>
                    </a:prstClr>
                  </a:outerShdw>
                </a:effectLst>
              </a:rPr>
              <a:t>Martin Smith (martin@mbs3.org)</a:t>
            </a:r>
            <a:endParaRPr lang="en-US" dirty="0">
              <a:solidFill>
                <a:schemeClr val="tx1"/>
              </a:solidFill>
              <a:effectLst>
                <a:outerShdw blurRad="60007" dist="310007" dir="7680000" sy="30000" kx="1300200" algn="ctr" rotWithShape="0">
                  <a:prstClr val="black">
                    <a:alpha val="32000"/>
                  </a:prstClr>
                </a:outerShdw>
              </a:effectLst>
            </a:endParaRPr>
          </a:p>
        </p:txBody>
      </p:sp>
      <p:sp>
        <p:nvSpPr>
          <p:cNvPr id="4" name="TextBox 3"/>
          <p:cNvSpPr txBox="1"/>
          <p:nvPr/>
        </p:nvSpPr>
        <p:spPr>
          <a:xfrm>
            <a:off x="152400" y="6488668"/>
            <a:ext cx="8839200" cy="369332"/>
          </a:xfrm>
          <a:prstGeom prst="rect">
            <a:avLst/>
          </a:prstGeom>
          <a:noFill/>
        </p:spPr>
        <p:txBody>
          <a:bodyPr wrap="square" rtlCol="0">
            <a:spAutoFit/>
          </a:bodyPr>
          <a:lstStyle/>
          <a:p>
            <a:pPr algn="ctr"/>
            <a:r>
              <a:rPr lang="en-US" dirty="0" smtClean="0"/>
              <a:t>Image credit: http://www.flickr.com/photos/jesusbelzunce/4366759251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JVM</a:t>
            </a:r>
            <a:r>
              <a:rPr lang="en-US" baseline="0" dirty="0" smtClean="0"/>
              <a:t> Languages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Definitely Yes:</a:t>
            </a:r>
          </a:p>
          <a:p>
            <a:pPr lvl="1"/>
            <a:r>
              <a:rPr lang="en-US" dirty="0" err="1" smtClean="0"/>
              <a:t>Webkit</a:t>
            </a:r>
            <a:r>
              <a:rPr lang="en-US" dirty="0" smtClean="0"/>
              <a:t>, </a:t>
            </a:r>
            <a:r>
              <a:rPr lang="en-US" dirty="0" err="1" smtClean="0"/>
              <a:t>Scala</a:t>
            </a:r>
            <a:r>
              <a:rPr lang="en-US" dirty="0" smtClean="0"/>
              <a:t>, C/C++, </a:t>
            </a:r>
            <a:r>
              <a:rPr lang="en-US" dirty="0" err="1" smtClean="0"/>
              <a:t>AppInventor</a:t>
            </a:r>
            <a:endParaRPr lang="en-US" dirty="0" smtClean="0"/>
          </a:p>
          <a:p>
            <a:pPr lvl="1"/>
            <a:r>
              <a:rPr lang="en-US" dirty="0" smtClean="0"/>
              <a:t>Rumored: AIR, C# (Mono), many translators</a:t>
            </a:r>
          </a:p>
          <a:p>
            <a:r>
              <a:rPr lang="en-US" dirty="0" smtClean="0"/>
              <a:t>In Progress (60% or more):</a:t>
            </a:r>
          </a:p>
          <a:p>
            <a:pPr lvl="1"/>
            <a:r>
              <a:rPr lang="en-US" dirty="0" err="1" smtClean="0"/>
              <a:t>Clojure</a:t>
            </a:r>
            <a:r>
              <a:rPr lang="en-US" dirty="0" smtClean="0"/>
              <a:t>, LUA, Rhino, Ruby, Scheme</a:t>
            </a:r>
          </a:p>
          <a:p>
            <a:pPr lvl="1"/>
            <a:r>
              <a:rPr lang="en-US" dirty="0" smtClean="0"/>
              <a:t>Scripting Layer for Android (SL4A):</a:t>
            </a:r>
          </a:p>
          <a:p>
            <a:pPr lvl="2"/>
            <a:r>
              <a:rPr lang="en-US" dirty="0" err="1" smtClean="0"/>
              <a:t>Beanshell</a:t>
            </a:r>
            <a:r>
              <a:rPr lang="en-US" dirty="0" smtClean="0"/>
              <a:t>, </a:t>
            </a:r>
            <a:r>
              <a:rPr lang="en-US" dirty="0" err="1" smtClean="0"/>
              <a:t>JRuby</a:t>
            </a:r>
            <a:r>
              <a:rPr lang="en-US" dirty="0" smtClean="0"/>
              <a:t>, LUA, Perl, Python, Rhino</a:t>
            </a:r>
          </a:p>
          <a:p>
            <a:r>
              <a:rPr lang="en-US" dirty="0" smtClean="0"/>
              <a:t>Probably not:</a:t>
            </a:r>
          </a:p>
          <a:p>
            <a:pPr lvl="1"/>
            <a:r>
              <a:rPr lang="en-US" dirty="0" smtClean="0"/>
              <a:t>Anything with dynamically generated Java </a:t>
            </a:r>
            <a:r>
              <a:rPr lang="en-US" dirty="0" err="1" smtClean="0"/>
              <a:t>bytecode</a:t>
            </a:r>
            <a:endParaRPr lang="en-US" dirty="0" smtClean="0"/>
          </a:p>
          <a:p>
            <a:pPr lvl="1"/>
            <a:r>
              <a:rPr lang="en-US" dirty="0" smtClean="0"/>
              <a:t>Anything that requires compilation from C on non-ARM platforms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a:t>
            </a:r>
            <a:r>
              <a:rPr lang="en-US" dirty="0" err="1" smtClean="0"/>
              <a:t>Scala</a:t>
            </a:r>
            <a:endParaRPr lang="en-US" dirty="0"/>
          </a:p>
        </p:txBody>
      </p:sp>
      <p:sp>
        <p:nvSpPr>
          <p:cNvPr id="3" name="Content Placeholder 2"/>
          <p:cNvSpPr>
            <a:spLocks noGrp="1"/>
          </p:cNvSpPr>
          <p:nvPr>
            <p:ph idx="1"/>
          </p:nvPr>
        </p:nvSpPr>
        <p:spPr>
          <a:xfrm>
            <a:off x="838200" y="1600200"/>
            <a:ext cx="8001000" cy="4648200"/>
          </a:xfrm>
        </p:spPr>
        <p:txBody>
          <a:bodyPr>
            <a:noAutofit/>
          </a:bodyPr>
          <a:lstStyle/>
          <a:p>
            <a:pPr>
              <a:buNone/>
            </a:pPr>
            <a:r>
              <a:rPr lang="en-US" sz="2000" dirty="0" smtClean="0">
                <a:solidFill>
                  <a:schemeClr val="accent3"/>
                </a:solidFill>
              </a:rPr>
              <a:t>package</a:t>
            </a:r>
            <a:r>
              <a:rPr lang="en-US" sz="2000" dirty="0" smtClean="0"/>
              <a:t> </a:t>
            </a:r>
            <a:r>
              <a:rPr lang="en-US" sz="2000" dirty="0" err="1" smtClean="0"/>
              <a:t>com.example.helloandroid</a:t>
            </a:r>
            <a:endParaRPr lang="en-US" sz="2000" dirty="0" smtClean="0"/>
          </a:p>
          <a:p>
            <a:pPr>
              <a:buNone/>
            </a:pPr>
            <a:endParaRPr lang="en-US" sz="2000" dirty="0" smtClean="0">
              <a:solidFill>
                <a:schemeClr val="accent3"/>
              </a:solidFill>
            </a:endParaRPr>
          </a:p>
          <a:p>
            <a:pPr>
              <a:buNone/>
            </a:pPr>
            <a:r>
              <a:rPr lang="en-US" sz="2000" dirty="0" smtClean="0">
                <a:solidFill>
                  <a:schemeClr val="accent3"/>
                </a:solidFill>
              </a:rPr>
              <a:t>import</a:t>
            </a:r>
            <a:r>
              <a:rPr lang="en-US" sz="2000" dirty="0" smtClean="0"/>
              <a:t> android.{</a:t>
            </a:r>
            <a:r>
              <a:rPr lang="en-US" sz="2000" dirty="0" err="1" smtClean="0"/>
              <a:t>app.</a:t>
            </a:r>
            <a:r>
              <a:rPr lang="en-US" sz="2000" dirty="0" err="1" smtClean="0">
                <a:solidFill>
                  <a:srgbClr val="FFC000"/>
                </a:solidFill>
              </a:rPr>
              <a:t>Activity</a:t>
            </a:r>
            <a:r>
              <a:rPr lang="en-US" sz="2000" dirty="0" smtClean="0"/>
              <a:t>,</a:t>
            </a:r>
            <a:r>
              <a:rPr lang="en-US" sz="2000" dirty="0" smtClean="0">
                <a:solidFill>
                  <a:schemeClr val="tx2">
                    <a:lumMod val="60000"/>
                    <a:lumOff val="40000"/>
                  </a:schemeClr>
                </a:solidFill>
              </a:rPr>
              <a:t> </a:t>
            </a:r>
            <a:r>
              <a:rPr lang="en-US" sz="2000" dirty="0" err="1" smtClean="0"/>
              <a:t>os.</a:t>
            </a:r>
            <a:r>
              <a:rPr lang="en-US" sz="2000" dirty="0" err="1" smtClean="0">
                <a:solidFill>
                  <a:srgbClr val="FFC000"/>
                </a:solidFill>
              </a:rPr>
              <a:t>Bundle</a:t>
            </a:r>
            <a:r>
              <a:rPr lang="en-US" sz="2000" dirty="0" smtClean="0">
                <a:solidFill>
                  <a:srgbClr val="FFC000"/>
                </a:solidFill>
              </a:rPr>
              <a:t>, </a:t>
            </a:r>
            <a:r>
              <a:rPr lang="en-US" sz="2000" dirty="0" err="1" smtClean="0"/>
              <a:t>widget.</a:t>
            </a:r>
            <a:r>
              <a:rPr lang="en-US" sz="2000" dirty="0" err="1" smtClean="0">
                <a:solidFill>
                  <a:srgbClr val="FFC000"/>
                </a:solidFill>
              </a:rPr>
              <a:t>TextView</a:t>
            </a:r>
            <a:r>
              <a:rPr lang="en-US" sz="2000" dirty="0" smtClean="0"/>
              <a:t>}</a:t>
            </a:r>
          </a:p>
          <a:p>
            <a:pPr>
              <a:buNone/>
            </a:pPr>
            <a:endParaRPr lang="en-US" sz="2000" dirty="0" smtClean="0">
              <a:solidFill>
                <a:schemeClr val="accent3"/>
              </a:solidFill>
            </a:endParaRPr>
          </a:p>
          <a:p>
            <a:pPr>
              <a:buNone/>
            </a:pPr>
            <a:r>
              <a:rPr lang="en-US" sz="2000" dirty="0" smtClean="0">
                <a:solidFill>
                  <a:schemeClr val="accent3"/>
                </a:solidFill>
              </a:rPr>
              <a:t>class</a:t>
            </a:r>
            <a:r>
              <a:rPr lang="en-US" sz="2000" dirty="0" smtClean="0"/>
              <a:t> </a:t>
            </a:r>
            <a:r>
              <a:rPr lang="en-US" sz="2000" dirty="0" err="1" smtClean="0">
                <a:solidFill>
                  <a:schemeClr val="tx2">
                    <a:lumMod val="60000"/>
                    <a:lumOff val="40000"/>
                  </a:schemeClr>
                </a:solidFill>
              </a:rPr>
              <a:t>HelloAndroid</a:t>
            </a:r>
            <a:r>
              <a:rPr lang="en-US" sz="2000" dirty="0" smtClean="0"/>
              <a:t> </a:t>
            </a:r>
            <a:r>
              <a:rPr lang="en-US" sz="2000" dirty="0" smtClean="0">
                <a:solidFill>
                  <a:schemeClr val="accent3"/>
                </a:solidFill>
              </a:rPr>
              <a:t>extends</a:t>
            </a:r>
            <a:r>
              <a:rPr lang="en-US" sz="2000" dirty="0" smtClean="0"/>
              <a:t> </a:t>
            </a:r>
            <a:r>
              <a:rPr lang="en-US" sz="2000" dirty="0" smtClean="0">
                <a:solidFill>
                  <a:srgbClr val="FFC000"/>
                </a:solidFill>
              </a:rPr>
              <a:t>Activity</a:t>
            </a:r>
            <a:r>
              <a:rPr lang="en-US" sz="2000" dirty="0" smtClean="0"/>
              <a:t> {</a:t>
            </a:r>
          </a:p>
          <a:p>
            <a:pPr>
              <a:buNone/>
            </a:pPr>
            <a:r>
              <a:rPr lang="en-US" sz="2000" dirty="0" smtClean="0">
                <a:solidFill>
                  <a:schemeClr val="accent3"/>
                </a:solidFill>
              </a:rPr>
              <a:t>	override</a:t>
            </a:r>
            <a:r>
              <a:rPr lang="en-US" sz="2000" dirty="0" smtClean="0"/>
              <a:t> </a:t>
            </a:r>
            <a:r>
              <a:rPr lang="en-US" sz="2000" dirty="0" smtClean="0">
                <a:solidFill>
                  <a:schemeClr val="accent3"/>
                </a:solidFill>
              </a:rPr>
              <a:t>def</a:t>
            </a:r>
            <a:r>
              <a:rPr lang="en-US" sz="2000" dirty="0" smtClean="0"/>
              <a:t> </a:t>
            </a:r>
            <a:r>
              <a:rPr lang="en-US" sz="2000" dirty="0" err="1" smtClean="0"/>
              <a:t>onCreate</a:t>
            </a:r>
            <a:r>
              <a:rPr lang="en-US" sz="2000" dirty="0" smtClean="0"/>
              <a:t>(</a:t>
            </a:r>
            <a:r>
              <a:rPr lang="en-US" sz="2000" dirty="0" err="1" smtClean="0"/>
              <a:t>savedInstanceState:</a:t>
            </a:r>
            <a:r>
              <a:rPr lang="en-US" sz="2000" dirty="0" err="1" smtClean="0">
                <a:solidFill>
                  <a:srgbClr val="FFC000"/>
                </a:solidFill>
              </a:rPr>
              <a:t>Bundle</a:t>
            </a:r>
            <a:r>
              <a:rPr lang="en-US" sz="2000" dirty="0" smtClean="0"/>
              <a:t>) : </a:t>
            </a:r>
            <a:r>
              <a:rPr lang="en-US" sz="2000" dirty="0" smtClean="0">
                <a:solidFill>
                  <a:srgbClr val="FFC000"/>
                </a:solidFill>
              </a:rPr>
              <a:t>Unit</a:t>
            </a:r>
            <a:r>
              <a:rPr lang="en-US" sz="2000" dirty="0" smtClean="0"/>
              <a:t> = {</a:t>
            </a:r>
          </a:p>
          <a:p>
            <a:pPr>
              <a:buNone/>
            </a:pPr>
            <a:r>
              <a:rPr lang="en-US" sz="2000" dirty="0" smtClean="0"/>
              <a:t>	  </a:t>
            </a:r>
            <a:r>
              <a:rPr lang="en-US" sz="2000" dirty="0" err="1" smtClean="0"/>
              <a:t>super.onCreate</a:t>
            </a:r>
            <a:r>
              <a:rPr lang="en-US" sz="2000" dirty="0" smtClean="0"/>
              <a:t>(</a:t>
            </a:r>
            <a:r>
              <a:rPr lang="en-US" sz="2000" dirty="0" err="1" smtClean="0"/>
              <a:t>savedInstanceState</a:t>
            </a:r>
            <a:r>
              <a:rPr lang="en-US" sz="2000" dirty="0" smtClean="0"/>
              <a:t>)</a:t>
            </a:r>
          </a:p>
          <a:p>
            <a:pPr>
              <a:buNone/>
            </a:pPr>
            <a:r>
              <a:rPr lang="en-US" sz="2000" dirty="0" smtClean="0"/>
              <a:t>	  </a:t>
            </a:r>
            <a:r>
              <a:rPr lang="en-US" sz="2000" dirty="0" err="1" smtClean="0">
                <a:solidFill>
                  <a:schemeClr val="accent3">
                    <a:lumMod val="75000"/>
                  </a:schemeClr>
                </a:solidFill>
              </a:rPr>
              <a:t>val</a:t>
            </a:r>
            <a:r>
              <a:rPr lang="en-US" sz="2000" dirty="0" smtClean="0"/>
              <a:t> </a:t>
            </a:r>
            <a:r>
              <a:rPr lang="en-US" sz="2000" dirty="0" err="1" smtClean="0"/>
              <a:t>tv</a:t>
            </a:r>
            <a:r>
              <a:rPr lang="en-US" sz="2000" dirty="0" smtClean="0"/>
              <a:t> = </a:t>
            </a:r>
            <a:r>
              <a:rPr lang="en-US" sz="2000" dirty="0" smtClean="0">
                <a:solidFill>
                  <a:schemeClr val="accent3">
                    <a:lumMod val="75000"/>
                  </a:schemeClr>
                </a:solidFill>
              </a:rPr>
              <a:t>new</a:t>
            </a:r>
            <a:r>
              <a:rPr lang="en-US" sz="2000" dirty="0" smtClean="0"/>
              <a:t> </a:t>
            </a:r>
            <a:r>
              <a:rPr lang="en-US" sz="2000" dirty="0" err="1" smtClean="0"/>
              <a:t>TextView</a:t>
            </a:r>
            <a:r>
              <a:rPr lang="en-US" sz="2000" dirty="0" smtClean="0"/>
              <a:t>(this)</a:t>
            </a:r>
          </a:p>
          <a:p>
            <a:pPr>
              <a:buNone/>
            </a:pPr>
            <a:r>
              <a:rPr lang="en-US" sz="2000" dirty="0" smtClean="0"/>
              <a:t>       </a:t>
            </a:r>
            <a:r>
              <a:rPr lang="en-US" sz="2000" dirty="0" err="1" smtClean="0"/>
              <a:t>tv.setText</a:t>
            </a:r>
            <a:r>
              <a:rPr lang="en-US" sz="2000" dirty="0" smtClean="0"/>
              <a:t>(</a:t>
            </a:r>
            <a:r>
              <a:rPr lang="en-US" sz="2000" dirty="0" smtClean="0">
                <a:solidFill>
                  <a:schemeClr val="bg2">
                    <a:lumMod val="40000"/>
                    <a:lumOff val="60000"/>
                  </a:schemeClr>
                </a:solidFill>
              </a:rPr>
              <a:t>"Hello Android, I'm </a:t>
            </a:r>
            <a:r>
              <a:rPr lang="en-US" sz="2000" dirty="0" err="1" smtClean="0">
                <a:solidFill>
                  <a:schemeClr val="bg2">
                    <a:lumMod val="40000"/>
                    <a:lumOff val="60000"/>
                  </a:schemeClr>
                </a:solidFill>
              </a:rPr>
              <a:t>Scala</a:t>
            </a:r>
            <a:r>
              <a:rPr lang="en-US" sz="2000" dirty="0" smtClean="0">
                <a:solidFill>
                  <a:schemeClr val="bg2">
                    <a:lumMod val="40000"/>
                    <a:lumOff val="60000"/>
                  </a:schemeClr>
                </a:solidFill>
              </a:rPr>
              <a:t>!"</a:t>
            </a:r>
            <a:r>
              <a:rPr lang="en-US" sz="2000" dirty="0" smtClean="0"/>
              <a:t>)</a:t>
            </a:r>
          </a:p>
          <a:p>
            <a:pPr>
              <a:buNone/>
            </a:pPr>
            <a:r>
              <a:rPr lang="en-US" sz="2000" dirty="0" smtClean="0"/>
              <a:t>       </a:t>
            </a:r>
            <a:r>
              <a:rPr lang="en-US" sz="2000" dirty="0" err="1" smtClean="0"/>
              <a:t>setContentView</a:t>
            </a:r>
            <a:r>
              <a:rPr lang="en-US" sz="2000" dirty="0" smtClean="0"/>
              <a:t>(</a:t>
            </a:r>
            <a:r>
              <a:rPr lang="en-US" sz="2000" dirty="0" err="1" smtClean="0"/>
              <a:t>tv</a:t>
            </a:r>
            <a:r>
              <a:rPr lang="en-US" sz="2000" dirty="0" smtClean="0"/>
              <a:t>)</a:t>
            </a:r>
            <a:br>
              <a:rPr lang="en-US" sz="2000" dirty="0" smtClean="0"/>
            </a:br>
            <a:r>
              <a:rPr lang="en-US" sz="2000" dirty="0" smtClean="0"/>
              <a:t>}</a:t>
            </a:r>
          </a:p>
          <a:p>
            <a:pPr>
              <a:buNone/>
            </a:pPr>
            <a:r>
              <a:rPr lang="en-US" sz="2000" dirty="0" smtClean="0"/>
              <a:t>}</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a:t>
            </a:r>
            <a:r>
              <a:rPr lang="en-US" baseline="0" dirty="0" smtClean="0"/>
              <a:t> </a:t>
            </a:r>
            <a:r>
              <a:rPr lang="en-US" dirty="0" smtClean="0"/>
              <a:t>P</a:t>
            </a:r>
            <a:r>
              <a:rPr lang="en-US" baseline="0" dirty="0" smtClean="0"/>
              <a:t>ython</a:t>
            </a:r>
            <a:endParaRPr lang="en-US" dirty="0"/>
          </a:p>
        </p:txBody>
      </p:sp>
      <p:sp>
        <p:nvSpPr>
          <p:cNvPr id="3" name="Content Placeholder 2"/>
          <p:cNvSpPr>
            <a:spLocks noGrp="1"/>
          </p:cNvSpPr>
          <p:nvPr>
            <p:ph idx="1"/>
          </p:nvPr>
        </p:nvSpPr>
        <p:spPr/>
        <p:txBody>
          <a:bodyPr numCol="1">
            <a:normAutofit/>
          </a:bodyPr>
          <a:lstStyle/>
          <a:p>
            <a:pPr>
              <a:buNone/>
            </a:pPr>
            <a:r>
              <a:rPr lang="en-US" sz="2800" dirty="0" smtClean="0">
                <a:solidFill>
                  <a:schemeClr val="bg2">
                    <a:lumMod val="40000"/>
                    <a:lumOff val="60000"/>
                  </a:schemeClr>
                </a:solidFill>
              </a:rPr>
              <a:t>import</a:t>
            </a:r>
            <a:r>
              <a:rPr lang="en-US" sz="2800" dirty="0" smtClean="0"/>
              <a:t> android</a:t>
            </a:r>
          </a:p>
          <a:p>
            <a:pPr>
              <a:buNone/>
            </a:pPr>
            <a:endParaRPr lang="en-US" sz="2800" dirty="0" smtClean="0"/>
          </a:p>
          <a:p>
            <a:pPr>
              <a:buNone/>
            </a:pPr>
            <a:r>
              <a:rPr lang="en-US" sz="2800" dirty="0" smtClean="0"/>
              <a:t>droid = </a:t>
            </a:r>
            <a:r>
              <a:rPr lang="en-US" sz="2800" dirty="0" err="1" smtClean="0"/>
              <a:t>android.Android</a:t>
            </a:r>
            <a:r>
              <a:rPr lang="en-US" sz="2800" dirty="0" smtClean="0"/>
              <a:t>()</a:t>
            </a:r>
          </a:p>
          <a:p>
            <a:pPr>
              <a:buNone/>
            </a:pPr>
            <a:r>
              <a:rPr lang="en-US" sz="2800" dirty="0" smtClean="0"/>
              <a:t>code = </a:t>
            </a:r>
            <a:r>
              <a:rPr lang="en-US" sz="2800" dirty="0" err="1" smtClean="0"/>
              <a:t>droid.scanBarcode</a:t>
            </a:r>
            <a:r>
              <a:rPr lang="en-US" sz="2800" dirty="0" smtClean="0"/>
              <a:t>()</a:t>
            </a:r>
          </a:p>
          <a:p>
            <a:pPr>
              <a:buNone/>
            </a:pPr>
            <a:r>
              <a:rPr lang="en-US" sz="2800" dirty="0" err="1" smtClean="0"/>
              <a:t>isbn</a:t>
            </a:r>
            <a:r>
              <a:rPr lang="en-US" sz="2800" dirty="0" smtClean="0"/>
              <a:t> = </a:t>
            </a:r>
            <a:r>
              <a:rPr lang="en-US" sz="2800" dirty="0" err="1" smtClean="0">
                <a:solidFill>
                  <a:schemeClr val="bg2">
                    <a:lumMod val="40000"/>
                    <a:lumOff val="60000"/>
                  </a:schemeClr>
                </a:solidFill>
              </a:rPr>
              <a:t>int</a:t>
            </a:r>
            <a:r>
              <a:rPr lang="en-US" sz="2800" dirty="0" smtClean="0"/>
              <a:t>(code[</a:t>
            </a:r>
            <a:r>
              <a:rPr lang="en-US" sz="2800" dirty="0" smtClean="0">
                <a:solidFill>
                  <a:schemeClr val="accent3"/>
                </a:solidFill>
              </a:rPr>
              <a:t>'result'</a:t>
            </a:r>
            <a:r>
              <a:rPr lang="en-US" sz="2800" dirty="0" smtClean="0"/>
              <a:t>][</a:t>
            </a:r>
            <a:r>
              <a:rPr lang="en-US" sz="2800" dirty="0" smtClean="0">
                <a:solidFill>
                  <a:schemeClr val="accent3"/>
                </a:solidFill>
              </a:rPr>
              <a:t>'SCAN_RESULT'</a:t>
            </a:r>
            <a:r>
              <a:rPr lang="en-US" sz="2800" dirty="0" smtClean="0"/>
              <a:t>])</a:t>
            </a:r>
          </a:p>
          <a:p>
            <a:pPr>
              <a:buNone/>
            </a:pPr>
            <a:r>
              <a:rPr lang="en-US" sz="2800" dirty="0" err="1" smtClean="0"/>
              <a:t>url</a:t>
            </a:r>
            <a:r>
              <a:rPr lang="en-US" sz="2800" dirty="0" smtClean="0"/>
              <a:t> = </a:t>
            </a:r>
            <a:r>
              <a:rPr lang="en-US" sz="2800" dirty="0" smtClean="0">
                <a:solidFill>
                  <a:schemeClr val="accent3"/>
                </a:solidFill>
              </a:rPr>
              <a:t>“http://books.google.com?q=%d” </a:t>
            </a:r>
            <a:r>
              <a:rPr lang="en-US" sz="2800" dirty="0" smtClean="0">
                <a:solidFill>
                  <a:schemeClr val="accent2"/>
                </a:solidFill>
              </a:rPr>
              <a:t>% </a:t>
            </a:r>
            <a:r>
              <a:rPr lang="en-US" sz="2800" dirty="0" err="1" smtClean="0">
                <a:solidFill>
                  <a:schemeClr val="accent2"/>
                </a:solidFill>
              </a:rPr>
              <a:t>isbn</a:t>
            </a:r>
            <a:endParaRPr lang="en-US" sz="2800" dirty="0" smtClean="0">
              <a:solidFill>
                <a:schemeClr val="accent2"/>
              </a:solidFill>
            </a:endParaRPr>
          </a:p>
          <a:p>
            <a:pPr>
              <a:buNone/>
            </a:pPr>
            <a:r>
              <a:rPr lang="en-US" sz="2800" dirty="0" err="1" smtClean="0"/>
              <a:t>droid.startActivity</a:t>
            </a:r>
            <a:r>
              <a:rPr lang="en-US" sz="2800" dirty="0" smtClean="0"/>
              <a:t>(</a:t>
            </a:r>
            <a:r>
              <a:rPr lang="en-US" sz="2800" dirty="0" smtClean="0">
                <a:solidFill>
                  <a:schemeClr val="accent3"/>
                </a:solidFill>
              </a:rPr>
              <a:t>‘</a:t>
            </a:r>
            <a:r>
              <a:rPr lang="en-US" sz="2800" dirty="0" err="1" smtClean="0">
                <a:solidFill>
                  <a:schemeClr val="accent3"/>
                </a:solidFill>
              </a:rPr>
              <a:t>android.intent.action.VIEW</a:t>
            </a:r>
            <a:r>
              <a:rPr lang="en-US" sz="2800" dirty="0" smtClean="0">
                <a:solidFill>
                  <a:schemeClr val="accent3"/>
                </a:solidFill>
              </a:rPr>
              <a:t>’</a:t>
            </a:r>
            <a:r>
              <a:rPr lang="en-US" sz="2800" dirty="0" smtClean="0"/>
              <a:t>, </a:t>
            </a:r>
            <a:r>
              <a:rPr lang="en-US" sz="2800" dirty="0" err="1" smtClean="0"/>
              <a:t>url</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Tools</a:t>
            </a:r>
            <a:endParaRPr lang="en-US" dirty="0"/>
          </a:p>
        </p:txBody>
      </p:sp>
      <p:sp>
        <p:nvSpPr>
          <p:cNvPr id="3" name="Content Placeholder 2"/>
          <p:cNvSpPr>
            <a:spLocks noGrp="1"/>
          </p:cNvSpPr>
          <p:nvPr>
            <p:ph idx="1"/>
          </p:nvPr>
        </p:nvSpPr>
        <p:spPr/>
        <p:txBody>
          <a:bodyPr/>
          <a:lstStyle/>
          <a:p>
            <a:r>
              <a:rPr lang="en-US" b="1" dirty="0" smtClean="0"/>
              <a:t>ADK</a:t>
            </a:r>
            <a:r>
              <a:rPr lang="en-US" dirty="0" smtClean="0"/>
              <a:t> (Java) and </a:t>
            </a:r>
            <a:r>
              <a:rPr lang="en-US" b="1" dirty="0" smtClean="0"/>
              <a:t>NDK</a:t>
            </a:r>
            <a:r>
              <a:rPr lang="en-US" dirty="0" smtClean="0"/>
              <a:t> (ARM, future x86)</a:t>
            </a:r>
          </a:p>
          <a:p>
            <a:r>
              <a:rPr lang="en-US" dirty="0" smtClean="0"/>
              <a:t>Eclipse </a:t>
            </a:r>
            <a:r>
              <a:rPr lang="en-US" dirty="0" err="1" smtClean="0"/>
              <a:t>plugin</a:t>
            </a:r>
            <a:r>
              <a:rPr lang="en-US" dirty="0" smtClean="0"/>
              <a:t> and Ant </a:t>
            </a:r>
            <a:r>
              <a:rPr lang="en-US" dirty="0" err="1" smtClean="0"/>
              <a:t>toolchain</a:t>
            </a:r>
            <a:endParaRPr lang="en-US" dirty="0" smtClean="0"/>
          </a:p>
          <a:p>
            <a:r>
              <a:rPr lang="en-US" dirty="0" smtClean="0"/>
              <a:t>Other GUIs/IDEs: </a:t>
            </a:r>
            <a:r>
              <a:rPr lang="en-US" i="1" dirty="0" smtClean="0"/>
              <a:t>Motorola</a:t>
            </a:r>
            <a:r>
              <a:rPr lang="en-US" dirty="0" smtClean="0"/>
              <a:t>, </a:t>
            </a:r>
            <a:r>
              <a:rPr lang="en-US" i="1" dirty="0" err="1" smtClean="0"/>
              <a:t>IntelliJ</a:t>
            </a:r>
            <a:r>
              <a:rPr lang="en-US" i="1" dirty="0" smtClean="0"/>
              <a:t> IDEA</a:t>
            </a:r>
          </a:p>
          <a:p>
            <a:r>
              <a:rPr lang="en-US" dirty="0" smtClean="0"/>
              <a:t>Android </a:t>
            </a:r>
            <a:r>
              <a:rPr lang="en-US" b="1" dirty="0" smtClean="0"/>
              <a:t>Emulator</a:t>
            </a:r>
            <a:r>
              <a:rPr lang="en-US" dirty="0" smtClean="0"/>
              <a:t> and </a:t>
            </a:r>
            <a:r>
              <a:rPr lang="en-US" b="1" dirty="0" smtClean="0"/>
              <a:t>AVDs</a:t>
            </a:r>
          </a:p>
          <a:p>
            <a:r>
              <a:rPr lang="en-US" dirty="0" smtClean="0"/>
              <a:t>Debug </a:t>
            </a:r>
            <a:r>
              <a:rPr lang="en-US" b="1" dirty="0" smtClean="0"/>
              <a:t>Bridge</a:t>
            </a:r>
            <a:r>
              <a:rPr lang="en-US" dirty="0" smtClean="0"/>
              <a:t> (</a:t>
            </a:r>
            <a:r>
              <a:rPr lang="en-US" dirty="0" err="1" smtClean="0"/>
              <a:t>adb</a:t>
            </a:r>
            <a:r>
              <a:rPr lang="en-US" dirty="0" smtClean="0"/>
              <a:t>) and </a:t>
            </a:r>
            <a:r>
              <a:rPr lang="en-US" b="1" dirty="0" smtClean="0"/>
              <a:t>Monitor</a:t>
            </a:r>
            <a:r>
              <a:rPr lang="en-US" dirty="0" smtClean="0"/>
              <a:t> (</a:t>
            </a:r>
            <a:r>
              <a:rPr lang="en-US" dirty="0" err="1" smtClean="0"/>
              <a:t>ddms</a:t>
            </a:r>
            <a:r>
              <a:rPr lang="en-US" dirty="0" smtClean="0"/>
              <a:t>)</a:t>
            </a:r>
          </a:p>
          <a:p>
            <a:r>
              <a:rPr lang="en-US" dirty="0" err="1" smtClean="0"/>
              <a:t>Traceview</a:t>
            </a:r>
            <a:r>
              <a:rPr lang="en-US" dirty="0" smtClean="0"/>
              <a:t> (methods) and </a:t>
            </a:r>
            <a:r>
              <a:rPr lang="en-US" b="1" dirty="0" err="1" smtClean="0"/>
              <a:t>aapt</a:t>
            </a:r>
            <a:r>
              <a:rPr lang="en-US" dirty="0" smtClean="0"/>
              <a:t> (packaging)</a:t>
            </a:r>
          </a:p>
          <a:p>
            <a:r>
              <a:rPr lang="en-US" dirty="0" smtClean="0"/>
              <a:t>UI/Monkey, </a:t>
            </a:r>
            <a:r>
              <a:rPr lang="en-US" dirty="0" err="1" smtClean="0"/>
              <a:t>SQLite</a:t>
            </a:r>
            <a:r>
              <a:rPr lang="en-US" dirty="0" smtClean="0"/>
              <a:t> tools, </a:t>
            </a:r>
            <a:r>
              <a:rPr lang="en-US" dirty="0" err="1" smtClean="0"/>
              <a:t>dx</a:t>
            </a:r>
            <a:r>
              <a:rPr lang="en-US" dirty="0" smtClean="0"/>
              <a:t>, </a:t>
            </a:r>
            <a:r>
              <a:rPr lang="en-US" dirty="0" err="1" smtClean="0"/>
              <a:t>mksdcard</a:t>
            </a:r>
            <a:r>
              <a:rPr lang="en-US" dirty="0" smtClean="0"/>
              <a:t>, etc</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Market</a:t>
            </a:r>
            <a:endParaRPr lang="en-US" dirty="0"/>
          </a:p>
        </p:txBody>
      </p:sp>
      <p:sp>
        <p:nvSpPr>
          <p:cNvPr id="3" name="Content Placeholder 2"/>
          <p:cNvSpPr>
            <a:spLocks noGrp="1"/>
          </p:cNvSpPr>
          <p:nvPr>
            <p:ph idx="1"/>
          </p:nvPr>
        </p:nvSpPr>
        <p:spPr/>
        <p:txBody>
          <a:bodyPr>
            <a:normAutofit lnSpcReduction="10000"/>
          </a:bodyPr>
          <a:lstStyle/>
          <a:p>
            <a:r>
              <a:rPr lang="en-US" b="1" dirty="0" smtClean="0"/>
              <a:t>$25 fee to register</a:t>
            </a:r>
            <a:r>
              <a:rPr lang="en-US" dirty="0" smtClean="0"/>
              <a:t>, approx. 30 countries</a:t>
            </a:r>
          </a:p>
          <a:p>
            <a:r>
              <a:rPr lang="en-US" dirty="0" smtClean="0"/>
              <a:t>Shows </a:t>
            </a:r>
            <a:r>
              <a:rPr lang="en-US" b="1" dirty="0" smtClean="0"/>
              <a:t>statistics</a:t>
            </a:r>
            <a:r>
              <a:rPr lang="en-US" dirty="0" smtClean="0"/>
              <a:t>, error reports, allows upload</a:t>
            </a:r>
          </a:p>
          <a:p>
            <a:r>
              <a:rPr lang="en-US" dirty="0" smtClean="0"/>
              <a:t>Sales via Google Checkout merchant account</a:t>
            </a:r>
          </a:p>
          <a:p>
            <a:r>
              <a:rPr lang="en-US" dirty="0" smtClean="0"/>
              <a:t>Revenue: </a:t>
            </a:r>
            <a:r>
              <a:rPr lang="en-US" b="1" dirty="0" smtClean="0"/>
              <a:t>70% developers</a:t>
            </a:r>
            <a:r>
              <a:rPr lang="en-US" dirty="0" smtClean="0"/>
              <a:t>, 30% upkeep</a:t>
            </a:r>
          </a:p>
          <a:p>
            <a:r>
              <a:rPr lang="en-US" b="1" dirty="0" smtClean="0"/>
              <a:t>57% apps are free</a:t>
            </a:r>
            <a:r>
              <a:rPr lang="en-US" dirty="0" smtClean="0"/>
              <a:t>, double Apple’s 28%</a:t>
            </a:r>
          </a:p>
          <a:p>
            <a:r>
              <a:rPr lang="en-US" dirty="0" smtClean="0"/>
              <a:t>Alternative markets: Verizon, Best Buy, Amazon, and many, many others (</a:t>
            </a:r>
            <a:r>
              <a:rPr lang="en-US" b="1" dirty="0" smtClean="0"/>
              <a:t>or malware</a:t>
            </a:r>
            <a:r>
              <a:rPr lang="en-US" dirty="0" smtClean="0"/>
              <a:t>)</a:t>
            </a:r>
          </a:p>
          <a:p>
            <a:r>
              <a:rPr lang="en-US" dirty="0" err="1" smtClean="0"/>
              <a:t>Automagical</a:t>
            </a:r>
            <a:r>
              <a:rPr lang="en-US" dirty="0" smtClean="0"/>
              <a:t> device </a:t>
            </a:r>
            <a:r>
              <a:rPr lang="en-US" b="1" dirty="0" smtClean="0"/>
              <a:t>capability</a:t>
            </a:r>
            <a:r>
              <a:rPr lang="en-US" dirty="0" smtClean="0"/>
              <a:t> filtering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Screenshot (1)</a:t>
            </a:r>
            <a:endParaRPr lang="en-US" dirty="0"/>
          </a:p>
        </p:txBody>
      </p:sp>
      <p:sp>
        <p:nvSpPr>
          <p:cNvPr id="3" name="Content Placeholder 2"/>
          <p:cNvSpPr>
            <a:spLocks noGrp="1"/>
          </p:cNvSpPr>
          <p:nvPr>
            <p:ph idx="1"/>
          </p:nvPr>
        </p:nvSpPr>
        <p:spPr/>
        <p:txBody>
          <a:bodyPr/>
          <a:lstStyle/>
          <a:p>
            <a:endParaRPr lang="en-US"/>
          </a:p>
        </p:txBody>
      </p:sp>
      <p:pic>
        <p:nvPicPr>
          <p:cNvPr id="33794" name="Picture 2" descr="D:\Users\Martin\Desktop\Introduction to the Android Platform\dev-market.png"/>
          <p:cNvPicPr>
            <a:picLocks noChangeAspect="1" noChangeArrowheads="1"/>
          </p:cNvPicPr>
          <p:nvPr/>
        </p:nvPicPr>
        <p:blipFill>
          <a:blip r:embed="rId2" cstate="print"/>
          <a:srcRect/>
          <a:stretch>
            <a:fillRect/>
          </a:stretch>
        </p:blipFill>
        <p:spPr bwMode="auto">
          <a:xfrm>
            <a:off x="304800" y="122237"/>
            <a:ext cx="8535988" cy="6735763"/>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Market</a:t>
            </a:r>
            <a:r>
              <a:rPr lang="en-US" sz="2800" baseline="0" dirty="0" smtClean="0"/>
              <a:t> Screenshot (2)</a:t>
            </a:r>
            <a:endParaRPr lang="en-US" sz="2800" dirty="0"/>
          </a:p>
        </p:txBody>
      </p:sp>
      <p:sp>
        <p:nvSpPr>
          <p:cNvPr id="3" name="Content Placeholder 2"/>
          <p:cNvSpPr>
            <a:spLocks noGrp="1"/>
          </p:cNvSpPr>
          <p:nvPr>
            <p:ph idx="1"/>
          </p:nvPr>
        </p:nvSpPr>
        <p:spPr/>
        <p:txBody>
          <a:bodyPr/>
          <a:lstStyle/>
          <a:p>
            <a:endParaRPr lang="en-US"/>
          </a:p>
        </p:txBody>
      </p:sp>
      <p:pic>
        <p:nvPicPr>
          <p:cNvPr id="32770" name="Picture 2" descr="D:\Users\Martin\Desktop\Introduction to the Android Platform\fauxnews.jpg"/>
          <p:cNvPicPr>
            <a:picLocks noChangeAspect="1" noChangeArrowheads="1"/>
          </p:cNvPicPr>
          <p:nvPr/>
        </p:nvPicPr>
        <p:blipFill>
          <a:blip r:embed="rId2" cstate="print"/>
          <a:srcRect/>
          <a:stretch>
            <a:fillRect/>
          </a:stretch>
        </p:blipFill>
        <p:spPr bwMode="auto">
          <a:xfrm>
            <a:off x="2209800" y="0"/>
            <a:ext cx="4305300" cy="7524750"/>
          </a:xfrm>
          <a:prstGeom prst="rect">
            <a:avLst/>
          </a:prstGeom>
          <a:noFill/>
        </p:spPr>
      </p:pic>
      <p:sp>
        <p:nvSpPr>
          <p:cNvPr id="5" name="TextBox 4"/>
          <p:cNvSpPr txBox="1"/>
          <p:nvPr/>
        </p:nvSpPr>
        <p:spPr>
          <a:xfrm>
            <a:off x="152400" y="6488668"/>
            <a:ext cx="8839200" cy="369332"/>
          </a:xfrm>
          <a:prstGeom prst="rect">
            <a:avLst/>
          </a:prstGeom>
          <a:noFill/>
        </p:spPr>
        <p:txBody>
          <a:bodyPr wrap="square" rtlCol="0">
            <a:spAutoFit/>
          </a:bodyPr>
          <a:lstStyle/>
          <a:p>
            <a:pPr algn="ctr"/>
            <a:r>
              <a:rPr lang="en-US" dirty="0" smtClean="0"/>
              <a:t>Image credit: http://www.flickr.com/photos/solbronumberone/4895471094/</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Advertising and Analytics</a:t>
            </a:r>
            <a:endParaRPr lang="en-US" dirty="0"/>
          </a:p>
        </p:txBody>
      </p:sp>
      <p:sp>
        <p:nvSpPr>
          <p:cNvPr id="3" name="Content Placeholder 2"/>
          <p:cNvSpPr>
            <a:spLocks noGrp="1"/>
          </p:cNvSpPr>
          <p:nvPr>
            <p:ph idx="1"/>
          </p:nvPr>
        </p:nvSpPr>
        <p:spPr/>
        <p:txBody>
          <a:bodyPr/>
          <a:lstStyle/>
          <a:p>
            <a:r>
              <a:rPr lang="en-US" dirty="0" smtClean="0"/>
              <a:t>Only two advertising solutions in town:</a:t>
            </a:r>
          </a:p>
          <a:p>
            <a:pPr lvl="1"/>
            <a:r>
              <a:rPr lang="en-US" b="1" dirty="0" err="1" smtClean="0"/>
              <a:t>AdMob</a:t>
            </a:r>
            <a:r>
              <a:rPr lang="en-US" dirty="0" smtClean="0"/>
              <a:t>, recently acquired by Google for $750M</a:t>
            </a:r>
          </a:p>
          <a:p>
            <a:pPr lvl="1"/>
            <a:r>
              <a:rPr lang="en-US" dirty="0" smtClean="0"/>
              <a:t>Google </a:t>
            </a:r>
            <a:r>
              <a:rPr lang="en-US" b="1" dirty="0" err="1" smtClean="0"/>
              <a:t>AdSense</a:t>
            </a:r>
            <a:r>
              <a:rPr lang="en-US" dirty="0" smtClean="0"/>
              <a:t> for Mobile (beta-</a:t>
            </a:r>
            <a:r>
              <a:rPr lang="en-US" dirty="0" err="1" smtClean="0"/>
              <a:t>ish</a:t>
            </a:r>
            <a:r>
              <a:rPr lang="en-US" dirty="0" smtClean="0"/>
              <a:t>)</a:t>
            </a:r>
          </a:p>
          <a:p>
            <a:r>
              <a:rPr lang="en-US" dirty="0" smtClean="0"/>
              <a:t>You get a UI control that displays ads, along with some choice about location-awareness and keywords</a:t>
            </a:r>
          </a:p>
          <a:p>
            <a:r>
              <a:rPr lang="en-US" dirty="0" smtClean="0"/>
              <a:t>…</a:t>
            </a:r>
          </a:p>
          <a:p>
            <a:r>
              <a:rPr lang="en-US" b="1" dirty="0" smtClean="0"/>
              <a:t>Profit</a:t>
            </a:r>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AdMob</a:t>
            </a:r>
            <a:r>
              <a:rPr lang="en-US" dirty="0" smtClean="0"/>
              <a:t> Screenshot</a:t>
            </a:r>
            <a:endParaRPr lang="en-US" dirty="0"/>
          </a:p>
        </p:txBody>
      </p:sp>
      <p:sp>
        <p:nvSpPr>
          <p:cNvPr id="3" name="Content Placeholder 2"/>
          <p:cNvSpPr>
            <a:spLocks noGrp="1"/>
          </p:cNvSpPr>
          <p:nvPr>
            <p:ph idx="1"/>
          </p:nvPr>
        </p:nvSpPr>
        <p:spPr/>
        <p:txBody>
          <a:bodyPr/>
          <a:lstStyle/>
          <a:p>
            <a:endParaRPr lang="en-US"/>
          </a:p>
        </p:txBody>
      </p:sp>
      <p:pic>
        <p:nvPicPr>
          <p:cNvPr id="34818" name="Picture 2" descr="D:\Users\Martin\Desktop\Introduction to the Android Platform\admob1.png"/>
          <p:cNvPicPr>
            <a:picLocks noChangeAspect="1" noChangeArrowheads="1"/>
          </p:cNvPicPr>
          <p:nvPr/>
        </p:nvPicPr>
        <p:blipFill>
          <a:blip r:embed="rId2" cstate="print"/>
          <a:srcRect/>
          <a:stretch>
            <a:fillRect/>
          </a:stretch>
        </p:blipFill>
        <p:spPr bwMode="auto">
          <a:xfrm>
            <a:off x="0" y="457200"/>
            <a:ext cx="9172575" cy="57912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Oracle</a:t>
            </a:r>
            <a:r>
              <a:rPr lang="en-US" dirty="0" smtClean="0"/>
              <a:t> (lions), </a:t>
            </a:r>
            <a:r>
              <a:rPr lang="en-US" b="1" dirty="0" smtClean="0"/>
              <a:t>rooting</a:t>
            </a:r>
            <a:r>
              <a:rPr lang="en-US" dirty="0" smtClean="0"/>
              <a:t> (tigers), </a:t>
            </a:r>
            <a:r>
              <a:rPr lang="en-US" b="1" dirty="0" smtClean="0"/>
              <a:t>privacy</a:t>
            </a:r>
            <a:r>
              <a:rPr lang="en-US" dirty="0" smtClean="0"/>
              <a:t> (bears), and </a:t>
            </a:r>
            <a:r>
              <a:rPr lang="en-US" b="1" dirty="0" smtClean="0"/>
              <a:t>more</a:t>
            </a:r>
            <a:r>
              <a:rPr lang="en-US" dirty="0" smtClean="0"/>
              <a:t> (oh my!)</a:t>
            </a:r>
            <a:endParaRPr lang="en-US" dirty="0"/>
          </a:p>
        </p:txBody>
      </p:sp>
      <p:sp>
        <p:nvSpPr>
          <p:cNvPr id="3" name="Content Placeholder 2"/>
          <p:cNvSpPr>
            <a:spLocks noGrp="1"/>
          </p:cNvSpPr>
          <p:nvPr>
            <p:ph idx="1"/>
          </p:nvPr>
        </p:nvSpPr>
        <p:spPr/>
        <p:txBody>
          <a:bodyPr/>
          <a:lstStyle/>
          <a:p>
            <a:r>
              <a:rPr lang="en-US" dirty="0" smtClean="0"/>
              <a:t>August 2010 – Oracle sues Google over patent and copyright infringement over Java IP</a:t>
            </a:r>
          </a:p>
          <a:p>
            <a:r>
              <a:rPr lang="en-US" dirty="0" smtClean="0"/>
              <a:t>G2 ‘temporary’ root, </a:t>
            </a:r>
            <a:r>
              <a:rPr lang="en-US" dirty="0" err="1" smtClean="0"/>
              <a:t>modders</a:t>
            </a:r>
            <a:r>
              <a:rPr lang="en-US" dirty="0" smtClean="0"/>
              <a:t> like </a:t>
            </a:r>
            <a:r>
              <a:rPr lang="en-US" dirty="0" err="1" smtClean="0"/>
              <a:t>Cyanogen</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r>
              <a:rPr lang="en-US" b="1" dirty="0" smtClean="0"/>
              <a:t>2005</a:t>
            </a:r>
            <a:r>
              <a:rPr lang="en-US" dirty="0" smtClean="0"/>
              <a:t> – Google acquired Android Inc.</a:t>
            </a:r>
          </a:p>
          <a:p>
            <a:r>
              <a:rPr lang="en-US" b="1" dirty="0" smtClean="0"/>
              <a:t>2007</a:t>
            </a:r>
            <a:r>
              <a:rPr lang="en-US" dirty="0" smtClean="0"/>
              <a:t> – Open Handset Alliance formed</a:t>
            </a:r>
          </a:p>
          <a:p>
            <a:pPr lvl="1"/>
            <a:r>
              <a:rPr lang="en-US" dirty="0" smtClean="0"/>
              <a:t>Android is the </a:t>
            </a:r>
            <a:r>
              <a:rPr lang="en-US" b="1" dirty="0" smtClean="0"/>
              <a:t>first OHA product</a:t>
            </a:r>
          </a:p>
          <a:p>
            <a:r>
              <a:rPr lang="en-US" dirty="0" smtClean="0"/>
              <a:t>Released </a:t>
            </a:r>
            <a:r>
              <a:rPr lang="en-US" b="1" dirty="0" smtClean="0"/>
              <a:t>2009</a:t>
            </a:r>
            <a:r>
              <a:rPr lang="en-US" dirty="0" smtClean="0"/>
              <a:t> – ver. 1.1, 1.5, 1.6, 2.0, 2.1</a:t>
            </a:r>
          </a:p>
          <a:p>
            <a:r>
              <a:rPr lang="en-US" dirty="0" smtClean="0"/>
              <a:t>Released </a:t>
            </a:r>
            <a:r>
              <a:rPr lang="en-US" b="1" dirty="0" smtClean="0"/>
              <a:t>2010</a:t>
            </a:r>
            <a:r>
              <a:rPr lang="en-US" dirty="0" smtClean="0"/>
              <a:t> – ver. 2.2 (May), 2.3 (Q4?)</a:t>
            </a:r>
          </a:p>
          <a:p>
            <a:r>
              <a:rPr lang="en-US" dirty="0" smtClean="0"/>
              <a:t>Cupcake, Donut, Éclair, </a:t>
            </a:r>
            <a:r>
              <a:rPr lang="en-US" dirty="0" err="1" smtClean="0"/>
              <a:t>Froyo</a:t>
            </a:r>
            <a:r>
              <a:rPr lang="en-US" dirty="0" smtClean="0"/>
              <a:t>, Gingerbread…</a:t>
            </a:r>
          </a:p>
          <a:p>
            <a:r>
              <a:rPr lang="en-US" b="1" dirty="0" smtClean="0"/>
              <a:t>2010 Q2</a:t>
            </a:r>
            <a:r>
              <a:rPr lang="en-US" dirty="0" smtClean="0"/>
              <a:t> – Android </a:t>
            </a:r>
            <a:r>
              <a:rPr lang="en-US" b="1" dirty="0" smtClean="0"/>
              <a:t>ranked first </a:t>
            </a:r>
            <a:r>
              <a:rPr lang="en-US" dirty="0" smtClean="0"/>
              <a:t>among all </a:t>
            </a:r>
            <a:r>
              <a:rPr lang="en-US" dirty="0" err="1" smtClean="0"/>
              <a:t>smartphone</a:t>
            </a:r>
            <a:r>
              <a:rPr lang="en-US" dirty="0" smtClean="0"/>
              <a:t> OS handsets sold in US (33%)</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 Questions?</a:t>
            </a:r>
            <a:endParaRPr lang="en-US" dirty="0"/>
          </a:p>
        </p:txBody>
      </p:sp>
      <p:pic>
        <p:nvPicPr>
          <p:cNvPr id="9217" name="Picture 1" descr="D:\Users\Martin\Desktop\Introduction to the Android Platform\waiting.jpg"/>
          <p:cNvPicPr>
            <a:picLocks noChangeAspect="1" noChangeArrowheads="1"/>
          </p:cNvPicPr>
          <p:nvPr/>
        </p:nvPicPr>
        <p:blipFill>
          <a:blip r:embed="rId2" cstate="print"/>
          <a:srcRect/>
          <a:stretch>
            <a:fillRect/>
          </a:stretch>
        </p:blipFill>
        <p:spPr bwMode="auto">
          <a:xfrm>
            <a:off x="914400" y="1247775"/>
            <a:ext cx="7038975" cy="5076825"/>
          </a:xfrm>
          <a:prstGeom prst="rect">
            <a:avLst/>
          </a:prstGeom>
          <a:noFill/>
          <a:ln w="3175">
            <a:solidFill>
              <a:schemeClr val="tx1">
                <a:alpha val="65000"/>
              </a:schemeClr>
            </a:solidFill>
          </a:ln>
          <a:effectLst>
            <a:outerShdw blurRad="50800" dist="38100" dir="2700000" algn="tl" rotWithShape="0">
              <a:prstClr val="black">
                <a:alpha val="40000"/>
              </a:prstClr>
            </a:outerShdw>
          </a:effectLst>
        </p:spPr>
      </p:pic>
      <p:sp>
        <p:nvSpPr>
          <p:cNvPr id="6" name="TextBox 5"/>
          <p:cNvSpPr txBox="1"/>
          <p:nvPr/>
        </p:nvSpPr>
        <p:spPr>
          <a:xfrm>
            <a:off x="152400" y="6488668"/>
            <a:ext cx="8839200" cy="369332"/>
          </a:xfrm>
          <a:prstGeom prst="rect">
            <a:avLst/>
          </a:prstGeom>
          <a:noFill/>
        </p:spPr>
        <p:txBody>
          <a:bodyPr wrap="square" rtlCol="0">
            <a:spAutoFit/>
          </a:bodyPr>
          <a:lstStyle/>
          <a:p>
            <a:pPr algn="ctr"/>
            <a:r>
              <a:rPr lang="en-US" dirty="0" smtClean="0"/>
              <a:t>Image credit: http://www.flickr.com/photos/12905355@N05/4129780521/</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Platform</a:t>
            </a:r>
            <a:endParaRPr lang="en-US" dirty="0"/>
          </a:p>
        </p:txBody>
      </p:sp>
      <p:sp>
        <p:nvSpPr>
          <p:cNvPr id="3" name="Content Placeholder 2"/>
          <p:cNvSpPr>
            <a:spLocks noGrp="1"/>
          </p:cNvSpPr>
          <p:nvPr>
            <p:ph idx="1"/>
          </p:nvPr>
        </p:nvSpPr>
        <p:spPr/>
        <p:txBody>
          <a:bodyPr>
            <a:normAutofit lnSpcReduction="10000"/>
          </a:bodyPr>
          <a:lstStyle/>
          <a:p>
            <a:r>
              <a:rPr lang="en-US" dirty="0" smtClean="0"/>
              <a:t>Android is a ‘component’ </a:t>
            </a:r>
            <a:r>
              <a:rPr lang="en-US" b="1" dirty="0" smtClean="0"/>
              <a:t>framework</a:t>
            </a:r>
          </a:p>
          <a:p>
            <a:r>
              <a:rPr lang="en-US" b="1" dirty="0" smtClean="0"/>
              <a:t>API Levels </a:t>
            </a:r>
            <a:r>
              <a:rPr lang="en-US" dirty="0" smtClean="0"/>
              <a:t>are from 1 (v 1.0) to 8 (v 2.2), generally applications are forward-compatible</a:t>
            </a:r>
          </a:p>
          <a:p>
            <a:r>
              <a:rPr lang="en-US" dirty="0" smtClean="0"/>
              <a:t>Software and hardware** </a:t>
            </a:r>
            <a:r>
              <a:rPr lang="en-US" b="1" dirty="0" smtClean="0"/>
              <a:t>features</a:t>
            </a:r>
            <a:r>
              <a:rPr lang="en-US" dirty="0" smtClean="0"/>
              <a:t>:</a:t>
            </a:r>
          </a:p>
          <a:p>
            <a:pPr lvl="1"/>
            <a:r>
              <a:rPr lang="en-US" dirty="0" err="1" smtClean="0"/>
              <a:t>WebKit</a:t>
            </a:r>
            <a:r>
              <a:rPr lang="en-US" dirty="0" smtClean="0"/>
              <a:t> browser with V8, </a:t>
            </a:r>
            <a:r>
              <a:rPr lang="en-US" dirty="0" err="1" smtClean="0"/>
              <a:t>SQLite</a:t>
            </a:r>
            <a:r>
              <a:rPr lang="en-US" dirty="0" smtClean="0"/>
              <a:t>, media support (MPEG4, H.264,MP3, AAC, AMR,JPG, PNG,GIF)</a:t>
            </a:r>
          </a:p>
          <a:p>
            <a:pPr lvl="1"/>
            <a:r>
              <a:rPr lang="en-US" dirty="0" smtClean="0"/>
              <a:t>Networking, GFX HW Acceleration, Camera, GPS, Compass, Touch screen, Keyboard, Accelerometer</a:t>
            </a:r>
          </a:p>
          <a:p>
            <a:pPr>
              <a:buNone/>
            </a:pPr>
            <a:r>
              <a:rPr lang="en-US" i="1" dirty="0" smtClean="0"/>
              <a:t>** - hardware dependent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Platform</a:t>
            </a:r>
            <a:r>
              <a:rPr lang="en-US" baseline="30000" dirty="0" smtClean="0"/>
              <a:t>2</a:t>
            </a:r>
            <a:endParaRPr lang="en-US" baseline="30000" dirty="0"/>
          </a:p>
        </p:txBody>
      </p:sp>
      <p:pic>
        <p:nvPicPr>
          <p:cNvPr id="31746" name="Picture 2" descr="D:\Users\Martin\Desktop\Introduction to the Android Platform\android-squared.jpg"/>
          <p:cNvPicPr>
            <a:picLocks noChangeAspect="1" noChangeArrowheads="1"/>
          </p:cNvPicPr>
          <p:nvPr/>
        </p:nvPicPr>
        <p:blipFill>
          <a:blip r:embed="rId2" cstate="print"/>
          <a:srcRect/>
          <a:stretch>
            <a:fillRect/>
          </a:stretch>
        </p:blipFill>
        <p:spPr bwMode="auto">
          <a:xfrm>
            <a:off x="1676400" y="1981200"/>
            <a:ext cx="5715000" cy="3390900"/>
          </a:xfrm>
          <a:prstGeom prst="rect">
            <a:avLst/>
          </a:prstGeom>
          <a:noFill/>
        </p:spPr>
      </p:pic>
      <p:sp>
        <p:nvSpPr>
          <p:cNvPr id="5" name="TextBox 4"/>
          <p:cNvSpPr txBox="1"/>
          <p:nvPr/>
        </p:nvSpPr>
        <p:spPr>
          <a:xfrm>
            <a:off x="152400" y="6488668"/>
            <a:ext cx="8839200" cy="369332"/>
          </a:xfrm>
          <a:prstGeom prst="rect">
            <a:avLst/>
          </a:prstGeom>
          <a:noFill/>
        </p:spPr>
        <p:txBody>
          <a:bodyPr wrap="square" rtlCol="0">
            <a:spAutoFit/>
          </a:bodyPr>
          <a:lstStyle/>
          <a:p>
            <a:pPr algn="ctr"/>
            <a:r>
              <a:rPr lang="en-US" dirty="0" smtClean="0"/>
              <a:t>Image credit: http://www.flickr.com/photos/fuxoft/3328859686/</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Platform (3)</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Programming abstractions:</a:t>
            </a:r>
          </a:p>
          <a:p>
            <a:pPr lvl="1"/>
            <a:r>
              <a:rPr lang="en-US" b="1" dirty="0" smtClean="0"/>
              <a:t>Manifest file</a:t>
            </a:r>
            <a:r>
              <a:rPr lang="en-US" dirty="0" smtClean="0"/>
              <a:t> (metadata)</a:t>
            </a:r>
          </a:p>
          <a:p>
            <a:pPr lvl="1"/>
            <a:r>
              <a:rPr lang="en-US" b="1" dirty="0" smtClean="0"/>
              <a:t>Services / Content Providers</a:t>
            </a:r>
          </a:p>
          <a:p>
            <a:pPr lvl="1"/>
            <a:r>
              <a:rPr lang="en-US" b="1" dirty="0" smtClean="0"/>
              <a:t>Activities</a:t>
            </a:r>
            <a:r>
              <a:rPr lang="en-US" dirty="0" smtClean="0"/>
              <a:t> (a single screen, UI thread)</a:t>
            </a:r>
          </a:p>
          <a:p>
            <a:pPr lvl="1"/>
            <a:r>
              <a:rPr lang="en-US" b="1" dirty="0" smtClean="0"/>
              <a:t>Views</a:t>
            </a:r>
            <a:r>
              <a:rPr lang="en-US" dirty="0" smtClean="0"/>
              <a:t> (UI elements)</a:t>
            </a:r>
          </a:p>
          <a:p>
            <a:pPr lvl="1"/>
            <a:r>
              <a:rPr lang="en-US" b="1" dirty="0" smtClean="0"/>
              <a:t>Intents</a:t>
            </a:r>
            <a:r>
              <a:rPr lang="en-US" dirty="0" smtClean="0"/>
              <a:t> (simple message passing)</a:t>
            </a:r>
          </a:p>
          <a:p>
            <a:pPr lvl="1"/>
            <a:r>
              <a:rPr lang="en-US" b="1" dirty="0" smtClean="0"/>
              <a:t>System Services</a:t>
            </a:r>
            <a:r>
              <a:rPr lang="en-US" dirty="0" smtClean="0"/>
              <a:t>: notifications, location, resources, and much, much more</a:t>
            </a:r>
          </a:p>
          <a:p>
            <a:r>
              <a:rPr lang="en-US" b="1" dirty="0" smtClean="0"/>
              <a:t>Process model</a:t>
            </a:r>
            <a:r>
              <a:rPr lang="en-US" dirty="0" smtClean="0"/>
              <a:t> (not application controlled): </a:t>
            </a:r>
          </a:p>
          <a:p>
            <a:pPr lvl="1"/>
            <a:r>
              <a:rPr lang="en-US" dirty="0" smtClean="0"/>
              <a:t>Foreground, Visible, Service, Background, Empty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chemeClr val="bg1"/>
                </a:solidFill>
              </a:rPr>
              <a:t>Image of platform</a:t>
            </a:r>
            <a:endParaRPr lang="en-US" dirty="0">
              <a:solidFill>
                <a:schemeClr val="bg1"/>
              </a:solidFill>
            </a:endParaRPr>
          </a:p>
        </p:txBody>
      </p:sp>
      <p:pic>
        <p:nvPicPr>
          <p:cNvPr id="4" name="Picture 2" descr="D:\Users\Martin\Desktop\Introduction to the Android Platform\framework.png"/>
          <p:cNvPicPr>
            <a:picLocks noChangeAspect="1" noChangeArrowheads="1"/>
          </p:cNvPicPr>
          <p:nvPr/>
        </p:nvPicPr>
        <p:blipFill>
          <a:blip r:embed="rId3" cstate="print"/>
          <a:srcRect/>
          <a:stretch>
            <a:fillRect/>
          </a:stretch>
        </p:blipFill>
        <p:spPr bwMode="auto">
          <a:xfrm>
            <a:off x="838200" y="533400"/>
            <a:ext cx="6153150" cy="5715000"/>
          </a:xfrm>
          <a:prstGeom prst="rect">
            <a:avLst/>
          </a:prstGeom>
          <a:noFill/>
        </p:spPr>
      </p:pic>
      <p:pic>
        <p:nvPicPr>
          <p:cNvPr id="2049" name="Picture 1" descr="D:\Users\Martin\Desktop\Introduction to the Android Platform\tux.gif"/>
          <p:cNvPicPr>
            <a:picLocks noChangeAspect="1" noChangeArrowheads="1"/>
          </p:cNvPicPr>
          <p:nvPr/>
        </p:nvPicPr>
        <p:blipFill>
          <a:blip r:embed="rId4" cstate="print"/>
          <a:srcRect/>
          <a:stretch>
            <a:fillRect/>
          </a:stretch>
        </p:blipFill>
        <p:spPr bwMode="auto">
          <a:xfrm>
            <a:off x="7239000" y="4953000"/>
            <a:ext cx="1428750" cy="1571625"/>
          </a:xfrm>
          <a:prstGeom prst="rect">
            <a:avLst/>
          </a:prstGeom>
          <a:noFill/>
        </p:spPr>
      </p:pic>
      <p:pic>
        <p:nvPicPr>
          <p:cNvPr id="2050" name="Picture 2" descr="D:\Users\Martin\Desktop\Introduction to the Android Platform\df-dalvik.png"/>
          <p:cNvPicPr>
            <a:picLocks noChangeAspect="1" noChangeArrowheads="1"/>
          </p:cNvPicPr>
          <p:nvPr/>
        </p:nvPicPr>
        <p:blipFill>
          <a:blip r:embed="rId5" cstate="print"/>
          <a:srcRect/>
          <a:stretch>
            <a:fillRect/>
          </a:stretch>
        </p:blipFill>
        <p:spPr bwMode="auto">
          <a:xfrm>
            <a:off x="6172200" y="2971800"/>
            <a:ext cx="2653018" cy="1752600"/>
          </a:xfrm>
          <a:prstGeom prst="rect">
            <a:avLst/>
          </a:prstGeom>
          <a:noFill/>
          <a:effectLst>
            <a:outerShdw blurRad="50800" dist="38100" dir="2700000" algn="tl" rotWithShape="0">
              <a:prstClr val="black">
                <a:alpha val="40000"/>
              </a:prstClr>
            </a:outerShdw>
          </a:effectLst>
        </p:spPr>
      </p:pic>
      <p:pic>
        <p:nvPicPr>
          <p:cNvPr id="2051" name="Picture 3" descr="D:\Users\Martin\Desktop\Introduction to the Android Platform\opensource_logo.gif"/>
          <p:cNvPicPr>
            <a:picLocks noChangeAspect="1" noChangeArrowheads="1"/>
          </p:cNvPicPr>
          <p:nvPr/>
        </p:nvPicPr>
        <p:blipFill>
          <a:blip r:embed="rId6" cstate="print"/>
          <a:srcRect/>
          <a:stretch>
            <a:fillRect/>
          </a:stretch>
        </p:blipFill>
        <p:spPr bwMode="auto">
          <a:xfrm>
            <a:off x="1524000" y="3657600"/>
            <a:ext cx="1236870" cy="1066800"/>
          </a:xfrm>
          <a:prstGeom prst="rect">
            <a:avLst/>
          </a:prstGeom>
          <a:noFill/>
          <a:effectLst>
            <a:outerShdw blurRad="50800" dist="38100" dir="2700000" algn="tl" rotWithShape="0">
              <a:prstClr val="black">
                <a:alpha val="40000"/>
              </a:prstClr>
            </a:outerShdw>
          </a:effectLst>
        </p:spPr>
      </p:pic>
      <p:pic>
        <p:nvPicPr>
          <p:cNvPr id="2052" name="Picture 4" descr="D:\Users\Martin\Desktop\Introduction to the Android Platform\android-app-icon.png"/>
          <p:cNvPicPr>
            <a:picLocks noChangeAspect="1" noChangeArrowheads="1"/>
          </p:cNvPicPr>
          <p:nvPr/>
        </p:nvPicPr>
        <p:blipFill>
          <a:blip r:embed="rId7" cstate="print"/>
          <a:srcRect/>
          <a:stretch>
            <a:fillRect/>
          </a:stretch>
        </p:blipFill>
        <p:spPr bwMode="auto">
          <a:xfrm>
            <a:off x="7543800" y="1676400"/>
            <a:ext cx="925513" cy="92551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Dalvik Virtual</a:t>
            </a:r>
            <a:r>
              <a:rPr lang="en-US" baseline="0" dirty="0" smtClean="0"/>
              <a:t> Machine</a:t>
            </a:r>
            <a:endParaRPr lang="en-US" dirty="0"/>
          </a:p>
        </p:txBody>
      </p:sp>
      <p:sp>
        <p:nvSpPr>
          <p:cNvPr id="3" name="Content Placeholder 2"/>
          <p:cNvSpPr>
            <a:spLocks noGrp="1"/>
          </p:cNvSpPr>
          <p:nvPr>
            <p:ph idx="1"/>
          </p:nvPr>
        </p:nvSpPr>
        <p:spPr/>
        <p:txBody>
          <a:bodyPr>
            <a:normAutofit/>
          </a:bodyPr>
          <a:lstStyle/>
          <a:p>
            <a:r>
              <a:rPr lang="en-US" dirty="0" smtClean="0"/>
              <a:t>Open source, Apache 2 license</a:t>
            </a:r>
          </a:p>
          <a:p>
            <a:r>
              <a:rPr lang="en-US" dirty="0" smtClean="0"/>
              <a:t>Built on a subset of </a:t>
            </a:r>
            <a:r>
              <a:rPr lang="en-US" b="1" dirty="0" smtClean="0"/>
              <a:t>Apache Harmony</a:t>
            </a:r>
          </a:p>
          <a:p>
            <a:r>
              <a:rPr lang="en-US" dirty="0" smtClean="0"/>
              <a:t>Executes on a modified </a:t>
            </a:r>
            <a:r>
              <a:rPr lang="en-US" i="1" dirty="0" smtClean="0"/>
              <a:t>2.6.x</a:t>
            </a:r>
            <a:r>
              <a:rPr lang="en-US" dirty="0" smtClean="0"/>
              <a:t> </a:t>
            </a:r>
            <a:r>
              <a:rPr lang="en-US" b="1" dirty="0" smtClean="0"/>
              <a:t>Linux</a:t>
            </a:r>
            <a:r>
              <a:rPr lang="en-US" dirty="0" smtClean="0"/>
              <a:t> Kernel</a:t>
            </a:r>
          </a:p>
          <a:p>
            <a:r>
              <a:rPr lang="en-US" b="1" dirty="0" smtClean="0"/>
              <a:t>Java</a:t>
            </a:r>
            <a:r>
              <a:rPr lang="en-US" dirty="0" smtClean="0"/>
              <a:t> </a:t>
            </a:r>
            <a:r>
              <a:rPr lang="en-US" dirty="0" err="1" smtClean="0"/>
              <a:t>bytecode</a:t>
            </a:r>
            <a:r>
              <a:rPr lang="en-US" dirty="0" smtClean="0"/>
              <a:t> is compiled to </a:t>
            </a:r>
            <a:r>
              <a:rPr lang="en-US" b="1" dirty="0" smtClean="0"/>
              <a:t>Dalvik</a:t>
            </a:r>
            <a:r>
              <a:rPr lang="en-US" dirty="0" smtClean="0"/>
              <a:t> </a:t>
            </a:r>
            <a:r>
              <a:rPr lang="en-US" dirty="0" err="1" smtClean="0"/>
              <a:t>bytecode</a:t>
            </a:r>
            <a:r>
              <a:rPr lang="en-US" dirty="0" smtClean="0"/>
              <a:t>, placed in an .</a:t>
            </a:r>
            <a:r>
              <a:rPr lang="en-US" dirty="0" err="1" smtClean="0"/>
              <a:t>apk</a:t>
            </a:r>
            <a:r>
              <a:rPr lang="en-US" dirty="0" smtClean="0"/>
              <a:t> file that is distributed</a:t>
            </a:r>
          </a:p>
          <a:p>
            <a:r>
              <a:rPr lang="en-US" dirty="0" smtClean="0"/>
              <a:t>Register-based VM, </a:t>
            </a:r>
            <a:r>
              <a:rPr lang="en-US" b="1" dirty="0" smtClean="0"/>
              <a:t>extremely optimized for mobile</a:t>
            </a:r>
            <a:r>
              <a:rPr lang="en-US" dirty="0" smtClean="0"/>
              <a:t> applications and </a:t>
            </a:r>
            <a:r>
              <a:rPr lang="en-US" b="1" dirty="0" smtClean="0"/>
              <a:t>concurrent</a:t>
            </a:r>
            <a:r>
              <a:rPr lang="en-US" dirty="0" smtClean="0"/>
              <a:t> VMs</a:t>
            </a:r>
          </a:p>
          <a:p>
            <a:r>
              <a:rPr lang="en-US" dirty="0" smtClean="0"/>
              <a:t>Security through </a:t>
            </a:r>
            <a:r>
              <a:rPr lang="en-US" b="1" dirty="0" smtClean="0"/>
              <a:t>permission</a:t>
            </a:r>
            <a:r>
              <a:rPr lang="en-US" dirty="0" smtClean="0"/>
              <a:t>, VM </a:t>
            </a:r>
            <a:r>
              <a:rPr lang="en-US" b="1" dirty="0" smtClean="0"/>
              <a:t>isolation</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Hello World (Java)</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solidFill>
                  <a:schemeClr val="bg2">
                    <a:lumMod val="40000"/>
                    <a:lumOff val="60000"/>
                  </a:schemeClr>
                </a:solidFill>
              </a:rPr>
              <a:t>	package</a:t>
            </a:r>
            <a:r>
              <a:rPr lang="en-US" dirty="0" smtClean="0"/>
              <a:t> </a:t>
            </a:r>
            <a:r>
              <a:rPr lang="en-US" dirty="0" err="1" smtClean="0"/>
              <a:t>com.example.helloandroid</a:t>
            </a:r>
            <a:r>
              <a:rPr lang="en-US" dirty="0" smtClean="0"/>
              <a:t>;</a:t>
            </a:r>
            <a:br>
              <a:rPr lang="en-US" dirty="0" smtClean="0"/>
            </a:br>
            <a:r>
              <a:rPr lang="en-US" dirty="0" smtClean="0"/>
              <a:t/>
            </a:r>
            <a:br>
              <a:rPr lang="en-US" dirty="0" smtClean="0"/>
            </a:br>
            <a:r>
              <a:rPr lang="en-US" dirty="0" smtClean="0">
                <a:solidFill>
                  <a:schemeClr val="bg2">
                    <a:lumMod val="40000"/>
                    <a:lumOff val="60000"/>
                  </a:schemeClr>
                </a:solidFill>
              </a:rPr>
              <a:t>import</a:t>
            </a:r>
            <a:r>
              <a:rPr lang="en-US" dirty="0" smtClean="0"/>
              <a:t> </a:t>
            </a:r>
            <a:r>
              <a:rPr lang="en-US" dirty="0" err="1" smtClean="0"/>
              <a:t>android.app.</a:t>
            </a:r>
            <a:r>
              <a:rPr lang="en-US" dirty="0" err="1" smtClean="0">
                <a:solidFill>
                  <a:schemeClr val="accent4">
                    <a:lumMod val="60000"/>
                    <a:lumOff val="40000"/>
                  </a:schemeClr>
                </a:solidFill>
              </a:rPr>
              <a:t>Activity</a:t>
            </a:r>
            <a:r>
              <a:rPr lang="en-US" dirty="0" smtClean="0"/>
              <a:t>;</a:t>
            </a:r>
            <a:br>
              <a:rPr lang="en-US" dirty="0" smtClean="0"/>
            </a:br>
            <a:r>
              <a:rPr lang="en-US" dirty="0" smtClean="0">
                <a:solidFill>
                  <a:schemeClr val="bg2">
                    <a:lumMod val="40000"/>
                    <a:lumOff val="60000"/>
                  </a:schemeClr>
                </a:solidFill>
              </a:rPr>
              <a:t>import</a:t>
            </a:r>
            <a:r>
              <a:rPr lang="en-US" dirty="0" smtClean="0"/>
              <a:t> </a:t>
            </a:r>
            <a:r>
              <a:rPr lang="en-US" dirty="0" err="1" smtClean="0"/>
              <a:t>android.os.</a:t>
            </a:r>
            <a:r>
              <a:rPr lang="en-US" dirty="0" err="1" smtClean="0">
                <a:solidFill>
                  <a:schemeClr val="accent4">
                    <a:lumMod val="60000"/>
                    <a:lumOff val="40000"/>
                  </a:schemeClr>
                </a:solidFill>
              </a:rPr>
              <a:t>Bundle</a:t>
            </a:r>
            <a:r>
              <a:rPr lang="en-US" dirty="0" smtClean="0"/>
              <a:t>;</a:t>
            </a:r>
          </a:p>
          <a:p>
            <a:pPr>
              <a:buNone/>
            </a:pPr>
            <a:r>
              <a:rPr lang="en-US" dirty="0" smtClean="0"/>
              <a:t>	</a:t>
            </a:r>
            <a:r>
              <a:rPr lang="en-US" dirty="0" smtClean="0">
                <a:solidFill>
                  <a:schemeClr val="bg2">
                    <a:lumMod val="40000"/>
                    <a:lumOff val="60000"/>
                  </a:schemeClr>
                </a:solidFill>
              </a:rPr>
              <a:t>import</a:t>
            </a:r>
            <a:r>
              <a:rPr lang="en-US" dirty="0" smtClean="0"/>
              <a:t> </a:t>
            </a:r>
            <a:r>
              <a:rPr lang="en-US" dirty="0" err="1" smtClean="0"/>
              <a:t>android.widget.</a:t>
            </a:r>
            <a:r>
              <a:rPr lang="en-US" dirty="0" err="1" smtClean="0">
                <a:solidFill>
                  <a:schemeClr val="accent4">
                    <a:lumMod val="60000"/>
                    <a:lumOff val="40000"/>
                  </a:schemeClr>
                </a:solidFill>
              </a:rPr>
              <a:t>TextView</a:t>
            </a:r>
            <a:r>
              <a:rPr lang="en-US" dirty="0" smtClean="0"/>
              <a:t>;</a:t>
            </a:r>
            <a:br>
              <a:rPr lang="en-US" dirty="0" smtClean="0"/>
            </a:br>
            <a:r>
              <a:rPr lang="en-US" dirty="0" smtClean="0"/>
              <a:t/>
            </a:r>
            <a:br>
              <a:rPr lang="en-US" dirty="0" smtClean="0"/>
            </a:br>
            <a:r>
              <a:rPr lang="en-US" dirty="0" smtClean="0">
                <a:solidFill>
                  <a:schemeClr val="bg2">
                    <a:lumMod val="40000"/>
                    <a:lumOff val="60000"/>
                  </a:schemeClr>
                </a:solidFill>
              </a:rPr>
              <a:t>public class </a:t>
            </a:r>
            <a:r>
              <a:rPr lang="en-US" dirty="0" err="1" smtClean="0">
                <a:solidFill>
                  <a:schemeClr val="accent4">
                    <a:lumMod val="60000"/>
                    <a:lumOff val="40000"/>
                  </a:schemeClr>
                </a:solidFill>
              </a:rPr>
              <a:t>HelloAndroid</a:t>
            </a:r>
            <a:r>
              <a:rPr lang="en-US" dirty="0" smtClean="0"/>
              <a:t> </a:t>
            </a:r>
            <a:r>
              <a:rPr lang="en-US" dirty="0" smtClean="0">
                <a:solidFill>
                  <a:schemeClr val="bg2">
                    <a:lumMod val="40000"/>
                    <a:lumOff val="60000"/>
                  </a:schemeClr>
                </a:solidFill>
              </a:rPr>
              <a:t>extends</a:t>
            </a:r>
            <a:r>
              <a:rPr lang="en-US" dirty="0" smtClean="0"/>
              <a:t> </a:t>
            </a:r>
            <a:r>
              <a:rPr lang="en-US" dirty="0" smtClean="0">
                <a:solidFill>
                  <a:schemeClr val="accent4">
                    <a:lumMod val="60000"/>
                    <a:lumOff val="40000"/>
                  </a:schemeClr>
                </a:solidFill>
              </a:rPr>
              <a:t>Activity</a:t>
            </a:r>
            <a:r>
              <a:rPr lang="en-US" dirty="0" smtClean="0"/>
              <a:t> {</a:t>
            </a:r>
            <a:br>
              <a:rPr lang="en-US" dirty="0" smtClean="0"/>
            </a:br>
            <a:r>
              <a:rPr lang="en-US" dirty="0" smtClean="0"/>
              <a:t>    </a:t>
            </a:r>
            <a:r>
              <a:rPr lang="en-US" dirty="0" smtClean="0">
                <a:solidFill>
                  <a:schemeClr val="accent2">
                    <a:lumMod val="60000"/>
                    <a:lumOff val="40000"/>
                  </a:schemeClr>
                </a:solidFill>
              </a:rPr>
              <a:t>/** Called when the activity is first created. */</a:t>
            </a:r>
            <a:br>
              <a:rPr lang="en-US" dirty="0" smtClean="0">
                <a:solidFill>
                  <a:schemeClr val="accent2">
                    <a:lumMod val="60000"/>
                    <a:lumOff val="40000"/>
                  </a:schemeClr>
                </a:solidFill>
              </a:rPr>
            </a:br>
            <a:r>
              <a:rPr lang="en-US" dirty="0" smtClean="0"/>
              <a:t>    </a:t>
            </a:r>
            <a:r>
              <a:rPr lang="en-US" dirty="0" smtClean="0">
                <a:solidFill>
                  <a:schemeClr val="accent3">
                    <a:lumMod val="60000"/>
                    <a:lumOff val="40000"/>
                  </a:schemeClr>
                </a:solidFill>
              </a:rPr>
              <a:t>@Override</a:t>
            </a:r>
            <a:r>
              <a:rPr lang="en-US" dirty="0" smtClean="0"/>
              <a:t/>
            </a:r>
            <a:br>
              <a:rPr lang="en-US" dirty="0" smtClean="0"/>
            </a:br>
            <a:r>
              <a:rPr lang="en-US" dirty="0" smtClean="0"/>
              <a:t>    </a:t>
            </a:r>
            <a:r>
              <a:rPr lang="en-US" dirty="0" smtClean="0">
                <a:solidFill>
                  <a:schemeClr val="bg2">
                    <a:lumMod val="40000"/>
                    <a:lumOff val="60000"/>
                  </a:schemeClr>
                </a:solidFill>
              </a:rPr>
              <a:t>public void</a:t>
            </a:r>
            <a:r>
              <a:rPr lang="en-US" dirty="0" smtClean="0"/>
              <a:t> </a:t>
            </a:r>
            <a:r>
              <a:rPr lang="en-US" dirty="0" err="1" smtClean="0"/>
              <a:t>onCreate</a:t>
            </a:r>
            <a:r>
              <a:rPr lang="en-US" dirty="0" smtClean="0"/>
              <a:t>(</a:t>
            </a:r>
            <a:r>
              <a:rPr lang="en-US" dirty="0" smtClean="0">
                <a:solidFill>
                  <a:schemeClr val="accent4">
                    <a:lumMod val="60000"/>
                    <a:lumOff val="40000"/>
                  </a:schemeClr>
                </a:solidFill>
              </a:rPr>
              <a:t>Bundle</a:t>
            </a:r>
            <a:r>
              <a:rPr lang="en-US" dirty="0" smtClean="0"/>
              <a:t> </a:t>
            </a:r>
            <a:r>
              <a:rPr lang="en-US" dirty="0" err="1" smtClean="0"/>
              <a:t>savedInstanceState</a:t>
            </a:r>
            <a:r>
              <a:rPr lang="en-US" dirty="0" smtClean="0"/>
              <a:t>) {</a:t>
            </a:r>
            <a:br>
              <a:rPr lang="en-US" dirty="0" smtClean="0"/>
            </a:br>
            <a:r>
              <a:rPr lang="en-US" dirty="0" smtClean="0"/>
              <a:t>        </a:t>
            </a:r>
            <a:r>
              <a:rPr lang="en-US" dirty="0" err="1" smtClean="0">
                <a:solidFill>
                  <a:schemeClr val="bg2">
                    <a:lumMod val="40000"/>
                    <a:lumOff val="60000"/>
                  </a:schemeClr>
                </a:solidFill>
              </a:rPr>
              <a:t>super</a:t>
            </a:r>
            <a:r>
              <a:rPr lang="en-US" dirty="0" err="1" smtClean="0"/>
              <a:t>.onCreate</a:t>
            </a:r>
            <a:r>
              <a:rPr lang="en-US" dirty="0" smtClean="0"/>
              <a:t>(</a:t>
            </a:r>
            <a:r>
              <a:rPr lang="en-US" dirty="0" err="1" smtClean="0"/>
              <a:t>savedInstanceState</a:t>
            </a:r>
            <a:r>
              <a:rPr lang="en-US" dirty="0" smtClean="0"/>
              <a:t>);</a:t>
            </a:r>
            <a:br>
              <a:rPr lang="en-US" dirty="0" smtClean="0"/>
            </a:br>
            <a:r>
              <a:rPr lang="en-US" dirty="0" smtClean="0"/>
              <a:t>        </a:t>
            </a:r>
            <a:r>
              <a:rPr lang="en-US" dirty="0" err="1" smtClean="0">
                <a:solidFill>
                  <a:schemeClr val="accent4">
                    <a:lumMod val="60000"/>
                    <a:lumOff val="40000"/>
                  </a:schemeClr>
                </a:solidFill>
              </a:rPr>
              <a:t>TextView</a:t>
            </a:r>
            <a:r>
              <a:rPr lang="en-US" dirty="0" smtClean="0"/>
              <a:t> </a:t>
            </a:r>
            <a:r>
              <a:rPr lang="en-US" dirty="0" err="1" smtClean="0"/>
              <a:t>tv</a:t>
            </a:r>
            <a:r>
              <a:rPr lang="en-US" dirty="0" smtClean="0"/>
              <a:t> = </a:t>
            </a:r>
            <a:r>
              <a:rPr lang="en-US" dirty="0" smtClean="0">
                <a:solidFill>
                  <a:schemeClr val="bg2">
                    <a:lumMod val="40000"/>
                    <a:lumOff val="60000"/>
                  </a:schemeClr>
                </a:solidFill>
              </a:rPr>
              <a:t>new</a:t>
            </a:r>
            <a:r>
              <a:rPr lang="en-US" dirty="0" smtClean="0"/>
              <a:t> </a:t>
            </a:r>
            <a:r>
              <a:rPr lang="en-US" dirty="0" err="1" smtClean="0">
                <a:solidFill>
                  <a:schemeClr val="accent4">
                    <a:lumMod val="60000"/>
                    <a:lumOff val="40000"/>
                  </a:schemeClr>
                </a:solidFill>
              </a:rPr>
              <a:t>TextView</a:t>
            </a:r>
            <a:r>
              <a:rPr lang="en-US" dirty="0" smtClean="0"/>
              <a:t>(</a:t>
            </a:r>
            <a:r>
              <a:rPr lang="en-US" dirty="0" smtClean="0">
                <a:solidFill>
                  <a:schemeClr val="bg2">
                    <a:lumMod val="40000"/>
                    <a:lumOff val="60000"/>
                  </a:schemeClr>
                </a:solidFill>
              </a:rPr>
              <a:t>this</a:t>
            </a:r>
            <a:r>
              <a:rPr lang="en-US" dirty="0" smtClean="0"/>
              <a:t>);</a:t>
            </a:r>
            <a:br>
              <a:rPr lang="en-US" dirty="0" smtClean="0"/>
            </a:br>
            <a:r>
              <a:rPr lang="en-US" dirty="0" smtClean="0"/>
              <a:t>        </a:t>
            </a:r>
            <a:r>
              <a:rPr lang="en-US" dirty="0" err="1" smtClean="0"/>
              <a:t>tv.setText</a:t>
            </a:r>
            <a:r>
              <a:rPr lang="en-US" dirty="0" smtClean="0"/>
              <a:t>(</a:t>
            </a:r>
            <a:r>
              <a:rPr lang="en-US" dirty="0" smtClean="0">
                <a:solidFill>
                  <a:schemeClr val="accent3">
                    <a:lumMod val="60000"/>
                    <a:lumOff val="40000"/>
                  </a:schemeClr>
                </a:solidFill>
              </a:rPr>
              <a:t>"Hello, Android"</a:t>
            </a:r>
            <a:r>
              <a:rPr lang="en-US" dirty="0" smtClean="0"/>
              <a:t>);</a:t>
            </a:r>
            <a:br>
              <a:rPr lang="en-US" dirty="0" smtClean="0"/>
            </a:br>
            <a:r>
              <a:rPr lang="en-US" dirty="0" smtClean="0"/>
              <a:t>        </a:t>
            </a:r>
            <a:r>
              <a:rPr lang="en-US" dirty="0" err="1" smtClean="0"/>
              <a:t>setContentView</a:t>
            </a:r>
            <a:r>
              <a:rPr lang="en-US" dirty="0" smtClean="0"/>
              <a:t>(</a:t>
            </a:r>
            <a:r>
              <a:rPr lang="en-US" dirty="0" err="1" smtClean="0"/>
              <a:t>tv</a:t>
            </a:r>
            <a:r>
              <a:rPr lang="en-US" dirty="0" smtClean="0"/>
              <a:t>);</a:t>
            </a:r>
            <a:br>
              <a:rPr lang="en-US" dirty="0" smtClean="0"/>
            </a:br>
            <a:r>
              <a:rPr lang="en-US" dirty="0" smtClean="0"/>
              <a:t>    }</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buNone/>
            </a:pPr>
            <a:r>
              <a:rPr lang="en-US" dirty="0" smtClean="0"/>
              <a:t>More examples…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801</Words>
  <Application>Microsoft Office PowerPoint</Application>
  <PresentationFormat>On-screen Show (4:3)</PresentationFormat>
  <Paragraphs>114</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Introduction to Android</vt:lpstr>
      <vt:lpstr>History</vt:lpstr>
      <vt:lpstr>Android Platform</vt:lpstr>
      <vt:lpstr>Android Platform2</vt:lpstr>
      <vt:lpstr>Android Platform (3)</vt:lpstr>
      <vt:lpstr>Image of platform</vt:lpstr>
      <vt:lpstr>Dalvik Virtual Machine</vt:lpstr>
      <vt:lpstr>Example: Hello World (Java)</vt:lpstr>
      <vt:lpstr>Slide 9</vt:lpstr>
      <vt:lpstr>Alternative JVM Languages</vt:lpstr>
      <vt:lpstr>Alternative: Scala</vt:lpstr>
      <vt:lpstr>Alternative: Python</vt:lpstr>
      <vt:lpstr>Development Tools</vt:lpstr>
      <vt:lpstr>The Market</vt:lpstr>
      <vt:lpstr>Market Screenshot (1)</vt:lpstr>
      <vt:lpstr>Market Screenshot (2)</vt:lpstr>
      <vt:lpstr>Advertising and Analytics</vt:lpstr>
      <vt:lpstr>AdMob Screenshot</vt:lpstr>
      <vt:lpstr>Oracle (lions), rooting (tigers), privacy (bears), and more (oh my!)</vt:lpstr>
      <vt:lpstr>The End: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dc:title>
  <dc:creator>Martin</dc:creator>
  <cp:lastModifiedBy>Martin B. Smith</cp:lastModifiedBy>
  <cp:revision>111</cp:revision>
  <dcterms:created xsi:type="dcterms:W3CDTF">2006-08-16T00:00:00Z</dcterms:created>
  <dcterms:modified xsi:type="dcterms:W3CDTF">2010-10-20T03:51:32Z</dcterms:modified>
</cp:coreProperties>
</file>