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1" r:id="rId6"/>
    <p:sldId id="262" r:id="rId7"/>
    <p:sldId id="266" r:id="rId8"/>
    <p:sldId id="264" r:id="rId9"/>
    <p:sldId id="265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04F19-D5AA-44D4-8482-6A1E30C3F8CE}" v="44" dt="2025-05-21T17:44:25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56E13-2AA3-424C-8171-4E8F81734A64}" type="datetimeFigureOut">
              <a:rPr lang="de-AT" smtClean="0"/>
              <a:t>21.05.2025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7FF25-0F59-4621-A114-EE070A1735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055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Clickjacking</a:t>
            </a:r>
            <a:r>
              <a:rPr lang="de-DE"/>
              <a:t> ist eine Angriffstechnik, bei den unsichtbaren oder getarnten Elementen über eine vertrauenswürdige Webseite gelegt werden, um den Nutzer zu ungewollten Klicks und damit verbundenen Aktionen zu verleiten.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7FF25-0F59-4621-A114-EE070A173599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34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Die Seite setzt im HTTP-Header zum Beispiel:</a:t>
            </a:r>
          </a:p>
          <a:p>
            <a:r>
              <a:rPr lang="de-DE"/>
              <a:t>Dadurch dürfen </a:t>
            </a:r>
            <a:r>
              <a:rPr lang="de-DE" b="1"/>
              <a:t>nur</a:t>
            </a:r>
            <a:r>
              <a:rPr lang="de-DE"/>
              <a:t> Skripte von der eigenen Domain und von ads.trusted-adnetwork.com geladen werden.</a:t>
            </a:r>
          </a:p>
          <a:p>
            <a:r>
              <a:rPr lang="de-DE"/>
              <a:t>Werbenetzwerke wie ads.trusted-adnetwork.com verkaufen Anzeigenplätze per Auktion. Ein Angreifer kann dort eine Kampagne buchen und dabei </a:t>
            </a:r>
            <a:r>
              <a:rPr lang="de-DE" b="1"/>
              <a:t>eigenen JavaScript-Code</a:t>
            </a:r>
            <a:r>
              <a:rPr lang="de-DE"/>
              <a:t> als Werbeanzeige hochladen.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7FF25-0F59-4621-A114-EE070A173599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593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7FF25-0F59-4621-A114-EE070A173599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0167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DE"/>
              <a:t>Wenn ein Besucher die Seite aufruft, fügt das CMS automatisch diesen Werbe-&lt;</a:t>
            </a:r>
            <a:r>
              <a:rPr lang="de-DE" err="1"/>
              <a:t>script</a:t>
            </a:r>
            <a:r>
              <a:rPr lang="de-DE"/>
              <a:t>&gt;-Tag ein:</a:t>
            </a:r>
          </a:p>
          <a:p>
            <a:r>
              <a:rPr lang="de-DE"/>
              <a:t>Da ads.trusted-adnetwork.com in der CSP erlaubt ist, blockiert der Browser das Skript </a:t>
            </a:r>
            <a:r>
              <a:rPr lang="de-DE" b="1"/>
              <a:t>nicht</a:t>
            </a:r>
            <a:r>
              <a:rPr lang="de-DE"/>
              <a:t>.</a:t>
            </a:r>
          </a:p>
          <a:p>
            <a:pPr>
              <a:buNone/>
            </a:pPr>
            <a:r>
              <a:rPr lang="de-DE"/>
              <a:t>Der bösartige Code in evil.js kann dann zum Beispiel: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/>
              <a:t>Session-Cookies</a:t>
            </a:r>
            <a:r>
              <a:rPr lang="de-DE"/>
              <a:t> auslesen und an die Angreifer-Domain schicken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Keylogger einbauen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HTML-Formulare umleiten oder manipulieren</a:t>
            </a:r>
          </a:p>
          <a:p>
            <a:r>
              <a:rPr lang="de-DE"/>
              <a:t>CSP prüft </a:t>
            </a:r>
            <a:r>
              <a:rPr lang="de-DE" b="1"/>
              <a:t>nur</a:t>
            </a:r>
            <a:r>
              <a:rPr lang="de-DE"/>
              <a:t>, von </a:t>
            </a:r>
            <a:r>
              <a:rPr lang="de-DE" b="1"/>
              <a:t>welchen Domains</a:t>
            </a:r>
            <a:r>
              <a:rPr lang="de-DE"/>
              <a:t> Skripte geladen werden dürfen, </a:t>
            </a:r>
            <a:r>
              <a:rPr lang="de-DE" b="1"/>
              <a:t>nicht</a:t>
            </a:r>
            <a:r>
              <a:rPr lang="de-DE"/>
              <a:t> deren Inhalt.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7FF25-0F59-4621-A114-EE070A173599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388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3334F-F001-D3D1-5AF9-52AD5E1D5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7758BC-B21B-AC22-E6D0-237F87698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8345B0-DD6D-F70D-7D24-921553AD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1CE9-2249-49D5-84D9-CE3858AA0843}" type="datetimeFigureOut">
              <a:rPr lang="de-AT" smtClean="0"/>
              <a:t>21.05.2025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D06AD8-129A-383C-A53E-411299CD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B05B35-F574-558E-A3B2-5470AC51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F4CA-DCE2-418C-A843-ED740B8787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4555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BA18A-705A-7ED7-BD50-1FAE5CF1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520127-4E0F-BA90-9706-627126DD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2F389F-5438-D510-23BA-252F90EF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1CE9-2249-49D5-84D9-CE3858AA0843}" type="datetimeFigureOut">
              <a:rPr lang="de-AT" smtClean="0"/>
              <a:t>21.05.2025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D4EB11-B7AD-5C2A-52D3-B01F40FE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181A63-1B21-42CC-DA6C-8031A139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F4CA-DCE2-418C-A843-ED740B8787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627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11ECA2-01A5-46FD-467A-64FDF76B1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C2DB91-1A07-FE5E-1F87-CE9BA10CE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93C75-03EF-6445-1706-65F08ACB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1CE9-2249-49D5-84D9-CE3858AA0843}" type="datetimeFigureOut">
              <a:rPr lang="de-AT" smtClean="0"/>
              <a:t>21.05.2025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55A564-670D-3BEC-DCCA-03E09257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014416-8D5D-074F-6C4D-1F4EF73D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F4CA-DCE2-418C-A843-ED740B8787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8338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995C0-9ED3-47CE-17E9-539AD4F6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15878B-BF87-F29B-7D87-F1E5590F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B2FA0F-13FE-6BAB-773C-35B6E56F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1CE9-2249-49D5-84D9-CE3858AA0843}" type="datetimeFigureOut">
              <a:rPr lang="de-AT" smtClean="0"/>
              <a:t>21.05.2025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0AD23-F1CE-6C74-7AEF-1B6B2C7E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D74416-274B-0F2D-6EE6-50D0C301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F4CA-DCE2-418C-A843-ED740B8787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9894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4C5B0-F45C-8406-06FF-B472E1E3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D9CDC8-CFF5-9679-BEF2-D52C5FF6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885D96-3218-F8FE-4AD8-1726A9BC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1CE9-2249-49D5-84D9-CE3858AA0843}" type="datetimeFigureOut">
              <a:rPr lang="de-AT" smtClean="0"/>
              <a:t>21.05.2025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99C69E-51DC-1BAC-ACDE-153529BA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35974F-C77E-ECDB-E2AA-2D8CC64E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F4CA-DCE2-418C-A843-ED740B8787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2946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575AC-78E0-5FC7-55D4-D95C6B27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7F794-2C1A-5AAB-293D-4A3E97044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31F2F5-34AB-E5EE-6BA4-8673C24B8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BC1D4B-107C-38E9-60D4-FA36A45F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1CE9-2249-49D5-84D9-CE3858AA0843}" type="datetimeFigureOut">
              <a:rPr lang="de-AT" smtClean="0"/>
              <a:t>21.05.2025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D6826E-0961-ECAA-C7EB-16F85B1E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5AC84D-EC9B-9B51-9482-860CBA9A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F4CA-DCE2-418C-A843-ED740B8787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3083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FA7C5-3267-4623-A4BF-2B291F1B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0393-CF11-6F44-276C-F13DE5EE6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693E92-2945-1AEC-3EE9-842D2317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18E7AC-56EB-BE39-9285-0C603A24A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3BEFDE-795B-A0B3-AA2E-EAD95BC50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A75643-800D-81F1-1157-8A939BBF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1CE9-2249-49D5-84D9-CE3858AA0843}" type="datetimeFigureOut">
              <a:rPr lang="de-AT" smtClean="0"/>
              <a:t>21.05.2025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47A576-F1DF-0EEE-74AD-F9C6D6E7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7DABBFC-49FC-4A64-3E53-065436FB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F4CA-DCE2-418C-A843-ED740B8787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8289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2D8FA-0F9A-7A77-D838-326D5409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9B70D4-53E8-3202-95EE-803F6880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1CE9-2249-49D5-84D9-CE3858AA0843}" type="datetimeFigureOut">
              <a:rPr lang="de-AT" smtClean="0"/>
              <a:t>21.05.2025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EC5CD0-3F20-1AE5-AA19-EF42B74C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3D46E7-BE35-ECF5-419C-25ACAA42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F4CA-DCE2-418C-A843-ED740B8787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3268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DA14FA-FE04-8522-F6BB-77E67746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1CE9-2249-49D5-84D9-CE3858AA0843}" type="datetimeFigureOut">
              <a:rPr lang="de-AT" smtClean="0"/>
              <a:t>21.05.2025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357BB3-E494-ADD8-BC3D-562F4D21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240FAB-E228-3B19-9874-E34CC2DA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F4CA-DCE2-418C-A843-ED740B8787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6250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232C0-FAF4-0992-6892-BDB2E213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E131-7C09-049A-53DF-A5891D4D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61B8BA-94EC-448F-B79F-F46CF894B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728C4D-E2EB-C257-3931-EF7F7715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1CE9-2249-49D5-84D9-CE3858AA0843}" type="datetimeFigureOut">
              <a:rPr lang="de-AT" smtClean="0"/>
              <a:t>21.05.2025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07164D-2643-3AC1-F005-7C0B36EB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736271-A832-DB09-6C33-8846924B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F4CA-DCE2-418C-A843-ED740B8787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4306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1765F-1FC6-6851-0B04-146E93EC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FAE98F-C94F-D030-BBB6-455C3DFA3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EFAABA-39F0-71D5-E7A6-9B750F040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FA0D03-0CAC-B4D1-81A9-680D21BC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1CE9-2249-49D5-84D9-CE3858AA0843}" type="datetimeFigureOut">
              <a:rPr lang="de-AT" smtClean="0"/>
              <a:t>21.05.2025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62462D-38A2-5E34-E0EE-8A77EEF0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2EBB4D-C3E0-9D78-4298-FF68D037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F4CA-DCE2-418C-A843-ED740B8787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060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17C495-D210-44DB-95F7-71A768F4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553A65-0A0B-61F8-B4F6-1A4B9BD00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4FECD4-4514-7DFC-411C-B24BF8EBC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81CE9-2249-49D5-84D9-CE3858AA0843}" type="datetimeFigureOut">
              <a:rPr lang="de-AT" smtClean="0"/>
              <a:t>21.05.2025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2CAE7-E5B5-4840-E13C-476A511EF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ED6FE3-46DC-1F3F-E760-28ED04D83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E3F4CA-DCE2-418C-A843-ED740B8787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854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Guides/C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6346DF1-BEDA-868F-FC9A-88897626A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de-AT" sz="5200" err="1">
                <a:solidFill>
                  <a:schemeClr val="tx2"/>
                </a:solidFill>
              </a:rPr>
              <a:t>CSPBypass</a:t>
            </a:r>
            <a:endParaRPr lang="de-AT" sz="520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EE7CA3-403E-FBCF-9051-55D1C5D06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de-AT">
                <a:solidFill>
                  <a:schemeClr val="tx2"/>
                </a:solidFill>
              </a:rPr>
              <a:t>Von Ruben Keller und Martin Beer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9519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E77886C-B174-CE11-64CD-6C156690C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de-AT" sz="5200">
                <a:solidFill>
                  <a:schemeClr val="tx2"/>
                </a:solidFill>
              </a:rPr>
              <a:t>Live 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4DB792-F1A3-B6DA-90FB-FF5723C5C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endParaRPr lang="de-AT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031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9C591E-705E-7ED3-87C6-119788F6D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7AD0555-0D6A-C354-F380-84B5A4B3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de-AT" sz="5200">
                <a:solidFill>
                  <a:schemeClr val="tx2"/>
                </a:solidFill>
              </a:rPr>
              <a:t>Kahoot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9217DE-7466-9326-6D8A-C42F0FBC2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endParaRPr lang="de-AT">
              <a:solidFill>
                <a:schemeClr val="tx2"/>
              </a:solidFill>
            </a:endParaRPr>
          </a:p>
        </p:txBody>
      </p:sp>
      <p:grpSp>
        <p:nvGrpSpPr>
          <p:cNvPr id="11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5947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405904F-E455-93A9-6DF3-5A6A809E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26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>
                <a:solidFill>
                  <a:schemeClr val="tx2"/>
                </a:solidFill>
              </a:rPr>
              <a:t>Quellen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103A02-AFB0-5B38-F552-1BDEE6176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hlinkClick r:id="rId2"/>
              </a:rPr>
              <a:t>https://developer.mozilla.org/en-US/docs/Web/HTTP/Guides/CSP</a:t>
            </a:r>
            <a:r>
              <a:rPr lang="en-US" sz="1800">
                <a:solidFill>
                  <a:schemeClr val="tx2"/>
                </a:solidFill>
              </a:rPr>
              <a:t> (bitte </a:t>
            </a:r>
            <a:r>
              <a:rPr lang="en-US" sz="1800" err="1">
                <a:solidFill>
                  <a:schemeClr val="tx2"/>
                </a:solidFill>
              </a:rPr>
              <a:t>nicht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löschen</a:t>
            </a:r>
            <a:r>
              <a:rPr lang="en-US" sz="180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661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AAF5B39-5E0B-D822-779C-055C7E92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de-AT" sz="3600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35639E-7CEC-F93D-376E-D6E826C2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348564"/>
            <a:ext cx="5709721" cy="3061636"/>
          </a:xfrm>
        </p:spPr>
        <p:txBody>
          <a:bodyPr anchor="t">
            <a:normAutofit fontScale="92500" lnSpcReduction="10000"/>
          </a:bodyPr>
          <a:lstStyle/>
          <a:p>
            <a:r>
              <a:rPr lang="de-AT" sz="3300">
                <a:solidFill>
                  <a:schemeClr val="tx2"/>
                </a:solidFill>
              </a:rPr>
              <a:t>Definition</a:t>
            </a:r>
          </a:p>
          <a:p>
            <a:r>
              <a:rPr lang="de-AT" sz="3300">
                <a:solidFill>
                  <a:schemeClr val="tx2"/>
                </a:solidFill>
              </a:rPr>
              <a:t>Direktiven</a:t>
            </a:r>
          </a:p>
          <a:p>
            <a:r>
              <a:rPr lang="de-AT" sz="3300">
                <a:solidFill>
                  <a:schemeClr val="tx2"/>
                </a:solidFill>
              </a:rPr>
              <a:t>Beispiele für Direktiven</a:t>
            </a:r>
          </a:p>
          <a:p>
            <a:r>
              <a:rPr lang="de-AT" sz="3300">
                <a:solidFill>
                  <a:schemeClr val="tx2"/>
                </a:solidFill>
              </a:rPr>
              <a:t>Einfaches Alltagsbeispiel</a:t>
            </a:r>
          </a:p>
          <a:p>
            <a:r>
              <a:rPr lang="de-AT" sz="3300">
                <a:solidFill>
                  <a:schemeClr val="tx2"/>
                </a:solidFill>
              </a:rPr>
              <a:t>Live-Demo</a:t>
            </a:r>
          </a:p>
          <a:p>
            <a:r>
              <a:rPr lang="de-AT" sz="3300" err="1">
                <a:solidFill>
                  <a:schemeClr val="tx2"/>
                </a:solidFill>
              </a:rPr>
              <a:t>Kahoot</a:t>
            </a:r>
            <a:endParaRPr lang="de-AT" sz="3300">
              <a:solidFill>
                <a:schemeClr val="tx2"/>
              </a:solidFill>
            </a:endParaRPr>
          </a:p>
          <a:p>
            <a:endParaRPr lang="de-AT" sz="20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2001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B4667B-EDD5-427F-4EC1-7F4D31BB1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6A90C4-43A7-9440-2F6C-4F7713F9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sz="3600" kern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6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2E77D9B5-FA7D-79CC-9A9F-8035DD000213}"/>
              </a:ext>
            </a:extLst>
          </p:cNvPr>
          <p:cNvSpPr txBox="1"/>
          <p:nvPr/>
        </p:nvSpPr>
        <p:spPr>
          <a:xfrm>
            <a:off x="1179226" y="28909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 Content Security Policy (CSP) </a:t>
            </a:r>
            <a:r>
              <a:rPr lang="en-US" sz="320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</a:t>
            </a:r>
            <a:r>
              <a:rPr 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eine</a:t>
            </a:r>
            <a:r>
              <a:rPr 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essenzielle</a:t>
            </a:r>
            <a:r>
              <a:rPr 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Sicherheitsmaßnahme</a:t>
            </a:r>
            <a:r>
              <a:rPr 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die </a:t>
            </a:r>
            <a:r>
              <a:rPr lang="en-US" sz="320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verschiedene</a:t>
            </a:r>
            <a:r>
              <a:rPr 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Angriffe</a:t>
            </a:r>
            <a:r>
              <a:rPr 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etwa</a:t>
            </a:r>
            <a:r>
              <a:rPr 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Cross-Site Scripting (XSS) und </a:t>
            </a:r>
            <a:r>
              <a:rPr lang="en-US" sz="320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Dateninjektionen</a:t>
            </a:r>
            <a:r>
              <a:rPr 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verhindert</a:t>
            </a:r>
            <a:r>
              <a:rPr 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indem</a:t>
            </a:r>
            <a:r>
              <a:rPr 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</a:t>
            </a:r>
            <a:r>
              <a:rPr 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festlegt</a:t>
            </a:r>
            <a:r>
              <a:rPr 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welche</a:t>
            </a:r>
            <a:r>
              <a:rPr 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Quellen</a:t>
            </a:r>
            <a:r>
              <a:rPr 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für </a:t>
            </a:r>
            <a:r>
              <a:rPr lang="en-US" sz="320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Inhalte</a:t>
            </a:r>
            <a:r>
              <a:rPr 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vertrauenswürdig</a:t>
            </a:r>
            <a:r>
              <a:rPr 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gelten</a:t>
            </a:r>
            <a:r>
              <a:rPr 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32" name="Group 18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22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5939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FD28D8-A8E1-EF6A-A245-7849601C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223" y="-640647"/>
            <a:ext cx="5754696" cy="15337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Direktive</a:t>
            </a:r>
            <a:endParaRPr lang="en-US" sz="4000" b="1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C190ACC3-7027-1287-D109-048080BCE344}"/>
              </a:ext>
            </a:extLst>
          </p:cNvPr>
          <p:cNvSpPr txBox="1"/>
          <p:nvPr/>
        </p:nvSpPr>
        <p:spPr>
          <a:xfrm>
            <a:off x="2945446" y="1020617"/>
            <a:ext cx="6521183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300">
                <a:solidFill>
                  <a:schemeClr val="tx2"/>
                </a:solidFill>
              </a:rPr>
              <a:t>In CSP </a:t>
            </a:r>
            <a:r>
              <a:rPr lang="en-US" sz="3300" err="1">
                <a:solidFill>
                  <a:schemeClr val="tx2"/>
                </a:solidFill>
              </a:rPr>
              <a:t>ist</a:t>
            </a:r>
            <a:r>
              <a:rPr lang="en-US" sz="3300">
                <a:solidFill>
                  <a:schemeClr val="tx2"/>
                </a:solidFill>
              </a:rPr>
              <a:t> </a:t>
            </a:r>
            <a:r>
              <a:rPr lang="en-US" sz="3300" err="1">
                <a:solidFill>
                  <a:schemeClr val="tx2"/>
                </a:solidFill>
              </a:rPr>
              <a:t>eine</a:t>
            </a:r>
            <a:r>
              <a:rPr lang="en-US" sz="3300">
                <a:solidFill>
                  <a:schemeClr val="tx2"/>
                </a:solidFill>
              </a:rPr>
              <a:t> </a:t>
            </a:r>
            <a:r>
              <a:rPr lang="en-US" sz="3300" b="1" err="1">
                <a:solidFill>
                  <a:schemeClr val="tx2"/>
                </a:solidFill>
              </a:rPr>
              <a:t>Direktive</a:t>
            </a:r>
            <a:r>
              <a:rPr lang="en-US" sz="3300">
                <a:solidFill>
                  <a:schemeClr val="tx2"/>
                </a:solidFill>
              </a:rPr>
              <a:t> </a:t>
            </a:r>
            <a:r>
              <a:rPr lang="en-US" sz="3300" err="1">
                <a:solidFill>
                  <a:schemeClr val="tx2"/>
                </a:solidFill>
              </a:rPr>
              <a:t>ein</a:t>
            </a:r>
            <a:r>
              <a:rPr lang="en-US" sz="3300">
                <a:solidFill>
                  <a:schemeClr val="tx2"/>
                </a:solidFill>
              </a:rPr>
              <a:t> </a:t>
            </a:r>
            <a:r>
              <a:rPr lang="en-US" sz="3300" err="1">
                <a:solidFill>
                  <a:schemeClr val="tx2"/>
                </a:solidFill>
              </a:rPr>
              <a:t>einzelner</a:t>
            </a:r>
            <a:r>
              <a:rPr lang="en-US" sz="3300">
                <a:solidFill>
                  <a:schemeClr val="tx2"/>
                </a:solidFill>
              </a:rPr>
              <a:t> </a:t>
            </a:r>
            <a:r>
              <a:rPr lang="en-US" sz="3300" err="1">
                <a:solidFill>
                  <a:schemeClr val="tx2"/>
                </a:solidFill>
              </a:rPr>
              <a:t>Abschnitt</a:t>
            </a:r>
            <a:r>
              <a:rPr lang="en-US" sz="3300">
                <a:solidFill>
                  <a:schemeClr val="tx2"/>
                </a:solidFill>
              </a:rPr>
              <a:t> </a:t>
            </a:r>
            <a:r>
              <a:rPr lang="en-US" sz="3300" err="1">
                <a:solidFill>
                  <a:schemeClr val="tx2"/>
                </a:solidFill>
              </a:rPr>
              <a:t>innerhalb</a:t>
            </a:r>
            <a:r>
              <a:rPr lang="en-US" sz="3300">
                <a:solidFill>
                  <a:schemeClr val="tx2"/>
                </a:solidFill>
              </a:rPr>
              <a:t> der Policy, der </a:t>
            </a:r>
            <a:r>
              <a:rPr lang="en-US" sz="3300" err="1">
                <a:solidFill>
                  <a:schemeClr val="tx2"/>
                </a:solidFill>
              </a:rPr>
              <a:t>regelt</a:t>
            </a:r>
            <a:r>
              <a:rPr lang="en-US" sz="3300">
                <a:solidFill>
                  <a:schemeClr val="tx2"/>
                </a:solidFill>
              </a:rPr>
              <a:t>, </a:t>
            </a:r>
            <a:r>
              <a:rPr lang="en-US" sz="3300" err="1">
                <a:solidFill>
                  <a:schemeClr val="tx2"/>
                </a:solidFill>
              </a:rPr>
              <a:t>wie</a:t>
            </a:r>
            <a:r>
              <a:rPr lang="en-US" sz="3300">
                <a:solidFill>
                  <a:schemeClr val="tx2"/>
                </a:solidFill>
              </a:rPr>
              <a:t> der Browser </a:t>
            </a:r>
            <a:r>
              <a:rPr lang="en-US" sz="3300" err="1">
                <a:solidFill>
                  <a:schemeClr val="tx2"/>
                </a:solidFill>
              </a:rPr>
              <a:t>mit</a:t>
            </a:r>
            <a:r>
              <a:rPr lang="en-US" sz="3300">
                <a:solidFill>
                  <a:schemeClr val="tx2"/>
                </a:solidFill>
              </a:rPr>
              <a:t> </a:t>
            </a:r>
            <a:r>
              <a:rPr lang="en-US" sz="3300" err="1">
                <a:solidFill>
                  <a:schemeClr val="tx2"/>
                </a:solidFill>
              </a:rPr>
              <a:t>einer</a:t>
            </a:r>
            <a:r>
              <a:rPr lang="en-US" sz="3300">
                <a:solidFill>
                  <a:schemeClr val="tx2"/>
                </a:solidFill>
              </a:rPr>
              <a:t> </a:t>
            </a:r>
            <a:r>
              <a:rPr lang="en-US" sz="3300" err="1">
                <a:solidFill>
                  <a:schemeClr val="tx2"/>
                </a:solidFill>
              </a:rPr>
              <a:t>bestimmten</a:t>
            </a:r>
            <a:r>
              <a:rPr lang="en-US" sz="3300">
                <a:solidFill>
                  <a:schemeClr val="tx2"/>
                </a:solidFill>
              </a:rPr>
              <a:t> Art von </a:t>
            </a:r>
            <a:r>
              <a:rPr lang="en-US" sz="3300" err="1">
                <a:solidFill>
                  <a:schemeClr val="tx2"/>
                </a:solidFill>
              </a:rPr>
              <a:t>Ressource</a:t>
            </a:r>
            <a:r>
              <a:rPr lang="en-US" sz="3300">
                <a:solidFill>
                  <a:schemeClr val="tx2"/>
                </a:solidFill>
              </a:rPr>
              <a:t> </a:t>
            </a:r>
            <a:r>
              <a:rPr lang="en-US" sz="3300" err="1">
                <a:solidFill>
                  <a:schemeClr val="tx2"/>
                </a:solidFill>
              </a:rPr>
              <a:t>umgeht</a:t>
            </a:r>
            <a:r>
              <a:rPr lang="en-US" sz="3300">
                <a:solidFill>
                  <a:schemeClr val="tx2"/>
                </a:solidFill>
              </a:rPr>
              <a:t>. </a:t>
            </a:r>
            <a:r>
              <a:rPr lang="en-US" sz="3300" err="1">
                <a:solidFill>
                  <a:schemeClr val="tx2"/>
                </a:solidFill>
              </a:rPr>
              <a:t>Jede</a:t>
            </a:r>
            <a:r>
              <a:rPr lang="en-US" sz="3300">
                <a:solidFill>
                  <a:schemeClr val="tx2"/>
                </a:solidFill>
              </a:rPr>
              <a:t> </a:t>
            </a:r>
            <a:r>
              <a:rPr lang="en-US" sz="3300" err="1">
                <a:solidFill>
                  <a:schemeClr val="tx2"/>
                </a:solidFill>
              </a:rPr>
              <a:t>Direktive</a:t>
            </a:r>
            <a:r>
              <a:rPr lang="en-US" sz="3300">
                <a:solidFill>
                  <a:schemeClr val="tx2"/>
                </a:solidFill>
              </a:rPr>
              <a:t> </a:t>
            </a:r>
            <a:r>
              <a:rPr lang="en-US" sz="3300" err="1">
                <a:solidFill>
                  <a:schemeClr val="tx2"/>
                </a:solidFill>
              </a:rPr>
              <a:t>besteht</a:t>
            </a:r>
            <a:r>
              <a:rPr lang="en-US" sz="3300">
                <a:solidFill>
                  <a:schemeClr val="tx2"/>
                </a:solidFill>
              </a:rPr>
              <a:t> </a:t>
            </a:r>
            <a:r>
              <a:rPr lang="en-US" sz="3300" err="1">
                <a:solidFill>
                  <a:schemeClr val="tx2"/>
                </a:solidFill>
              </a:rPr>
              <a:t>aus</a:t>
            </a:r>
            <a:endParaRPr lang="en-US" sz="3300">
              <a:solidFill>
                <a:schemeClr val="tx2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8" name="Grafik 7" descr="Ein Bild, das Wurm enthält.&#10;&#10;KI-generierte Inhalte können fehlerhaft sein.">
            <a:extLst>
              <a:ext uri="{FF2B5EF4-FFF2-40B4-BE49-F238E27FC236}">
                <a16:creationId xmlns:a16="http://schemas.microsoft.com/office/drawing/2014/main" id="{F29C6354-342A-05E3-C9F1-AC6D8BC38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4183"/>
            <a:ext cx="2619375" cy="30956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11B15A7-C427-BED1-05D1-49307AFAF043}"/>
              </a:ext>
            </a:extLst>
          </p:cNvPr>
          <p:cNvSpPr txBox="1"/>
          <p:nvPr/>
        </p:nvSpPr>
        <p:spPr>
          <a:xfrm>
            <a:off x="377518" y="4303484"/>
            <a:ext cx="14264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Name</a:t>
            </a:r>
          </a:p>
          <a:p>
            <a:endParaRPr lang="de-AT"/>
          </a:p>
        </p:txBody>
      </p:sp>
      <p:pic>
        <p:nvPicPr>
          <p:cNvPr id="18" name="Grafik 17" descr="Ein Bild, das Kreis, Oval, Design enthält.&#10;&#10;KI-generierte Inhalte können fehlerhaft sein.">
            <a:extLst>
              <a:ext uri="{FF2B5EF4-FFF2-40B4-BE49-F238E27FC236}">
                <a16:creationId xmlns:a16="http://schemas.microsoft.com/office/drawing/2014/main" id="{6E90EBF9-A9C5-3A17-7DCA-E33BE182F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273" y="3183938"/>
            <a:ext cx="5029373" cy="3678047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13D88FB5-A0BD-C3B5-7EC2-B73ED65B4627}"/>
              </a:ext>
            </a:extLst>
          </p:cNvPr>
          <p:cNvSpPr txBox="1"/>
          <p:nvPr/>
        </p:nvSpPr>
        <p:spPr>
          <a:xfrm>
            <a:off x="5068563" y="4345852"/>
            <a:ext cx="17647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err="1">
                <a:solidFill>
                  <a:schemeClr val="tx2"/>
                </a:solidFill>
              </a:rPr>
              <a:t>Erlaubte</a:t>
            </a:r>
            <a:r>
              <a:rPr lang="en-US" sz="3200">
                <a:solidFill>
                  <a:schemeClr val="tx2"/>
                </a:solidFill>
              </a:rPr>
              <a:t> </a:t>
            </a:r>
            <a:r>
              <a:rPr lang="en-US" sz="3200" err="1">
                <a:solidFill>
                  <a:schemeClr val="tx2"/>
                </a:solidFill>
              </a:rPr>
              <a:t>Quellen</a:t>
            </a:r>
            <a:endParaRPr lang="en-US" sz="3200">
              <a:solidFill>
                <a:schemeClr val="tx2"/>
              </a:solidFill>
            </a:endParaRPr>
          </a:p>
          <a:p>
            <a:endParaRPr lang="de-AT"/>
          </a:p>
        </p:txBody>
      </p:sp>
      <p:pic>
        <p:nvPicPr>
          <p:cNvPr id="20" name="Grafik 19" descr="Ein Bild, das Wurm enthält.&#10;&#10;KI-generierte Inhalte können fehlerhaft sein.">
            <a:extLst>
              <a:ext uri="{FF2B5EF4-FFF2-40B4-BE49-F238E27FC236}">
                <a16:creationId xmlns:a16="http://schemas.microsoft.com/office/drawing/2014/main" id="{33940A1F-1CF8-7C2E-3546-664790F23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72320" y="3700764"/>
            <a:ext cx="2619375" cy="3095625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92267C8-489F-04B0-D89C-8B4ED635A295}"/>
              </a:ext>
            </a:extLst>
          </p:cNvPr>
          <p:cNvSpPr txBox="1"/>
          <p:nvPr/>
        </p:nvSpPr>
        <p:spPr>
          <a:xfrm>
            <a:off x="10877340" y="4303484"/>
            <a:ext cx="142100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>
                <a:solidFill>
                  <a:schemeClr val="tx2"/>
                </a:solidFill>
              </a:rPr>
              <a:t>;</a:t>
            </a:r>
          </a:p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2392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47329B-3E94-826A-B2EB-84EE835E3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3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E7C174D-5B4B-4640-CB94-67B2013D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499" y="-389549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Beispiele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für </a:t>
            </a:r>
            <a:r>
              <a:rPr lang="en-US" sz="360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Direktiven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1A9D465-2219-758D-9523-8F66B583C733}"/>
              </a:ext>
            </a:extLst>
          </p:cNvPr>
          <p:cNvSpPr txBox="1"/>
          <p:nvPr/>
        </p:nvSpPr>
        <p:spPr>
          <a:xfrm>
            <a:off x="712269" y="1020278"/>
            <a:ext cx="10443411" cy="53580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err="1">
                <a:solidFill>
                  <a:schemeClr val="tx2"/>
                </a:solidFill>
              </a:rPr>
              <a:t>Basisdirektive</a:t>
            </a:r>
            <a:r>
              <a:rPr lang="en-US" sz="2400">
                <a:solidFill>
                  <a:schemeClr val="tx2"/>
                </a:solidFill>
              </a:rPr>
              <a:t> für alle </a:t>
            </a:r>
            <a:r>
              <a:rPr lang="en-US" sz="2400" err="1">
                <a:solidFill>
                  <a:schemeClr val="tx2"/>
                </a:solidFill>
              </a:rPr>
              <a:t>Ressourcentypen</a:t>
            </a:r>
            <a:r>
              <a:rPr lang="en-US" sz="2400">
                <a:solidFill>
                  <a:schemeClr val="tx2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1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Content-Security-Policy: default-</a:t>
            </a:r>
            <a:r>
              <a:rPr lang="en-US" sz="24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'self' cdn.example.com;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tx2"/>
                </a:solidFill>
              </a:rPr>
              <a:t>Nur </a:t>
            </a:r>
            <a:r>
              <a:rPr lang="en-US" sz="2400" err="1">
                <a:solidFill>
                  <a:schemeClr val="tx2"/>
                </a:solidFill>
              </a:rPr>
              <a:t>Ressourcen</a:t>
            </a:r>
            <a:r>
              <a:rPr lang="en-US" sz="2400">
                <a:solidFill>
                  <a:schemeClr val="tx2"/>
                </a:solidFill>
              </a:rPr>
              <a:t> von der </a:t>
            </a:r>
            <a:r>
              <a:rPr lang="en-US" sz="2400" err="1">
                <a:solidFill>
                  <a:schemeClr val="tx2"/>
                </a:solidFill>
              </a:rPr>
              <a:t>eigenen</a:t>
            </a:r>
            <a:r>
              <a:rPr lang="en-US" sz="2400">
                <a:solidFill>
                  <a:schemeClr val="tx2"/>
                </a:solidFill>
              </a:rPr>
              <a:t> Domain (‘source’) und von ‘cdn.example.com </a:t>
            </a:r>
            <a:r>
              <a:rPr lang="en-US" sz="2400" err="1">
                <a:solidFill>
                  <a:schemeClr val="tx2"/>
                </a:solidFill>
              </a:rPr>
              <a:t>sind</a:t>
            </a:r>
            <a:r>
              <a:rPr lang="en-US" sz="240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erlaubt</a:t>
            </a:r>
            <a:endParaRPr lang="en-US" sz="24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err="1">
                <a:solidFill>
                  <a:schemeClr val="tx2"/>
                </a:solidFill>
              </a:rPr>
              <a:t>Spezifiziert</a:t>
            </a:r>
            <a:r>
              <a:rPr lang="en-US" sz="2400">
                <a:solidFill>
                  <a:schemeClr val="tx2"/>
                </a:solidFill>
              </a:rPr>
              <a:t>, von </a:t>
            </a:r>
            <a:r>
              <a:rPr lang="en-US" sz="2400" err="1">
                <a:solidFill>
                  <a:schemeClr val="tx2"/>
                </a:solidFill>
              </a:rPr>
              <a:t>welchen</a:t>
            </a:r>
            <a:r>
              <a:rPr lang="en-US" sz="240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Quellen</a:t>
            </a:r>
            <a:r>
              <a:rPr lang="en-US" sz="2400">
                <a:solidFill>
                  <a:schemeClr val="tx2"/>
                </a:solidFill>
              </a:rPr>
              <a:t> JavaScript-Code </a:t>
            </a:r>
            <a:r>
              <a:rPr lang="en-US" sz="2400" err="1">
                <a:solidFill>
                  <a:schemeClr val="tx2"/>
                </a:solidFill>
              </a:rPr>
              <a:t>geladen</a:t>
            </a:r>
            <a:r>
              <a:rPr lang="en-US" sz="2400">
                <a:solidFill>
                  <a:schemeClr val="tx2"/>
                </a:solidFill>
              </a:rPr>
              <a:t> und </a:t>
            </a:r>
            <a:r>
              <a:rPr lang="en-US" sz="2400" err="1">
                <a:solidFill>
                  <a:schemeClr val="tx2"/>
                </a:solidFill>
              </a:rPr>
              <a:t>ausgeführt</a:t>
            </a:r>
            <a:r>
              <a:rPr lang="en-US" sz="240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werden</a:t>
            </a:r>
            <a:r>
              <a:rPr lang="en-US" sz="240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darf</a:t>
            </a:r>
            <a:r>
              <a:rPr lang="en-US" sz="2400">
                <a:solidFill>
                  <a:schemeClr val="tx2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Content-Security-Policy: script-</a:t>
            </a:r>
            <a:r>
              <a:rPr lang="en-US" sz="24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'self' js.example.com;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tx2"/>
                </a:solidFill>
              </a:rPr>
              <a:t>Nur </a:t>
            </a:r>
            <a:r>
              <a:rPr lang="en-US" sz="2400" err="1">
                <a:solidFill>
                  <a:schemeClr val="tx2"/>
                </a:solidFill>
              </a:rPr>
              <a:t>Scripte</a:t>
            </a:r>
            <a:r>
              <a:rPr lang="en-US" sz="2400">
                <a:solidFill>
                  <a:schemeClr val="tx2"/>
                </a:solidFill>
              </a:rPr>
              <a:t> der </a:t>
            </a:r>
            <a:r>
              <a:rPr lang="en-US" sz="2400" err="1">
                <a:solidFill>
                  <a:schemeClr val="tx2"/>
                </a:solidFill>
              </a:rPr>
              <a:t>eigenen</a:t>
            </a:r>
            <a:r>
              <a:rPr lang="en-US" sz="2400">
                <a:solidFill>
                  <a:schemeClr val="tx2"/>
                </a:solidFill>
              </a:rPr>
              <a:t> Domain und von js.example.com </a:t>
            </a:r>
            <a:r>
              <a:rPr lang="en-US" sz="2400" err="1">
                <a:solidFill>
                  <a:schemeClr val="tx2"/>
                </a:solidFill>
              </a:rPr>
              <a:t>werden</a:t>
            </a:r>
            <a:r>
              <a:rPr lang="en-US" sz="240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ausgeführt</a:t>
            </a:r>
            <a:endParaRPr lang="en-US" sz="24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>
              <a:solidFill>
                <a:schemeClr val="tx2"/>
              </a:solidFill>
            </a:endParaRPr>
          </a:p>
        </p:txBody>
      </p:sp>
      <p:grpSp>
        <p:nvGrpSpPr>
          <p:cNvPr id="30" name="Group 19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1" name="Freeform: Shape 20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21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22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23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7032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148B30-AC17-D31D-E06F-3C56015E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1110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de-AT">
                <a:solidFill>
                  <a:schemeClr val="tx2"/>
                </a:solidFill>
              </a:rPr>
              <a:t>Beispiele für </a:t>
            </a:r>
            <a:r>
              <a:rPr lang="de-AT" err="1">
                <a:solidFill>
                  <a:schemeClr val="tx2"/>
                </a:solidFill>
              </a:rPr>
              <a:t>Derektiven</a:t>
            </a:r>
            <a:endParaRPr lang="de-AT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EB2370-B5BD-FE47-D36C-5D3DDB48F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249665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>
                <a:solidFill>
                  <a:schemeClr val="tx2"/>
                </a:solidFill>
              </a:rPr>
              <a:t>Schützt gegen </a:t>
            </a:r>
            <a:r>
              <a:rPr lang="de-AT" sz="2400" err="1">
                <a:solidFill>
                  <a:schemeClr val="tx2"/>
                </a:solidFill>
              </a:rPr>
              <a:t>Clickjacking</a:t>
            </a:r>
            <a:r>
              <a:rPr lang="de-AT" sz="2400">
                <a:solidFill>
                  <a:schemeClr val="tx2"/>
                </a:solidFill>
              </a:rPr>
              <a:t>, indem festgelegt wird, welche Seiten das aktuelle Dokument in einem </a:t>
            </a:r>
            <a:r>
              <a:rPr lang="de-AT" sz="2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&lt;frame&gt; </a:t>
            </a:r>
            <a:r>
              <a:rPr lang="de-AT" sz="240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einbetten dürfen. </a:t>
            </a:r>
          </a:p>
          <a:p>
            <a:pPr marL="0" indent="0">
              <a:buNone/>
            </a:pPr>
            <a:endParaRPr lang="de-AT" sz="180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Content-Security-Policy: frame-</a:t>
            </a:r>
            <a:r>
              <a:rPr lang="de-AT" sz="24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ancestors</a:t>
            </a:r>
            <a:r>
              <a:rPr lang="de-AT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de-AT" sz="24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e-AT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‘;</a:t>
            </a:r>
          </a:p>
          <a:p>
            <a:pPr marL="0" indent="0">
              <a:buNone/>
            </a:pPr>
            <a:endParaRPr lang="de-AT" sz="180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sz="240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Niemand darf die Seite in einem Frame/Inline-Frame einbetten</a:t>
            </a:r>
          </a:p>
          <a:p>
            <a:pPr marL="0" indent="0">
              <a:buNone/>
            </a:pPr>
            <a:endParaRPr lang="de-AT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277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07B65-0D64-3C16-3D42-0104E8F3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Alltagsbeispiel-Nachrichtenwebseite</a:t>
            </a:r>
          </a:p>
        </p:txBody>
      </p:sp>
      <p:pic>
        <p:nvPicPr>
          <p:cNvPr id="9" name="Inhaltsplatzhalter 8" descr="Ein Bild, das Rechteck, Schrif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FD68DDB7-580E-6BA3-0D86-198AF81E2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48" y="1481372"/>
            <a:ext cx="5011503" cy="5011503"/>
          </a:xfrm>
        </p:spPr>
      </p:pic>
      <p:pic>
        <p:nvPicPr>
          <p:cNvPr id="10" name="Grafik 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2E4D35B-D30B-1368-D927-F020BD69A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87" y="4436763"/>
            <a:ext cx="1106906" cy="110690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EED39BA-D23B-493E-F170-AD330EA61D8D}"/>
              </a:ext>
            </a:extLst>
          </p:cNvPr>
          <p:cNvSpPr txBox="1"/>
          <p:nvPr/>
        </p:nvSpPr>
        <p:spPr>
          <a:xfrm>
            <a:off x="5650992" y="4078224"/>
            <a:ext cx="1883664" cy="1846659"/>
          </a:xfrm>
          <a:prstGeom prst="rect">
            <a:avLst/>
          </a:prstGeom>
          <a:ln w="57150"/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Content-Security-Policy: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default-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'self';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script-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'self' https://ads.trusted-adnetwork.com;</a:t>
            </a:r>
          </a:p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2951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0953D-E2A5-2B6D-75BF-22B5C45E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Alltagsbeispiel-</a:t>
            </a:r>
            <a:r>
              <a:rPr lang="de-AT" err="1"/>
              <a:t>Nachrichtenweibseite</a:t>
            </a:r>
            <a:endParaRPr lang="de-AT"/>
          </a:p>
        </p:txBody>
      </p:sp>
      <p:pic>
        <p:nvPicPr>
          <p:cNvPr id="8" name="Inhaltsplatzhalter 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D220354-00DE-8B5B-06F7-A6DA4396E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65" y="1781275"/>
            <a:ext cx="2926112" cy="2926112"/>
          </a:xfr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F5D11F2-18BF-553F-C5DD-8F1B35F4D0DD}"/>
              </a:ext>
            </a:extLst>
          </p:cNvPr>
          <p:cNvSpPr/>
          <p:nvPr/>
        </p:nvSpPr>
        <p:spPr>
          <a:xfrm>
            <a:off x="5269264" y="3080446"/>
            <a:ext cx="1649979" cy="32777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3" name="Grafik 1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5CFD37E-50BB-63F4-2576-BE6972D32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257" y="1704978"/>
            <a:ext cx="3078707" cy="3078707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BB0B750-F9DA-3629-CBD1-89CFFFF1AFD8}"/>
              </a:ext>
            </a:extLst>
          </p:cNvPr>
          <p:cNvSpPr txBox="1"/>
          <p:nvPr/>
        </p:nvSpPr>
        <p:spPr>
          <a:xfrm>
            <a:off x="5545330" y="3080450"/>
            <a:ext cx="934074" cy="369332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707822"/>
                      <a:gd name="connsiteY0" fmla="*/ 0 h 369332"/>
                      <a:gd name="connsiteX1" fmla="*/ 707822 w 707822"/>
                      <a:gd name="connsiteY1" fmla="*/ 0 h 369332"/>
                      <a:gd name="connsiteX2" fmla="*/ 707822 w 707822"/>
                      <a:gd name="connsiteY2" fmla="*/ 369332 h 369332"/>
                      <a:gd name="connsiteX3" fmla="*/ 0 w 707822"/>
                      <a:gd name="connsiteY3" fmla="*/ 369332 h 369332"/>
                      <a:gd name="connsiteX4" fmla="*/ 0 w 707822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7822" h="369332" fill="none" extrusionOk="0">
                        <a:moveTo>
                          <a:pt x="0" y="0"/>
                        </a:moveTo>
                        <a:cubicBezTo>
                          <a:pt x="329559" y="-38050"/>
                          <a:pt x="543612" y="-6416"/>
                          <a:pt x="707822" y="0"/>
                        </a:cubicBezTo>
                        <a:cubicBezTo>
                          <a:pt x="710910" y="50394"/>
                          <a:pt x="715393" y="190070"/>
                          <a:pt x="707822" y="369332"/>
                        </a:cubicBezTo>
                        <a:cubicBezTo>
                          <a:pt x="595762" y="384711"/>
                          <a:pt x="338942" y="348179"/>
                          <a:pt x="0" y="369332"/>
                        </a:cubicBezTo>
                        <a:cubicBezTo>
                          <a:pt x="32971" y="200808"/>
                          <a:pt x="-15083" y="162891"/>
                          <a:pt x="0" y="0"/>
                        </a:cubicBezTo>
                        <a:close/>
                      </a:path>
                      <a:path w="707822" h="369332" stroke="0" extrusionOk="0">
                        <a:moveTo>
                          <a:pt x="0" y="0"/>
                        </a:moveTo>
                        <a:cubicBezTo>
                          <a:pt x="307393" y="-25749"/>
                          <a:pt x="614317" y="-22601"/>
                          <a:pt x="707822" y="0"/>
                        </a:cubicBezTo>
                        <a:cubicBezTo>
                          <a:pt x="698599" y="84307"/>
                          <a:pt x="716170" y="312649"/>
                          <a:pt x="707822" y="369332"/>
                        </a:cubicBezTo>
                        <a:cubicBezTo>
                          <a:pt x="563347" y="419042"/>
                          <a:pt x="242242" y="326859"/>
                          <a:pt x="0" y="369332"/>
                        </a:cubicBezTo>
                        <a:cubicBezTo>
                          <a:pt x="10731" y="248138"/>
                          <a:pt x="-12155" y="54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de-AT"/>
              <a:t>kauft</a:t>
            </a:r>
          </a:p>
        </p:txBody>
      </p:sp>
    </p:spTree>
    <p:extLst>
      <p:ext uri="{BB962C8B-B14F-4D97-AF65-F5344CB8AC3E}">
        <p14:creationId xmlns:p14="http://schemas.microsoft.com/office/powerpoint/2010/main" val="2924869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4EAD6-6F73-A18C-103E-3DCC604FB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C5B2B-6A4E-FBFB-40EA-7D0D7087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Alltagsbeispiel-</a:t>
            </a:r>
            <a:r>
              <a:rPr lang="de-AT" err="1"/>
              <a:t>Nachrichtenweibseite</a:t>
            </a:r>
            <a:endParaRPr lang="de-AT"/>
          </a:p>
        </p:txBody>
      </p:sp>
      <p:pic>
        <p:nvPicPr>
          <p:cNvPr id="8" name="Inhaltsplatzhalter 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F5EDEDC-D073-31B3-1CF9-D927E7254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65" y="1781275"/>
            <a:ext cx="2926112" cy="2926112"/>
          </a:xfr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155F06AC-843D-FEF7-D71A-BCA323CF6A3E}"/>
              </a:ext>
            </a:extLst>
          </p:cNvPr>
          <p:cNvSpPr/>
          <p:nvPr/>
        </p:nvSpPr>
        <p:spPr>
          <a:xfrm>
            <a:off x="5269264" y="3080446"/>
            <a:ext cx="1649979" cy="32777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3" name="Grafik 1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B3B539D-C99E-17E4-7EAB-1C4E6CDBA6E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257" y="1704978"/>
            <a:ext cx="3078707" cy="3078707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10AEFDD-63A0-5013-7A03-01179BD4FF4D}"/>
              </a:ext>
            </a:extLst>
          </p:cNvPr>
          <p:cNvSpPr txBox="1"/>
          <p:nvPr/>
        </p:nvSpPr>
        <p:spPr>
          <a:xfrm>
            <a:off x="5545330" y="3080450"/>
            <a:ext cx="934074" cy="369332"/>
          </a:xfrm>
          <a:prstGeom prst="rect">
            <a:avLst/>
          </a:prstGeom>
          <a:solidFill>
            <a:schemeClr val="bg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707822"/>
                      <a:gd name="connsiteY0" fmla="*/ 0 h 369332"/>
                      <a:gd name="connsiteX1" fmla="*/ 707822 w 707822"/>
                      <a:gd name="connsiteY1" fmla="*/ 0 h 369332"/>
                      <a:gd name="connsiteX2" fmla="*/ 707822 w 707822"/>
                      <a:gd name="connsiteY2" fmla="*/ 369332 h 369332"/>
                      <a:gd name="connsiteX3" fmla="*/ 0 w 707822"/>
                      <a:gd name="connsiteY3" fmla="*/ 369332 h 369332"/>
                      <a:gd name="connsiteX4" fmla="*/ 0 w 707822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7822" h="369332" fill="none" extrusionOk="0">
                        <a:moveTo>
                          <a:pt x="0" y="0"/>
                        </a:moveTo>
                        <a:cubicBezTo>
                          <a:pt x="329559" y="-38050"/>
                          <a:pt x="543612" y="-6416"/>
                          <a:pt x="707822" y="0"/>
                        </a:cubicBezTo>
                        <a:cubicBezTo>
                          <a:pt x="710910" y="50394"/>
                          <a:pt x="715393" y="190070"/>
                          <a:pt x="707822" y="369332"/>
                        </a:cubicBezTo>
                        <a:cubicBezTo>
                          <a:pt x="595762" y="384711"/>
                          <a:pt x="338942" y="348179"/>
                          <a:pt x="0" y="369332"/>
                        </a:cubicBezTo>
                        <a:cubicBezTo>
                          <a:pt x="32971" y="200808"/>
                          <a:pt x="-15083" y="162891"/>
                          <a:pt x="0" y="0"/>
                        </a:cubicBezTo>
                        <a:close/>
                      </a:path>
                      <a:path w="707822" h="369332" stroke="0" extrusionOk="0">
                        <a:moveTo>
                          <a:pt x="0" y="0"/>
                        </a:moveTo>
                        <a:cubicBezTo>
                          <a:pt x="307393" y="-25749"/>
                          <a:pt x="614317" y="-22601"/>
                          <a:pt x="707822" y="0"/>
                        </a:cubicBezTo>
                        <a:cubicBezTo>
                          <a:pt x="698599" y="84307"/>
                          <a:pt x="716170" y="312649"/>
                          <a:pt x="707822" y="369332"/>
                        </a:cubicBezTo>
                        <a:cubicBezTo>
                          <a:pt x="563347" y="419042"/>
                          <a:pt x="242242" y="326859"/>
                          <a:pt x="0" y="369332"/>
                        </a:cubicBezTo>
                        <a:cubicBezTo>
                          <a:pt x="10731" y="248138"/>
                          <a:pt x="-12155" y="54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de-AT"/>
              <a:t>kauft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43CF310-12CC-2B67-2F9F-55BD3955D038}"/>
              </a:ext>
            </a:extLst>
          </p:cNvPr>
          <p:cNvSpPr txBox="1"/>
          <p:nvPr/>
        </p:nvSpPr>
        <p:spPr>
          <a:xfrm>
            <a:off x="8249502" y="2551835"/>
            <a:ext cx="1955521" cy="12311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20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sz="120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AT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AT" sz="1200">
                <a:latin typeface="Courier New" panose="02070309020205020404" pitchFamily="49" charset="0"/>
                <a:cs typeface="Courier New" panose="02070309020205020404" pitchFamily="49" charset="0"/>
              </a:rPr>
              <a:t>="https://ads.trusted-adnetwork.com/evil.js"&gt;&lt;/</a:t>
            </a:r>
            <a:r>
              <a:rPr lang="de-AT" sz="120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AT" sz="12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AT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133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7856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09" fill="hold">
                                          <p:stCondLst>
                                            <p:cond delay="10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10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Breitbild</PresentationFormat>
  <Paragraphs>67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Courier New</vt:lpstr>
      <vt:lpstr>Times New Roman</vt:lpstr>
      <vt:lpstr>Office</vt:lpstr>
      <vt:lpstr>CSPBypass</vt:lpstr>
      <vt:lpstr>Agenda</vt:lpstr>
      <vt:lpstr>Definition</vt:lpstr>
      <vt:lpstr>Direktive</vt:lpstr>
      <vt:lpstr>Beispiele für Direktiven</vt:lpstr>
      <vt:lpstr>Beispiele für Derektiven</vt:lpstr>
      <vt:lpstr>Alltagsbeispiel-Nachrichtenwebseite</vt:lpstr>
      <vt:lpstr>Alltagsbeispiel-Nachrichtenweibseite</vt:lpstr>
      <vt:lpstr>Alltagsbeispiel-Nachrichtenweibseite</vt:lpstr>
      <vt:lpstr>Live Demo</vt:lpstr>
      <vt:lpstr>Kahoot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Beer Martin</dc:creator>
  <cp:lastModifiedBy>Beer Martin</cp:lastModifiedBy>
  <cp:revision>1</cp:revision>
  <dcterms:created xsi:type="dcterms:W3CDTF">2025-05-09T08:05:30Z</dcterms:created>
  <dcterms:modified xsi:type="dcterms:W3CDTF">2025-05-21T17:53:11Z</dcterms:modified>
</cp:coreProperties>
</file>