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5" r:id="rId9"/>
    <p:sldId id="259" r:id="rId10"/>
    <p:sldId id="260" r:id="rId11"/>
    <p:sldId id="261" r:id="rId12"/>
    <p:sldId id="269" r:id="rId13"/>
    <p:sldId id="276" r:id="rId14"/>
    <p:sldId id="262" r:id="rId15"/>
    <p:sldId id="264" r:id="rId16"/>
    <p:sldId id="272" r:id="rId17"/>
    <p:sldId id="278" r:id="rId18"/>
    <p:sldId id="277" r:id="rId19"/>
    <p:sldId id="271" r:id="rId20"/>
    <p:sldId id="27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16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68D19-28F1-460D-824E-E83CF76C03D8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45092-2826-4229-9530-0DB03440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</a:t>
            </a:r>
          </a:p>
          <a:p>
            <a:r>
              <a:rPr lang="en-US" dirty="0"/>
              <a:t>My name is Martin Benes.</a:t>
            </a:r>
          </a:p>
          <a:p>
            <a:r>
              <a:rPr lang="en-US" dirty="0"/>
              <a:t>welcome to my thesis proposal presentation for my master thesis HMM modelling for the spread of the SARS-CoV-2.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True ratio of infected is </a:t>
            </a:r>
            <a:r>
              <a:rPr lang="en-US" i="1" dirty="0"/>
              <a:t>population prevalence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– infection risk | reproduction number</a:t>
            </a:r>
          </a:p>
          <a:p>
            <a:r>
              <a:rPr lang="en-US" dirty="0"/>
              <a:t>c – incubation period</a:t>
            </a:r>
          </a:p>
          <a:p>
            <a:r>
              <a:rPr lang="en-US" dirty="0"/>
              <a:t>b – duration of symptoms</a:t>
            </a:r>
          </a:p>
          <a:p>
            <a:r>
              <a:rPr lang="en-US" dirty="0"/>
              <a:t>d – infection mortality rate</a:t>
            </a:r>
          </a:p>
          <a:p>
            <a:endParaRPr lang="en-US" dirty="0"/>
          </a:p>
          <a:p>
            <a:r>
              <a:rPr lang="en-US" dirty="0"/>
              <a:t>Characteristics taken from other 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parameters are number of days (incubation period, duration of symptoms).</a:t>
            </a:r>
          </a:p>
          <a:p>
            <a:r>
              <a:rPr lang="en-US" dirty="0"/>
              <a:t>The distribution of these is then transformed into multiple daily timesteps of HMM (conditional probability).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I am aware of following limitations, </a:t>
            </a:r>
          </a:p>
          <a:p>
            <a:r>
              <a:rPr lang="en-US" dirty="0"/>
              <a:t>These are aspects that might be added to the algorithm if there is enough time for them.</a:t>
            </a:r>
          </a:p>
          <a:p>
            <a:r>
              <a:rPr lang="en-US" dirty="0"/>
              <a:t>The rest will be discussed.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papers presenting compartment models for Covid-19 already exists.</a:t>
            </a:r>
          </a:p>
          <a:p>
            <a:r>
              <a:rPr lang="en-US" dirty="0"/>
              <a:t>The idea is not novel.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presentation is split into several logical blocks: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to what is the usual shape of data that national governments publish about the pandemic.</a:t>
            </a:r>
          </a:p>
          <a:p>
            <a:endParaRPr lang="en-US" dirty="0"/>
          </a:p>
          <a:p>
            <a:r>
              <a:rPr lang="en-US" dirty="0"/>
              <a:t>Performed tests create a sample over the population.</a:t>
            </a:r>
          </a:p>
          <a:p>
            <a:r>
              <a:rPr lang="en-US" dirty="0"/>
              <a:t>	</a:t>
            </a:r>
            <a:r>
              <a:rPr lang="en-US" b="0" i="1" dirty="0"/>
              <a:t>Number of tests </a:t>
            </a:r>
            <a:r>
              <a:rPr lang="en-US" dirty="0"/>
              <a:t>is the sample size.</a:t>
            </a:r>
          </a:p>
          <a:p>
            <a:r>
              <a:rPr lang="en-US" dirty="0"/>
              <a:t>	</a:t>
            </a:r>
            <a:r>
              <a:rPr lang="en-US" i="1" dirty="0"/>
              <a:t>Confirmed cases</a:t>
            </a:r>
            <a:r>
              <a:rPr lang="en-US" dirty="0"/>
              <a:t> are the positive tests.</a:t>
            </a:r>
          </a:p>
          <a:p>
            <a:r>
              <a:rPr lang="en-US" b="1" dirty="0"/>
              <a:t>Sample bias</a:t>
            </a:r>
            <a:r>
              <a:rPr lang="en-US" dirty="0"/>
              <a:t> – ratio of probabilities of infected / healthy getting tested.</a:t>
            </a:r>
          </a:p>
          <a:p>
            <a:endParaRPr lang="en-US" dirty="0"/>
          </a:p>
          <a:p>
            <a:r>
              <a:rPr lang="en-US" b="0" i="1" dirty="0"/>
              <a:t>Deaths</a:t>
            </a:r>
            <a:r>
              <a:rPr lang="en-US" dirty="0"/>
              <a:t> and </a:t>
            </a:r>
            <a:r>
              <a:rPr lang="en-US" b="0" i="1" dirty="0"/>
              <a:t>hospitalized</a:t>
            </a:r>
            <a:r>
              <a:rPr lang="en-US" dirty="0"/>
              <a:t> are more reliable in this sense.</a:t>
            </a:r>
          </a:p>
          <a:p>
            <a:r>
              <a:rPr lang="en-US" dirty="0"/>
              <a:t>Interpretation of </a:t>
            </a:r>
            <a:r>
              <a:rPr lang="en-US" i="1" dirty="0"/>
              <a:t>recovered</a:t>
            </a:r>
            <a:r>
              <a:rPr lang="en-US" dirty="0"/>
              <a:t> depends on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Ministerstvo</a:t>
            </a:r>
            <a:r>
              <a:rPr lang="en-US" dirty="0"/>
              <a:t> </a:t>
            </a:r>
            <a:r>
              <a:rPr lang="en-US" dirty="0" err="1"/>
              <a:t>zdravotnictv</a:t>
            </a:r>
            <a:r>
              <a:rPr lang="cs-CZ" dirty="0"/>
              <a:t>í</a:t>
            </a:r>
            <a:r>
              <a:rPr lang="en-US" dirty="0"/>
              <a:t> – Ministry of Health of the Czech Republic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6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Ministerstwo</a:t>
            </a:r>
            <a:r>
              <a:rPr lang="en-US" dirty="0"/>
              <a:t> </a:t>
            </a:r>
            <a:r>
              <a:rPr lang="en-US" dirty="0" err="1"/>
              <a:t>Zdrowia</a:t>
            </a:r>
            <a:r>
              <a:rPr lang="en-US" dirty="0"/>
              <a:t> – The Ministry of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Folkh</a:t>
            </a:r>
            <a:r>
              <a:rPr lang="cs-CZ" dirty="0"/>
              <a:t>äl</a:t>
            </a:r>
            <a:r>
              <a:rPr lang="en-US" dirty="0" err="1"/>
              <a:t>somyndigheten</a:t>
            </a:r>
            <a:r>
              <a:rPr lang="en-US" dirty="0"/>
              <a:t> – The Public Health Agency of Sweden</a:t>
            </a:r>
          </a:p>
          <a:p>
            <a:r>
              <a:rPr lang="en-US" dirty="0" err="1"/>
              <a:t>Statistikmyndigheten</a:t>
            </a:r>
            <a:r>
              <a:rPr lang="en-US" dirty="0"/>
              <a:t> – Statistics Sweden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 either Eurostat or national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or collection method might differ dataset to dataset.</a:t>
            </a:r>
          </a:p>
          <a:p>
            <a:r>
              <a:rPr lang="en-US" dirty="0"/>
              <a:t>If the number of tests is low, we don’t know enough about the epidemic.</a:t>
            </a:r>
          </a:p>
          <a:p>
            <a:r>
              <a:rPr lang="en-US" dirty="0"/>
              <a:t>Data might contain odd defects.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C77A-AB9C-4C64-919B-B2192E503013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CBD-7EC8-48B8-9ED8-BE86CDF6316F}" type="datetime1">
              <a:rPr lang="en-US" smtClean="0"/>
              <a:t>2021-02-04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5A2B-22C8-4D35-8B1B-44F7A29A382B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341-5ABB-443C-9693-CE2BBE0C58F2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421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786E-5BB6-41CD-972B-B4BC85D399F6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6C6-2881-4612-A2E0-DD2A8C35668A}" type="datetime1">
              <a:rPr lang="en-US" smtClean="0"/>
              <a:t>2021-02-04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2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8F5-6928-49D3-963D-EDEC8F3966E6}" type="datetime1">
              <a:rPr lang="en-US" smtClean="0"/>
              <a:t>2021-02-04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8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069-D46A-4411-8FD2-6331049C1B92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3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705-D48F-4BB2-BEBA-FC972A14FE07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A06D-AB13-4C8F-BA9B-775394D49D4C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114C-9553-40D0-8A8A-F21664FD6B97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0A4-39C0-4C5F-8701-397B9BA1E673}" type="datetime1">
              <a:rPr lang="en-US" smtClean="0"/>
              <a:t>2021-02-04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36C-BA47-4D90-815F-3BE60A04A71D}" type="datetime1">
              <a:rPr lang="en-US" smtClean="0"/>
              <a:t>2021-02-04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006C-FEA8-4836-9D5E-E4626D8ED1E3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A87-D7F9-440E-967A-0B4C91F35B71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28-D0FE-4B26-A483-82C0806C86CF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6D8-70C8-45D8-B672-D128C7DA41D9}" type="datetime1">
              <a:rPr lang="en-US" smtClean="0"/>
              <a:t>2021-02-04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9582B5-7E58-48F2-B4D2-0C90D390B1D3}" type="datetime1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0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pjournals.org/doi/10.7326/M20-050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0-78739-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1.01.14.212497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0.10.11.2021103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emocneni-aktualne.mzcr.cz/api/v2/covid-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pl/web/koronawirus/pliki-archiwalne-powia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MZ_GOV_P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lkhalsomyndigheten.se/smittskydd-beredskap/utbrott/aktuella-utbrott/covid-19/statistik-och-analys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b.se/om-scb/nyheter-och-pressmeddelanden/overdodligheten-fortsatter-att-sjunka-efter-toppen-i-apri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datahub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vid19datahub/COVID19/blob/master/inst/extdata/src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web/products-datasets/-/demo_r_mweek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.europa.eu/eurostat/web/products-datasets/-/tgs0009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8B2-001E-4FE8-A98A-CADF5F79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913" y="1507783"/>
            <a:ext cx="10064634" cy="2387918"/>
          </a:xfrm>
        </p:spPr>
        <p:txBody>
          <a:bodyPr anchor="b">
            <a:normAutofit fontScale="90000"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HMM modelling</a:t>
            </a:r>
            <a:br>
              <a:rPr lang="en-US" sz="5200" b="1" dirty="0">
                <a:solidFill>
                  <a:schemeClr val="tx2"/>
                </a:solidFill>
              </a:rPr>
            </a:br>
            <a:r>
              <a:rPr lang="en-US" sz="5200" b="1" dirty="0">
                <a:solidFill>
                  <a:schemeClr val="tx2"/>
                </a:solidFill>
              </a:rPr>
              <a:t>for the spread of the SARS-CoV-2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08CF6-FC38-48E7-AB28-B38B0389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913" y="2041664"/>
            <a:ext cx="4055028" cy="306399"/>
          </a:xfrm>
        </p:spPr>
        <p:txBody>
          <a:bodyPr>
            <a:normAutofit fontScale="85000" lnSpcReduction="20000"/>
          </a:bodyPr>
          <a:lstStyle/>
          <a:p>
            <a:r>
              <a:rPr lang="cs-CZ" i="1" dirty="0">
                <a:solidFill>
                  <a:schemeClr val="tx2"/>
                </a:solidFill>
              </a:rPr>
              <a:t>Thesis proposal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BCAF017-58C2-4D90-9D51-CD0A1E246619}"/>
              </a:ext>
            </a:extLst>
          </p:cNvPr>
          <p:cNvSpPr txBox="1">
            <a:spLocks/>
          </p:cNvSpPr>
          <p:nvPr/>
        </p:nvSpPr>
        <p:spPr>
          <a:xfrm>
            <a:off x="4960607" y="4223692"/>
            <a:ext cx="2270786" cy="47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Martin Bene</a:t>
            </a:r>
            <a:r>
              <a:rPr lang="cs-CZ" dirty="0">
                <a:solidFill>
                  <a:schemeClr val="tx2"/>
                </a:solidFill>
              </a:rPr>
              <a:t>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DBF4BDC-9BAC-42E9-A6C6-CCDF15AA66A3}"/>
              </a:ext>
            </a:extLst>
          </p:cNvPr>
          <p:cNvSpPr txBox="1">
            <a:spLocks/>
          </p:cNvSpPr>
          <p:nvPr/>
        </p:nvSpPr>
        <p:spPr>
          <a:xfrm>
            <a:off x="10704289" y="6380140"/>
            <a:ext cx="1327299" cy="323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Feb 2021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232B4E6-F836-4DDC-AF17-EA567D08797E}"/>
              </a:ext>
            </a:extLst>
          </p:cNvPr>
          <p:cNvSpPr txBox="1">
            <a:spLocks/>
          </p:cNvSpPr>
          <p:nvPr/>
        </p:nvSpPr>
        <p:spPr>
          <a:xfrm>
            <a:off x="4269271" y="4876422"/>
            <a:ext cx="3653457" cy="47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Supervisor: Krzysztof </a:t>
            </a:r>
            <a:r>
              <a:rPr lang="en-US" dirty="0" err="1">
                <a:solidFill>
                  <a:schemeClr val="tx2"/>
                </a:solidFill>
              </a:rPr>
              <a:t>Bartoszek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8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9D76-EC0D-4A1A-B2B7-A82DCA49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Data: </a:t>
            </a:r>
            <a:r>
              <a:rPr lang="cs-CZ" dirty="0"/>
              <a:t>To what extent are the collected data reliable?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CB7D-24D7-47BE-86DC-5F9B6E4C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sampling method.</a:t>
            </a:r>
          </a:p>
          <a:p>
            <a:r>
              <a:rPr lang="en-US" dirty="0"/>
              <a:t>Is number of performed tests sufficient?</a:t>
            </a:r>
          </a:p>
          <a:p>
            <a:r>
              <a:rPr lang="en-US" dirty="0"/>
              <a:t>Analyze the data for discrepancies.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0FC-E210-4E33-8436-FA272EF3593A}"/>
              </a:ext>
            </a:extLst>
          </p:cNvPr>
          <p:cNvSpPr txBox="1"/>
          <p:nvPr/>
        </p:nvSpPr>
        <p:spPr>
          <a:xfrm>
            <a:off x="4109629" y="6286486"/>
            <a:ext cx="425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own unpublished research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49546-6AAC-43B5-AC0A-A2B4F97A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4B3B3-3B81-49A5-9BEE-A734F80C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83" y="3429000"/>
            <a:ext cx="4155233" cy="28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SIR* model</a:t>
            </a:r>
          </a:p>
          <a:p>
            <a:pPr lvl="1"/>
            <a:r>
              <a:rPr lang="en-US" dirty="0"/>
              <a:t>Parameters </a:t>
            </a:r>
            <a:r>
              <a:rPr lang="en-US" dirty="0" err="1"/>
              <a:t>a,b,c,d</a:t>
            </a:r>
            <a:r>
              <a:rPr lang="en-US" dirty="0"/>
              <a:t> needed</a:t>
            </a:r>
          </a:p>
          <a:p>
            <a:r>
              <a:rPr lang="en-US" dirty="0"/>
              <a:t>Objective of other papers</a:t>
            </a:r>
          </a:p>
        </p:txBody>
      </p:sp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F4CB9B81-09C5-4759-96CC-F9865494FB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51" y="1853248"/>
            <a:ext cx="3881110" cy="1452231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7E50D2C-6AE3-44E0-8635-E87C9751D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22" y="3466373"/>
            <a:ext cx="3542067" cy="295172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D84DC6B-B502-40B3-B5C8-E29A61B67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89" y="3466373"/>
            <a:ext cx="3542067" cy="2951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B8D31-F7D4-4650-9AE9-D60796455F62}"/>
              </a:ext>
            </a:extLst>
          </p:cNvPr>
          <p:cNvSpPr txBox="1"/>
          <p:nvPr/>
        </p:nvSpPr>
        <p:spPr>
          <a:xfrm>
            <a:off x="4070247" y="6418096"/>
            <a:ext cx="3314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</a:t>
            </a:r>
            <a:r>
              <a:rPr lang="en-US" sz="1500" dirty="0">
                <a:hlinkClick r:id="rId6"/>
              </a:rPr>
              <a:t>10.7326/M20-0504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8B4C4-A58B-4A1A-9B2D-1E105F53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64306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 model</a:t>
            </a:r>
          </a:p>
          <a:p>
            <a:pPr lvl="1"/>
            <a:r>
              <a:rPr lang="en-US" dirty="0"/>
              <a:t>Transition/emission matrices based on SIR*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2CEBBF-1C25-4512-B1D5-2775EF50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2" y="4150658"/>
            <a:ext cx="5285015" cy="1231938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DF7710-53DE-42D2-990E-DC734C55F4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3849550"/>
            <a:ext cx="4169307" cy="17646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D844C-4CAD-48A7-909C-1114EC606FF9}"/>
              </a:ext>
            </a:extLst>
          </p:cNvPr>
          <p:cNvSpPr txBox="1"/>
          <p:nvPr/>
        </p:nvSpPr>
        <p:spPr>
          <a:xfrm>
            <a:off x="7352522" y="3215356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matrix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54BCF-A794-4631-86D1-AF236C86BAB6}"/>
              </a:ext>
            </a:extLst>
          </p:cNvPr>
          <p:cNvSpPr txBox="1"/>
          <p:nvPr/>
        </p:nvSpPr>
        <p:spPr>
          <a:xfrm>
            <a:off x="2068272" y="3530550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Emission matrix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0927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BD7-F9A8-471E-906B-CB4A747A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1458-2ADC-4E1B-B7C8-C06EAD2C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284067-FB8D-4A7D-BE0E-1D2E04EE41B0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HMM model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904A1D54-A97A-4C94-92B3-5D26E6263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74" y="2409352"/>
            <a:ext cx="4885955" cy="3270690"/>
          </a:xfr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FC57147-8001-49E0-9D67-6FCE7AC37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83266"/>
              </p:ext>
            </p:extLst>
          </p:nvPr>
        </p:nvGraphicFramePr>
        <p:xfrm>
          <a:off x="995301" y="3543301"/>
          <a:ext cx="4986984" cy="9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467400" imgH="1266840" progId="Paint.Picture">
                  <p:embed/>
                </p:oleObj>
              </mc:Choice>
              <mc:Fallback>
                <p:oleObj name="Bitmap Image" r:id="rId4" imgW="6467400" imgH="1266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01" y="3543301"/>
                        <a:ext cx="4986984" cy="9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CE579A8-242B-4651-AE77-C2CDF6A55CCF}"/>
              </a:ext>
            </a:extLst>
          </p:cNvPr>
          <p:cNvSpPr txBox="1"/>
          <p:nvPr/>
        </p:nvSpPr>
        <p:spPr>
          <a:xfrm>
            <a:off x="8060896" y="5802638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F9A10-CC74-4511-8BCC-070E98F0DF5F}"/>
              </a:ext>
            </a:extLst>
          </p:cNvPr>
          <p:cNvSpPr txBox="1"/>
          <p:nvPr/>
        </p:nvSpPr>
        <p:spPr>
          <a:xfrm>
            <a:off x="2342971" y="4636676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</p:spTree>
    <p:extLst>
      <p:ext uri="{BB962C8B-B14F-4D97-AF65-F5344CB8AC3E}">
        <p14:creationId xmlns:p14="http://schemas.microsoft.com/office/powerpoint/2010/main" val="162880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17A7-3DF1-4CB2-B2C1-CBE1DBDD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br>
              <a:rPr lang="cs-CZ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9E78-147D-49AE-BA3B-A3EDE006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60157" cy="4195481"/>
          </a:xfrm>
        </p:spPr>
        <p:txBody>
          <a:bodyPr/>
          <a:lstStyle/>
          <a:p>
            <a:r>
              <a:rPr lang="en-US" dirty="0"/>
              <a:t>Do the reported statistics describe similar situation as the simulation results?</a:t>
            </a:r>
          </a:p>
          <a:p>
            <a:r>
              <a:rPr lang="en-US" dirty="0"/>
              <a:t>Are confirmed cases a good measure of the situation?</a:t>
            </a:r>
          </a:p>
          <a:p>
            <a:r>
              <a:rPr lang="en-US" dirty="0"/>
              <a:t>Is there a visible connection with testing strategy?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51C4-177B-408A-A951-654B8EE1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5E0512-35C6-445E-A3FA-41723EE68EF0}"/>
              </a:ext>
            </a:extLst>
          </p:cNvPr>
          <p:cNvSpPr txBox="1">
            <a:spLocks/>
          </p:cNvSpPr>
          <p:nvPr/>
        </p:nvSpPr>
        <p:spPr>
          <a:xfrm>
            <a:off x="534262" y="3604223"/>
            <a:ext cx="962842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b="1" dirty="0"/>
              <a:t>Simulation: </a:t>
            </a:r>
            <a:r>
              <a:rPr lang="cs-CZ" dirty="0"/>
              <a:t>Are there visible patterns or similarities between regions?</a:t>
            </a:r>
            <a:br>
              <a:rPr lang="cs-CZ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B7E6D3-EFDF-4DDD-829E-AD8B9EB61052}"/>
              </a:ext>
            </a:extLst>
          </p:cNvPr>
          <p:cNvSpPr txBox="1">
            <a:spLocks/>
          </p:cNvSpPr>
          <p:nvPr/>
        </p:nvSpPr>
        <p:spPr>
          <a:xfrm>
            <a:off x="1103312" y="5136587"/>
            <a:ext cx="8946541" cy="1146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Comparison of infected.</a:t>
            </a:r>
          </a:p>
          <a:p>
            <a:r>
              <a:rPr lang="en-US" dirty="0"/>
              <a:t>Possible usage of EM to drop less certain parameters.</a:t>
            </a:r>
          </a:p>
        </p:txBody>
      </p:sp>
    </p:spTree>
    <p:extLst>
      <p:ext uri="{BB962C8B-B14F-4D97-AF65-F5344CB8AC3E}">
        <p14:creationId xmlns:p14="http://schemas.microsoft.com/office/powerpoint/2010/main" val="357253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E6BB-13D2-4CC1-BC0B-46FA22C9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Simulation: </a:t>
            </a:r>
            <a:r>
              <a:rPr lang="cs-CZ" dirty="0"/>
              <a:t>Are the restrictions projected in the simulated data?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CF28-827D-4EF2-B166-18892FCB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the situation in different regions in the context of local implemented restrictions.</a:t>
            </a:r>
          </a:p>
          <a:p>
            <a:r>
              <a:rPr lang="en-US" dirty="0"/>
              <a:t>Evaluation of restriction efficiency.</a:t>
            </a:r>
          </a:p>
          <a:p>
            <a:r>
              <a:rPr lang="en-US" b="1" dirty="0"/>
              <a:t>Data of restrictions</a:t>
            </a:r>
            <a:r>
              <a:rPr lang="en-US" dirty="0"/>
              <a:t>: media, official websites, Covid-19 Data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D7795-56C2-440A-9069-C98CF3C4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15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4670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B0EA-DFB5-401C-8596-08FB9A2E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3BFD-877C-430F-9E34-34A235F7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Symptoms / asymptomatic</a:t>
            </a:r>
          </a:p>
          <a:p>
            <a:pPr lvl="1"/>
            <a:r>
              <a:rPr lang="en-US" dirty="0"/>
              <a:t>Different R0 number distribution (less cautious)</a:t>
            </a:r>
          </a:p>
          <a:p>
            <a:pPr lvl="1"/>
            <a:r>
              <a:rPr lang="en-US" dirty="0"/>
              <a:t>Different probabilities of being tested</a:t>
            </a:r>
          </a:p>
          <a:p>
            <a:r>
              <a:rPr lang="en-US" b="1" dirty="0"/>
              <a:t>Non-permanent immunity</a:t>
            </a:r>
          </a:p>
          <a:p>
            <a:pPr lvl="1"/>
            <a:r>
              <a:rPr lang="en-US" dirty="0"/>
              <a:t>Additional connection of R </a:t>
            </a:r>
            <a:r>
              <a:rPr lang="en-US" dirty="0">
                <a:sym typeface="Wingdings" panose="05000000000000000000" pitchFamily="2" charset="2"/>
              </a:rPr>
              <a:t> S</a:t>
            </a:r>
            <a:endParaRPr lang="en-US" dirty="0"/>
          </a:p>
          <a:p>
            <a:r>
              <a:rPr lang="en-US" dirty="0"/>
              <a:t>Infectious </a:t>
            </a:r>
            <a:r>
              <a:rPr lang="en-US" b="1" dirty="0"/>
              <a:t>incoming from abroad</a:t>
            </a:r>
          </a:p>
          <a:p>
            <a:pPr lvl="1"/>
            <a:r>
              <a:rPr lang="en-US" dirty="0"/>
              <a:t>Additional additive term in the equation</a:t>
            </a:r>
          </a:p>
          <a:p>
            <a:r>
              <a:rPr lang="en-US" b="1" dirty="0"/>
              <a:t>Vaccination</a:t>
            </a:r>
          </a:p>
          <a:p>
            <a:pPr lvl="1"/>
            <a:r>
              <a:rPr lang="en-US" dirty="0"/>
              <a:t>Lower </a:t>
            </a:r>
            <a:r>
              <a:rPr lang="en-US" dirty="0" err="1"/>
              <a:t>susceptibles</a:t>
            </a:r>
            <a:endParaRPr lang="en-US" dirty="0"/>
          </a:p>
          <a:p>
            <a:pPr lvl="1"/>
            <a:r>
              <a:rPr lang="en-US" dirty="0"/>
              <a:t>Problem of data</a:t>
            </a:r>
          </a:p>
          <a:p>
            <a:r>
              <a:rPr lang="en-US" b="1" dirty="0"/>
              <a:t>Test errors</a:t>
            </a:r>
          </a:p>
          <a:p>
            <a:pPr lvl="1"/>
            <a:r>
              <a:rPr lang="en-US" dirty="0"/>
              <a:t>Test is wrong with a certain probability (specificity + sensitivity)</a:t>
            </a:r>
          </a:p>
          <a:p>
            <a:r>
              <a:rPr lang="en-US" b="1" dirty="0"/>
              <a:t>Infectiousness / symptoms</a:t>
            </a:r>
          </a:p>
          <a:p>
            <a:pPr lvl="1"/>
            <a:r>
              <a:rPr lang="en-US" dirty="0"/>
              <a:t>Not the same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6214-E713-4955-A3BD-F306AEFDE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949" y="2494844"/>
            <a:ext cx="2241342" cy="3276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DA8EA-20E9-4665-B538-45AA98266FD9}"/>
              </a:ext>
            </a:extLst>
          </p:cNvPr>
          <p:cNvSpPr txBox="1"/>
          <p:nvPr/>
        </p:nvSpPr>
        <p:spPr>
          <a:xfrm>
            <a:off x="8653909" y="584844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A297E-D52C-4B36-8A06-1C7367D9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674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3328-314F-49AF-80D6-BD6F866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3775-DDA3-40D7-8BDD-3BD5C351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research already exists</a:t>
            </a:r>
          </a:p>
          <a:p>
            <a:pPr lvl="1"/>
            <a:r>
              <a:rPr lang="en-US" dirty="0"/>
              <a:t>From second half of the year 2020</a:t>
            </a:r>
          </a:p>
          <a:p>
            <a:pPr lvl="1"/>
            <a:endParaRPr lang="en-US" dirty="0"/>
          </a:p>
          <a:p>
            <a:r>
              <a:rPr lang="en-US" dirty="0"/>
              <a:t>Parameters per population, not per-age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79BC-2651-4F80-B925-FA7CFBF5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17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9CD7B6-B487-41B0-838D-8A80A2B41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67" y="2237071"/>
            <a:ext cx="4397022" cy="3664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518BD-75D9-4C5D-BD8C-32829F32527C}"/>
              </a:ext>
            </a:extLst>
          </p:cNvPr>
          <p:cNvSpPr txBox="1"/>
          <p:nvPr/>
        </p:nvSpPr>
        <p:spPr>
          <a:xfrm>
            <a:off x="8096956" y="5961914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</p:spTree>
    <p:extLst>
      <p:ext uri="{BB962C8B-B14F-4D97-AF65-F5344CB8AC3E}">
        <p14:creationId xmlns:p14="http://schemas.microsoft.com/office/powerpoint/2010/main" val="79527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C26E-EBFC-40B6-AEDF-02119E2F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CA07-81A7-4055-8AB9-0FB69F7A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+mn-lt"/>
              </a:rPr>
              <a:t>Tracking the early depleting transmission dynamics of COVID-19 with a time-varying SIR model</a:t>
            </a:r>
            <a:endParaRPr lang="en-US" b="1" dirty="0">
              <a:latin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9DFFCB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https://www.nature.com/articles/s41598-020-78739-8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Compartment model</a:t>
            </a:r>
          </a:p>
          <a:p>
            <a:r>
              <a:rPr lang="en-US" dirty="0">
                <a:latin typeface="+mn-lt"/>
              </a:rPr>
              <a:t>Data from Malaysia</a:t>
            </a:r>
          </a:p>
          <a:p>
            <a:r>
              <a:rPr lang="en-US" dirty="0">
                <a:latin typeface="+mn-lt"/>
              </a:rPr>
              <a:t>Latent variable is R0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26975-F5C3-42AA-AFBD-1C76D7C8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18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83789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D0BA-CC1A-447B-984A-6DF1E153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F8BD-28DC-43CB-A94D-FDB6AF83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COVID-19 dynamics in an Ohio prison</a:t>
            </a:r>
            <a:endParaRPr lang="en-US" b="1" i="0" dirty="0">
              <a:solidFill>
                <a:srgbClr val="333333"/>
              </a:solidFill>
              <a:effectLst/>
              <a:latin typeface="+mn-lt"/>
              <a:hlinkClick r:id="rId2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n-lt"/>
                <a:hlinkClick r:id="rId2"/>
              </a:rPr>
              <a:t>https://doi.org/10.1101/2021.01.14.21249782</a:t>
            </a:r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  <a:p>
            <a:r>
              <a:rPr lang="en-US" dirty="0">
                <a:latin typeface="+mn-lt"/>
              </a:rPr>
              <a:t>Compartment model</a:t>
            </a:r>
          </a:p>
          <a:p>
            <a:r>
              <a:rPr lang="en-US" dirty="0">
                <a:latin typeface="+mn-lt"/>
              </a:rPr>
              <a:t>Measured in Ohio prison, where was outbreak</a:t>
            </a:r>
          </a:p>
          <a:p>
            <a:r>
              <a:rPr lang="en-US" dirty="0">
                <a:latin typeface="+mn-lt"/>
              </a:rPr>
              <a:t>Might include very different parameter estimates</a:t>
            </a:r>
          </a:p>
          <a:p>
            <a:r>
              <a:rPr lang="en-US" i="1" dirty="0">
                <a:latin typeface="+mn-lt"/>
              </a:rPr>
              <a:t>Not reviewed preprint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C0DEC-8F3D-45C8-9270-86E06EED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19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9236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D2D2-9175-44BD-8EE5-0B8817A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Presentation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D864-2505-4564-A063-DF4DDCD2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description</a:t>
            </a:r>
          </a:p>
          <a:p>
            <a:r>
              <a:rPr lang="cs-CZ" dirty="0"/>
              <a:t>Research questions</a:t>
            </a:r>
          </a:p>
          <a:p>
            <a:r>
              <a:rPr lang="cs-CZ" dirty="0"/>
              <a:t>Methods to solve the questions</a:t>
            </a:r>
          </a:p>
          <a:p>
            <a:r>
              <a:rPr lang="cs-CZ" dirty="0"/>
              <a:t>Possible bottlenecks</a:t>
            </a:r>
          </a:p>
          <a:p>
            <a:r>
              <a:rPr lang="cs-CZ" dirty="0"/>
              <a:t>Similar research</a:t>
            </a:r>
          </a:p>
          <a:p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2B9B-8444-4155-B8E8-B17B95D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8880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F158-B639-41DF-A188-C7D6958C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2D50-9B98-4780-812A-60238A24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Symptom-based testing in a compartmental model of Covid-19</a:t>
            </a:r>
            <a:endParaRPr lang="en-US" b="1" i="0" dirty="0">
              <a:solidFill>
                <a:srgbClr val="333333"/>
              </a:solidFill>
              <a:effectLst/>
              <a:latin typeface="+mn-lt"/>
              <a:hlinkClick r:id="rId2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n-lt"/>
                <a:hlinkClick r:id="rId2"/>
              </a:rPr>
              <a:t>https://doi.org/10.1101/2020.10.11.20211037</a:t>
            </a:r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  <a:p>
            <a:r>
              <a:rPr lang="en-US" dirty="0">
                <a:latin typeface="+mn-lt"/>
              </a:rPr>
              <a:t>Compartment model</a:t>
            </a:r>
          </a:p>
          <a:p>
            <a:r>
              <a:rPr lang="en-US" dirty="0">
                <a:latin typeface="+mn-lt"/>
              </a:rPr>
              <a:t>Does not specify what data is used</a:t>
            </a:r>
          </a:p>
          <a:p>
            <a:r>
              <a:rPr lang="en-US" i="1" dirty="0">
                <a:latin typeface="+mn-lt"/>
              </a:rPr>
              <a:t>Not reviewed preprint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4F6BF-7430-4879-8288-B4D2FA02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20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85889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8B2-001E-4FE8-A98A-CADF5F79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193" y="1741337"/>
            <a:ext cx="7897091" cy="2387918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chemeClr val="tx2"/>
                </a:solidFill>
              </a:rPr>
              <a:t>Thank you for attention.</a:t>
            </a:r>
            <a:endParaRPr lang="en-US" sz="5200" b="1" i="1" dirty="0">
              <a:solidFill>
                <a:schemeClr val="tx2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BCAF017-58C2-4D90-9D51-CD0A1E246619}"/>
              </a:ext>
            </a:extLst>
          </p:cNvPr>
          <p:cNvSpPr txBox="1">
            <a:spLocks/>
          </p:cNvSpPr>
          <p:nvPr/>
        </p:nvSpPr>
        <p:spPr>
          <a:xfrm>
            <a:off x="4960607" y="4308190"/>
            <a:ext cx="2270786" cy="47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Martin Bene</a:t>
            </a:r>
            <a:r>
              <a:rPr lang="cs-CZ" dirty="0">
                <a:solidFill>
                  <a:schemeClr val="tx2"/>
                </a:solidFill>
              </a:rPr>
              <a:t>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DBF4BDC-9BAC-42E9-A6C6-CCDF15AA66A3}"/>
              </a:ext>
            </a:extLst>
          </p:cNvPr>
          <p:cNvSpPr txBox="1">
            <a:spLocks/>
          </p:cNvSpPr>
          <p:nvPr/>
        </p:nvSpPr>
        <p:spPr>
          <a:xfrm>
            <a:off x="10704289" y="6380140"/>
            <a:ext cx="1327299" cy="323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 Feb 2021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B3CC-C09E-4F66-9F66-BC446CF0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Covid-19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6235-B0D4-4A6C-92DE-6F45F933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Daily, weekly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cs-CZ" b="1" dirty="0"/>
              <a:t>Tests</a:t>
            </a:r>
            <a:r>
              <a:rPr lang="cs-CZ" dirty="0"/>
              <a:t> = number of performed tests (RT-qPCR + antigen)</a:t>
            </a:r>
          </a:p>
          <a:p>
            <a:pPr lvl="1"/>
            <a:r>
              <a:rPr lang="cs-CZ" b="1" dirty="0"/>
              <a:t>Confirmed cases </a:t>
            </a:r>
            <a:r>
              <a:rPr lang="cs-CZ" dirty="0"/>
              <a:t>= number of newly positively tested people</a:t>
            </a:r>
          </a:p>
          <a:p>
            <a:pPr lvl="1"/>
            <a:r>
              <a:rPr lang="cs-CZ" b="1" dirty="0"/>
              <a:t>Deaths</a:t>
            </a:r>
            <a:r>
              <a:rPr lang="cs-CZ" dirty="0"/>
              <a:t> = number of deceased on/with Covid-19</a:t>
            </a:r>
          </a:p>
          <a:p>
            <a:pPr lvl="1"/>
            <a:r>
              <a:rPr lang="cs-CZ" b="1" dirty="0"/>
              <a:t>Hospitalized</a:t>
            </a:r>
            <a:r>
              <a:rPr lang="cs-CZ" dirty="0"/>
              <a:t> =</a:t>
            </a:r>
            <a:r>
              <a:rPr lang="en-US" dirty="0"/>
              <a:t> number of new hospitalized</a:t>
            </a:r>
          </a:p>
          <a:p>
            <a:pPr lvl="1"/>
            <a:r>
              <a:rPr lang="en-US" b="1" dirty="0"/>
              <a:t>Recovered</a:t>
            </a:r>
            <a:r>
              <a:rPr lang="en-US" dirty="0"/>
              <a:t> = number of recovered/released from hospital</a:t>
            </a:r>
            <a:endParaRPr lang="cs-CZ" b="1" dirty="0"/>
          </a:p>
          <a:p>
            <a:r>
              <a:rPr lang="en-US" dirty="0"/>
              <a:t>Country-wise, regions, municipalities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174EE-2C89-4087-A3F6-6E204C50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9941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699D-BF12-4FE6-9BA0-B402D459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statistics: Czechia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4F51-95F5-40F7-A40E-0FEC4601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https://onemocneni-aktualne.mzcr.cz/api/v2/covid-19</a:t>
            </a: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r>
              <a:rPr lang="en-US" b="1" dirty="0">
                <a:solidFill>
                  <a:prstClr val="white"/>
                </a:solidFill>
                <a:latin typeface="Century Gothic" panose="020B0502020202020204"/>
              </a:rPr>
              <a:t>Country: 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RT-qPCR + antigen tests</a:t>
            </a:r>
          </a:p>
          <a:p>
            <a:r>
              <a:rPr lang="en-US" b="1" dirty="0">
                <a:solidFill>
                  <a:prstClr val="white"/>
                </a:solidFill>
                <a:latin typeface="Century Gothic" panose="020B0502020202020204"/>
              </a:rPr>
              <a:t>District: 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deaths, tests, hospital capacities, hospital stock states</a:t>
            </a:r>
          </a:p>
          <a:p>
            <a:pPr lvl="1"/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Per age group: incidence, prevalence, hospitalized, vaccinated</a:t>
            </a:r>
          </a:p>
          <a:p>
            <a:pPr lvl="1"/>
            <a:r>
              <a:rPr lang="en-US" dirty="0"/>
              <a:t>Cases with age and gender: confirmed, deaths</a:t>
            </a: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r>
              <a:rPr lang="en-US" b="1" dirty="0"/>
              <a:t>Municipality: </a:t>
            </a:r>
            <a:r>
              <a:rPr lang="en-US" dirty="0"/>
              <a:t>confirmed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1B69-8E9C-40A8-93C0-03B44BFF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2753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C01C-E3FE-469D-A677-4CFDD06A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statistics: Poland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62F1-9E8C-473D-B1F3-9CDAD6A9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https://www.gov.pl/web/koronawirus/pliki-archiwalne-powiaty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https://twitter.com/MZ_GOV_PL</a:t>
            </a:r>
            <a:endParaRPr lang="en-US" sz="2000" dirty="0"/>
          </a:p>
          <a:p>
            <a:r>
              <a:rPr lang="en-US" b="1" dirty="0"/>
              <a:t>Country: </a:t>
            </a:r>
            <a:r>
              <a:rPr lang="en-US" dirty="0"/>
              <a:t>tests, recovered, hospitalized, quarantined</a:t>
            </a:r>
          </a:p>
          <a:p>
            <a:r>
              <a:rPr lang="en-US" b="1" dirty="0"/>
              <a:t>Region/municipality: </a:t>
            </a:r>
            <a:r>
              <a:rPr lang="en-US" dirty="0"/>
              <a:t>confirmed, deaths,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FB97-4BF3-4892-AE84-E6176D7D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5831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5B34-653A-4340-B2AC-4621D297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statistics: Sweden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990A-E4D9-431C-8618-C980E01E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3"/>
              </a:rPr>
              <a:t>https://www.folkhalsomyndigheten.se/smittskydd-beredskap/utbrott/aktuella-utbrott/covid-19/statistik-och-analyser/</a:t>
            </a:r>
            <a:endParaRPr lang="en-US" dirty="0"/>
          </a:p>
          <a:p>
            <a:r>
              <a:rPr lang="en-US" dirty="0">
                <a:hlinkClick r:id="rId4"/>
              </a:rPr>
              <a:t>https://scb.se/om-scb/nyheter-och-pressmeddelanden/overdodligheten-fortsatter-att-sjunka-efter-toppen-i-april/</a:t>
            </a:r>
            <a:endParaRPr lang="en-US" dirty="0"/>
          </a:p>
          <a:p>
            <a:r>
              <a:rPr lang="cs-CZ" b="1" dirty="0"/>
              <a:t>Country: </a:t>
            </a:r>
            <a:r>
              <a:rPr lang="cs-CZ" dirty="0"/>
              <a:t>deaths, icu, confirmed</a:t>
            </a:r>
            <a:r>
              <a:rPr lang="en-US" dirty="0"/>
              <a:t> (daily)</a:t>
            </a:r>
            <a:endParaRPr lang="cs-CZ" dirty="0"/>
          </a:p>
          <a:p>
            <a:r>
              <a:rPr lang="cs-CZ" b="1" dirty="0"/>
              <a:t>Region: </a:t>
            </a:r>
            <a:r>
              <a:rPr lang="cs-CZ" dirty="0"/>
              <a:t>icu </a:t>
            </a:r>
            <a:r>
              <a:rPr lang="en-US" dirty="0"/>
              <a:t>(weekly), vaccines, tests - antibody</a:t>
            </a:r>
          </a:p>
          <a:p>
            <a:r>
              <a:rPr lang="en-US" b="1" dirty="0"/>
              <a:t>Municipality: </a:t>
            </a:r>
            <a:r>
              <a:rPr lang="en-US" dirty="0"/>
              <a:t>confirmed, deaths (weekly)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FBDC5-5EC6-4669-A5CB-EFA060A0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6297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A63C-C7B6-4393-B73D-E18D0BE2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statistics: Italy and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196A-3FDD-451F-834C-62CC69C4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https://covid19datahub.io/</a:t>
            </a:r>
            <a:endParaRPr lang="en-US" dirty="0"/>
          </a:p>
          <a:p>
            <a:r>
              <a:rPr lang="en-US" dirty="0"/>
              <a:t>Unified datahub for Covid-19 data</a:t>
            </a:r>
          </a:p>
          <a:p>
            <a:r>
              <a:rPr lang="en-US" dirty="0"/>
              <a:t>Italy + Switzerland:</a:t>
            </a:r>
          </a:p>
          <a:p>
            <a:pPr lvl="1"/>
            <a:r>
              <a:rPr lang="en-US" b="1" dirty="0"/>
              <a:t>Municipality: </a:t>
            </a:r>
            <a:r>
              <a:rPr lang="en-US" dirty="0"/>
              <a:t>deaths, confirmed, tests, recovered, hospitalized, </a:t>
            </a:r>
            <a:r>
              <a:rPr lang="en-US" dirty="0" err="1"/>
              <a:t>icu</a:t>
            </a:r>
            <a:endParaRPr lang="en-US" dirty="0"/>
          </a:p>
          <a:p>
            <a:r>
              <a:rPr lang="en-US" dirty="0"/>
              <a:t>Implemented: </a:t>
            </a:r>
            <a:r>
              <a:rPr lang="en-US" dirty="0">
                <a:hlinkClick r:id="rId4"/>
              </a:rPr>
              <a:t>https://github.com/covid19datahub/COVID19/blob/master/inst/extdata/src.csv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2C48B-A087-4430-8BE4-38FB6124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2687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1798-FDDA-4B11-8778-BB34F52E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FB5E-3AE8-4C7E-AC87-7315FAB8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Mortality</a:t>
            </a:r>
          </a:p>
          <a:p>
            <a:pPr lvl="1"/>
            <a:r>
              <a:rPr lang="en-US" dirty="0">
                <a:hlinkClick r:id="rId3"/>
              </a:rPr>
              <a:t>https://ec.europa.eu/eurostat/web/products-datasets/-/demo_r_mweek3</a:t>
            </a:r>
            <a:endParaRPr lang="en-US" dirty="0"/>
          </a:p>
          <a:p>
            <a:r>
              <a:rPr lang="en-US" b="1" dirty="0"/>
              <a:t>Population</a:t>
            </a:r>
          </a:p>
          <a:p>
            <a:pPr lvl="1"/>
            <a:r>
              <a:rPr lang="en-US" dirty="0">
                <a:hlinkClick r:id="rId4"/>
              </a:rPr>
              <a:t>https://ec.europa.eu/eurostat/web/products-datasets/-/tgs00096</a:t>
            </a:r>
            <a:endParaRPr lang="en-US" b="1" dirty="0"/>
          </a:p>
          <a:p>
            <a:r>
              <a:rPr lang="en-US" b="1" dirty="0"/>
              <a:t>Area, 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D37A-A770-42CF-9E73-B2055334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pPr/>
              <a:t>8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4283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6A59-E0C0-4F10-A672-4A0CD5F6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ECD3-B20F-466F-A9C2-A536996B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Data: </a:t>
            </a:r>
            <a:r>
              <a:rPr lang="cs-CZ" dirty="0"/>
              <a:t>To what extent are the collected data reliable?</a:t>
            </a:r>
          </a:p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</a:p>
          <a:p>
            <a:pPr lvl="1"/>
            <a:r>
              <a:rPr lang="cs-CZ" dirty="0"/>
              <a:t>Incubation period</a:t>
            </a:r>
          </a:p>
          <a:p>
            <a:pPr lvl="1"/>
            <a:r>
              <a:rPr lang="cs-CZ" dirty="0"/>
              <a:t>Infection fatality ratio</a:t>
            </a:r>
          </a:p>
          <a:p>
            <a:pPr lvl="1"/>
            <a:r>
              <a:rPr lang="cs-CZ" dirty="0"/>
              <a:t>Reproduction number</a:t>
            </a:r>
          </a:p>
          <a:p>
            <a:pPr lvl="1"/>
            <a:r>
              <a:rPr lang="cs-CZ" dirty="0"/>
              <a:t>Duration of disease</a:t>
            </a:r>
          </a:p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endParaRPr lang="cs-CZ" b="1" dirty="0"/>
          </a:p>
          <a:p>
            <a:r>
              <a:rPr lang="cs-CZ" b="1" dirty="0"/>
              <a:t>Simulation: </a:t>
            </a:r>
            <a:r>
              <a:rPr lang="cs-CZ" dirty="0"/>
              <a:t>Are there visible patterns or similarities between regions?</a:t>
            </a:r>
          </a:p>
          <a:p>
            <a:r>
              <a:rPr lang="cs-CZ" b="1" dirty="0"/>
              <a:t>Simulation: </a:t>
            </a:r>
            <a:r>
              <a:rPr lang="cs-CZ" dirty="0"/>
              <a:t>Are the introduced restrictions in the region/country projected in the numbers yielded by the simulation?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AFD0-650F-49E2-B912-4D50067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6049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1680</TotalTime>
  <Words>1219</Words>
  <Application>Microsoft Office PowerPoint</Application>
  <PresentationFormat>Widescreen</PresentationFormat>
  <Paragraphs>204</Paragraphs>
  <Slides>21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Bitmap Image</vt:lpstr>
      <vt:lpstr>HMM modelling for the spread of the SARS-CoV-2</vt:lpstr>
      <vt:lpstr>Presentation structure</vt:lpstr>
      <vt:lpstr>Covid-19 statistics</vt:lpstr>
      <vt:lpstr>Covid-19 statistics: Czechia</vt:lpstr>
      <vt:lpstr>Covid-19 statistics: Poland</vt:lpstr>
      <vt:lpstr>Covid-19 statistics: Sweden</vt:lpstr>
      <vt:lpstr>Covid-19 statistics: Italy and others</vt:lpstr>
      <vt:lpstr>Demographical statistics</vt:lpstr>
      <vt:lpstr>Research questions</vt:lpstr>
      <vt:lpstr>Data: To what extent are the collected data reliable? </vt:lpstr>
      <vt:lpstr>Model: What are the distributions of parameters of Covid-19? </vt:lpstr>
      <vt:lpstr>Model: What are the distributions of parameters of Covid-19? </vt:lpstr>
      <vt:lpstr>Model: What are the distributions of parameters of Covid-19?</vt:lpstr>
      <vt:lpstr>Simulation: Are the reported statistics projected in the results? </vt:lpstr>
      <vt:lpstr>Simulation: Are the restrictions projected in the simulated data? </vt:lpstr>
      <vt:lpstr>Bottlenecks</vt:lpstr>
      <vt:lpstr>Similar research</vt:lpstr>
      <vt:lpstr>Similar research</vt:lpstr>
      <vt:lpstr>Similar research</vt:lpstr>
      <vt:lpstr>Similar research</vt:lpstr>
      <vt:lpstr>Thank you for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modelling for the spread of the SARS-CoV-2</dc:title>
  <dc:creator>Martin Beneš</dc:creator>
  <cp:lastModifiedBy>Martin Beneš</cp:lastModifiedBy>
  <cp:revision>42</cp:revision>
  <dcterms:created xsi:type="dcterms:W3CDTF">2021-01-28T16:57:24Z</dcterms:created>
  <dcterms:modified xsi:type="dcterms:W3CDTF">2021-02-04T09:17:21Z</dcterms:modified>
</cp:coreProperties>
</file>