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6" r:id="rId2"/>
    <p:sldId id="257" r:id="rId3"/>
    <p:sldId id="259" r:id="rId4"/>
    <p:sldId id="302" r:id="rId5"/>
    <p:sldId id="284" r:id="rId6"/>
    <p:sldId id="287" r:id="rId7"/>
    <p:sldId id="288" r:id="rId8"/>
    <p:sldId id="289" r:id="rId9"/>
    <p:sldId id="290" r:id="rId10"/>
    <p:sldId id="291" r:id="rId11"/>
    <p:sldId id="280" r:id="rId12"/>
    <p:sldId id="301" r:id="rId13"/>
    <p:sldId id="298" r:id="rId14"/>
    <p:sldId id="294" r:id="rId15"/>
    <p:sldId id="295" r:id="rId16"/>
    <p:sldId id="296" r:id="rId17"/>
    <p:sldId id="299" r:id="rId18"/>
    <p:sldId id="292" r:id="rId19"/>
    <p:sldId id="281" r:id="rId20"/>
    <p:sldId id="300" r:id="rId21"/>
    <p:sldId id="28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95" autoAdjust="0"/>
  </p:normalViewPr>
  <p:slideViewPr>
    <p:cSldViewPr snapToGrid="0">
      <p:cViewPr varScale="1">
        <p:scale>
          <a:sx n="62" d="100"/>
          <a:sy n="62" d="100"/>
        </p:scale>
        <p:origin x="128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8D19-28F1-460D-824E-E83CF76C03D8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5092-2826-4229-9530-0DB03440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</a:t>
            </a:r>
          </a:p>
          <a:p>
            <a:r>
              <a:rPr lang="en-US" dirty="0"/>
              <a:t>My name is Martin Benes.</a:t>
            </a:r>
          </a:p>
          <a:p>
            <a:r>
              <a:rPr lang="en-US" dirty="0"/>
              <a:t>welcome to my midterm presentation for my master thesis HMM modelling for the spread of the SARS-CoV-2.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9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presentation is split into several logical blocks: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True ratio of infected is </a:t>
            </a:r>
            <a:r>
              <a:rPr lang="en-US" i="1" dirty="0"/>
              <a:t>population prevalence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– infection risk | reproduction number</a:t>
            </a:r>
          </a:p>
          <a:p>
            <a:r>
              <a:rPr lang="en-US" dirty="0"/>
              <a:t>c – incubation period</a:t>
            </a:r>
          </a:p>
          <a:p>
            <a:r>
              <a:rPr lang="en-US" dirty="0" err="1"/>
              <a:t>b,d</a:t>
            </a:r>
            <a:r>
              <a:rPr lang="en-US" dirty="0"/>
              <a:t> – duration of symptoms</a:t>
            </a:r>
          </a:p>
          <a:p>
            <a:r>
              <a:rPr lang="en-US" dirty="0"/>
              <a:t>Characteristics taken from other papers.</a:t>
            </a:r>
          </a:p>
          <a:p>
            <a:endParaRPr lang="en-US" dirty="0"/>
          </a:p>
          <a:p>
            <a:r>
              <a:rPr lang="en-US" dirty="0"/>
              <a:t>Biggest difference against proposal = Bayesian HMM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7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parameters are number of days (incubation period, duration of symptoms).</a:t>
            </a:r>
          </a:p>
          <a:p>
            <a:r>
              <a:rPr lang="en-US" dirty="0"/>
              <a:t>The distribution of these is then transformed into multiple daily timesteps of HMM (conditional probability).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9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5092-2826-4229-9530-0DB034404D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C77A-AB9C-4C64-919B-B2192E503013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5CBD-7EC8-48B8-9ED8-BE86CDF6316F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5A2B-22C8-4D35-8B1B-44F7A29A382B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0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3341-5ABB-443C-9693-CE2BBE0C58F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42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786E-5BB6-41CD-972B-B4BC85D399F6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46C6-2881-4612-A2E0-DD2A8C35668A}" type="datetime1">
              <a:rPr lang="en-US" smtClean="0"/>
              <a:t>2021-04-12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2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48F5-6928-49D3-963D-EDEC8F3966E6}" type="datetime1">
              <a:rPr lang="en-US" smtClean="0"/>
              <a:t>2021-04-12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069-D46A-4411-8FD2-6331049C1B9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3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705-D48F-4BB2-BEBA-FC972A14FE07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A06D-AB13-4C8F-BA9B-775394D49D4C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114C-9553-40D0-8A8A-F21664FD6B97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50A4-39C0-4C5F-8701-397B9BA1E673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C36C-BA47-4D90-815F-3BE60A04A71D}" type="datetime1">
              <a:rPr lang="en-US" smtClean="0"/>
              <a:t>2021-04-12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006C-FEA8-4836-9D5E-E4626D8ED1E3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AA87-D7F9-440E-967A-0B4C91F35B71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C928-D0FE-4B26-A483-82C0806C86CF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6D8-70C8-45D8-B672-D128C7DA41D9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582B5-7E58-48F2-B4D2-0C90D390B1D3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3508-21D0-48E5-AEBE-E6D0817B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pjournals.org/doi/10.7326/M20-0504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913" y="1507783"/>
            <a:ext cx="10064634" cy="2387918"/>
          </a:xfrm>
        </p:spPr>
        <p:txBody>
          <a:bodyPr anchor="b"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HMM modelling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for the spread of the SARS-CoV-2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08CF6-FC38-48E7-AB28-B38B0389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913" y="2041664"/>
            <a:ext cx="4055028" cy="306399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Midterm presentation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223692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32B4E6-F836-4DDC-AF17-EA567D08797E}"/>
              </a:ext>
            </a:extLst>
          </p:cNvPr>
          <p:cNvSpPr txBox="1">
            <a:spLocks/>
          </p:cNvSpPr>
          <p:nvPr/>
        </p:nvSpPr>
        <p:spPr>
          <a:xfrm>
            <a:off x="4269271" y="4876422"/>
            <a:ext cx="3653457" cy="47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Supervisor: Krzysztof </a:t>
            </a:r>
            <a:r>
              <a:rPr lang="en-US" dirty="0" err="1">
                <a:solidFill>
                  <a:schemeClr val="tx2"/>
                </a:solidFill>
              </a:rPr>
              <a:t>Bartoszek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85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36D4-3D1D-416A-ABE6-5CB9A87E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9B1E0-A7F1-4BF7-B4F5-9347835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808CA-C0F4-4BE7-B75E-E64F08B2C17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D567491-1D3E-433A-80A4-6ADF8073F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429000"/>
            <a:ext cx="5668681" cy="2548257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D8CCB8D-6EED-4288-83D0-A96B6A303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483" y="1999059"/>
            <a:ext cx="7442256" cy="334553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E35C9A-FB2F-433D-ABBD-C66D93114166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02917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480007E6-8D5E-473E-A289-E441CEE4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6" r="4617" b="2016"/>
          <a:stretch/>
        </p:blipFill>
        <p:spPr>
          <a:xfrm>
            <a:off x="646111" y="2652889"/>
            <a:ext cx="4207828" cy="33817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1270891-6412-4265-821D-88853BAC6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7195" r="7388"/>
          <a:stretch/>
        </p:blipFill>
        <p:spPr>
          <a:xfrm>
            <a:off x="5073269" y="2652889"/>
            <a:ext cx="6117470" cy="3381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2B29F-E0A3-4601-9257-937B0F23FBF7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2500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12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</a:t>
            </a:r>
            <a:r>
              <a:rPr lang="en-US" b="1" dirty="0"/>
              <a:t>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B411A-4C7D-4D77-A67E-E393E182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81" y="3319359"/>
            <a:ext cx="7244635" cy="2161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6011E-EAEA-4C6D-AB23-52BD644F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5" y="2630323"/>
            <a:ext cx="3209925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324A17-28FD-4B1C-8418-5E33FC27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47" y="1979387"/>
            <a:ext cx="2857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7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en-US" dirty="0"/>
              <a:t>Implementation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Python</a:t>
            </a:r>
          </a:p>
          <a:p>
            <a:r>
              <a:rPr lang="en-US" dirty="0"/>
              <a:t>Stan / </a:t>
            </a:r>
            <a:r>
              <a:rPr lang="en-US" dirty="0" err="1"/>
              <a:t>RStan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54E041-C477-43FC-AA76-CCA92077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06" y="1552763"/>
            <a:ext cx="3686476" cy="46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14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en-US" dirty="0"/>
              <a:t>Interpretation</a:t>
            </a:r>
            <a:br>
              <a:rPr lang="en-US" dirty="0"/>
            </a:br>
            <a:r>
              <a:rPr lang="en-US" dirty="0"/>
              <a:t>of the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Lethality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33CAC2-F63D-4A95-8C04-430E105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63" y="2416821"/>
            <a:ext cx="4341325" cy="361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735DC-8C35-4902-AE20-17407D68C42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</p:spTree>
    <p:extLst>
      <p:ext uri="{BB962C8B-B14F-4D97-AF65-F5344CB8AC3E}">
        <p14:creationId xmlns:p14="http://schemas.microsoft.com/office/powerpoint/2010/main" val="285752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15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en-US" dirty="0"/>
              <a:t>Interpretation</a:t>
            </a:r>
            <a:br>
              <a:rPr lang="en-US" dirty="0"/>
            </a:br>
            <a:r>
              <a:rPr lang="en-US" dirty="0"/>
              <a:t>of the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Mortality vs. lethality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33CAC2-F63D-4A95-8C04-430E105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63" y="2416821"/>
            <a:ext cx="4341325" cy="361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735DC-8C35-4902-AE20-17407D68C42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0CCA3A1-5E4C-43AC-AA7D-590C09D8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14172"/>
            <a:ext cx="6046461" cy="35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6F3159-3948-40FD-89A8-DCD45154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en-US" dirty="0"/>
              <a:t>Interpretation</a:t>
            </a:r>
            <a:br>
              <a:rPr lang="en-US" dirty="0"/>
            </a:br>
            <a:r>
              <a:rPr lang="en-US" dirty="0"/>
              <a:t>of the results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F5541-0062-4E30-B80E-59B7DB12B077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Population vs. lethality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333CAC2-F63D-4A95-8C04-430E105F6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63" y="2416821"/>
            <a:ext cx="4341325" cy="361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735DC-8C35-4902-AE20-17407D68C42F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CA3A1-5E4C-43AC-AA7D-590C09D8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466" y="2895600"/>
            <a:ext cx="6027748" cy="31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2951-0CBB-44CA-B066-C47B5D54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24D626-F0F7-4F64-BD07-5243299BB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52254"/>
            <a:ext cx="5244702" cy="41957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37EEB-0753-4D81-AEF2-8316F64C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901FB28-603E-4FA2-8AE0-7DFACC653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38" y="2052254"/>
            <a:ext cx="52447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4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386B-9B61-4D09-874C-4D1491AC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to be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60028-2812-48C7-BBBA-E64CDCF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C251-9F7E-4116-9DA1-3CBF4DF2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en-US" dirty="0"/>
          </a:p>
          <a:p>
            <a:pPr lvl="1"/>
            <a:r>
              <a:rPr lang="en-US" dirty="0"/>
              <a:t>Make sure the epidemic is initiated</a:t>
            </a:r>
          </a:p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  <a:endParaRPr lang="en-US" dirty="0"/>
          </a:p>
          <a:p>
            <a:pPr lvl="1"/>
            <a:r>
              <a:rPr lang="en-US" dirty="0"/>
              <a:t>Regional comparison</a:t>
            </a:r>
          </a:p>
          <a:p>
            <a:pPr lvl="1"/>
            <a:r>
              <a:rPr lang="en-US" dirty="0"/>
              <a:t>DTW + </a:t>
            </a:r>
            <a:r>
              <a:rPr lang="en-US" dirty="0" err="1"/>
              <a:t>Czekanowski’s</a:t>
            </a:r>
            <a:r>
              <a:rPr lang="en-US" dirty="0"/>
              <a:t> diagram</a:t>
            </a:r>
          </a:p>
          <a:p>
            <a:r>
              <a:rPr lang="cs-CZ" b="1" dirty="0"/>
              <a:t>Simulation: </a:t>
            </a:r>
            <a:r>
              <a:rPr lang="cs-CZ" dirty="0"/>
              <a:t>Are the restrictions projected in the simulated data?</a:t>
            </a:r>
            <a:endParaRPr lang="en-US" dirty="0"/>
          </a:p>
          <a:p>
            <a:pPr lvl="1"/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362885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B5-02FC-4158-B628-A9AD00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271" cy="140053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AB52-2F7A-4F48-A273-2A706A113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Vaccination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𝑃𝑂𝑃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Non-permanent immunity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𝑒𝑅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EAB52-2F7A-4F48-A273-2A706A113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6438-F174-4D57-8B32-21AAAE3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540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D2D2-9175-44BD-8EE5-0B8817A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Presentation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D864-2505-4564-A063-DF4DDCD2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  <a:p>
            <a:r>
              <a:rPr lang="en-US" dirty="0"/>
              <a:t>What has been done?</a:t>
            </a:r>
          </a:p>
          <a:p>
            <a:pPr lvl="1"/>
            <a:r>
              <a:rPr lang="en-US" dirty="0"/>
              <a:t>Changes against proposal</a:t>
            </a:r>
          </a:p>
          <a:p>
            <a:r>
              <a:rPr lang="en-US" dirty="0"/>
              <a:t>What is yet to do?</a:t>
            </a:r>
          </a:p>
          <a:p>
            <a:r>
              <a:rPr lang="en-US" dirty="0"/>
              <a:t>Possible extensions out of time frame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2B9B-8444-4155-B8E8-B17B95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880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FB5-02FC-4158-B628-A9AD00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271" cy="1400530"/>
          </a:xfrm>
        </p:spPr>
        <p:txBody>
          <a:bodyPr/>
          <a:lstStyle/>
          <a:p>
            <a:r>
              <a:rPr lang="en-US" dirty="0"/>
              <a:t>Possible extensions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09AECA3-3B78-4331-BBA5-248EECBF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5" y="1306957"/>
            <a:ext cx="9026210" cy="52553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6438-F174-4D57-8B32-21AAAE3B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50504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257D-8B5A-45B8-ABF9-52693047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out of time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41F2-D018-465C-9C97-964B81B5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Symptom / asymptomatic</a:t>
            </a:r>
          </a:p>
          <a:p>
            <a:pPr lvl="1"/>
            <a:r>
              <a:rPr lang="en-US" dirty="0"/>
              <a:t>Different R0 number distribution (less cautious)</a:t>
            </a:r>
          </a:p>
          <a:p>
            <a:pPr lvl="1"/>
            <a:r>
              <a:rPr lang="en-US" dirty="0"/>
              <a:t>Different probabilities of being tested</a:t>
            </a:r>
          </a:p>
          <a:p>
            <a:r>
              <a:rPr lang="en-US" b="1" dirty="0"/>
              <a:t>Mobility</a:t>
            </a:r>
          </a:p>
          <a:p>
            <a:pPr lvl="1"/>
            <a:r>
              <a:rPr lang="en-US" dirty="0"/>
              <a:t>Additional additive terms</a:t>
            </a:r>
          </a:p>
          <a:p>
            <a:r>
              <a:rPr lang="en-US" b="1" dirty="0"/>
              <a:t>Test errors</a:t>
            </a:r>
          </a:p>
          <a:p>
            <a:pPr lvl="1"/>
            <a:r>
              <a:rPr lang="en-US" dirty="0"/>
              <a:t>Clinical tests might be wrong (specificity + sensitivity)</a:t>
            </a:r>
          </a:p>
          <a:p>
            <a:r>
              <a:rPr lang="en-US" b="1" dirty="0"/>
              <a:t>Infectiousness / symptoms</a:t>
            </a:r>
          </a:p>
          <a:p>
            <a:pPr lvl="1"/>
            <a:r>
              <a:rPr lang="en-US" dirty="0"/>
              <a:t>Not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9FB-63A8-4C93-8A36-EAF3F8CD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21</a:t>
            </a:fld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51332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8B2-001E-4FE8-A98A-CADF5F7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193" y="1741337"/>
            <a:ext cx="7897091" cy="2387918"/>
          </a:xfrm>
        </p:spPr>
        <p:txBody>
          <a:bodyPr anchor="b">
            <a:normAutofit/>
          </a:bodyPr>
          <a:lstStyle/>
          <a:p>
            <a:r>
              <a:rPr lang="cs-CZ" sz="5200" b="1" dirty="0">
                <a:solidFill>
                  <a:schemeClr val="tx2"/>
                </a:solidFill>
              </a:rPr>
              <a:t>Thank you for attention.</a:t>
            </a:r>
            <a:endParaRPr lang="en-US" sz="5200" b="1" i="1" dirty="0">
              <a:solidFill>
                <a:schemeClr val="tx2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BCAF017-58C2-4D90-9D51-CD0A1E246619}"/>
              </a:ext>
            </a:extLst>
          </p:cNvPr>
          <p:cNvSpPr txBox="1">
            <a:spLocks/>
          </p:cNvSpPr>
          <p:nvPr/>
        </p:nvSpPr>
        <p:spPr>
          <a:xfrm>
            <a:off x="4960607" y="4308190"/>
            <a:ext cx="2270786" cy="47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Martin Bene</a:t>
            </a:r>
            <a:r>
              <a:rPr lang="cs-CZ" dirty="0">
                <a:solidFill>
                  <a:schemeClr val="tx2"/>
                </a:solidFill>
              </a:rPr>
              <a:t>š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DBF4BDC-9BAC-42E9-A6C6-CCDF15AA66A3}"/>
              </a:ext>
            </a:extLst>
          </p:cNvPr>
          <p:cNvSpPr txBox="1">
            <a:spLocks/>
          </p:cNvSpPr>
          <p:nvPr/>
        </p:nvSpPr>
        <p:spPr>
          <a:xfrm>
            <a:off x="10704289" y="6380140"/>
            <a:ext cx="1327299" cy="323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25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2021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A59-E0C0-4F10-A672-4A0CD5F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CD3-B20F-466F-A9C2-A536996B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Data: </a:t>
            </a:r>
            <a:r>
              <a:rPr lang="cs-CZ" dirty="0"/>
              <a:t>To what extent are the collected data reliable?</a:t>
            </a:r>
          </a:p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</a:p>
          <a:p>
            <a:pPr lvl="1"/>
            <a:r>
              <a:rPr lang="cs-CZ" dirty="0"/>
              <a:t>Incubation period</a:t>
            </a:r>
          </a:p>
          <a:p>
            <a:pPr lvl="1"/>
            <a:r>
              <a:rPr lang="cs-CZ" dirty="0"/>
              <a:t>Infection fatality ratio</a:t>
            </a:r>
          </a:p>
          <a:p>
            <a:pPr lvl="1"/>
            <a:r>
              <a:rPr lang="cs-CZ" dirty="0"/>
              <a:t>Reproduction number</a:t>
            </a:r>
          </a:p>
          <a:p>
            <a:pPr lvl="1"/>
            <a:r>
              <a:rPr lang="cs-CZ" dirty="0"/>
              <a:t>Duration of disease</a:t>
            </a:r>
          </a:p>
          <a:p>
            <a:r>
              <a:rPr lang="cs-CZ" b="1" dirty="0"/>
              <a:t>Simulation:</a:t>
            </a:r>
            <a:r>
              <a:rPr lang="cs-CZ" dirty="0"/>
              <a:t> Are the reported statistics projected in the results?</a:t>
            </a:r>
            <a:endParaRPr lang="cs-CZ" b="1" dirty="0"/>
          </a:p>
          <a:p>
            <a:r>
              <a:rPr lang="cs-CZ" b="1" dirty="0"/>
              <a:t>Simulation: </a:t>
            </a:r>
            <a:r>
              <a:rPr lang="cs-CZ" dirty="0"/>
              <a:t>Are there visible patterns or similarities between regions?</a:t>
            </a:r>
          </a:p>
          <a:p>
            <a:r>
              <a:rPr lang="cs-CZ" b="1" dirty="0"/>
              <a:t>Simulation: </a:t>
            </a:r>
            <a:r>
              <a:rPr lang="cs-CZ" dirty="0"/>
              <a:t>Are the introduced restrictions in the region/country projected in the numbers yielded by the simulation?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FD0-650F-49E2-B912-4D50067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604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AFD0-650F-49E2-B912-4D50067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C98E4-9866-4FAF-880C-688AD9F129C9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Covid-19 statistics</a:t>
            </a:r>
          </a:p>
          <a:p>
            <a:r>
              <a:rPr lang="en-US" dirty="0"/>
              <a:t>Demography</a:t>
            </a:r>
          </a:p>
          <a:p>
            <a:r>
              <a:rPr lang="en-US" dirty="0"/>
              <a:t>Calendar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84AB5-1683-423B-BCF0-3F209D3F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18" y="2541069"/>
            <a:ext cx="7331421" cy="37073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54683E8-F673-409F-B6CD-5DB7335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513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SIR* model</a:t>
            </a:r>
          </a:p>
          <a:p>
            <a:pPr lvl="1"/>
            <a:r>
              <a:rPr lang="en-US" dirty="0"/>
              <a:t>Parameters </a:t>
            </a:r>
            <a:r>
              <a:rPr lang="en-US" dirty="0" err="1"/>
              <a:t>a,b,c,d</a:t>
            </a:r>
            <a:r>
              <a:rPr lang="en-US" dirty="0"/>
              <a:t> needed</a:t>
            </a:r>
          </a:p>
          <a:p>
            <a:r>
              <a:rPr lang="en-US" dirty="0"/>
              <a:t>Objective of other papers</a:t>
            </a:r>
          </a:p>
        </p:txBody>
      </p:sp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F4CB9B81-09C5-4759-96CC-F9865494FB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751" y="1853248"/>
            <a:ext cx="3881110" cy="1452231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7E50D2C-6AE3-44E0-8635-E87C9751D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22" y="3466373"/>
            <a:ext cx="3542067" cy="295172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D84DC6B-B502-40B3-B5C8-E29A61B678E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89" y="3466373"/>
            <a:ext cx="3542067" cy="2951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DB8D31-F7D4-4650-9AE9-D60796455F62}"/>
              </a:ext>
            </a:extLst>
          </p:cNvPr>
          <p:cNvSpPr txBox="1"/>
          <p:nvPr/>
        </p:nvSpPr>
        <p:spPr>
          <a:xfrm>
            <a:off x="4070247" y="6418096"/>
            <a:ext cx="3314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</a:t>
            </a:r>
            <a:r>
              <a:rPr lang="en-US" sz="1500" dirty="0">
                <a:hlinkClick r:id="rId6"/>
              </a:rPr>
              <a:t>10.7326/M20-0504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B4C4-A58B-4A1A-9B2D-1E105F5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088F71-8950-49B9-892E-23360B2E0669}"/>
              </a:ext>
            </a:extLst>
          </p:cNvPr>
          <p:cNvCxnSpPr/>
          <p:nvPr/>
        </p:nvCxnSpPr>
        <p:spPr>
          <a:xfrm flipV="1">
            <a:off x="5515889" y="3601114"/>
            <a:ext cx="3078480" cy="26822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2B5831-2B59-44EF-B789-B50A3ED0D1A9}"/>
              </a:ext>
            </a:extLst>
          </p:cNvPr>
          <p:cNvCxnSpPr>
            <a:cxnSpLocks/>
          </p:cNvCxnSpPr>
          <p:nvPr/>
        </p:nvCxnSpPr>
        <p:spPr>
          <a:xfrm flipH="1" flipV="1">
            <a:off x="5515889" y="3672840"/>
            <a:ext cx="3078480" cy="26105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 model</a:t>
            </a:r>
          </a:p>
          <a:p>
            <a:pPr lvl="1"/>
            <a:r>
              <a:rPr lang="en-US" dirty="0"/>
              <a:t>Transition/emission matrices based on SIR*</a:t>
            </a:r>
          </a:p>
          <a:p>
            <a:r>
              <a:rPr lang="en-US" dirty="0"/>
              <a:t>SIR* model</a:t>
            </a:r>
          </a:p>
          <a:p>
            <a:pPr lvl="1"/>
            <a:r>
              <a:rPr lang="en-US" dirty="0"/>
              <a:t>Parameters </a:t>
            </a:r>
            <a:r>
              <a:rPr lang="en-US" dirty="0" err="1"/>
              <a:t>a,b,c,d</a:t>
            </a:r>
            <a:r>
              <a:rPr lang="en-US" dirty="0"/>
              <a:t> needed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CEBBF-1C25-4512-B1D5-2775EF50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111" y="4115908"/>
            <a:ext cx="5596894" cy="1400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F7710-53DE-42D2-990E-DC734C55F4A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1123" y="3775076"/>
            <a:ext cx="3704046" cy="18658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D844C-4CAD-48A7-909C-1114EC606FF9}"/>
              </a:ext>
            </a:extLst>
          </p:cNvPr>
          <p:cNvSpPr txBox="1"/>
          <p:nvPr/>
        </p:nvSpPr>
        <p:spPr>
          <a:xfrm>
            <a:off x="7298991" y="5759983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Transition matrix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54BCF-A794-4631-86D1-AF236C86BAB6}"/>
              </a:ext>
            </a:extLst>
          </p:cNvPr>
          <p:cNvSpPr txBox="1"/>
          <p:nvPr/>
        </p:nvSpPr>
        <p:spPr>
          <a:xfrm>
            <a:off x="1990213" y="5697752"/>
            <a:ext cx="290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Emission matrix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pic>
        <p:nvPicPr>
          <p:cNvPr id="9" name="Picture 8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5C33A338-08CB-4250-A09A-78E0FE10D5F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79" y="1630694"/>
            <a:ext cx="3881110" cy="1452231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181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SIR*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CD515-57E8-4B1B-9ED3-791F5EBC0C59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0B7DA0-EEBF-4844-84F9-3891D73E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94" y="2600907"/>
            <a:ext cx="2114550" cy="3381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BB9296-6AE1-4685-BC80-E160E830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269" y="3064808"/>
            <a:ext cx="3409950" cy="2171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8D2629-40D3-44C4-AF9C-72FCEAAEA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145" y="3030274"/>
            <a:ext cx="2705100" cy="704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511654-7FDA-4069-94F4-6D6538DD5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644" y="3820106"/>
            <a:ext cx="3848100" cy="9429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C08B52-02CB-41B5-853A-2FC1F2857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0482" y="4853358"/>
            <a:ext cx="2638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8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CD515-57E8-4B1B-9ED3-791F5EBC0C59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128DC37-2182-4A47-A4C1-E42C746A7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32" y="2590800"/>
            <a:ext cx="4132549" cy="344379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7DF0D4C-3A8B-4E2E-A86C-114AE1CB3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2525"/>
            <a:ext cx="4132549" cy="34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875-C3DA-4D03-ADFE-259CB01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Model: </a:t>
            </a:r>
            <a:r>
              <a:rPr lang="cs-CZ" dirty="0"/>
              <a:t>What are the distributions of parameters of Covid-19?</a:t>
            </a:r>
            <a:br>
              <a:rPr lang="cs-CZ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1D0-03BE-46BA-9B09-A99595B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699E1-8EA6-49F8-99EB-C14D21E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3508-21D0-48E5-AEBE-E6D0817B528B}" type="slidenum">
              <a:rPr lang="en-US" sz="1800" smtClean="0">
                <a:solidFill>
                  <a:schemeClr val="accent1">
                    <a:lumMod val="50000"/>
                  </a:schemeClr>
                </a:solidFill>
              </a:rPr>
              <a:pPr/>
              <a:t>9</a:t>
            </a:fld>
            <a:r>
              <a:rPr lang="cs-CZ" sz="18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CD515-57E8-4B1B-9ED3-791F5EBC0C59}"/>
              </a:ext>
            </a:extLst>
          </p:cNvPr>
          <p:cNvSpPr txBox="1"/>
          <p:nvPr/>
        </p:nvSpPr>
        <p:spPr>
          <a:xfrm>
            <a:off x="4787019" y="6134427"/>
            <a:ext cx="2291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Source: Master thesis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62C5C41-A881-4A2E-ADCF-FA94D1E8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1454"/>
            <a:ext cx="4630850" cy="347313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491EFD3-1E0D-41D5-9D58-BDEA3C1BB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30" y="2590799"/>
            <a:ext cx="4132552" cy="34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28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2563</TotalTime>
  <Words>634</Words>
  <Application>Microsoft Office PowerPoint</Application>
  <PresentationFormat>Widescreen</PresentationFormat>
  <Paragraphs>139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 3</vt:lpstr>
      <vt:lpstr>Ion</vt:lpstr>
      <vt:lpstr>HMM modelling for the spread of the SARS-CoV-2</vt:lpstr>
      <vt:lpstr>Presentation structure</vt:lpstr>
      <vt:lpstr>Research questions</vt:lpstr>
      <vt:lpstr>Data collection</vt:lpstr>
      <vt:lpstr>Model: What are the distributions of parameters of Covid-19? </vt:lpstr>
      <vt:lpstr>Model: What are the distributions of parameters of Covid-19? </vt:lpstr>
      <vt:lpstr>Model: What are the distributions of parameters of Covid-19? </vt:lpstr>
      <vt:lpstr>Model: What are the distributions of parameters of Covid-19? </vt:lpstr>
      <vt:lpstr>Model: What are the distributions of parameters of Covid-19? </vt:lpstr>
      <vt:lpstr>Model: What are the distributions of parameters of Covid-19?</vt:lpstr>
      <vt:lpstr>Model: What are the distributions of parameters of Covid-19?</vt:lpstr>
      <vt:lpstr>Model</vt:lpstr>
      <vt:lpstr>Model: Implementation</vt:lpstr>
      <vt:lpstr>Discussion: Interpretation of the results</vt:lpstr>
      <vt:lpstr>Discussion: Interpretation of the results</vt:lpstr>
      <vt:lpstr>Discussion: Interpretation of the results</vt:lpstr>
      <vt:lpstr>Simulation: Are the reported statistics projected in the results? </vt:lpstr>
      <vt:lpstr>Yet to be done</vt:lpstr>
      <vt:lpstr>Possible extensions</vt:lpstr>
      <vt:lpstr>Possible extensions</vt:lpstr>
      <vt:lpstr>Extensions out of time frame</vt:lpstr>
      <vt:lpstr>Thank you for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 modelling for the spread of the SARS-CoV-2</dc:title>
  <dc:creator>Martin Beneš</dc:creator>
  <cp:lastModifiedBy>Martin Beneš</cp:lastModifiedBy>
  <cp:revision>68</cp:revision>
  <dcterms:created xsi:type="dcterms:W3CDTF">2021-01-28T16:57:24Z</dcterms:created>
  <dcterms:modified xsi:type="dcterms:W3CDTF">2021-04-12T09:43:01Z</dcterms:modified>
</cp:coreProperties>
</file>