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75" d="100"/>
          <a:sy n="75" d="100"/>
        </p:scale>
        <p:origin x="-835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8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52D4-8A82-40F8-848D-2DE8CD625F9F}" type="datetimeFigureOut">
              <a:rPr lang="en-US" smtClean="0"/>
              <a:t>2019-12-24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A026-FDD1-4B2B-8824-2DA5A20A6F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Dropbox\TU\Literatuur\Afbeeldingen\logo\TU_Delft_logo_RGB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12" y="5246370"/>
            <a:ext cx="35528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www.geovusie.nl/wp-content/uploads/2017/12/KWR_logo_RGB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121" y="5618480"/>
            <a:ext cx="3394122" cy="13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0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ijn.beernink@kwrwater.nl" TargetMode="External"/><Relationship Id="rId2" Type="http://schemas.openxmlformats.org/officeDocument/2006/relationships/hyperlink" Target="mailto:j.m.bloemendal@tudelft.n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gs.gov/mission-areas/water-resources/science/modflow-and-related-programs?qt-science_center_objects=0#qt-science_center_objects" TargetMode="External"/><Relationship Id="rId2" Type="http://schemas.openxmlformats.org/officeDocument/2006/relationships/hyperlink" Target="https://modflowpy.github.io/flopydo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tijn.beernink@kwrwater.nl" TargetMode="External"/><Relationship Id="rId2" Type="http://schemas.openxmlformats.org/officeDocument/2006/relationships/hyperlink" Target="mailto:j.m.bloemendal@tudelft.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PySeawATES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Python </a:t>
            </a:r>
            <a:r>
              <a:rPr lang="nl-NL" dirty="0" err="1" smtClean="0"/>
              <a:t>Seawat</a:t>
            </a:r>
            <a:r>
              <a:rPr lang="nl-NL" dirty="0" smtClean="0"/>
              <a:t> ATES model </a:t>
            </a:r>
            <a:r>
              <a:rPr lang="nl-NL" dirty="0" err="1" smtClean="0"/>
              <a:t>developed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KWR </a:t>
            </a:r>
            <a:r>
              <a:rPr lang="nl-NL" dirty="0" err="1" smtClean="0"/>
              <a:t>and</a:t>
            </a:r>
            <a:r>
              <a:rPr lang="nl-NL" dirty="0" smtClean="0"/>
              <a:t> TU Delft</a:t>
            </a:r>
          </a:p>
          <a:p>
            <a:endParaRPr lang="nl-NL" dirty="0"/>
          </a:p>
          <a:p>
            <a:r>
              <a:rPr lang="nl-NL" dirty="0" smtClean="0"/>
              <a:t>Contact: </a:t>
            </a:r>
            <a:r>
              <a:rPr lang="nl-NL" dirty="0" smtClean="0">
                <a:hlinkClick r:id="rId2"/>
              </a:rPr>
              <a:t>j.m.bloemendal@tudelft.nl</a:t>
            </a:r>
            <a:endParaRPr lang="nl-NL" dirty="0" smtClean="0"/>
          </a:p>
          <a:p>
            <a:r>
              <a:rPr lang="nl-NL" dirty="0" smtClean="0">
                <a:hlinkClick r:id="rId3"/>
              </a:rPr>
              <a:t>Stijn.beernink@kwrwater.nl</a:t>
            </a:r>
            <a:r>
              <a:rPr lang="nl-NL" dirty="0" smtClean="0"/>
              <a:t> </a:t>
            </a:r>
          </a:p>
          <a:p>
            <a:endParaRPr lang="en-US" dirty="0"/>
          </a:p>
        </p:txBody>
      </p:sp>
      <p:pic>
        <p:nvPicPr>
          <p:cNvPr id="2050" name="Picture 2" descr="D:\Dropbox\TU\Literatuur\Afbeeldingen\logo\TU_Delft_logo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12" y="5246370"/>
            <a:ext cx="35528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geovusie.nl/wp-content/uploads/2017/12/KWR_logo_RG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121" y="5618480"/>
            <a:ext cx="3394122" cy="13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PySeawATES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thermal</a:t>
            </a:r>
            <a:r>
              <a:rPr lang="nl-NL" dirty="0" smtClean="0"/>
              <a:t> impact </a:t>
            </a:r>
            <a:r>
              <a:rPr lang="nl-NL" dirty="0" err="1" smtClean="0"/>
              <a:t>and</a:t>
            </a:r>
            <a:r>
              <a:rPr lang="nl-NL" dirty="0" smtClean="0"/>
              <a:t> performance of ATES systems</a:t>
            </a:r>
          </a:p>
          <a:p>
            <a:pPr lvl="1"/>
            <a:r>
              <a:rPr lang="nl-NL" dirty="0" err="1" smtClean="0"/>
              <a:t>Monowells</a:t>
            </a:r>
            <a:endParaRPr lang="nl-NL" dirty="0" smtClean="0"/>
          </a:p>
          <a:p>
            <a:pPr lvl="1"/>
            <a:r>
              <a:rPr lang="nl-NL" dirty="0" err="1" smtClean="0"/>
              <a:t>Doublets</a:t>
            </a:r>
            <a:endParaRPr lang="nl-NL" dirty="0" smtClean="0"/>
          </a:p>
          <a:p>
            <a:pPr lvl="1"/>
            <a:r>
              <a:rPr lang="nl-NL" dirty="0" smtClean="0"/>
              <a:t>HT-ATES</a:t>
            </a:r>
            <a:endParaRPr lang="nl-NL" dirty="0"/>
          </a:p>
          <a:p>
            <a:r>
              <a:rPr lang="nl-NL" dirty="0" err="1" smtClean="0"/>
              <a:t>Grid</a:t>
            </a:r>
            <a:r>
              <a:rPr lang="nl-NL" dirty="0" smtClean="0"/>
              <a:t> </a:t>
            </a:r>
            <a:r>
              <a:rPr lang="nl-NL" dirty="0" err="1"/>
              <a:t>f</a:t>
            </a:r>
            <a:r>
              <a:rPr lang="nl-NL" dirty="0" err="1" smtClean="0"/>
              <a:t>unctionality</a:t>
            </a:r>
            <a:endParaRPr lang="nl-NL" dirty="0" smtClean="0"/>
          </a:p>
          <a:p>
            <a:pPr lvl="1"/>
            <a:r>
              <a:rPr lang="nl-NL" dirty="0" err="1" smtClean="0"/>
              <a:t>Axisymmetrical</a:t>
            </a:r>
            <a:r>
              <a:rPr lang="nl-NL" dirty="0" smtClean="0"/>
              <a:t> (1 [mono] or 3 </a:t>
            </a:r>
            <a:r>
              <a:rPr lang="nl-NL" dirty="0" err="1" smtClean="0"/>
              <a:t>layers</a:t>
            </a:r>
            <a:r>
              <a:rPr lang="nl-NL" dirty="0" smtClean="0"/>
              <a:t> [doublet])</a:t>
            </a:r>
          </a:p>
          <a:p>
            <a:pPr lvl="1"/>
            <a:r>
              <a:rPr lang="nl-NL" dirty="0" smtClean="0"/>
              <a:t>3D</a:t>
            </a:r>
            <a:endParaRPr lang="nl-NL" dirty="0"/>
          </a:p>
          <a:p>
            <a:r>
              <a:rPr lang="nl-NL" dirty="0" smtClean="0"/>
              <a:t>Easy input file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understandable</a:t>
            </a:r>
            <a:r>
              <a:rPr lang="nl-NL" dirty="0" smtClean="0"/>
              <a:t> </a:t>
            </a:r>
            <a:r>
              <a:rPr lang="nl-NL" dirty="0" err="1" smtClean="0"/>
              <a:t>settings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6" t="45852" r="46000" b="19120"/>
          <a:stretch/>
        </p:blipFill>
        <p:spPr bwMode="auto">
          <a:xfrm>
            <a:off x="7955280" y="2397760"/>
            <a:ext cx="3698240" cy="31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0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3.6</a:t>
            </a:r>
          </a:p>
          <a:p>
            <a:r>
              <a:rPr lang="en-GB" dirty="0" smtClean="0"/>
              <a:t>Swtv4 executable</a:t>
            </a:r>
          </a:p>
          <a:p>
            <a:r>
              <a:rPr lang="en-GB" dirty="0" smtClean="0"/>
              <a:t>Developed in/for </a:t>
            </a:r>
            <a:r>
              <a:rPr lang="en-GB" dirty="0" err="1" smtClean="0"/>
              <a:t>spyder</a:t>
            </a:r>
            <a:endParaRPr lang="en-GB" dirty="0" smtClean="0"/>
          </a:p>
          <a:p>
            <a:r>
              <a:rPr lang="en-GB" dirty="0" smtClean="0"/>
              <a:t>Pip install flopy </a:t>
            </a:r>
            <a:r>
              <a:rPr lang="en-GB" dirty="0" smtClean="0">
                <a:sym typeface="Wingdings" panose="05000000000000000000" pitchFamily="2" charset="2"/>
              </a:rPr>
              <a:t> add flopy folder in working directory of your model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US" dirty="0">
                <a:hlinkClick r:id="rId2"/>
              </a:rPr>
              <a:t>https://modflowpy.github.io/flopydoc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https://www.usgs.gov/mission-areas/water-resources/science/modflow-and-related-programs?qt-science_center_objects=0#qt-science_center_objects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3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Wells are handled as object and for the basis of the model for grid building and control</a:t>
            </a:r>
          </a:p>
          <a:p>
            <a:r>
              <a:rPr lang="en-GB" dirty="0" err="1" smtClean="0"/>
              <a:t>wellData.xlsx</a:t>
            </a:r>
            <a:r>
              <a:rPr lang="en-GB" dirty="0" err="1" smtClean="0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Wells</a:t>
            </a:r>
            <a:r>
              <a:rPr lang="en-GB" dirty="0" smtClean="0"/>
              <a:t> and subsurface composition are specified</a:t>
            </a:r>
          </a:p>
          <a:p>
            <a:r>
              <a:rPr lang="en-GB" dirty="0" smtClean="0"/>
              <a:t>pyseawATES.py </a:t>
            </a:r>
            <a:r>
              <a:rPr lang="en-GB" dirty="0" smtClean="0">
                <a:sym typeface="Wingdings" panose="05000000000000000000" pitchFamily="2" charset="2"/>
              </a:rPr>
              <a:t> main code controls simulation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Agent_functions.py  definition of well objects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Grid_functions.py  definition of the grid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3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PySeawATES.py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[A] Load data/packages </a:t>
            </a:r>
            <a:r>
              <a:rPr lang="en-GB" dirty="0" err="1" smtClean="0"/>
              <a:t>etc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main model inputs an </a:t>
            </a:r>
            <a:r>
              <a:rPr lang="en-GB" dirty="0" err="1" smtClean="0"/>
              <a:t>charateristics</a:t>
            </a:r>
            <a:endParaRPr lang="en-GB" dirty="0" smtClean="0"/>
          </a:p>
          <a:p>
            <a:r>
              <a:rPr lang="en-GB" dirty="0" smtClean="0"/>
              <a:t>[B] detailed inputs, parameter values, grid </a:t>
            </a:r>
            <a:r>
              <a:rPr lang="en-GB" dirty="0" err="1" smtClean="0"/>
              <a:t>charateristics</a:t>
            </a:r>
            <a:endParaRPr lang="en-GB" dirty="0" smtClean="0"/>
          </a:p>
          <a:p>
            <a:r>
              <a:rPr lang="en-GB" dirty="0" smtClean="0"/>
              <a:t>[C] iterate the model</a:t>
            </a:r>
            <a:br>
              <a:rPr lang="en-GB" dirty="0" smtClean="0"/>
            </a:br>
            <a:r>
              <a:rPr lang="en-GB" sz="2000" dirty="0" smtClean="0"/>
              <a:t>NB. model is run for each time step separately. This allows for control of flows at run-time.</a:t>
            </a:r>
          </a:p>
          <a:p>
            <a:r>
              <a:rPr lang="en-GB" dirty="0" smtClean="0"/>
              <a:t>[D] post processing of data, calculate efficiencies, prepare data for plotting</a:t>
            </a:r>
          </a:p>
          <a:p>
            <a:r>
              <a:rPr lang="en-GB" dirty="0" smtClean="0"/>
              <a:t>[E] plot figures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3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Grid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89" y="298786"/>
            <a:ext cx="3149105" cy="152683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2 Options</a:t>
            </a:r>
          </a:p>
          <a:p>
            <a:r>
              <a:rPr lang="nl-NL" dirty="0" err="1" smtClean="0"/>
              <a:t>Linear</a:t>
            </a:r>
            <a:r>
              <a:rPr lang="nl-NL" dirty="0" smtClean="0"/>
              <a:t>/uniform (close </a:t>
            </a:r>
            <a:r>
              <a:rPr lang="nl-NL" dirty="0" err="1" smtClean="0"/>
              <a:t>to</a:t>
            </a:r>
            <a:r>
              <a:rPr lang="nl-NL" dirty="0" smtClean="0"/>
              <a:t> well) + </a:t>
            </a:r>
            <a:r>
              <a:rPr lang="nl-NL" dirty="0" err="1" smtClean="0"/>
              <a:t>logarithmic</a:t>
            </a:r>
            <a:r>
              <a:rPr lang="nl-NL" dirty="0" smtClean="0"/>
              <a:t> at </a:t>
            </a:r>
            <a:r>
              <a:rPr lang="nl-NL" dirty="0" err="1" smtClean="0"/>
              <a:t>boundaries</a:t>
            </a:r>
            <a:endParaRPr lang="nl-NL" dirty="0" smtClean="0"/>
          </a:p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logarithmic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/>
              <a:t>3D					AXI</a:t>
            </a:r>
            <a:endParaRPr lang="nl-NL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2" y="3526436"/>
            <a:ext cx="1980849" cy="144548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02" y="5008074"/>
            <a:ext cx="1937350" cy="143544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98" y="3252303"/>
            <a:ext cx="1998393" cy="149798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41" y="4971921"/>
            <a:ext cx="1956706" cy="1471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4367" y="6410152"/>
            <a:ext cx="1251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INCL. ‘</a:t>
            </a:r>
            <a:r>
              <a:rPr lang="nl-NL" sz="1000" dirty="0" err="1" smtClean="0"/>
              <a:t>grid</a:t>
            </a:r>
            <a:r>
              <a:rPr lang="nl-NL" sz="1000" dirty="0" smtClean="0"/>
              <a:t> cleaner’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289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Grid</a:t>
            </a:r>
            <a:r>
              <a:rPr lang="nl-NL" dirty="0" smtClean="0"/>
              <a:t> </a:t>
            </a:r>
            <a:r>
              <a:rPr lang="nl-NL" dirty="0" err="1" smtClean="0"/>
              <a:t>settings</a:t>
            </a:r>
            <a:r>
              <a:rPr lang="nl-NL" dirty="0" smtClean="0"/>
              <a:t> 3D</a:t>
            </a:r>
            <a:endParaRPr lang="en-US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4" y="2965601"/>
            <a:ext cx="4127746" cy="3648449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3D, </a:t>
            </a:r>
            <a:r>
              <a:rPr lang="nl-NL" dirty="0" err="1" smtClean="0"/>
              <a:t>topview</a:t>
            </a:r>
            <a:r>
              <a:rPr lang="nl-NL" dirty="0" smtClean="0"/>
              <a:t>, </a:t>
            </a:r>
            <a:r>
              <a:rPr lang="nl-NL" dirty="0" err="1" smtClean="0"/>
              <a:t>linear</a:t>
            </a:r>
            <a:r>
              <a:rPr lang="nl-NL" dirty="0" smtClean="0"/>
              <a:t>				3D, </a:t>
            </a:r>
            <a:r>
              <a:rPr lang="nl-NL" dirty="0" err="1" smtClean="0"/>
              <a:t>topview</a:t>
            </a:r>
            <a:r>
              <a:rPr lang="nl-NL" dirty="0" smtClean="0"/>
              <a:t>, </a:t>
            </a:r>
            <a:r>
              <a:rPr lang="nl-NL" dirty="0" err="1" smtClean="0"/>
              <a:t>logarithmic</a:t>
            </a:r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			</a:t>
            </a:r>
            <a:r>
              <a:rPr lang="nl-NL" sz="1600" dirty="0" smtClean="0"/>
              <a:t>[No ‘</a:t>
            </a:r>
            <a:r>
              <a:rPr lang="nl-NL" sz="1600" dirty="0" err="1" smtClean="0"/>
              <a:t>dmin_bound</a:t>
            </a:r>
            <a:r>
              <a:rPr lang="nl-NL" sz="1600" dirty="0" smtClean="0"/>
              <a:t>’]</a:t>
            </a:r>
            <a:endParaRPr lang="nl-NL" sz="1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99" y="2965601"/>
            <a:ext cx="4108096" cy="36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Grid</a:t>
            </a:r>
            <a:r>
              <a:rPr lang="nl-NL" dirty="0" smtClean="0"/>
              <a:t> </a:t>
            </a:r>
            <a:r>
              <a:rPr lang="nl-NL" dirty="0" err="1" smtClean="0"/>
              <a:t>settings</a:t>
            </a:r>
            <a:r>
              <a:rPr lang="nl-NL" dirty="0" smtClean="0"/>
              <a:t> </a:t>
            </a:r>
            <a:r>
              <a:rPr lang="nl-NL" dirty="0" err="1" smtClean="0"/>
              <a:t>Axial</a:t>
            </a:r>
            <a:r>
              <a:rPr lang="nl-NL" dirty="0" smtClean="0"/>
              <a:t> </a:t>
            </a:r>
            <a:r>
              <a:rPr lang="nl-NL" dirty="0" err="1" smtClean="0"/>
              <a:t>symmetric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AXI, sideview, </a:t>
            </a:r>
            <a:r>
              <a:rPr lang="nl-NL" dirty="0" err="1" smtClean="0"/>
              <a:t>linear</a:t>
            </a:r>
            <a:r>
              <a:rPr lang="nl-NL" dirty="0" smtClean="0"/>
              <a:t>			AXI, sideview, </a:t>
            </a:r>
            <a:r>
              <a:rPr lang="nl-NL" dirty="0" err="1" smtClean="0"/>
              <a:t>logarithmic</a:t>
            </a:r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			</a:t>
            </a:r>
            <a:r>
              <a:rPr lang="nl-NL" sz="1600" dirty="0" smtClean="0"/>
              <a:t>[No ‘</a:t>
            </a:r>
            <a:r>
              <a:rPr lang="nl-NL" sz="1600" dirty="0" err="1" smtClean="0"/>
              <a:t>dmin_bound</a:t>
            </a:r>
            <a:r>
              <a:rPr lang="nl-NL" sz="1600" dirty="0" smtClean="0"/>
              <a:t>’]</a:t>
            </a:r>
            <a:endParaRPr lang="nl-NL" sz="1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2303274"/>
            <a:ext cx="5907819" cy="24380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50" y="3522320"/>
            <a:ext cx="6164150" cy="29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" y="784503"/>
            <a:ext cx="1148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You </a:t>
            </a:r>
            <a:r>
              <a:rPr lang="en-US" dirty="0"/>
              <a:t>are using the </a:t>
            </a:r>
            <a:r>
              <a:rPr lang="en-US" dirty="0" err="1"/>
              <a:t>pyhton</a:t>
            </a:r>
            <a:r>
              <a:rPr lang="en-US" dirty="0"/>
              <a:t> code developed to simulate </a:t>
            </a:r>
          </a:p>
          <a:p>
            <a:r>
              <a:rPr lang="en-US" dirty="0"/>
              <a:t>    Aquifer Thermal </a:t>
            </a:r>
            <a:r>
              <a:rPr lang="en-US" dirty="0" err="1"/>
              <a:t>Eneregy</a:t>
            </a:r>
            <a:r>
              <a:rPr lang="en-US" dirty="0"/>
              <a:t> Storage (ATES) systems in MODFLOW/MT3D-MS/SEAWAT</a:t>
            </a:r>
          </a:p>
          <a:p>
            <a:r>
              <a:rPr lang="en-US" dirty="0"/>
              <a:t>    This code is developed at Delft University of Technology and </a:t>
            </a:r>
          </a:p>
          <a:p>
            <a:r>
              <a:rPr lang="en-US" dirty="0"/>
              <a:t>    KWR water research institute Various researchers have contributed to </a:t>
            </a:r>
          </a:p>
          <a:p>
            <a:r>
              <a:rPr lang="en-US" dirty="0"/>
              <a:t>    key elements of this code: dr. Martin Bloemendal, </a:t>
            </a:r>
            <a:r>
              <a:rPr lang="en-US" dirty="0" err="1"/>
              <a:t>dr.Marc</a:t>
            </a:r>
            <a:r>
              <a:rPr lang="en-US" dirty="0"/>
              <a:t> </a:t>
            </a:r>
            <a:r>
              <a:rPr lang="en-US" dirty="0" err="1"/>
              <a:t>Jaxa-Rozen</a:t>
            </a:r>
            <a:r>
              <a:rPr lang="en-US" dirty="0"/>
              <a:t>, </a:t>
            </a:r>
          </a:p>
          <a:p>
            <a:r>
              <a:rPr lang="en-US" dirty="0"/>
              <a:t>    </a:t>
            </a:r>
            <a:r>
              <a:rPr lang="en-US" dirty="0" err="1"/>
              <a:t>prof.dr.Theo</a:t>
            </a:r>
            <a:r>
              <a:rPr lang="en-US" dirty="0"/>
              <a:t> </a:t>
            </a:r>
            <a:r>
              <a:rPr lang="en-US" dirty="0" err="1"/>
              <a:t>Olsthoorn</a:t>
            </a:r>
            <a:r>
              <a:rPr lang="en-US" dirty="0"/>
              <a:t>, Stijn </a:t>
            </a:r>
            <a:r>
              <a:rPr lang="en-US" dirty="0" err="1"/>
              <a:t>Beernink</a:t>
            </a:r>
            <a:r>
              <a:rPr lang="en-US" dirty="0"/>
              <a:t>. If you have any questions or </a:t>
            </a:r>
          </a:p>
          <a:p>
            <a:r>
              <a:rPr lang="en-US" dirty="0"/>
              <a:t>    remarks please contact:</a:t>
            </a:r>
          </a:p>
          <a:p>
            <a:r>
              <a:rPr lang="en-US" dirty="0"/>
              <a:t>        Martin </a:t>
            </a:r>
            <a:r>
              <a:rPr lang="en-US" dirty="0" err="1"/>
              <a:t>BLoemendal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j.m.bloemendal@tudelft.nl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    Stijn </a:t>
            </a:r>
            <a:r>
              <a:rPr lang="en-US" dirty="0" err="1"/>
              <a:t>Beernink</a:t>
            </a:r>
            <a:r>
              <a:rPr lang="en-US"/>
              <a:t>: </a:t>
            </a:r>
            <a:r>
              <a:rPr lang="en-US" smtClean="0">
                <a:hlinkClick r:id="rId3"/>
              </a:rPr>
              <a:t>stijn.beernink@kwrwater.nl</a:t>
            </a:r>
            <a:r>
              <a:rPr lang="en-US" smtClean="0"/>
              <a:t> </a:t>
            </a:r>
            <a:endParaRPr lang="en-US" dirty="0"/>
          </a:p>
          <a:p>
            <a:r>
              <a:rPr lang="en-US" dirty="0"/>
              <a:t>    The authors take no responsibility for any damage the may follow from </a:t>
            </a:r>
          </a:p>
          <a:p>
            <a:r>
              <a:rPr lang="en-US" dirty="0"/>
              <a:t>    using or implementing (the results produced by) this model </a:t>
            </a:r>
            <a:r>
              <a:rPr lang="en-US" dirty="0" smtClean="0"/>
              <a:t>infrastructure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284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PySeawATES</vt:lpstr>
      <vt:lpstr>PySeawATES</vt:lpstr>
      <vt:lpstr>Requirements </vt:lpstr>
      <vt:lpstr>Main structure</vt:lpstr>
      <vt:lpstr>Structure of PySeawATES.py</vt:lpstr>
      <vt:lpstr>Grid functions</vt:lpstr>
      <vt:lpstr>Grid settings 3D</vt:lpstr>
      <vt:lpstr>Grid settings Axial symmetric</vt:lpstr>
      <vt:lpstr>PowerPoint Presentation</vt:lpstr>
    </vt:vector>
  </TitlesOfParts>
  <Company>KWR Watercycle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PySeawATES</dc:title>
  <dc:creator>Beernink, Stijn</dc:creator>
  <cp:lastModifiedBy>Martin Bloemendal - CITG</cp:lastModifiedBy>
  <cp:revision>18</cp:revision>
  <dcterms:created xsi:type="dcterms:W3CDTF">2019-05-24T09:33:43Z</dcterms:created>
  <dcterms:modified xsi:type="dcterms:W3CDTF">2019-12-24T09:34:50Z</dcterms:modified>
</cp:coreProperties>
</file>