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20"/>
  </p:notesMasterIdLst>
  <p:handoutMasterIdLst>
    <p:handoutMasterId r:id="rId21"/>
  </p:handoutMasterIdLst>
  <p:sldIdLst>
    <p:sldId id="257" r:id="rId2"/>
    <p:sldId id="305" r:id="rId3"/>
    <p:sldId id="304" r:id="rId4"/>
    <p:sldId id="303" r:id="rId5"/>
    <p:sldId id="309" r:id="rId6"/>
    <p:sldId id="319" r:id="rId7"/>
    <p:sldId id="307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06" r:id="rId18"/>
    <p:sldId id="3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FF"/>
    <a:srgbClr val="312D2A"/>
    <a:srgbClr val="100F0E"/>
    <a:srgbClr val="FCFBFA"/>
    <a:srgbClr val="723E49"/>
    <a:srgbClr val="41727E"/>
    <a:srgbClr val="2E686C"/>
    <a:srgbClr val="56504B"/>
    <a:srgbClr val="67605B"/>
    <a:srgbClr val="797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27" autoAdjust="0"/>
    <p:restoredTop sz="91538" autoAdjust="0"/>
  </p:normalViewPr>
  <p:slideViewPr>
    <p:cSldViewPr snapToGrid="0">
      <p:cViewPr varScale="1">
        <p:scale>
          <a:sx n="140" d="100"/>
          <a:sy n="140" d="100"/>
        </p:scale>
        <p:origin x="208" y="720"/>
      </p:cViewPr>
      <p:guideLst/>
    </p:cSldViewPr>
  </p:slideViewPr>
  <p:outlineViewPr>
    <p:cViewPr>
      <p:scale>
        <a:sx n="33" d="100"/>
        <a:sy n="33" d="100"/>
      </p:scale>
      <p:origin x="0" y="-12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9604"/>
    </p:cViewPr>
  </p:sorterViewPr>
  <p:notesViewPr>
    <p:cSldViewPr snapToGrid="0">
      <p:cViewPr varScale="1">
        <p:scale>
          <a:sx n="136" d="100"/>
          <a:sy n="136" d="100"/>
        </p:scale>
        <p:origin x="307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EA5244-BC3A-7A4D-B9E6-B92872029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B08D4-33FD-AB4E-971F-C23E61AE92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0BDEF-5E46-4C38-97AE-078FE78545A2}" type="datetime1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749FB-11A2-4844-A3E2-6409BDCA4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54BFF-84E0-DD4D-AA95-9000411895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3F28C-7873-F94D-89B6-7E3636EF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6506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B5D8F-9D9D-4173-A9BF-1ACE61BA05F2}" type="datetime1">
              <a:rPr lang="en-US" smtClean="0"/>
              <a:t>11/23/21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C16FB-9D68-C74B-AABD-CDFC2ED7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8842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Cover Orac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249382"/>
            <a:ext cx="11465378" cy="627952"/>
          </a:xfrm>
          <a:prstGeom prst="rect">
            <a:avLst/>
          </a:prstGeom>
        </p:spPr>
        <p:txBody>
          <a:bodyPr lIns="0" rIns="0" anchor="b"/>
          <a:lstStyle>
            <a:lvl1pPr>
              <a:defRPr sz="2800" b="1" i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1190C-FD65-C742-8E7C-407D18B91E2B}"/>
              </a:ext>
            </a:extLst>
          </p:cNvPr>
          <p:cNvSpPr txBox="1">
            <a:spLocks/>
          </p:cNvSpPr>
          <p:nvPr userDrawn="1"/>
        </p:nvSpPr>
        <p:spPr>
          <a:xfrm>
            <a:off x="531289" y="6507624"/>
            <a:ext cx="405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>
                <a:solidFill>
                  <a:schemeClr val="tx1">
                    <a:tint val="75000"/>
                  </a:schemeClr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40507A-669E-A943-A4A7-E531D638091A}" type="slidenum">
              <a:rPr lang="en-US" sz="80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pPr/>
              <a:t>‹#›</a:t>
            </a:fld>
            <a:endParaRPr lang="en-US" sz="8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271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1190C-FD65-C742-8E7C-407D18B91E2B}"/>
              </a:ext>
            </a:extLst>
          </p:cNvPr>
          <p:cNvSpPr txBox="1">
            <a:spLocks/>
          </p:cNvSpPr>
          <p:nvPr userDrawn="1"/>
        </p:nvSpPr>
        <p:spPr>
          <a:xfrm>
            <a:off x="531290" y="6478324"/>
            <a:ext cx="39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>
                <a:solidFill>
                  <a:schemeClr val="tx1">
                    <a:tint val="75000"/>
                  </a:schemeClr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40507A-669E-A943-A4A7-E531D638091A}" type="slidenum">
              <a:rPr lang="en-US" sz="80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itle 10">
            <a:extLst>
              <a:ext uri="{FF2B5EF4-FFF2-40B4-BE49-F238E27FC236}">
                <a16:creationId xmlns:a16="http://schemas.microsoft.com/office/drawing/2014/main" id="{428CF2D5-30E8-D94E-88D8-2543114F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88" y="2506332"/>
            <a:ext cx="10076344" cy="1602993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9174D95-38F2-CB47-A890-D00AB8B1C0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288" y="4177403"/>
            <a:ext cx="10076344" cy="416073"/>
          </a:xfrm>
        </p:spPr>
        <p:txBody>
          <a:bodyPr wrap="none"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accent6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32614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1190C-FD65-C742-8E7C-407D18B91E2B}"/>
              </a:ext>
            </a:extLst>
          </p:cNvPr>
          <p:cNvSpPr txBox="1">
            <a:spLocks/>
          </p:cNvSpPr>
          <p:nvPr userDrawn="1"/>
        </p:nvSpPr>
        <p:spPr>
          <a:xfrm>
            <a:off x="531290" y="6478324"/>
            <a:ext cx="39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>
                <a:solidFill>
                  <a:schemeClr val="tx1">
                    <a:tint val="75000"/>
                  </a:schemeClr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40507A-669E-A943-A4A7-E531D638091A}" type="slidenum">
              <a:rPr lang="en-US" sz="80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50E3AED-7C97-544E-9B36-8378E49D9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695B1E9-636D-544B-94FF-FE149A76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51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Imag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1190C-FD65-C742-8E7C-407D18B91E2B}"/>
              </a:ext>
            </a:extLst>
          </p:cNvPr>
          <p:cNvSpPr txBox="1">
            <a:spLocks/>
          </p:cNvSpPr>
          <p:nvPr userDrawn="1"/>
        </p:nvSpPr>
        <p:spPr>
          <a:xfrm>
            <a:off x="531290" y="6478324"/>
            <a:ext cx="39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>
                <a:solidFill>
                  <a:schemeClr val="tx1">
                    <a:tint val="75000"/>
                  </a:schemeClr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40507A-669E-A943-A4A7-E531D638091A}" type="slidenum">
              <a:rPr lang="en-US" sz="80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50E3AED-7C97-544E-9B36-8378E49D9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926" y="1825625"/>
            <a:ext cx="50108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F41FC07-B181-F948-B8A7-A823CFBAAF5E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838200" y="1825624"/>
            <a:ext cx="5370264" cy="43513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da-DK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695B1E9-636D-544B-94FF-FE149A76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48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BNDATA Kursus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"/>
          <p:cNvSpPr/>
          <p:nvPr/>
        </p:nvSpPr>
        <p:spPr>
          <a:xfrm>
            <a:off x="104876" y="418750"/>
            <a:ext cx="190666" cy="6121613"/>
          </a:xfrm>
          <a:prstGeom prst="rect">
            <a:avLst/>
          </a:prstGeom>
          <a:solidFill>
            <a:srgbClr val="DCE3E4"/>
          </a:solidFill>
          <a:ln w="12700">
            <a:miter lim="400000"/>
          </a:ln>
        </p:spPr>
        <p:txBody>
          <a:bodyPr lIns="34325" tIns="34325" rIns="34325" bIns="34325" anchor="ctr"/>
          <a:lstStyle/>
          <a:p>
            <a:pPr defTabSz="642915">
              <a:defRPr sz="2400">
                <a:solidFill>
                  <a:srgbClr val="FFFFFF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endParaRPr sz="1687"/>
          </a:p>
        </p:txBody>
      </p:sp>
      <p:sp>
        <p:nvSpPr>
          <p:cNvPr id="136" name="Rectangle"/>
          <p:cNvSpPr/>
          <p:nvPr/>
        </p:nvSpPr>
        <p:spPr>
          <a:xfrm>
            <a:off x="11896461" y="412097"/>
            <a:ext cx="190664" cy="5878295"/>
          </a:xfrm>
          <a:prstGeom prst="rect">
            <a:avLst/>
          </a:prstGeom>
          <a:solidFill>
            <a:srgbClr val="DCE3E4"/>
          </a:solidFill>
          <a:ln w="12700">
            <a:miter lim="400000"/>
          </a:ln>
        </p:spPr>
        <p:txBody>
          <a:bodyPr lIns="34325" tIns="34325" rIns="34325" bIns="34325" anchor="ctr"/>
          <a:lstStyle/>
          <a:p>
            <a:pPr defTabSz="642915">
              <a:defRPr sz="2400">
                <a:solidFill>
                  <a:srgbClr val="FFFFFF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endParaRPr sz="1687"/>
          </a:p>
        </p:txBody>
      </p:sp>
      <p:sp>
        <p:nvSpPr>
          <p:cNvPr id="137" name="Rectangle"/>
          <p:cNvSpPr/>
          <p:nvPr/>
        </p:nvSpPr>
        <p:spPr>
          <a:xfrm>
            <a:off x="104876" y="6257041"/>
            <a:ext cx="11982248" cy="467487"/>
          </a:xfrm>
          <a:prstGeom prst="rect">
            <a:avLst/>
          </a:prstGeom>
          <a:solidFill>
            <a:srgbClr val="DCE3E4"/>
          </a:solidFill>
          <a:ln w="12700">
            <a:miter lim="400000"/>
          </a:ln>
        </p:spPr>
        <p:txBody>
          <a:bodyPr lIns="34325" tIns="34325" rIns="34325" bIns="34325" anchor="ctr"/>
          <a:lstStyle/>
          <a:p>
            <a:pPr defTabSz="642915">
              <a:defRPr sz="2400">
                <a:solidFill>
                  <a:srgbClr val="FFFFFF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endParaRPr sz="1687"/>
          </a:p>
        </p:txBody>
      </p:sp>
      <p:sp>
        <p:nvSpPr>
          <p:cNvPr id="138" name="Rectangle"/>
          <p:cNvSpPr/>
          <p:nvPr/>
        </p:nvSpPr>
        <p:spPr>
          <a:xfrm>
            <a:off x="104876" y="80543"/>
            <a:ext cx="11982249" cy="360258"/>
          </a:xfrm>
          <a:prstGeom prst="rect">
            <a:avLst/>
          </a:prstGeom>
          <a:solidFill>
            <a:srgbClr val="DCE3E4"/>
          </a:solidFill>
          <a:ln w="12700">
            <a:miter lim="400000"/>
          </a:ln>
        </p:spPr>
        <p:txBody>
          <a:bodyPr lIns="34325" tIns="34325" rIns="34325" bIns="34325" anchor="ctr"/>
          <a:lstStyle/>
          <a:p>
            <a:pPr algn="l" defTabSz="642915">
              <a:defRPr sz="2400">
                <a:solidFill>
                  <a:srgbClr val="FFFFFF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endParaRPr sz="1687"/>
          </a:p>
        </p:txBody>
      </p:sp>
      <p:sp>
        <p:nvSpPr>
          <p:cNvPr id="139" name="Copyright © 2015 MBN Data ApS. All rights reserved."/>
          <p:cNvSpPr txBox="1"/>
          <p:nvPr/>
        </p:nvSpPr>
        <p:spPr>
          <a:xfrm>
            <a:off x="8820793" y="6559791"/>
            <a:ext cx="2136803" cy="118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defTabSz="642915">
              <a:defRPr sz="2400">
                <a:solidFill>
                  <a:srgbClr val="5F5F5F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rPr sz="773">
                <a:solidFill>
                  <a:srgbClr val="474747"/>
                </a:solidFill>
              </a:rPr>
              <a:t>Copyright © 2015 MBN Data ApS. All rights reserved.</a:t>
            </a:r>
          </a:p>
        </p:txBody>
      </p:sp>
      <p:sp>
        <p:nvSpPr>
          <p:cNvPr id="140" name="Title Text"/>
          <p:cNvSpPr txBox="1">
            <a:spLocks noGrp="1"/>
          </p:cNvSpPr>
          <p:nvPr>
            <p:ph type="title"/>
          </p:nvPr>
        </p:nvSpPr>
        <p:spPr>
          <a:xfrm>
            <a:off x="532366" y="854568"/>
            <a:ext cx="11136802" cy="972564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 defTabSz="642915">
              <a:lnSpc>
                <a:spcPct val="80000"/>
              </a:lnSpc>
              <a:defRPr sz="3516" b="0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4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2367" y="1885948"/>
            <a:ext cx="11136801" cy="154496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1116" defTabSz="642915">
              <a:lnSpc>
                <a:spcPct val="90000"/>
              </a:lnSpc>
              <a:spcBef>
                <a:spcPts val="0"/>
              </a:spcBef>
              <a:buSzTx/>
              <a:buNone/>
              <a:defRPr b="1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1116" defTabSz="642915">
              <a:lnSpc>
                <a:spcPct val="90000"/>
              </a:lnSpc>
              <a:spcBef>
                <a:spcPts val="0"/>
              </a:spcBef>
              <a:buSzTx/>
              <a:buNone/>
              <a:defRPr b="1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1116" defTabSz="642915">
              <a:lnSpc>
                <a:spcPct val="90000"/>
              </a:lnSpc>
              <a:spcBef>
                <a:spcPts val="0"/>
              </a:spcBef>
              <a:buSzTx/>
              <a:buNone/>
              <a:defRPr b="1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116" defTabSz="642915">
              <a:lnSpc>
                <a:spcPct val="90000"/>
              </a:lnSpc>
              <a:spcBef>
                <a:spcPts val="0"/>
              </a:spcBef>
              <a:buSzTx/>
              <a:buNone/>
              <a:defRPr b="1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116" defTabSz="642915">
              <a:lnSpc>
                <a:spcPct val="90000"/>
              </a:lnSpc>
              <a:spcBef>
                <a:spcPts val="0"/>
              </a:spcBef>
              <a:buSzTx/>
              <a:buNone/>
              <a:defRPr b="1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>
              <a:defRPr>
                <a:effectLst/>
              </a:defRPr>
            </a:pPr>
            <a:r>
              <a:t>Body Level One</a:t>
            </a:r>
          </a:p>
          <a:p>
            <a:pPr lvl="1">
              <a:defRPr>
                <a:effectLst/>
              </a:defRPr>
            </a:pPr>
            <a:r>
              <a:t>Body Level Two</a:t>
            </a:r>
          </a:p>
          <a:p>
            <a:pPr lvl="2">
              <a:defRPr>
                <a:effectLst/>
              </a:defRPr>
            </a:pPr>
            <a:r>
              <a:t>Body Level Three</a:t>
            </a:r>
          </a:p>
          <a:p>
            <a:pPr lvl="3">
              <a:defRPr>
                <a:effectLst/>
              </a:defRPr>
            </a:pPr>
            <a:r>
              <a:t>Body Level Four</a:t>
            </a:r>
          </a:p>
          <a:p>
            <a:pPr lvl="4">
              <a:defRPr>
                <a:effectLst/>
              </a:defRPr>
            </a:pPr>
            <a:r>
              <a:t>Body Level Five</a:t>
            </a: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04" y="6310656"/>
            <a:ext cx="505848" cy="360258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MBNDATA"/>
          <p:cNvSpPr txBox="1"/>
          <p:nvPr/>
        </p:nvSpPr>
        <p:spPr>
          <a:xfrm>
            <a:off x="855511" y="6355523"/>
            <a:ext cx="1109727" cy="270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914400">
              <a:defRPr sz="2500"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effectLst/>
              </a:defRPr>
            </a:pPr>
            <a:r>
              <a:rPr sz="1758"/>
              <a:t>MBNDATA</a:t>
            </a:r>
          </a:p>
        </p:txBody>
      </p:sp>
      <p:sp>
        <p:nvSpPr>
          <p:cNvPr id="144" name="Module x - Introduction…"/>
          <p:cNvSpPr txBox="1">
            <a:spLocks noGrp="1"/>
          </p:cNvSpPr>
          <p:nvPr>
            <p:ph type="body" sz="quarter" idx="21"/>
          </p:nvPr>
        </p:nvSpPr>
        <p:spPr>
          <a:xfrm>
            <a:off x="6890304" y="80543"/>
            <a:ext cx="5002245" cy="36025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1116" algn="r" defTabSz="642915">
              <a:lnSpc>
                <a:spcPct val="90000"/>
              </a:lnSpc>
              <a:spcBef>
                <a:spcPts val="0"/>
              </a:spcBef>
              <a:buSzTx/>
              <a:buNone/>
              <a:defRPr sz="22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1116" algn="r" defTabSz="642915">
              <a:lnSpc>
                <a:spcPct val="90000"/>
              </a:lnSpc>
              <a:spcBef>
                <a:spcPts val="0"/>
              </a:spcBef>
              <a:buSzTx/>
              <a:buNone/>
              <a:defRPr sz="22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1116" algn="r" defTabSz="642915">
              <a:lnSpc>
                <a:spcPct val="90000"/>
              </a:lnSpc>
              <a:spcBef>
                <a:spcPts val="0"/>
              </a:spcBef>
              <a:buSzTx/>
              <a:buNone/>
              <a:defRPr sz="22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116" algn="r" defTabSz="642915">
              <a:lnSpc>
                <a:spcPct val="90000"/>
              </a:lnSpc>
              <a:spcBef>
                <a:spcPts val="0"/>
              </a:spcBef>
              <a:buSzTx/>
              <a:buNone/>
              <a:defRPr sz="22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116" algn="r" defTabSz="642915">
              <a:lnSpc>
                <a:spcPct val="90000"/>
              </a:lnSpc>
              <a:spcBef>
                <a:spcPts val="0"/>
              </a:spcBef>
              <a:buSzTx/>
              <a:buNone/>
              <a:defRPr sz="22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>
              <a:defRPr>
                <a:effectLst/>
              </a:defRPr>
            </a:pPr>
            <a:r>
              <a:t>Module x - Introduction</a:t>
            </a:r>
          </a:p>
          <a:p>
            <a:pPr lvl="1">
              <a:defRPr>
                <a:effectLst/>
              </a:defRPr>
            </a:pPr>
            <a:r>
              <a:t>Body Level Two</a:t>
            </a:r>
          </a:p>
          <a:p>
            <a:pPr lvl="2">
              <a:defRPr>
                <a:effectLst/>
              </a:defRPr>
            </a:pPr>
            <a:r>
              <a:t>Body Level Three</a:t>
            </a:r>
          </a:p>
          <a:p>
            <a:pPr lvl="3">
              <a:defRPr>
                <a:effectLst/>
              </a:defRPr>
            </a:pPr>
            <a:r>
              <a:t>Body Level Four</a:t>
            </a:r>
          </a:p>
          <a:p>
            <a:pPr lvl="4">
              <a:defRPr>
                <a:effectLst/>
              </a:defRPr>
            </a:pPr>
            <a:r>
              <a:t>Body Level Five</a:t>
            </a: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85442" y="6266668"/>
            <a:ext cx="409787" cy="238316"/>
          </a:xfrm>
          <a:prstGeom prst="rect">
            <a:avLst/>
          </a:prstGeom>
        </p:spPr>
        <p:txBody>
          <a:bodyPr wrap="square" lIns="48818" tIns="48818" rIns="48818" bIns="48818" anchor="ctr"/>
          <a:lstStyle>
            <a:lvl1pPr algn="r" defTabSz="642915">
              <a:defRPr sz="1125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646832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BNDATA Kursus Dem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"/>
          <p:cNvSpPr/>
          <p:nvPr/>
        </p:nvSpPr>
        <p:spPr>
          <a:xfrm>
            <a:off x="104876" y="418750"/>
            <a:ext cx="190666" cy="6121613"/>
          </a:xfrm>
          <a:prstGeom prst="rect">
            <a:avLst/>
          </a:prstGeom>
          <a:solidFill>
            <a:srgbClr val="DCE3E4"/>
          </a:solidFill>
          <a:ln w="12700">
            <a:miter lim="400000"/>
          </a:ln>
        </p:spPr>
        <p:txBody>
          <a:bodyPr lIns="34325" tIns="34325" rIns="34325" bIns="34325" anchor="ctr"/>
          <a:lstStyle/>
          <a:p>
            <a:pPr defTabSz="642915">
              <a:defRPr sz="2400">
                <a:solidFill>
                  <a:srgbClr val="FFFFFF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endParaRPr sz="1687"/>
          </a:p>
        </p:txBody>
      </p:sp>
      <p:sp>
        <p:nvSpPr>
          <p:cNvPr id="153" name="Rectangle"/>
          <p:cNvSpPr/>
          <p:nvPr/>
        </p:nvSpPr>
        <p:spPr>
          <a:xfrm>
            <a:off x="11896461" y="412097"/>
            <a:ext cx="190664" cy="5878295"/>
          </a:xfrm>
          <a:prstGeom prst="rect">
            <a:avLst/>
          </a:prstGeom>
          <a:solidFill>
            <a:srgbClr val="DCE3E4"/>
          </a:solidFill>
          <a:ln w="12700">
            <a:miter lim="400000"/>
          </a:ln>
        </p:spPr>
        <p:txBody>
          <a:bodyPr lIns="34325" tIns="34325" rIns="34325" bIns="34325" anchor="ctr"/>
          <a:lstStyle/>
          <a:p>
            <a:pPr defTabSz="642915">
              <a:defRPr sz="2400">
                <a:solidFill>
                  <a:srgbClr val="FFFFFF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endParaRPr sz="1687"/>
          </a:p>
        </p:txBody>
      </p:sp>
      <p:sp>
        <p:nvSpPr>
          <p:cNvPr id="154" name="Rectangle"/>
          <p:cNvSpPr/>
          <p:nvPr/>
        </p:nvSpPr>
        <p:spPr>
          <a:xfrm>
            <a:off x="104876" y="6257041"/>
            <a:ext cx="11982248" cy="467487"/>
          </a:xfrm>
          <a:prstGeom prst="rect">
            <a:avLst/>
          </a:prstGeom>
          <a:solidFill>
            <a:srgbClr val="DCE3E4"/>
          </a:solidFill>
          <a:ln w="12700">
            <a:miter lim="400000"/>
          </a:ln>
        </p:spPr>
        <p:txBody>
          <a:bodyPr lIns="34325" tIns="34325" rIns="34325" bIns="34325" anchor="ctr"/>
          <a:lstStyle/>
          <a:p>
            <a:pPr defTabSz="642915">
              <a:defRPr sz="2400">
                <a:solidFill>
                  <a:srgbClr val="FFFFFF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endParaRPr sz="1687"/>
          </a:p>
        </p:txBody>
      </p:sp>
      <p:sp>
        <p:nvSpPr>
          <p:cNvPr id="155" name="Rectangle"/>
          <p:cNvSpPr/>
          <p:nvPr/>
        </p:nvSpPr>
        <p:spPr>
          <a:xfrm>
            <a:off x="104876" y="80543"/>
            <a:ext cx="11982249" cy="360258"/>
          </a:xfrm>
          <a:prstGeom prst="rect">
            <a:avLst/>
          </a:prstGeom>
          <a:solidFill>
            <a:srgbClr val="DCE3E4"/>
          </a:solidFill>
          <a:ln w="12700">
            <a:miter lim="400000"/>
          </a:ln>
        </p:spPr>
        <p:txBody>
          <a:bodyPr lIns="34325" tIns="34325" rIns="34325" bIns="34325" anchor="ctr"/>
          <a:lstStyle/>
          <a:p>
            <a:pPr algn="l" defTabSz="642915">
              <a:defRPr sz="2400">
                <a:solidFill>
                  <a:srgbClr val="FFFFFF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endParaRPr sz="1687"/>
          </a:p>
        </p:txBody>
      </p:sp>
      <p:sp>
        <p:nvSpPr>
          <p:cNvPr id="156" name="Copyright © 2015 MBN Data ApS. All rights reserved."/>
          <p:cNvSpPr txBox="1"/>
          <p:nvPr/>
        </p:nvSpPr>
        <p:spPr>
          <a:xfrm>
            <a:off x="8939855" y="6559791"/>
            <a:ext cx="2136803" cy="118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defTabSz="642915">
              <a:defRPr sz="2400">
                <a:solidFill>
                  <a:srgbClr val="5F5F5F"/>
                </a:solidFill>
                <a:effectLst/>
                <a:latin typeface="Calibri"/>
                <a:ea typeface="Calibri"/>
                <a:cs typeface="Calibri"/>
                <a:sym typeface="Calibri"/>
              </a:defRPr>
            </a:pPr>
            <a:r>
              <a:rPr sz="773">
                <a:solidFill>
                  <a:srgbClr val="474747"/>
                </a:solidFill>
              </a:rPr>
              <a:t>Copyright © 2015 MBN Data ApS. All rights reserved.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04" y="6310656"/>
            <a:ext cx="505848" cy="360258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MBNDATA"/>
          <p:cNvSpPr txBox="1"/>
          <p:nvPr/>
        </p:nvSpPr>
        <p:spPr>
          <a:xfrm>
            <a:off x="855511" y="6355523"/>
            <a:ext cx="1109727" cy="270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914400">
              <a:defRPr sz="2500"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effectLst/>
              </a:defRPr>
            </a:pPr>
            <a:r>
              <a:rPr sz="1758"/>
              <a:t>MBNDATA</a:t>
            </a:r>
          </a:p>
        </p:txBody>
      </p:sp>
      <p:sp>
        <p:nvSpPr>
          <p:cNvPr id="159" name="Module 1 - Introduction…"/>
          <p:cNvSpPr txBox="1">
            <a:spLocks noGrp="1"/>
          </p:cNvSpPr>
          <p:nvPr>
            <p:ph type="body" sz="quarter" idx="21"/>
          </p:nvPr>
        </p:nvSpPr>
        <p:spPr>
          <a:xfrm>
            <a:off x="6890304" y="80543"/>
            <a:ext cx="5002245" cy="36025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1116" algn="r" defTabSz="642915">
              <a:lnSpc>
                <a:spcPct val="90000"/>
              </a:lnSpc>
              <a:spcBef>
                <a:spcPts val="0"/>
              </a:spcBef>
              <a:buSzTx/>
              <a:buNone/>
              <a:defRPr sz="22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1116" algn="r" defTabSz="642915">
              <a:lnSpc>
                <a:spcPct val="90000"/>
              </a:lnSpc>
              <a:spcBef>
                <a:spcPts val="0"/>
              </a:spcBef>
              <a:buSzTx/>
              <a:buNone/>
              <a:defRPr sz="22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1116" algn="r" defTabSz="642915">
              <a:lnSpc>
                <a:spcPct val="90000"/>
              </a:lnSpc>
              <a:spcBef>
                <a:spcPts val="0"/>
              </a:spcBef>
              <a:buSzTx/>
              <a:buNone/>
              <a:defRPr sz="22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116" algn="r" defTabSz="642915">
              <a:lnSpc>
                <a:spcPct val="90000"/>
              </a:lnSpc>
              <a:spcBef>
                <a:spcPts val="0"/>
              </a:spcBef>
              <a:buSzTx/>
              <a:buNone/>
              <a:defRPr sz="22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116" algn="r" defTabSz="642915">
              <a:lnSpc>
                <a:spcPct val="90000"/>
              </a:lnSpc>
              <a:spcBef>
                <a:spcPts val="0"/>
              </a:spcBef>
              <a:buSzTx/>
              <a:buNone/>
              <a:defRPr sz="22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>
              <a:defRPr>
                <a:effectLst/>
              </a:defRPr>
            </a:pPr>
            <a:r>
              <a:t>Module 1 - Introduction</a:t>
            </a:r>
          </a:p>
          <a:p>
            <a:pPr lvl="1">
              <a:defRPr>
                <a:effectLst/>
              </a:defRPr>
            </a:pPr>
            <a:r>
              <a:t>Body Level Two</a:t>
            </a:r>
          </a:p>
          <a:p>
            <a:pPr lvl="2">
              <a:defRPr>
                <a:effectLst/>
              </a:defRPr>
            </a:pPr>
            <a:r>
              <a:t>Body Level Three</a:t>
            </a:r>
          </a:p>
          <a:p>
            <a:pPr lvl="3">
              <a:defRPr>
                <a:effectLst/>
              </a:defRPr>
            </a:pPr>
            <a:r>
              <a:t>Body Level Four</a:t>
            </a:r>
          </a:p>
          <a:p>
            <a:pPr lvl="4">
              <a:defRPr>
                <a:effectLst/>
              </a:defRPr>
            </a:pPr>
            <a:r>
              <a:t>Body Level Five</a:t>
            </a:r>
          </a:p>
        </p:txBody>
      </p:sp>
      <p:sp>
        <p:nvSpPr>
          <p:cNvPr id="160" name="APEX Application Example"/>
          <p:cNvSpPr txBox="1">
            <a:spLocks noGrp="1"/>
          </p:cNvSpPr>
          <p:nvPr>
            <p:ph type="body" sz="quarter" idx="22"/>
          </p:nvPr>
        </p:nvSpPr>
        <p:spPr>
          <a:xfrm>
            <a:off x="532366" y="854568"/>
            <a:ext cx="11136802" cy="972564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 defTabSz="642915">
              <a:lnSpc>
                <a:spcPct val="80000"/>
              </a:lnSpc>
              <a:spcBef>
                <a:spcPts val="0"/>
              </a:spcBef>
              <a:buSzTx/>
              <a:buNone/>
              <a:defRPr sz="3516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APEX Application Example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576215"/>
            <a:ext cx="2857500" cy="170557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37599" y="5488392"/>
            <a:ext cx="2844801" cy="276821"/>
          </a:xfrm>
          <a:prstGeom prst="rect">
            <a:avLst/>
          </a:prstGeom>
        </p:spPr>
        <p:txBody>
          <a:bodyPr wrap="square" lIns="48818" tIns="48818" rIns="48818" bIns="48818" anchor="ctr"/>
          <a:lstStyle>
            <a:lvl1pPr algn="r" defTabSz="642915">
              <a:defRPr sz="1125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09324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Title slide with pictur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photo, old, piece&#10;&#10;Description automatically generated">
            <a:extLst>
              <a:ext uri="{FF2B5EF4-FFF2-40B4-BE49-F238E27FC236}">
                <a16:creationId xmlns:a16="http://schemas.microsoft.com/office/drawing/2014/main" id="{11A7CDFF-ED2A-104E-9055-B81E8334A0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8777"/>
          </a:xfrm>
          <a:prstGeom prst="rect">
            <a:avLst/>
          </a:prstGeom>
        </p:spPr>
      </p:pic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C08E0869-9921-1B40-A001-9F36EFAFD2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3611" y="3892527"/>
            <a:ext cx="10073301" cy="1830180"/>
          </a:xfrm>
        </p:spPr>
        <p:txBody>
          <a:bodyPr lIns="0" rIns="0">
            <a:noAutofit/>
          </a:bodyPr>
          <a:lstStyle>
            <a:lvl1pPr marL="0" indent="0">
              <a:lnSpc>
                <a:spcPts val="1400"/>
              </a:lnSpc>
              <a:buFont typeface="+mj-lt"/>
              <a:buNone/>
              <a:defRPr sz="1600" b="0" i="0">
                <a:solidFill>
                  <a:schemeClr val="accent6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Presenter’s name</a:t>
            </a:r>
          </a:p>
          <a:p>
            <a:pPr lvl="0"/>
            <a:r>
              <a:rPr lang="en-US" dirty="0"/>
              <a:t>Date</a:t>
            </a:r>
          </a:p>
          <a:p>
            <a:pPr lvl="0"/>
            <a:endParaRPr lang="en-US" dirty="0"/>
          </a:p>
        </p:txBody>
      </p:sp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205894"/>
            <a:ext cx="10076344" cy="909981"/>
          </a:xfrm>
        </p:spPr>
        <p:txBody>
          <a:bodyPr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214300"/>
            <a:ext cx="10076344" cy="416073"/>
          </a:xfrm>
        </p:spPr>
        <p:txBody>
          <a:bodyPr wrap="none"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accent6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F679F-0E14-4249-A487-FC23DA4493B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451757" y="6486172"/>
            <a:ext cx="386443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7C371504-33D9-B044-8C50-620C44A06C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0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EC6CAC0F-5C0A-EE4F-9626-1B50ECC9B2CC}"/>
              </a:ext>
            </a:extLst>
          </p:cNvPr>
          <p:cNvSpPr txBox="1">
            <a:spLocks/>
          </p:cNvSpPr>
          <p:nvPr userDrawn="1"/>
        </p:nvSpPr>
        <p:spPr>
          <a:xfrm>
            <a:off x="531289" y="6496335"/>
            <a:ext cx="405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>
                <a:solidFill>
                  <a:schemeClr val="tx1">
                    <a:tint val="75000"/>
                  </a:schemeClr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40507A-669E-A943-A4A7-E531D638091A}" type="slidenum">
              <a:rPr lang="en-US" sz="800" smtClean="0">
                <a:solidFill>
                  <a:schemeClr val="bg2">
                    <a:lumMod val="75000"/>
                  </a:schemeClr>
                </a:solidFill>
              </a:rPr>
              <a:pPr/>
              <a:t>‹#›</a:t>
            </a:fld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09DB58DE-00ED-594F-9F58-389DA26ED48E}"/>
              </a:ext>
            </a:extLst>
          </p:cNvPr>
          <p:cNvSpPr txBox="1"/>
          <p:nvPr userDrawn="1"/>
        </p:nvSpPr>
        <p:spPr>
          <a:xfrm>
            <a:off x="9958508" y="6537643"/>
            <a:ext cx="166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200" dirty="0"/>
              <a:t>© MBN Data ApS, 2020</a:t>
            </a:r>
          </a:p>
        </p:txBody>
      </p:sp>
      <p:pic>
        <p:nvPicPr>
          <p:cNvPr id="15" name="Picture 14" descr="A close up of ware&#10;&#10;Description automatically generated">
            <a:extLst>
              <a:ext uri="{FF2B5EF4-FFF2-40B4-BE49-F238E27FC236}">
                <a16:creationId xmlns:a16="http://schemas.microsoft.com/office/drawing/2014/main" id="{F3508497-3DA6-DC42-B702-B56D7DB15B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984" y="6384680"/>
            <a:ext cx="456613" cy="4333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584F30-C60A-7341-9937-CCC31D5A99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" y="-9144"/>
            <a:ext cx="12201144" cy="28758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3750148-6983-D54A-9F2B-E17A4CA8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950" y="249382"/>
            <a:ext cx="11465378" cy="627952"/>
          </a:xfrm>
          <a:prstGeom prst="rect">
            <a:avLst/>
          </a:prstGeom>
        </p:spPr>
        <p:txBody>
          <a:bodyPr lIns="0" rIns="0" anchor="b"/>
          <a:lstStyle>
            <a:lvl1pPr>
              <a:defRPr sz="28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0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EC6CAC0F-5C0A-EE4F-9626-1B50ECC9B2CC}"/>
              </a:ext>
            </a:extLst>
          </p:cNvPr>
          <p:cNvSpPr txBox="1">
            <a:spLocks/>
          </p:cNvSpPr>
          <p:nvPr userDrawn="1"/>
        </p:nvSpPr>
        <p:spPr>
          <a:xfrm>
            <a:off x="531289" y="6496335"/>
            <a:ext cx="405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>
                <a:solidFill>
                  <a:schemeClr val="tx1">
                    <a:tint val="75000"/>
                  </a:schemeClr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40507A-669E-A943-A4A7-E531D638091A}" type="slidenum">
              <a:rPr lang="en-US" sz="800" smtClean="0">
                <a:solidFill>
                  <a:schemeClr val="bg2">
                    <a:lumMod val="75000"/>
                  </a:schemeClr>
                </a:solidFill>
              </a:rPr>
              <a:pPr/>
              <a:t>‹#›</a:t>
            </a:fld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09DB58DE-00ED-594F-9F58-389DA26ED48E}"/>
              </a:ext>
            </a:extLst>
          </p:cNvPr>
          <p:cNvSpPr txBox="1"/>
          <p:nvPr userDrawn="1"/>
        </p:nvSpPr>
        <p:spPr>
          <a:xfrm>
            <a:off x="9958508" y="6537643"/>
            <a:ext cx="166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200" dirty="0"/>
              <a:t>© MBN Data ApS, 2021</a:t>
            </a:r>
          </a:p>
        </p:txBody>
      </p:sp>
      <p:pic>
        <p:nvPicPr>
          <p:cNvPr id="15" name="Picture 14" descr="A close up of ware&#10;&#10;Description automatically generated">
            <a:extLst>
              <a:ext uri="{FF2B5EF4-FFF2-40B4-BE49-F238E27FC236}">
                <a16:creationId xmlns:a16="http://schemas.microsoft.com/office/drawing/2014/main" id="{F3508497-3DA6-DC42-B702-B56D7DB15B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984" y="6384680"/>
            <a:ext cx="456613" cy="4333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584F30-C60A-7341-9937-CCC31D5A99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" y="-9144"/>
            <a:ext cx="12201144" cy="28758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AB66502-4D7B-CE4F-BFE6-F9871333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23E809-87CA-6E4A-80AF-3B2F64BA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3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EC6CAC0F-5C0A-EE4F-9626-1B50ECC9B2CC}"/>
              </a:ext>
            </a:extLst>
          </p:cNvPr>
          <p:cNvSpPr txBox="1">
            <a:spLocks/>
          </p:cNvSpPr>
          <p:nvPr userDrawn="1"/>
        </p:nvSpPr>
        <p:spPr>
          <a:xfrm>
            <a:off x="531289" y="6496335"/>
            <a:ext cx="405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>
                <a:solidFill>
                  <a:schemeClr val="tx1">
                    <a:tint val="75000"/>
                  </a:schemeClr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40507A-669E-A943-A4A7-E531D638091A}" type="slidenum">
              <a:rPr lang="en-US" sz="800" smtClean="0">
                <a:solidFill>
                  <a:schemeClr val="bg2">
                    <a:lumMod val="75000"/>
                  </a:schemeClr>
                </a:solidFill>
              </a:rPr>
              <a:pPr/>
              <a:t>‹#›</a:t>
            </a:fld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09DB58DE-00ED-594F-9F58-389DA26ED48E}"/>
              </a:ext>
            </a:extLst>
          </p:cNvPr>
          <p:cNvSpPr txBox="1"/>
          <p:nvPr userDrawn="1"/>
        </p:nvSpPr>
        <p:spPr>
          <a:xfrm>
            <a:off x="9958508" y="6537643"/>
            <a:ext cx="166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200" dirty="0"/>
              <a:t>© MBN Data ApS, 2020</a:t>
            </a:r>
          </a:p>
        </p:txBody>
      </p:sp>
      <p:pic>
        <p:nvPicPr>
          <p:cNvPr id="15" name="Picture 14" descr="A close up of ware&#10;&#10;Description automatically generated">
            <a:extLst>
              <a:ext uri="{FF2B5EF4-FFF2-40B4-BE49-F238E27FC236}">
                <a16:creationId xmlns:a16="http://schemas.microsoft.com/office/drawing/2014/main" id="{F3508497-3DA6-DC42-B702-B56D7DB15B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984" y="6384680"/>
            <a:ext cx="456613" cy="4333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584F30-C60A-7341-9937-CCC31D5A99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" y="-9144"/>
            <a:ext cx="12201144" cy="28758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23E809-87CA-6E4A-80AF-3B2F64BA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CBBEC12-AEB8-8946-8B53-F804817A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926" y="1825625"/>
            <a:ext cx="50108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445B27D-FEAB-DD4C-9839-40D01553D93A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838200" y="1825624"/>
            <a:ext cx="5370264" cy="43513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6606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 Title-Only_WHITE Bkg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249382"/>
            <a:ext cx="11465378" cy="627952"/>
          </a:xfrm>
          <a:prstGeom prst="rect">
            <a:avLst/>
          </a:prstGeom>
        </p:spPr>
        <p:txBody>
          <a:bodyPr lIns="0" rIns="0" anchor="b"/>
          <a:lstStyle>
            <a:lvl1pPr>
              <a:defRPr sz="28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1190C-FD65-C742-8E7C-407D18B91E2B}"/>
              </a:ext>
            </a:extLst>
          </p:cNvPr>
          <p:cNvSpPr txBox="1">
            <a:spLocks/>
          </p:cNvSpPr>
          <p:nvPr userDrawn="1"/>
        </p:nvSpPr>
        <p:spPr>
          <a:xfrm>
            <a:off x="531289" y="6507624"/>
            <a:ext cx="405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>
                <a:solidFill>
                  <a:schemeClr val="tx1">
                    <a:tint val="75000"/>
                  </a:schemeClr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40507A-669E-A943-A4A7-E531D638091A}" type="slidenum">
              <a:rPr lang="en-US" sz="800" smtClean="0">
                <a:solidFill>
                  <a:schemeClr val="bg2">
                    <a:lumMod val="75000"/>
                  </a:schemeClr>
                </a:solidFill>
              </a:rPr>
              <a:pPr/>
              <a:t>‹#›</a:t>
            </a:fld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376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249382"/>
            <a:ext cx="11465378" cy="627952"/>
          </a:xfrm>
          <a:prstGeom prst="rect">
            <a:avLst/>
          </a:prstGeom>
        </p:spPr>
        <p:txBody>
          <a:bodyPr lIns="0" rIns="0" anchor="b"/>
          <a:lstStyle>
            <a:lvl1pPr>
              <a:defRPr sz="28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1190C-FD65-C742-8E7C-407D18B91E2B}"/>
              </a:ext>
            </a:extLst>
          </p:cNvPr>
          <p:cNvSpPr txBox="1">
            <a:spLocks/>
          </p:cNvSpPr>
          <p:nvPr userDrawn="1"/>
        </p:nvSpPr>
        <p:spPr>
          <a:xfrm>
            <a:off x="531290" y="6507624"/>
            <a:ext cx="3888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>
                <a:solidFill>
                  <a:schemeClr val="tx1">
                    <a:tint val="75000"/>
                  </a:schemeClr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40507A-669E-A943-A4A7-E531D638091A}" type="slidenum">
              <a:rPr lang="en-US" sz="800" smtClean="0">
                <a:solidFill>
                  <a:schemeClr val="bg2">
                    <a:lumMod val="75000"/>
                  </a:schemeClr>
                </a:solidFill>
              </a:rPr>
              <a:pPr/>
              <a:t>‹#›</a:t>
            </a:fld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16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1190C-FD65-C742-8E7C-407D18B91E2B}"/>
              </a:ext>
            </a:extLst>
          </p:cNvPr>
          <p:cNvSpPr txBox="1">
            <a:spLocks/>
          </p:cNvSpPr>
          <p:nvPr userDrawn="1"/>
        </p:nvSpPr>
        <p:spPr>
          <a:xfrm>
            <a:off x="531290" y="6507624"/>
            <a:ext cx="3888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>
                <a:solidFill>
                  <a:schemeClr val="tx1">
                    <a:tint val="75000"/>
                  </a:schemeClr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40507A-669E-A943-A4A7-E531D638091A}" type="slidenum">
              <a:rPr lang="en-US" sz="800" smtClean="0">
                <a:solidFill>
                  <a:schemeClr val="bg2">
                    <a:lumMod val="75000"/>
                  </a:schemeClr>
                </a:solidFill>
              </a:rPr>
              <a:pPr/>
              <a:t>‹#›</a:t>
            </a:fld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0FFF875-14EF-EC47-836D-C239ECC73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6821991-FAC1-6E49-B875-BFEFBA50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76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Imag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1190C-FD65-C742-8E7C-407D18B91E2B}"/>
              </a:ext>
            </a:extLst>
          </p:cNvPr>
          <p:cNvSpPr txBox="1">
            <a:spLocks/>
          </p:cNvSpPr>
          <p:nvPr userDrawn="1"/>
        </p:nvSpPr>
        <p:spPr>
          <a:xfrm>
            <a:off x="531290" y="6507624"/>
            <a:ext cx="3888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>
                <a:solidFill>
                  <a:schemeClr val="tx1">
                    <a:tint val="75000"/>
                  </a:schemeClr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40507A-669E-A943-A4A7-E531D638091A}" type="slidenum">
              <a:rPr lang="en-US" sz="800" smtClean="0">
                <a:solidFill>
                  <a:schemeClr val="bg2">
                    <a:lumMod val="75000"/>
                  </a:schemeClr>
                </a:solidFill>
              </a:rPr>
              <a:pPr/>
              <a:t>‹#›</a:t>
            </a:fld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0FFF875-14EF-EC47-836D-C239ECC73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926" y="1825625"/>
            <a:ext cx="50108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6821991-FAC1-6E49-B875-BFEFBA50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3E8D12-5CEC-674C-BA72-E1BCF8941E87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838200" y="1825624"/>
            <a:ext cx="5370264" cy="43513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22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2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6839A-7020-4254-BB27-017A0258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14D97-2391-495E-8C13-180C0EB28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446C395-84D2-B842-A7E3-2D0A40669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1757" y="6493581"/>
            <a:ext cx="3864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8B8078"/>
                </a:solidFill>
                <a:latin typeface="+mn-lt"/>
                <a:cs typeface="Oracle Sans" panose="020B0503020204020204" pitchFamily="34" charset="0"/>
              </a:defRPr>
            </a:lvl1pPr>
          </a:lstStyle>
          <a:p>
            <a:fld id="{7C371504-33D9-B044-8C50-620C44A06C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2F00C903-73FF-4448-92B8-8F16CA2EBABA}"/>
              </a:ext>
            </a:extLst>
          </p:cNvPr>
          <p:cNvSpPr txBox="1"/>
          <p:nvPr userDrawn="1"/>
        </p:nvSpPr>
        <p:spPr>
          <a:xfrm>
            <a:off x="9976104" y="6537643"/>
            <a:ext cx="1643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200" dirty="0">
                <a:latin typeface="+mn-lt"/>
              </a:rPr>
              <a:t>© MBN Data ApS, 2020</a:t>
            </a:r>
          </a:p>
        </p:txBody>
      </p:sp>
      <p:pic>
        <p:nvPicPr>
          <p:cNvPr id="6" name="Picture 5" descr="A close up of ware&#10;&#10;Description automatically generated">
            <a:extLst>
              <a:ext uri="{FF2B5EF4-FFF2-40B4-BE49-F238E27FC236}">
                <a16:creationId xmlns:a16="http://schemas.microsoft.com/office/drawing/2014/main" id="{069BD443-4FCF-BD47-B439-D61AFAEFEE6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984" y="6384680"/>
            <a:ext cx="456613" cy="4333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31357D-BDD7-574A-8056-D1E0718C6BC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" y="-9144"/>
            <a:ext cx="12201144" cy="2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3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924" r:id="rId3"/>
    <p:sldLayoutId id="2147484016" r:id="rId4"/>
    <p:sldLayoutId id="2147484017" r:id="rId5"/>
    <p:sldLayoutId id="2147484008" r:id="rId6"/>
    <p:sldLayoutId id="2147484009" r:id="rId7"/>
    <p:sldLayoutId id="2147484012" r:id="rId8"/>
    <p:sldLayoutId id="2147484013" r:id="rId9"/>
    <p:sldLayoutId id="2147484010" r:id="rId10"/>
    <p:sldLayoutId id="2147484011" r:id="rId11"/>
    <p:sldLayoutId id="2147484014" r:id="rId12"/>
    <p:sldLayoutId id="2147484015" r:id="rId13"/>
    <p:sldLayoutId id="2147484018" r:id="rId14"/>
    <p:sldLayoutId id="214748401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" panose="02040502050405020303" pitchFamily="18" charset="0"/>
          <a:ea typeface="+mj-ea"/>
          <a:cs typeface="Oracle Sans" panose="020B0503020204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9638D-6E46-F64D-94BB-6DC2414E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1749668"/>
            <a:ext cx="10076344" cy="1366207"/>
          </a:xfrm>
        </p:spPr>
        <p:txBody>
          <a:bodyPr/>
          <a:lstStyle/>
          <a:p>
            <a:pPr fontAlgn="base"/>
            <a:r>
              <a:rPr lang="en-GB" dirty="0"/>
              <a:t>What’s new in Oracle APEX 21.2 and beyond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03D0A-B0DF-F642-BFC8-94C879521B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a-DK" dirty="0"/>
              <a:t>Martin B. Nielsen</a:t>
            </a:r>
          </a:p>
          <a:p>
            <a:r>
              <a:rPr lang="da-DK" dirty="0"/>
              <a:t>MBNDATA</a:t>
            </a:r>
          </a:p>
          <a:p>
            <a:r>
              <a:rPr lang="da-DK" dirty="0"/>
              <a:t>November,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71515-D28C-4A4C-9E9E-8024F37D02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C371504-33D9-B044-8C50-620C44A06CB1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1FE9E-0797-4F4C-8FE3-03C14F517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68" y="177311"/>
            <a:ext cx="25146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64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13E238-F91E-C448-BD42-79D282CF5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Oracle Database version 18 or higher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APEX 21.1 or higher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An APEX workspace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APEX </a:t>
            </a:r>
            <a:r>
              <a:rPr lang="en-CA" dirty="0" err="1"/>
              <a:t>security_group_id</a:t>
            </a:r>
            <a:r>
              <a:rPr lang="en-CA" dirty="0"/>
              <a:t> must be set*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 be used in PL/SQL or within an APEX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C13F6E-28A1-0C4A-A441-29D8D4C5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required to use APEX_DG?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4334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2CFAE8-A151-5C45-B5D3-B62816A0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/>
              <a:t>select text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from </a:t>
            </a:r>
            <a:r>
              <a:rPr lang="en-US" sz="2400" dirty="0" err="1"/>
              <a:t>all_source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where name = 'WWV_DG_DATA_GEN_API'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and type = 'PACKAGE'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order by line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;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select text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from </a:t>
            </a:r>
            <a:r>
              <a:rPr lang="en-US" sz="2400" dirty="0" err="1"/>
              <a:t>all_source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where name = 'WWV_DG_OUTPUT_API'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and type = 'PACKAGE'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order by line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; </a:t>
            </a:r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38954-0DB4-F341-93D0-BA57D5A3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package spec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45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B81FFA-7D08-F040-9B16-9037FA185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Most Common Procedures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err="1"/>
              <a:t>add_blueprint</a:t>
            </a:r>
            <a:endParaRPr lang="en-CA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err="1"/>
              <a:t>add_table</a:t>
            </a:r>
            <a:endParaRPr lang="en-CA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err="1"/>
              <a:t>add_column</a:t>
            </a:r>
            <a:endParaRPr lang="en-CA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err="1"/>
              <a:t>export_blueprint</a:t>
            </a:r>
            <a:endParaRPr lang="en-CA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dirty="0"/>
              <a:t>Complete blueprint definition as JSON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err="1"/>
              <a:t>import_blueprint</a:t>
            </a:r>
            <a:endParaRPr lang="en-CA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dirty="0"/>
              <a:t>Create a blueprint from a JSON definition (likely created by </a:t>
            </a:r>
            <a:r>
              <a:rPr lang="en-CA" dirty="0" err="1"/>
              <a:t>export_blueprint</a:t>
            </a:r>
            <a:r>
              <a:rPr lang="en-CA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err="1"/>
              <a:t>add_blueprint_from_tables</a:t>
            </a:r>
            <a:r>
              <a:rPr lang="en-CA" dirty="0"/>
              <a:t> (next release)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dirty="0"/>
              <a:t>The MVP (Most Valuable Procedure)</a:t>
            </a:r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2DD653-EB14-284A-B17C-2DEB593B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apex_dg_data_gen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032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C65C97-63A0-3642-877F-44B173B8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Most Common Procedures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err="1"/>
              <a:t>generate_data</a:t>
            </a:r>
            <a:endParaRPr lang="en-CA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dirty="0"/>
              <a:t>Overloaded procedure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dirty="0"/>
              <a:t>Generates data based upon a blueprint definition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CA" dirty="0"/>
              <a:t>Returns the data into a blob (output variable)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CA" dirty="0"/>
              <a:t>OR writes the data directly into existing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Less Common Procedure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err="1"/>
              <a:t>preview_blueprint</a:t>
            </a:r>
            <a:r>
              <a:rPr lang="en-CA" dirty="0"/>
              <a:t> (next release)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dirty="0"/>
              <a:t>Requires an APEX Application Context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dirty="0"/>
              <a:t>Writes a few rows of sample data into APEX Collections</a:t>
            </a:r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208A55-7287-7848-B9E2-3B39C869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apex_dg_output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820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D7CC16-523D-1448-B350-58E4D20F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2086" cy="4351338"/>
          </a:xfrm>
        </p:spPr>
        <p:txBody>
          <a:bodyPr/>
          <a:lstStyle/>
          <a:p>
            <a:pPr lvl="1"/>
            <a:r>
              <a:rPr lang="en-CA" dirty="0"/>
              <a:t>Blueprint definition views</a:t>
            </a:r>
          </a:p>
          <a:p>
            <a:pPr lvl="2"/>
            <a:r>
              <a:rPr lang="en-CA" dirty="0"/>
              <a:t>APEX_DG_BLUEPRINTS</a:t>
            </a:r>
          </a:p>
          <a:p>
            <a:pPr lvl="2"/>
            <a:r>
              <a:rPr lang="en-CA" dirty="0"/>
              <a:t>APEX_DG_BP_DATA_SOURCES</a:t>
            </a:r>
          </a:p>
          <a:p>
            <a:pPr lvl="2"/>
            <a:r>
              <a:rPr lang="en-CA" dirty="0"/>
              <a:t>APEX_DG_BP_TABLES</a:t>
            </a:r>
          </a:p>
          <a:p>
            <a:pPr lvl="2"/>
            <a:r>
              <a:rPr lang="en-CA" dirty="0"/>
              <a:t>APEX_DG_BP_TAB_COLUMNS</a:t>
            </a:r>
          </a:p>
          <a:p>
            <a:pPr lvl="1"/>
            <a:r>
              <a:rPr lang="en-CA" dirty="0"/>
              <a:t>Utility Views</a:t>
            </a:r>
          </a:p>
          <a:p>
            <a:pPr lvl="2"/>
            <a:r>
              <a:rPr lang="en-CA" dirty="0"/>
              <a:t>APEX_DG_BLUEPRINT_SAMPLES</a:t>
            </a:r>
          </a:p>
          <a:p>
            <a:pPr lvl="2"/>
            <a:r>
              <a:rPr lang="en-CA" dirty="0"/>
              <a:t>APEX_DG_BUILTINS</a:t>
            </a:r>
          </a:p>
          <a:p>
            <a:pPr lvl="2"/>
            <a:r>
              <a:rPr lang="en-CA" dirty="0"/>
              <a:t>APEX_META_TAB_COL_EXAMPLES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395080-ADB9-1E48-9EFC-6EEC9B26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APEX_DG views</a:t>
            </a:r>
            <a:endParaRPr lang="da-DK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BAF7C75-5A42-4C49-83AB-6E29133C5CD8}"/>
              </a:ext>
            </a:extLst>
          </p:cNvPr>
          <p:cNvSpPr txBox="1">
            <a:spLocks/>
          </p:cNvSpPr>
          <p:nvPr/>
        </p:nvSpPr>
        <p:spPr>
          <a:xfrm>
            <a:off x="5906493" y="1825625"/>
            <a:ext cx="5970850" cy="3931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 err="1"/>
              <a:t>Builtin</a:t>
            </a:r>
            <a:r>
              <a:rPr lang="en-CA" dirty="0"/>
              <a:t> Data – used to create sample data</a:t>
            </a:r>
          </a:p>
          <a:p>
            <a:pPr lvl="2"/>
            <a:r>
              <a:rPr lang="en-CA" dirty="0"/>
              <a:t>APEX_DG_BUILTIN_</a:t>
            </a:r>
          </a:p>
          <a:p>
            <a:pPr lvl="3"/>
            <a:r>
              <a:rPr lang="en-CA" dirty="0"/>
              <a:t>2D_SHAPES</a:t>
            </a:r>
          </a:p>
          <a:p>
            <a:pPr lvl="3"/>
            <a:r>
              <a:rPr lang="en-CA" dirty="0"/>
              <a:t>3D_SHAPES</a:t>
            </a:r>
          </a:p>
          <a:p>
            <a:pPr lvl="3"/>
            <a:r>
              <a:rPr lang="en-CA" dirty="0"/>
              <a:t>AIRPORTS</a:t>
            </a:r>
          </a:p>
          <a:p>
            <a:pPr lvl="3"/>
            <a:r>
              <a:rPr lang="en-CA" dirty="0"/>
              <a:t>ANIMALS</a:t>
            </a:r>
          </a:p>
          <a:p>
            <a:pPr lvl="3"/>
            <a:r>
              <a:rPr lang="en-CA" dirty="0"/>
              <a:t>CARS</a:t>
            </a:r>
          </a:p>
          <a:p>
            <a:pPr lvl="3"/>
            <a:r>
              <a:rPr lang="en-CA" dirty="0"/>
              <a:t>COLORS</a:t>
            </a:r>
          </a:p>
          <a:p>
            <a:pPr lvl="3"/>
            <a:r>
              <a:rPr lang="en-CA" dirty="0"/>
              <a:t>… …</a:t>
            </a:r>
          </a:p>
          <a:p>
            <a:pPr lvl="3"/>
            <a:r>
              <a:rPr lang="en-CA" dirty="0"/>
              <a:t>ISLANDS</a:t>
            </a:r>
          </a:p>
          <a:p>
            <a:pPr lvl="3"/>
            <a:r>
              <a:rPr lang="en-CA" dirty="0"/>
              <a:t>LANGUAGES</a:t>
            </a:r>
          </a:p>
          <a:p>
            <a:pPr lvl="3"/>
            <a:r>
              <a:rPr lang="en-CA" dirty="0"/>
              <a:t>LATIN_TEXTS</a:t>
            </a:r>
          </a:p>
          <a:p>
            <a:pPr lvl="3"/>
            <a:r>
              <a:rPr lang="en-CA" dirty="0"/>
              <a:t>LOCATIONS</a:t>
            </a:r>
          </a:p>
          <a:p>
            <a:pPr lvl="3"/>
            <a:r>
              <a:rPr lang="en-CA" dirty="0"/>
              <a:t>… …</a:t>
            </a:r>
          </a:p>
          <a:p>
            <a:pPr lvl="3"/>
            <a:r>
              <a:rPr lang="en-CA" dirty="0"/>
              <a:t>PERSONS</a:t>
            </a:r>
          </a:p>
          <a:p>
            <a:pPr lvl="3"/>
            <a:r>
              <a:rPr lang="en-CA" dirty="0"/>
              <a:t>PETS</a:t>
            </a:r>
          </a:p>
          <a:p>
            <a:pPr lvl="3"/>
            <a:r>
              <a:rPr lang="en-CA" dirty="0"/>
              <a:t>… …</a:t>
            </a:r>
          </a:p>
          <a:p>
            <a:pPr lvl="3"/>
            <a:endParaRPr lang="en-CA" dirty="0"/>
          </a:p>
          <a:p>
            <a:pPr lvl="3"/>
            <a:endParaRPr lang="en-CA" dirty="0"/>
          </a:p>
          <a:p>
            <a:pPr lvl="3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79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0E6D68-9E7A-A145-97E0-FBB810B2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 Data Parser</a:t>
            </a:r>
          </a:p>
        </p:txBody>
      </p:sp>
    </p:spTree>
    <p:extLst>
      <p:ext uri="{BB962C8B-B14F-4D97-AF65-F5344CB8AC3E}">
        <p14:creationId xmlns:p14="http://schemas.microsoft.com/office/powerpoint/2010/main" val="300843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0E6D68-9E7A-A145-97E0-FBB810B2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 Data Parser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5B042B-EC36-1C4C-B071-BFAC8A41B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353" y="2271640"/>
            <a:ext cx="7796823" cy="34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0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71515-D28C-4A4C-9E9E-8024F37D02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C371504-33D9-B044-8C50-620C44A06CB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B5B8D8B-102C-2C44-973E-F09DD65B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68" y="177311"/>
            <a:ext cx="25146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01C5B44E-5848-C446-874B-54FB7BF6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324" y="1159758"/>
            <a:ext cx="10076344" cy="909981"/>
          </a:xfrm>
        </p:spPr>
        <p:txBody>
          <a:bodyPr/>
          <a:lstStyle/>
          <a:p>
            <a:pPr fontAlgn="base"/>
            <a:r>
              <a:rPr lang="en-GB" dirty="0" err="1"/>
              <a:t>Kom</a:t>
            </a:r>
            <a:r>
              <a:rPr lang="en-GB" dirty="0"/>
              <a:t> </a:t>
            </a:r>
            <a:r>
              <a:rPr lang="en-GB" dirty="0" err="1"/>
              <a:t>godt</a:t>
            </a:r>
            <a:r>
              <a:rPr lang="en-GB" dirty="0"/>
              <a:t> </a:t>
            </a:r>
            <a:r>
              <a:rPr lang="en-GB" dirty="0" err="1"/>
              <a:t>igang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B83CA5-2610-E148-9BEA-575902C5C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855" y="2069739"/>
            <a:ext cx="4669401" cy="34910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03925D-F1BD-564B-B32F-41B240291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568" y="2069739"/>
            <a:ext cx="5137208" cy="30056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5C26ECA-2B22-A74C-9DEE-7805AEAFD52E}"/>
              </a:ext>
            </a:extLst>
          </p:cNvPr>
          <p:cNvSpPr/>
          <p:nvPr/>
        </p:nvSpPr>
        <p:spPr>
          <a:xfrm>
            <a:off x="6034496" y="1700407"/>
            <a:ext cx="6152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err="1"/>
              <a:t>https</a:t>
            </a:r>
            <a:r>
              <a:rPr lang="da-DK" dirty="0"/>
              <a:t>://</a:t>
            </a:r>
            <a:r>
              <a:rPr lang="da-DK" dirty="0" err="1"/>
              <a:t>apex.oracle.com</a:t>
            </a:r>
            <a:r>
              <a:rPr lang="da-DK" dirty="0"/>
              <a:t>/en/platform/features/whats-new-212/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14D502-8F2A-6A49-BBAB-48FD3AD96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568" y="5196887"/>
            <a:ext cx="5434424" cy="165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3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9638D-6E46-F64D-94BB-6DC2414E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1749669"/>
            <a:ext cx="10076344" cy="617848"/>
          </a:xfrm>
        </p:spPr>
        <p:txBody>
          <a:bodyPr/>
          <a:lstStyle/>
          <a:p>
            <a:pPr fontAlgn="base"/>
            <a:r>
              <a:rPr lang="en-GB" dirty="0" err="1"/>
              <a:t>Spørgsmål</a:t>
            </a:r>
            <a:r>
              <a:rPr lang="en-GB" dirty="0"/>
              <a:t> 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03D0A-B0DF-F642-BFC8-94C879521B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a-DK" dirty="0"/>
              <a:t>Martin B. Nielsen</a:t>
            </a:r>
          </a:p>
          <a:p>
            <a:r>
              <a:rPr lang="da-DK" dirty="0"/>
              <a:t>MBNDATA</a:t>
            </a:r>
          </a:p>
          <a:p>
            <a:r>
              <a:rPr lang="da-DK" dirty="0"/>
              <a:t>November,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71515-D28C-4A4C-9E9E-8024F37D02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C371504-33D9-B044-8C50-620C44A06CB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1FE9E-0797-4F4C-8FE3-03C14F517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68" y="177311"/>
            <a:ext cx="25146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6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9638D-6E46-F64D-94BB-6DC2414E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12" y="3091912"/>
            <a:ext cx="10782388" cy="1992249"/>
          </a:xfrm>
        </p:spPr>
        <p:txBody>
          <a:bodyPr/>
          <a:lstStyle/>
          <a:p>
            <a:pPr fontAlgn="base"/>
            <a:br>
              <a:rPr lang="en-GB" sz="4000" dirty="0"/>
            </a:br>
            <a:r>
              <a:rPr lang="en-GB" sz="4000" dirty="0"/>
              <a:t>- Oracle APEX 21.2 – New features (2021)</a:t>
            </a:r>
            <a:br>
              <a:rPr lang="en-GB" sz="4000" dirty="0"/>
            </a:br>
            <a:r>
              <a:rPr lang="en-GB" sz="4000" dirty="0"/>
              <a:t>- Oracle APEX Data Generator (pre-release)</a:t>
            </a:r>
            <a:br>
              <a:rPr lang="en-GB" dirty="0"/>
            </a:b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71515-D28C-4A4C-9E9E-8024F37D02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C371504-33D9-B044-8C50-620C44A06CB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B5B8D8B-102C-2C44-973E-F09DD65B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68" y="177311"/>
            <a:ext cx="25146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41D672C9-89A5-6F4B-AF0B-AB726BA6246D}"/>
              </a:ext>
            </a:extLst>
          </p:cNvPr>
          <p:cNvSpPr txBox="1">
            <a:spLocks/>
          </p:cNvSpPr>
          <p:nvPr/>
        </p:nvSpPr>
        <p:spPr>
          <a:xfrm>
            <a:off x="1050568" y="1749668"/>
            <a:ext cx="10076344" cy="637071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Oracle Sans" panose="020B0503020204020204" pitchFamily="34" charset="0"/>
              </a:defRPr>
            </a:lvl1pPr>
          </a:lstStyle>
          <a:p>
            <a:pPr fontAlgn="base"/>
            <a:r>
              <a:rPr lang="en-GB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67594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71515-D28C-4A4C-9E9E-8024F37D02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C371504-33D9-B044-8C50-620C44A06CB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262738-CDA8-1348-906D-0F8D7473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00" y="1239866"/>
            <a:ext cx="7226070" cy="4977754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4186BC38-2D10-B143-917C-7E9A6651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0" y="1"/>
            <a:ext cx="11871701" cy="790414"/>
          </a:xfrm>
        </p:spPr>
        <p:txBody>
          <a:bodyPr/>
          <a:lstStyle/>
          <a:p>
            <a:pPr fontAlgn="base"/>
            <a:r>
              <a:rPr lang="en-GB" dirty="0"/>
              <a:t>Martin B. Nielsen – Full stack APEX Developer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A9D5B4-5AB1-5A4F-AFB0-8300A62C3F66}"/>
              </a:ext>
            </a:extLst>
          </p:cNvPr>
          <p:cNvSpPr txBox="1"/>
          <p:nvPr/>
        </p:nvSpPr>
        <p:spPr>
          <a:xfrm>
            <a:off x="8059119" y="1278610"/>
            <a:ext cx="39210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a-DK" sz="2800" dirty="0"/>
              <a:t>Firma: MBNDATA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a-DK" sz="2800" dirty="0"/>
              <a:t>Sted: Holbæk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a-DK" sz="2800" dirty="0"/>
              <a:t>Ansatte: 2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a-DK" sz="2800" dirty="0"/>
              <a:t>Samtidige kunder/måned: 10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a-DK" sz="2800" dirty="0"/>
              <a:t>Faste dage hos Danske kunder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a-DK" sz="2800" dirty="0"/>
              <a:t>Remote for udenlandske kunder (USA/Canada)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a-DK" sz="2800" dirty="0"/>
              <a:t>Projekter fra kontoret </a:t>
            </a:r>
          </a:p>
        </p:txBody>
      </p:sp>
    </p:spTree>
    <p:extLst>
      <p:ext uri="{BB962C8B-B14F-4D97-AF65-F5344CB8AC3E}">
        <p14:creationId xmlns:p14="http://schemas.microsoft.com/office/powerpoint/2010/main" val="32255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656903-B3CD-1846-B491-DA8E8AAC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i="1" dirty="0"/>
              <a:t>Smart filters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i="1" dirty="0"/>
              <a:t>Progressive web 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i="1" dirty="0"/>
              <a:t>Geocoding &amp; map items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i="1" dirty="0"/>
              <a:t>REST data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i="1" dirty="0" err="1"/>
              <a:t>Redigering</a:t>
            </a:r>
            <a:r>
              <a:rPr lang="en-GB" i="1" dirty="0"/>
              <a:t> </a:t>
            </a:r>
            <a:r>
              <a:rPr lang="en-GB" i="1" dirty="0" err="1"/>
              <a:t>af</a:t>
            </a:r>
            <a:r>
              <a:rPr lang="en-GB" i="1" dirty="0"/>
              <a:t> </a:t>
            </a:r>
            <a:r>
              <a:rPr lang="en-GB" i="1" dirty="0" err="1"/>
              <a:t>statiske</a:t>
            </a:r>
            <a:r>
              <a:rPr lang="en-GB" i="1" dirty="0"/>
              <a:t> filer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i="1" dirty="0"/>
              <a:t>Danske </a:t>
            </a:r>
            <a:r>
              <a:rPr lang="en-GB" i="1" dirty="0" err="1"/>
              <a:t>tekster</a:t>
            </a:r>
            <a:r>
              <a:rPr lang="en-GB" i="1" dirty="0"/>
              <a:t> </a:t>
            </a:r>
            <a:r>
              <a:rPr lang="en-GB" i="1" dirty="0" err="1"/>
              <a:t>og</a:t>
            </a:r>
            <a:r>
              <a:rPr lang="en-GB" i="1" dirty="0"/>
              <a:t> </a:t>
            </a:r>
            <a:r>
              <a:rPr lang="en-GB" i="1" dirty="0" err="1"/>
              <a:t>meddelelser</a:t>
            </a:r>
            <a:endParaRPr lang="en-GB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i="1" dirty="0" err="1"/>
              <a:t>Flere</a:t>
            </a:r>
            <a:r>
              <a:rPr lang="en-GB" i="1" dirty="0"/>
              <a:t> page item positioner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i="1" dirty="0"/>
              <a:t>Mere…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B52D0-239D-F646-B410-C833C78B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Oracle APEX 21.2 – new features</a:t>
            </a:r>
            <a:endParaRPr lang="da-DK" dirty="0"/>
          </a:p>
        </p:txBody>
      </p:sp>
      <p:pic>
        <p:nvPicPr>
          <p:cNvPr id="2050" name="Picture 2" descr="DANMARK - ULD - Klauber Flag">
            <a:extLst>
              <a:ext uri="{FF2B5EF4-FFF2-40B4-BE49-F238E27FC236}">
                <a16:creationId xmlns:a16="http://schemas.microsoft.com/office/drawing/2014/main" id="{727B0D16-E99A-1C47-B205-BAC1CC2F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901" y="3547281"/>
            <a:ext cx="3314700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's New in APEX 21.2 - Oracle APEX">
            <a:extLst>
              <a:ext uri="{FF2B5EF4-FFF2-40B4-BE49-F238E27FC236}">
                <a16:creationId xmlns:a16="http://schemas.microsoft.com/office/drawing/2014/main" id="{1E5002DB-219E-DE4E-915A-71E5A213D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136" y="1562146"/>
            <a:ext cx="354330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24732B-856C-4443-B56D-8179A679AEA5}"/>
              </a:ext>
            </a:extLst>
          </p:cNvPr>
          <p:cNvSpPr/>
          <p:nvPr/>
        </p:nvSpPr>
        <p:spPr>
          <a:xfrm>
            <a:off x="819593" y="5807631"/>
            <a:ext cx="6152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err="1"/>
              <a:t>https</a:t>
            </a:r>
            <a:r>
              <a:rPr lang="da-DK" dirty="0"/>
              <a:t>://</a:t>
            </a:r>
            <a:r>
              <a:rPr lang="da-DK" dirty="0" err="1"/>
              <a:t>apex.oracle.com</a:t>
            </a:r>
            <a:r>
              <a:rPr lang="da-DK" dirty="0"/>
              <a:t>/en/platform/features/whats-new-212/</a:t>
            </a:r>
          </a:p>
        </p:txBody>
      </p:sp>
    </p:spTree>
    <p:extLst>
      <p:ext uri="{BB962C8B-B14F-4D97-AF65-F5344CB8AC3E}">
        <p14:creationId xmlns:p14="http://schemas.microsoft.com/office/powerpoint/2010/main" val="229965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0E6D68-9E7A-A145-97E0-FBB810B2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 Applikation</a:t>
            </a:r>
          </a:p>
        </p:txBody>
      </p:sp>
    </p:spTree>
    <p:extLst>
      <p:ext uri="{BB962C8B-B14F-4D97-AF65-F5344CB8AC3E}">
        <p14:creationId xmlns:p14="http://schemas.microsoft.com/office/powerpoint/2010/main" val="99697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0E6D68-9E7A-A145-97E0-FBB810B2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REST Call </a:t>
            </a:r>
            <a:r>
              <a:rPr lang="da-DK" dirty="0" err="1"/>
              <a:t>Example</a:t>
            </a:r>
            <a:r>
              <a:rPr lang="da-DK" dirty="0"/>
              <a:t> – ERP </a:t>
            </a:r>
            <a:r>
              <a:rPr lang="da-DK" dirty="0" err="1"/>
              <a:t>projects</a:t>
            </a:r>
            <a:endParaRPr lang="da-D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77F25-1F6C-5046-99D0-FED379892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71" y="2029847"/>
            <a:ext cx="10922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3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2B52D0-239D-F646-B410-C833C78B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Oracle APEX Data Generator (pre-release)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9D1722-1AC6-614E-991A-C6DA82E9A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Generering af </a:t>
            </a:r>
            <a:r>
              <a:rPr lang="da-DK" dirty="0" err="1"/>
              <a:t>random</a:t>
            </a:r>
            <a:r>
              <a:rPr lang="da-DK" dirty="0"/>
              <a:t>, men relevant testdata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 err="1"/>
              <a:t>QuickSQL</a:t>
            </a:r>
            <a:r>
              <a:rPr lang="da-DK" dirty="0"/>
              <a:t> data generering med flere muligheder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Performance test af datamodellen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Relevante data for testere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Indsætter data direkte i datamodellen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Genererer INSERT statements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Genererer data (JSON,CSV)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Supporterer master/</a:t>
            </a:r>
            <a:r>
              <a:rPr lang="da-DK" dirty="0" err="1"/>
              <a:t>detail</a:t>
            </a:r>
            <a:r>
              <a:rPr lang="da-DK" dirty="0"/>
              <a:t> </a:t>
            </a:r>
            <a:r>
              <a:rPr lang="da-DK" dirty="0" err="1"/>
              <a:t>relationships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99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CBB0D3-F488-0E4F-BB0D-CA01E89C3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Define the data you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/>
              <a:t>“Tables”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“Columns”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Output it in the format you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/>
              <a:t>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/>
              <a:t>JSON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/>
              <a:t>Script Containing SQL Insert Statements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/>
              <a:t>Direct write into existing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Currently only PL/SQL APIs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/>
              <a:t>User interface coming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/>
              <a:t>I will share a “rough” UI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D0E8D1-02D4-C64E-B26A-27547439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APEX Data Generation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A5517-7A8A-E24E-89B0-A00A84718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705" y="609321"/>
            <a:ext cx="3784600" cy="299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0D5CB2-7ECC-9240-B710-AFD059F570BD}"/>
              </a:ext>
            </a:extLst>
          </p:cNvPr>
          <p:cNvSpPr txBox="1"/>
          <p:nvPr/>
        </p:nvSpPr>
        <p:spPr>
          <a:xfrm>
            <a:off x="8037705" y="3692769"/>
            <a:ext cx="378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 err="1"/>
              <a:t>Courtesy</a:t>
            </a:r>
            <a:r>
              <a:rPr lang="da-DK" i="1" dirty="0"/>
              <a:t> of Anton Nielsen, </a:t>
            </a:r>
            <a:r>
              <a:rPr lang="da-DK" i="1" dirty="0" err="1"/>
              <a:t>Insum</a:t>
            </a:r>
            <a:r>
              <a:rPr lang="da-DK" i="1" dirty="0"/>
              <a:t> Solutions</a:t>
            </a:r>
          </a:p>
        </p:txBody>
      </p:sp>
    </p:spTree>
    <p:extLst>
      <p:ext uri="{BB962C8B-B14F-4D97-AF65-F5344CB8AC3E}">
        <p14:creationId xmlns:p14="http://schemas.microsoft.com/office/powerpoint/2010/main" val="151941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DB952B-488A-2D42-9CF0-88D749CA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APEX Data Generation Preview in 21.2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/>
              <a:t>Not Documented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/>
              <a:t>Not Supported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/>
              <a:t>Definitely usable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/>
              <a:t>Should be fully available soon!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/>
              <a:t>Already used to generate data in some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APEX Data Generation 22.1?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/>
              <a:t>Hopefully fully supported!</a:t>
            </a:r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582548-C66E-2A4E-8B63-B5987D8C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with the Preview?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4062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ght Master ">
  <a:themeElements>
    <a:clrScheme name="Oracle NEW">
      <a:dk1>
        <a:srgbClr val="4E3629"/>
      </a:dk1>
      <a:lt1>
        <a:sysClr val="window" lastClr="FFFFFF"/>
      </a:lt1>
      <a:dk2>
        <a:srgbClr val="312D2A"/>
      </a:dk2>
      <a:lt2>
        <a:srgbClr val="E0E2E1"/>
      </a:lt2>
      <a:accent1>
        <a:srgbClr val="D1350F"/>
      </a:accent1>
      <a:accent2>
        <a:srgbClr val="E6AC58"/>
      </a:accent2>
      <a:accent3>
        <a:srgbClr val="94AFAF"/>
      </a:accent3>
      <a:accent4>
        <a:srgbClr val="2B6242"/>
      </a:accent4>
      <a:accent5>
        <a:srgbClr val="2C5967"/>
      </a:accent5>
      <a:accent6>
        <a:srgbClr val="AE562C"/>
      </a:accent6>
      <a:hlink>
        <a:srgbClr val="2C5967"/>
      </a:hlink>
      <a:folHlink>
        <a:srgbClr val="F5B642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NDATA 2020" id="{C796CAC8-78F5-8347-9270-C3B9D2EF4451}" vid="{4A79E2CB-46DA-8343-AA21-CE472C749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 Master </Template>
  <TotalTime>1887</TotalTime>
  <Words>659</Words>
  <Application>Microsoft Macintosh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Georgia</vt:lpstr>
      <vt:lpstr>Helvetica</vt:lpstr>
      <vt:lpstr>Oracle Sans</vt:lpstr>
      <vt:lpstr>Oracle Sans Light</vt:lpstr>
      <vt:lpstr>Wingdings</vt:lpstr>
      <vt:lpstr>Light Master </vt:lpstr>
      <vt:lpstr>What’s new in Oracle APEX 21.2 and beyond</vt:lpstr>
      <vt:lpstr> - Oracle APEX 21.2 – New features (2021) - Oracle APEX Data Generator (pre-release) </vt:lpstr>
      <vt:lpstr>Martin B. Nielsen – Full stack APEX Developer</vt:lpstr>
      <vt:lpstr>Oracle APEX 21.2 – new features</vt:lpstr>
      <vt:lpstr>Demo Applikation</vt:lpstr>
      <vt:lpstr>REST Call Example – ERP projects</vt:lpstr>
      <vt:lpstr>Oracle APEX Data Generator (pre-release)</vt:lpstr>
      <vt:lpstr>APEX Data Generation</vt:lpstr>
      <vt:lpstr>What’s with the Preview?</vt:lpstr>
      <vt:lpstr>What is required to use APEX_DG?</vt:lpstr>
      <vt:lpstr>Viewing the package spec</vt:lpstr>
      <vt:lpstr>apex_dg_data_gen</vt:lpstr>
      <vt:lpstr>apex_dg_output</vt:lpstr>
      <vt:lpstr>APEX_DG views</vt:lpstr>
      <vt:lpstr>Demo Data Parser</vt:lpstr>
      <vt:lpstr>Demo Data Parser</vt:lpstr>
      <vt:lpstr>Kom godt igang</vt:lpstr>
      <vt:lpstr>Spørgsmål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Advanced</dc:title>
  <dc:creator>Martin B. Nielsen</dc:creator>
  <cp:lastModifiedBy>Martin B. Nielsen</cp:lastModifiedBy>
  <cp:revision>63</cp:revision>
  <cp:lastPrinted>2020-02-29T00:44:30Z</cp:lastPrinted>
  <dcterms:created xsi:type="dcterms:W3CDTF">2020-08-09T13:41:35Z</dcterms:created>
  <dcterms:modified xsi:type="dcterms:W3CDTF">2021-11-23T20:09:02Z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6186370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D8.0.4</vt:lpwstr>
  </property>
</Properties>
</file>