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28" d="100"/>
          <a:sy n="28" d="100"/>
        </p:scale>
        <p:origin x="2628" y="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1B3ECF-1137-4710-A8DC-D3A6D2540E66}"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341120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B3ECF-1137-4710-A8DC-D3A6D2540E66}"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376165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B3ECF-1137-4710-A8DC-D3A6D2540E66}"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51151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B3ECF-1137-4710-A8DC-D3A6D2540E66}"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308132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1B3ECF-1137-4710-A8DC-D3A6D2540E66}"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12551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B3ECF-1137-4710-A8DC-D3A6D2540E66}"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316083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B3ECF-1137-4710-A8DC-D3A6D2540E66}"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421054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B3ECF-1137-4710-A8DC-D3A6D2540E66}"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17723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3ECF-1137-4710-A8DC-D3A6D2540E66}"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327574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91B3ECF-1137-4710-A8DC-D3A6D2540E66}"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418564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91B3ECF-1137-4710-A8DC-D3A6D2540E66}"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5B882-3290-4D8D-A8B6-9D6D61E94DA2}" type="slidenum">
              <a:rPr lang="en-US" smtClean="0"/>
              <a:t>‹#›</a:t>
            </a:fld>
            <a:endParaRPr lang="en-US"/>
          </a:p>
        </p:txBody>
      </p:sp>
    </p:spTree>
    <p:extLst>
      <p:ext uri="{BB962C8B-B14F-4D97-AF65-F5344CB8AC3E}">
        <p14:creationId xmlns:p14="http://schemas.microsoft.com/office/powerpoint/2010/main" val="184026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91B3ECF-1137-4710-A8DC-D3A6D2540E66}" type="datetimeFigureOut">
              <a:rPr lang="en-US" smtClean="0"/>
              <a:t>4/10/2023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EE5B882-3290-4D8D-A8B6-9D6D61E94DA2}" type="slidenum">
              <a:rPr lang="en-US" smtClean="0"/>
              <a:t>‹#›</a:t>
            </a:fld>
            <a:endParaRPr lang="en-US"/>
          </a:p>
        </p:txBody>
      </p:sp>
    </p:spTree>
    <p:extLst>
      <p:ext uri="{BB962C8B-B14F-4D97-AF65-F5344CB8AC3E}">
        <p14:creationId xmlns:p14="http://schemas.microsoft.com/office/powerpoint/2010/main" val="3399267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rgbClr val="FF0000">
                <a:alpha val="84000"/>
              </a:srgbClr>
            </a:gs>
            <a:gs pos="76000">
              <a:schemeClr val="bg2">
                <a:lumMod val="96000"/>
              </a:schemeClr>
            </a:gs>
            <a:gs pos="15000">
              <a:schemeClr val="bg1"/>
            </a:gs>
            <a:gs pos="89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949A-B2C6-D10A-C245-62CB2BFDA6AA}"/>
              </a:ext>
            </a:extLst>
          </p:cNvPr>
          <p:cNvSpPr>
            <a:spLocks noGrp="1"/>
          </p:cNvSpPr>
          <p:nvPr>
            <p:ph type="ctrTitle"/>
          </p:nvPr>
        </p:nvSpPr>
        <p:spPr>
          <a:xfrm>
            <a:off x="6473101" y="1095764"/>
            <a:ext cx="30944997" cy="3189767"/>
          </a:xfrm>
        </p:spPr>
        <p:txBody>
          <a:bodyPr>
            <a:normAutofit fontScale="90000"/>
          </a:bodyPr>
          <a:lstStyle/>
          <a:p>
            <a:r>
              <a:rPr lang="en-US" sz="9000" b="1" dirty="0">
                <a:latin typeface="Arial" panose="020B0604020202020204" pitchFamily="34" charset="0"/>
                <a:cs typeface="Arial" panose="020B0604020202020204" pitchFamily="34" charset="0"/>
              </a:rPr>
              <a:t>WSU ROAR Mobile Application</a:t>
            </a:r>
            <a:br>
              <a:rPr lang="en-US" sz="9000" b="1" dirty="0">
                <a:latin typeface="Arial" panose="020B0604020202020204" pitchFamily="34" charset="0"/>
                <a:cs typeface="Arial" panose="020B0604020202020204" pitchFamily="34" charset="0"/>
              </a:rPr>
            </a:br>
            <a:r>
              <a:rPr lang="en-US" sz="6000" dirty="0">
                <a:latin typeface="Arial" panose="020B0604020202020204" pitchFamily="34" charset="0"/>
                <a:cs typeface="Arial" panose="020B0604020202020204" pitchFamily="34" charset="0"/>
              </a:rPr>
              <a:t>Sponsor: WSU ROAR</a:t>
            </a:r>
            <a:br>
              <a:rPr lang="en-US" sz="6000" dirty="0">
                <a:latin typeface="Arial" panose="020B0604020202020204" pitchFamily="34" charset="0"/>
                <a:cs typeface="Arial" panose="020B0604020202020204" pitchFamily="34" charset="0"/>
              </a:rPr>
            </a:br>
            <a:r>
              <a:rPr lang="en-US" sz="6000" dirty="0">
                <a:latin typeface="Arial" panose="020B0604020202020204" pitchFamily="34" charset="0"/>
                <a:cs typeface="Arial" panose="020B0604020202020204" pitchFamily="34" charset="0"/>
              </a:rPr>
              <a:t>Mentor: Katie Abrams</a:t>
            </a:r>
            <a:br>
              <a:rPr lang="en-US" sz="6000" dirty="0">
                <a:latin typeface="Arial" panose="020B0604020202020204" pitchFamily="34" charset="0"/>
                <a:cs typeface="Arial" panose="020B0604020202020204" pitchFamily="34" charset="0"/>
              </a:rPr>
            </a:br>
            <a:r>
              <a:rPr lang="en-US" sz="6000" dirty="0">
                <a:latin typeface="Arial" panose="020B0604020202020204" pitchFamily="34" charset="0"/>
                <a:cs typeface="Arial" panose="020B0604020202020204" pitchFamily="34" charset="0"/>
              </a:rPr>
              <a:t>Alex King, Martin Bui, </a:t>
            </a:r>
            <a:r>
              <a:rPr lang="en-US" sz="6000" dirty="0" err="1">
                <a:latin typeface="Arial" panose="020B0604020202020204" pitchFamily="34" charset="0"/>
                <a:cs typeface="Arial" panose="020B0604020202020204" pitchFamily="34" charset="0"/>
              </a:rPr>
              <a:t>Yurun</a:t>
            </a:r>
            <a:r>
              <a:rPr lang="en-US" sz="6000" dirty="0">
                <a:latin typeface="Arial" panose="020B0604020202020204" pitchFamily="34" charset="0"/>
                <a:cs typeface="Arial" panose="020B0604020202020204" pitchFamily="34" charset="0"/>
              </a:rPr>
              <a:t> Han</a:t>
            </a:r>
            <a:endParaRPr lang="en-US" sz="9000"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EBD1018C-1207-CC8A-F3EA-B5DFB7B5A574}"/>
              </a:ext>
            </a:extLst>
          </p:cNvPr>
          <p:cNvCxnSpPr>
            <a:cxnSpLocks/>
          </p:cNvCxnSpPr>
          <p:nvPr/>
        </p:nvCxnSpPr>
        <p:spPr>
          <a:xfrm>
            <a:off x="13758530" y="6352323"/>
            <a:ext cx="0" cy="250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ACEB24-2F3E-AFDE-A847-77A639A51F9E}"/>
              </a:ext>
            </a:extLst>
          </p:cNvPr>
          <p:cNvCxnSpPr>
            <a:cxnSpLocks/>
          </p:cNvCxnSpPr>
          <p:nvPr/>
        </p:nvCxnSpPr>
        <p:spPr>
          <a:xfrm>
            <a:off x="31068266" y="6043732"/>
            <a:ext cx="0" cy="25433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Logo&#10;&#10;Description automatically generated">
            <a:extLst>
              <a:ext uri="{FF2B5EF4-FFF2-40B4-BE49-F238E27FC236}">
                <a16:creationId xmlns:a16="http://schemas.microsoft.com/office/drawing/2014/main" id="{B4CE44AD-4393-FB1F-E6B2-1D4B0352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3683" y="723015"/>
            <a:ext cx="10591822" cy="2734062"/>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87257B2E-248D-FE8D-48C8-73315EF87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5" y="406726"/>
            <a:ext cx="12411121" cy="4595590"/>
          </a:xfrm>
          <a:prstGeom prst="rect">
            <a:avLst/>
          </a:prstGeom>
        </p:spPr>
      </p:pic>
      <p:sp>
        <p:nvSpPr>
          <p:cNvPr id="15" name="TextBox 14">
            <a:extLst>
              <a:ext uri="{FF2B5EF4-FFF2-40B4-BE49-F238E27FC236}">
                <a16:creationId xmlns:a16="http://schemas.microsoft.com/office/drawing/2014/main" id="{FF9B3291-4FFA-8B5F-C91E-1B23F736F3CA}"/>
              </a:ext>
            </a:extLst>
          </p:cNvPr>
          <p:cNvSpPr txBox="1"/>
          <p:nvPr/>
        </p:nvSpPr>
        <p:spPr>
          <a:xfrm>
            <a:off x="430904" y="7439027"/>
            <a:ext cx="13078047" cy="5509200"/>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Our app is designed for the WSU ROAR program, a program for students with mental disabilities. Our application will help these students navigate campus more effectively and help them establish a routine with their walking routes. Additionally, this application will help students navigate the transit system, and help them get to the grocery store, their apartments, etc. </a:t>
            </a:r>
          </a:p>
        </p:txBody>
      </p:sp>
      <p:sp>
        <p:nvSpPr>
          <p:cNvPr id="16" name="TextBox 15">
            <a:extLst>
              <a:ext uri="{FF2B5EF4-FFF2-40B4-BE49-F238E27FC236}">
                <a16:creationId xmlns:a16="http://schemas.microsoft.com/office/drawing/2014/main" id="{BE273F77-802D-15B2-31B0-88F7C0917FE8}"/>
              </a:ext>
            </a:extLst>
          </p:cNvPr>
          <p:cNvSpPr txBox="1"/>
          <p:nvPr/>
        </p:nvSpPr>
        <p:spPr>
          <a:xfrm>
            <a:off x="14378764" y="24513585"/>
            <a:ext cx="16118958" cy="4154984"/>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The application is designed using the Flutter framework and written in the Dart programming language. This allowed us to export one project to both iOS and Android devices without having to create two separate projects. We also used the Google Maps Platform to create a reliable map with these specific locations on display. </a:t>
            </a:r>
          </a:p>
        </p:txBody>
      </p:sp>
      <p:pic>
        <p:nvPicPr>
          <p:cNvPr id="18" name="Graphic 17">
            <a:extLst>
              <a:ext uri="{FF2B5EF4-FFF2-40B4-BE49-F238E27FC236}">
                <a16:creationId xmlns:a16="http://schemas.microsoft.com/office/drawing/2014/main" id="{239D7B33-238A-7FCD-5DD1-482B30E94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37104" y="28682937"/>
            <a:ext cx="2594343" cy="2594343"/>
          </a:xfrm>
          <a:prstGeom prst="rect">
            <a:avLst/>
          </a:prstGeom>
        </p:spPr>
      </p:pic>
      <p:pic>
        <p:nvPicPr>
          <p:cNvPr id="20" name="Picture 19" descr="Shape&#10;&#10;Description automatically generated with medium confidence">
            <a:extLst>
              <a:ext uri="{FF2B5EF4-FFF2-40B4-BE49-F238E27FC236}">
                <a16:creationId xmlns:a16="http://schemas.microsoft.com/office/drawing/2014/main" id="{10793620-83F7-94FE-B935-3E6E92627B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64943" y="28668569"/>
            <a:ext cx="7674129" cy="2190308"/>
          </a:xfrm>
          <a:prstGeom prst="rect">
            <a:avLst/>
          </a:prstGeom>
        </p:spPr>
      </p:pic>
      <p:pic>
        <p:nvPicPr>
          <p:cNvPr id="22" name="Picture 21" descr="Chart, pie chart&#10;&#10;Description automatically generated">
            <a:extLst>
              <a:ext uri="{FF2B5EF4-FFF2-40B4-BE49-F238E27FC236}">
                <a16:creationId xmlns:a16="http://schemas.microsoft.com/office/drawing/2014/main" id="{3C75835B-4993-AC36-F8B8-4B3DCFCD67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56656" y="28748392"/>
            <a:ext cx="2828260" cy="2828260"/>
          </a:xfrm>
          <a:prstGeom prst="rect">
            <a:avLst/>
          </a:prstGeom>
        </p:spPr>
      </p:pic>
      <p:pic>
        <p:nvPicPr>
          <p:cNvPr id="24" name="Picture 23" descr="Graphical user interface, application, map&#10;&#10;Description automatically generated">
            <a:extLst>
              <a:ext uri="{FF2B5EF4-FFF2-40B4-BE49-F238E27FC236}">
                <a16:creationId xmlns:a16="http://schemas.microsoft.com/office/drawing/2014/main" id="{E7D4C389-6791-A155-3F09-E243EF7205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890451" y="5685620"/>
            <a:ext cx="5873865" cy="12302484"/>
          </a:xfrm>
          <a:prstGeom prst="rect">
            <a:avLst/>
          </a:prstGeom>
        </p:spPr>
      </p:pic>
      <p:sp>
        <p:nvSpPr>
          <p:cNvPr id="25" name="TextBox 24">
            <a:extLst>
              <a:ext uri="{FF2B5EF4-FFF2-40B4-BE49-F238E27FC236}">
                <a16:creationId xmlns:a16="http://schemas.microsoft.com/office/drawing/2014/main" id="{348EC162-EC1A-9BA9-3BD8-5F8638100D6E}"/>
              </a:ext>
            </a:extLst>
          </p:cNvPr>
          <p:cNvSpPr txBox="1"/>
          <p:nvPr/>
        </p:nvSpPr>
        <p:spPr>
          <a:xfrm>
            <a:off x="32113683" y="30351046"/>
            <a:ext cx="10591821" cy="1015663"/>
          </a:xfrm>
          <a:prstGeom prst="rect">
            <a:avLst/>
          </a:prstGeom>
          <a:noFill/>
        </p:spPr>
        <p:txBody>
          <a:bodyPr wrap="square" rtlCol="0">
            <a:spAutoFit/>
          </a:bodyPr>
          <a:lstStyle/>
          <a:p>
            <a:pPr algn="ctr"/>
            <a:r>
              <a:rPr lang="en-US" sz="6000" dirty="0" err="1">
                <a:latin typeface="Arial" panose="020B0604020202020204" pitchFamily="34" charset="0"/>
                <a:cs typeface="Arial" panose="020B0604020202020204" pitchFamily="34" charset="0"/>
              </a:rPr>
              <a:t>CougDirect</a:t>
            </a:r>
            <a:endParaRPr lang="en-US" sz="6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04EFF84C-ED56-88F8-951F-8AA9FCB59F87}"/>
              </a:ext>
            </a:extLst>
          </p:cNvPr>
          <p:cNvSpPr txBox="1"/>
          <p:nvPr/>
        </p:nvSpPr>
        <p:spPr>
          <a:xfrm>
            <a:off x="31580006" y="24646304"/>
            <a:ext cx="11676184" cy="4555093"/>
          </a:xfrm>
          <a:prstGeom prst="rect">
            <a:avLst/>
          </a:prstGeom>
          <a:noFill/>
        </p:spPr>
        <p:txBody>
          <a:bodyPr wrap="square" rtlCol="0">
            <a:spAutoFit/>
          </a:bodyPr>
          <a:lstStyle/>
          <a:p>
            <a:r>
              <a:rPr lang="en-US" sz="7000" dirty="0">
                <a:latin typeface="Arial" panose="020B0604020202020204" pitchFamily="34" charset="0"/>
                <a:cs typeface="Arial" panose="020B0604020202020204" pitchFamily="34" charset="0"/>
              </a:rPr>
              <a:t>Acknowledgements:</a:t>
            </a:r>
          </a:p>
          <a:p>
            <a:r>
              <a:rPr lang="en-US" sz="4400" dirty="0">
                <a:latin typeface="Arial" panose="020B0604020202020204" pitchFamily="34" charset="0"/>
                <a:cs typeface="Arial" panose="020B0604020202020204" pitchFamily="34" charset="0"/>
              </a:rPr>
              <a:t>We want to thank our client/mentor, Katie Abrams, for all of her support and help this semester. We also want to thank the students of WSU ROAR for assisting us with filming our videos and testing our application. </a:t>
            </a:r>
          </a:p>
        </p:txBody>
      </p:sp>
      <p:pic>
        <p:nvPicPr>
          <p:cNvPr id="28" name="Picture 27" descr="A screenshot of a phone&#10;&#10;Description automatically generated with low confidence">
            <a:extLst>
              <a:ext uri="{FF2B5EF4-FFF2-40B4-BE49-F238E27FC236}">
                <a16:creationId xmlns:a16="http://schemas.microsoft.com/office/drawing/2014/main" id="{6A7303C8-A7DF-234E-4BD8-3C05F32D8D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78193" y="5685620"/>
            <a:ext cx="6532091" cy="13563904"/>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7647FDD1-5361-AD8D-4117-A993B5CC42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25471" y="5685621"/>
            <a:ext cx="6575897" cy="13563903"/>
          </a:xfrm>
          <a:prstGeom prst="rect">
            <a:avLst/>
          </a:prstGeom>
        </p:spPr>
      </p:pic>
      <p:pic>
        <p:nvPicPr>
          <p:cNvPr id="32" name="Picture 31" descr="Text&#10;&#10;Description automatically generated">
            <a:extLst>
              <a:ext uri="{FF2B5EF4-FFF2-40B4-BE49-F238E27FC236}">
                <a16:creationId xmlns:a16="http://schemas.microsoft.com/office/drawing/2014/main" id="{924FF70A-A2DD-B779-BC76-BFBC05430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617" y="14006828"/>
            <a:ext cx="6187109" cy="12902590"/>
          </a:xfrm>
          <a:prstGeom prst="rect">
            <a:avLst/>
          </a:prstGeom>
        </p:spPr>
      </p:pic>
      <p:sp>
        <p:nvSpPr>
          <p:cNvPr id="3" name="TextBox 2">
            <a:extLst>
              <a:ext uri="{FF2B5EF4-FFF2-40B4-BE49-F238E27FC236}">
                <a16:creationId xmlns:a16="http://schemas.microsoft.com/office/drawing/2014/main" id="{490EB4B1-476A-BD2D-7920-3514999D3811}"/>
              </a:ext>
            </a:extLst>
          </p:cNvPr>
          <p:cNvSpPr txBox="1"/>
          <p:nvPr/>
        </p:nvSpPr>
        <p:spPr>
          <a:xfrm>
            <a:off x="507298" y="5971963"/>
            <a:ext cx="12630999" cy="1200329"/>
          </a:xfrm>
          <a:prstGeom prst="rect">
            <a:avLst/>
          </a:prstGeom>
          <a:noFill/>
        </p:spPr>
        <p:txBody>
          <a:bodyPr wrap="square" rtlCol="0">
            <a:spAutoFit/>
          </a:bodyPr>
          <a:lstStyle/>
          <a:p>
            <a:r>
              <a:rPr lang="en-US" sz="7000" dirty="0">
                <a:latin typeface="Arial" panose="020B0604020202020204" pitchFamily="34" charset="0"/>
                <a:cs typeface="Arial" panose="020B0604020202020204" pitchFamily="34" charset="0"/>
              </a:rPr>
              <a:t>Overview:</a:t>
            </a:r>
          </a:p>
        </p:txBody>
      </p:sp>
      <p:sp>
        <p:nvSpPr>
          <p:cNvPr id="5" name="TextBox 4">
            <a:extLst>
              <a:ext uri="{FF2B5EF4-FFF2-40B4-BE49-F238E27FC236}">
                <a16:creationId xmlns:a16="http://schemas.microsoft.com/office/drawing/2014/main" id="{C4D39EE5-C199-65D3-D59C-BE28E80020C2}"/>
              </a:ext>
            </a:extLst>
          </p:cNvPr>
          <p:cNvSpPr txBox="1"/>
          <p:nvPr/>
        </p:nvSpPr>
        <p:spPr>
          <a:xfrm>
            <a:off x="31580006" y="17654732"/>
            <a:ext cx="10853903" cy="6986528"/>
          </a:xfrm>
          <a:prstGeom prst="rect">
            <a:avLst/>
          </a:prstGeom>
          <a:noFill/>
        </p:spPr>
        <p:txBody>
          <a:bodyPr wrap="square" rtlCol="0">
            <a:spAutoFit/>
          </a:bodyPr>
          <a:lstStyle/>
          <a:p>
            <a:r>
              <a:rPr lang="en-US" sz="7000" dirty="0">
                <a:latin typeface="Arial" panose="020B0604020202020204" pitchFamily="34" charset="0"/>
                <a:cs typeface="Arial" panose="020B0604020202020204" pitchFamily="34" charset="0"/>
              </a:rPr>
              <a:t>Glossary:</a:t>
            </a:r>
          </a:p>
          <a:p>
            <a:r>
              <a:rPr lang="en-US" sz="3600" dirty="0">
                <a:latin typeface="Arial" panose="020B0604020202020204" pitchFamily="34" charset="0"/>
                <a:cs typeface="Arial" panose="020B0604020202020204" pitchFamily="34" charset="0"/>
              </a:rPr>
              <a:t>Android: Operating system created by Google for a large number of smartphones</a:t>
            </a:r>
          </a:p>
          <a:p>
            <a:r>
              <a:rPr lang="en-US" sz="3600" dirty="0">
                <a:latin typeface="Arial" panose="020B0604020202020204" pitchFamily="34" charset="0"/>
                <a:cs typeface="Arial" panose="020B0604020202020204" pitchFamily="34" charset="0"/>
              </a:rPr>
              <a:t>iOS: Apple operating system for iPhones and iPads</a:t>
            </a:r>
          </a:p>
          <a:p>
            <a:r>
              <a:rPr lang="en-US" sz="3600" dirty="0">
                <a:latin typeface="Arial" panose="020B0604020202020204" pitchFamily="34" charset="0"/>
                <a:cs typeface="Arial" panose="020B0604020202020204" pitchFamily="34" charset="0"/>
              </a:rPr>
              <a:t>API: Application programming interface, a way for machines to communicate with one another and access data from one system to another</a:t>
            </a:r>
          </a:p>
          <a:p>
            <a:r>
              <a:rPr lang="en-US" sz="3600" dirty="0">
                <a:latin typeface="Arial" panose="020B0604020202020204" pitchFamily="34" charset="0"/>
                <a:cs typeface="Arial" panose="020B0604020202020204" pitchFamily="34" charset="0"/>
              </a:rPr>
              <a:t>Flutter: Framework to build applications that allows for cross-platform development</a:t>
            </a:r>
          </a:p>
          <a:p>
            <a:r>
              <a:rPr lang="en-US" sz="3600" dirty="0">
                <a:latin typeface="Arial" panose="020B0604020202020204" pitchFamily="34" charset="0"/>
                <a:cs typeface="Arial" panose="020B0604020202020204" pitchFamily="34" charset="0"/>
              </a:rPr>
              <a:t>Dart: Programming language used by Flutter, very similar to Java and Kotlin</a:t>
            </a:r>
          </a:p>
          <a:p>
            <a:endParaRPr lang="en-US" dirty="0"/>
          </a:p>
        </p:txBody>
      </p:sp>
      <p:sp>
        <p:nvSpPr>
          <p:cNvPr id="6" name="TextBox 5">
            <a:extLst>
              <a:ext uri="{FF2B5EF4-FFF2-40B4-BE49-F238E27FC236}">
                <a16:creationId xmlns:a16="http://schemas.microsoft.com/office/drawing/2014/main" id="{6FFC4027-14CE-A71B-E625-C49FF2CB296D}"/>
              </a:ext>
            </a:extLst>
          </p:cNvPr>
          <p:cNvSpPr txBox="1"/>
          <p:nvPr/>
        </p:nvSpPr>
        <p:spPr>
          <a:xfrm>
            <a:off x="848730" y="27071914"/>
            <a:ext cx="52584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The application’s home screen</a:t>
            </a:r>
          </a:p>
        </p:txBody>
      </p:sp>
      <p:sp>
        <p:nvSpPr>
          <p:cNvPr id="7" name="TextBox 6">
            <a:extLst>
              <a:ext uri="{FF2B5EF4-FFF2-40B4-BE49-F238E27FC236}">
                <a16:creationId xmlns:a16="http://schemas.microsoft.com/office/drawing/2014/main" id="{4A8995DC-8DE5-0DB0-0E0A-BC7D0C9AAB2F}"/>
              </a:ext>
            </a:extLst>
          </p:cNvPr>
          <p:cNvSpPr txBox="1"/>
          <p:nvPr/>
        </p:nvSpPr>
        <p:spPr>
          <a:xfrm>
            <a:off x="7152645" y="14266840"/>
            <a:ext cx="5970486" cy="8217634"/>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The app opens to the page on the right. A main goal of our app was to make it as user-friendly as possible, as instructed by our client.</a:t>
            </a:r>
          </a:p>
          <a:p>
            <a:r>
              <a:rPr lang="en-US" sz="4400" dirty="0">
                <a:latin typeface="Arial" panose="020B0604020202020204" pitchFamily="34" charset="0"/>
                <a:cs typeface="Arial" panose="020B0604020202020204" pitchFamily="34" charset="0"/>
              </a:rPr>
              <a:t>This led to us keeping the amount of buttons per page to a very low amount, so it can be as underwhelming as possible to the user.  </a:t>
            </a:r>
          </a:p>
        </p:txBody>
      </p:sp>
      <p:sp>
        <p:nvSpPr>
          <p:cNvPr id="8" name="TextBox 7">
            <a:extLst>
              <a:ext uri="{FF2B5EF4-FFF2-40B4-BE49-F238E27FC236}">
                <a16:creationId xmlns:a16="http://schemas.microsoft.com/office/drawing/2014/main" id="{266A3F02-8DFB-BFDB-8E2A-4F552E910449}"/>
              </a:ext>
            </a:extLst>
          </p:cNvPr>
          <p:cNvSpPr txBox="1"/>
          <p:nvPr/>
        </p:nvSpPr>
        <p:spPr>
          <a:xfrm>
            <a:off x="31580006" y="7073557"/>
            <a:ext cx="6176088" cy="8894743"/>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The app’s map page opens to the image on the right. Many businesses are not included in this map, and it added the stops to the following bus routes:</a:t>
            </a:r>
          </a:p>
          <a:p>
            <a:pPr marL="571500" indent="-571500">
              <a:buFont typeface="Arial" panose="020B0604020202020204" pitchFamily="34" charset="0"/>
              <a:buChar char="•"/>
            </a:pPr>
            <a:r>
              <a:rPr lang="en-US" sz="4400" dirty="0">
                <a:latin typeface="Arial" panose="020B0604020202020204" pitchFamily="34" charset="0"/>
                <a:cs typeface="Arial" panose="020B0604020202020204" pitchFamily="34" charset="0"/>
              </a:rPr>
              <a:t>Wheat</a:t>
            </a:r>
          </a:p>
          <a:p>
            <a:pPr marL="571500" indent="-571500">
              <a:buFont typeface="Arial" panose="020B0604020202020204" pitchFamily="34" charset="0"/>
              <a:buChar char="•"/>
            </a:pPr>
            <a:r>
              <a:rPr lang="en-US" sz="4400" dirty="0">
                <a:latin typeface="Arial" panose="020B0604020202020204" pitchFamily="34" charset="0"/>
                <a:cs typeface="Arial" panose="020B0604020202020204" pitchFamily="34" charset="0"/>
              </a:rPr>
              <a:t>Blue</a:t>
            </a:r>
          </a:p>
          <a:p>
            <a:pPr marL="571500" indent="-571500">
              <a:buFont typeface="Arial" panose="020B0604020202020204" pitchFamily="34" charset="0"/>
              <a:buChar char="•"/>
            </a:pPr>
            <a:r>
              <a:rPr lang="en-US" sz="4400" dirty="0">
                <a:latin typeface="Arial" panose="020B0604020202020204" pitchFamily="34" charset="0"/>
                <a:cs typeface="Arial" panose="020B0604020202020204" pitchFamily="34" charset="0"/>
              </a:rPr>
              <a:t>Apartment Land Express</a:t>
            </a:r>
          </a:p>
          <a:p>
            <a:pPr marL="571500" indent="-571500">
              <a:buFont typeface="Arial" panose="020B0604020202020204" pitchFamily="34" charset="0"/>
              <a:buChar char="•"/>
            </a:pPr>
            <a:r>
              <a:rPr lang="en-US" sz="4400" dirty="0">
                <a:latin typeface="Arial" panose="020B0604020202020204" pitchFamily="34" charset="0"/>
                <a:cs typeface="Arial" panose="020B0604020202020204" pitchFamily="34" charset="0"/>
              </a:rPr>
              <a:t>Campus Loop</a:t>
            </a:r>
          </a:p>
        </p:txBody>
      </p:sp>
      <p:pic>
        <p:nvPicPr>
          <p:cNvPr id="21" name="Picture 20">
            <a:extLst>
              <a:ext uri="{FF2B5EF4-FFF2-40B4-BE49-F238E27FC236}">
                <a16:creationId xmlns:a16="http://schemas.microsoft.com/office/drawing/2014/main" id="{5AC66299-38BF-2F21-8247-C0A9732CAFD9}"/>
              </a:ext>
            </a:extLst>
          </p:cNvPr>
          <p:cNvPicPr>
            <a:picLocks noChangeAspect="1"/>
          </p:cNvPicPr>
          <p:nvPr/>
        </p:nvPicPr>
        <p:blipFill>
          <a:blip r:embed="rId12"/>
          <a:stretch>
            <a:fillRect/>
          </a:stretch>
        </p:blipFill>
        <p:spPr>
          <a:xfrm>
            <a:off x="550399" y="27889068"/>
            <a:ext cx="12582922" cy="4182080"/>
          </a:xfrm>
          <a:prstGeom prst="rect">
            <a:avLst/>
          </a:prstGeom>
        </p:spPr>
      </p:pic>
      <p:sp>
        <p:nvSpPr>
          <p:cNvPr id="23" name="TextBox 22">
            <a:extLst>
              <a:ext uri="{FF2B5EF4-FFF2-40B4-BE49-F238E27FC236}">
                <a16:creationId xmlns:a16="http://schemas.microsoft.com/office/drawing/2014/main" id="{CBB8BF31-2524-9D39-1C20-B3DBAB9A0E04}"/>
              </a:ext>
            </a:extLst>
          </p:cNvPr>
          <p:cNvSpPr txBox="1"/>
          <p:nvPr/>
        </p:nvSpPr>
        <p:spPr>
          <a:xfrm>
            <a:off x="7152645" y="23583900"/>
            <a:ext cx="6180703" cy="4154984"/>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Below is a sample of the stops.txt dataset that contains the bus stops in Pullman Transit. This data comes from GTFS. </a:t>
            </a:r>
          </a:p>
        </p:txBody>
      </p:sp>
      <p:sp>
        <p:nvSpPr>
          <p:cNvPr id="27" name="TextBox 26">
            <a:extLst>
              <a:ext uri="{FF2B5EF4-FFF2-40B4-BE49-F238E27FC236}">
                <a16:creationId xmlns:a16="http://schemas.microsoft.com/office/drawing/2014/main" id="{CE0C343A-CBA6-1C95-2F4F-0484CDA3E496}"/>
              </a:ext>
            </a:extLst>
          </p:cNvPr>
          <p:cNvSpPr txBox="1"/>
          <p:nvPr/>
        </p:nvSpPr>
        <p:spPr>
          <a:xfrm>
            <a:off x="14393931" y="19613880"/>
            <a:ext cx="15628918" cy="4154984"/>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There is a collection of videos that show the user an efficient walking path from some of these hotspot locations for ROAR students to another. Cleveland Hall is home to the ROAR lounge, where all ROAR students can go to relax and study between classes, so we have videos connecting many buildings on campus to Cleveland Hall. </a:t>
            </a:r>
          </a:p>
        </p:txBody>
      </p:sp>
      <p:sp>
        <p:nvSpPr>
          <p:cNvPr id="33" name="TextBox 32">
            <a:extLst>
              <a:ext uri="{FF2B5EF4-FFF2-40B4-BE49-F238E27FC236}">
                <a16:creationId xmlns:a16="http://schemas.microsoft.com/office/drawing/2014/main" id="{D4A1EE6A-EF5E-38AC-12FD-D9CB75263705}"/>
              </a:ext>
            </a:extLst>
          </p:cNvPr>
          <p:cNvSpPr txBox="1"/>
          <p:nvPr/>
        </p:nvSpPr>
        <p:spPr>
          <a:xfrm>
            <a:off x="15584169" y="19263892"/>
            <a:ext cx="52584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List of hotspot locations</a:t>
            </a:r>
          </a:p>
        </p:txBody>
      </p:sp>
      <p:sp>
        <p:nvSpPr>
          <p:cNvPr id="34" name="TextBox 33">
            <a:extLst>
              <a:ext uri="{FF2B5EF4-FFF2-40B4-BE49-F238E27FC236}">
                <a16:creationId xmlns:a16="http://schemas.microsoft.com/office/drawing/2014/main" id="{87A451C0-3949-2D1A-B484-1598FFD93971}"/>
              </a:ext>
            </a:extLst>
          </p:cNvPr>
          <p:cNvSpPr txBox="1"/>
          <p:nvPr/>
        </p:nvSpPr>
        <p:spPr>
          <a:xfrm>
            <a:off x="23325429" y="19247036"/>
            <a:ext cx="52584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Collection of videos to and from that location</a:t>
            </a:r>
          </a:p>
        </p:txBody>
      </p:sp>
      <p:sp>
        <p:nvSpPr>
          <p:cNvPr id="35" name="TextBox 34">
            <a:extLst>
              <a:ext uri="{FF2B5EF4-FFF2-40B4-BE49-F238E27FC236}">
                <a16:creationId xmlns:a16="http://schemas.microsoft.com/office/drawing/2014/main" id="{06082D4F-D693-EB5D-0729-EB603EA6CEB3}"/>
              </a:ext>
            </a:extLst>
          </p:cNvPr>
          <p:cNvSpPr txBox="1"/>
          <p:nvPr/>
        </p:nvSpPr>
        <p:spPr>
          <a:xfrm>
            <a:off x="37997691" y="17959064"/>
            <a:ext cx="52584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Sample view of the map</a:t>
            </a:r>
          </a:p>
        </p:txBody>
      </p:sp>
    </p:spTree>
    <p:extLst>
      <p:ext uri="{BB962C8B-B14F-4D97-AF65-F5344CB8AC3E}">
        <p14:creationId xmlns:p14="http://schemas.microsoft.com/office/powerpoint/2010/main" val="1768199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313</TotalTime>
  <Words>471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WSU ROAR Mobile Application Sponsor: WSU ROAR Mentor: Katie Abrams Alex King, Martin Bui, Yurun Han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WSU ROAR Mobile Application Sponsor: WSU ROAR Mentor: Katie Abrams Alex King, Martin Bui, Yurun Han</dc:title>
  <dc:creator>Alex King</dc:creator>
  <cp:lastModifiedBy>Alex King</cp:lastModifiedBy>
  <cp:revision>3</cp:revision>
  <dcterms:created xsi:type="dcterms:W3CDTF">2023-04-08T21:12:13Z</dcterms:created>
  <dcterms:modified xsi:type="dcterms:W3CDTF">2023-04-11T00:42:04Z</dcterms:modified>
</cp:coreProperties>
</file>