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6" r:id="rId5"/>
    <p:sldId id="257" r:id="rId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20" y="13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37263-7F6C-4E81-8510-4C2B947958D1}" type="datetimeFigureOut">
              <a:rPr lang="en-GB" smtClean="0"/>
              <a:t>19/04/2013</a:t>
            </a:fld>
            <a:endParaRPr lang="en-GB"/>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1AA80E-20C7-4736-9A97-40D967046241}" type="slidenum">
              <a:rPr lang="en-GB" smtClean="0"/>
              <a:t>‹#›</a:t>
            </a:fld>
            <a:endParaRPr lang="en-GB"/>
          </a:p>
        </p:txBody>
      </p:sp>
    </p:spTree>
    <p:extLst>
      <p:ext uri="{BB962C8B-B14F-4D97-AF65-F5344CB8AC3E}">
        <p14:creationId xmlns:p14="http://schemas.microsoft.com/office/powerpoint/2010/main" val="251966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51AA80E-20C7-4736-9A97-40D967046241}" type="slidenum">
              <a:rPr lang="en-GB" smtClean="0"/>
              <a:t>1</a:t>
            </a:fld>
            <a:endParaRPr lang="en-GB"/>
          </a:p>
        </p:txBody>
      </p:sp>
    </p:spTree>
    <p:extLst>
      <p:ext uri="{BB962C8B-B14F-4D97-AF65-F5344CB8AC3E}">
        <p14:creationId xmlns:p14="http://schemas.microsoft.com/office/powerpoint/2010/main" val="474370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41284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64855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41"/>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6" y="274641"/>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219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03663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4A2F19-58D5-4692-9721-9BC6CFA82D9E}" type="datetimeFigureOut">
              <a:rPr lang="en-GB" smtClean="0"/>
              <a:t>19/04/2013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89215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4A2F19-58D5-4692-9721-9BC6CFA82D9E}" type="datetimeFigureOut">
              <a:rPr lang="en-GB" smtClean="0"/>
              <a:t>19/04/2013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198036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4A2F19-58D5-4692-9721-9BC6CFA82D9E}" type="datetimeFigureOut">
              <a:rPr lang="en-GB" smtClean="0"/>
              <a:t>19/04/2013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23699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4A2F19-58D5-4692-9721-9BC6CFA82D9E}" type="datetimeFigureOut">
              <a:rPr lang="en-GB" smtClean="0"/>
              <a:t>19/04/2013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48679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A2F19-58D5-4692-9721-9BC6CFA82D9E}" type="datetimeFigureOut">
              <a:rPr lang="en-GB" smtClean="0"/>
              <a:t>19/04/2013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73992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2F19-58D5-4692-9721-9BC6CFA82D9E}" type="datetimeFigureOut">
              <a:rPr lang="en-GB" smtClean="0"/>
              <a:t>19/04/2013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399655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A2F19-58D5-4692-9721-9BC6CFA82D9E}" type="datetimeFigureOut">
              <a:rPr lang="en-GB" smtClean="0"/>
              <a:t>19/04/2013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3562A-06BF-4B01-99F2-534B5F0B37CB}" type="slidenum">
              <a:rPr lang="en-GB" smtClean="0"/>
              <a:t>‹#›</a:t>
            </a:fld>
            <a:endParaRPr lang="en-GB"/>
          </a:p>
        </p:txBody>
      </p:sp>
    </p:spTree>
    <p:extLst>
      <p:ext uri="{BB962C8B-B14F-4D97-AF65-F5344CB8AC3E}">
        <p14:creationId xmlns:p14="http://schemas.microsoft.com/office/powerpoint/2010/main" val="21693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A2F19-58D5-4692-9721-9BC6CFA82D9E}" type="datetimeFigureOut">
              <a:rPr lang="en-GB" smtClean="0"/>
              <a:t>19/04/2013</a:t>
            </a:fld>
            <a:endParaRPr lang="en-GB"/>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3562A-06BF-4B01-99F2-534B5F0B37CB}" type="slidenum">
              <a:rPr lang="en-GB" smtClean="0"/>
              <a:t>‹#›</a:t>
            </a:fld>
            <a:endParaRPr lang="en-GB"/>
          </a:p>
        </p:txBody>
      </p:sp>
    </p:spTree>
    <p:extLst>
      <p:ext uri="{BB962C8B-B14F-4D97-AF65-F5344CB8AC3E}">
        <p14:creationId xmlns:p14="http://schemas.microsoft.com/office/powerpoint/2010/main" val="345327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09886317"/>
              </p:ext>
            </p:extLst>
          </p:nvPr>
        </p:nvGraphicFramePr>
        <p:xfrm>
          <a:off x="488505" y="1124745"/>
          <a:ext cx="8915401" cy="3855720"/>
        </p:xfrm>
        <a:graphic>
          <a:graphicData uri="http://schemas.openxmlformats.org/drawingml/2006/table">
            <a:tbl>
              <a:tblPr firstRow="1" firstCol="1" bandRow="1"/>
              <a:tblGrid>
                <a:gridCol w="1282399"/>
                <a:gridCol w="650093"/>
                <a:gridCol w="683372"/>
                <a:gridCol w="652962"/>
                <a:gridCol w="743046"/>
                <a:gridCol w="743046"/>
                <a:gridCol w="743046"/>
                <a:gridCol w="594437"/>
                <a:gridCol w="741898"/>
                <a:gridCol w="743046"/>
                <a:gridCol w="743046"/>
                <a:gridCol w="595010"/>
              </a:tblGrid>
              <a:tr h="348355">
                <a:tc>
                  <a:txBody>
                    <a:bodyPr/>
                    <a:lstStyle/>
                    <a:p>
                      <a:pPr algn="ctr">
                        <a:lnSpc>
                          <a:spcPct val="115000"/>
                        </a:lnSpc>
                        <a:spcAft>
                          <a:spcPts val="0"/>
                        </a:spcAft>
                      </a:pPr>
                      <a:r>
                        <a:rPr lang="en-GB" sz="1000" b="1" dirty="0">
                          <a:solidFill>
                            <a:srgbClr val="FFFFFF"/>
                          </a:solidFill>
                          <a:effectLst/>
                          <a:latin typeface="Calibri"/>
                          <a:ea typeface="Times New Roman"/>
                          <a:cs typeface="Calibri"/>
                        </a:rPr>
                        <a:t>TYPE</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LETTER</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1</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2</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3</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4</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5</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6</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7</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8</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br>
                        <a:rPr lang="en-GB" sz="1000" b="1" dirty="0">
                          <a:solidFill>
                            <a:srgbClr val="FFFFFF"/>
                          </a:solidFill>
                          <a:effectLst/>
                          <a:latin typeface="Calibri"/>
                          <a:ea typeface="Times New Roman"/>
                          <a:cs typeface="Calibri"/>
                        </a:rPr>
                      </a:br>
                      <a:r>
                        <a:rPr lang="en-GB" sz="1000" b="1" dirty="0">
                          <a:solidFill>
                            <a:srgbClr val="FFFFFF"/>
                          </a:solidFill>
                          <a:effectLst/>
                          <a:latin typeface="Calibri"/>
                          <a:ea typeface="Times New Roman"/>
                          <a:cs typeface="Calibri"/>
                        </a:rPr>
                        <a:t>9</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c>
                  <a:txBody>
                    <a:bodyPr/>
                    <a:lstStyle/>
                    <a:p>
                      <a:pPr algn="ctr">
                        <a:lnSpc>
                          <a:spcPct val="115000"/>
                        </a:lnSpc>
                        <a:spcAft>
                          <a:spcPts val="0"/>
                        </a:spcAft>
                      </a:pPr>
                      <a:r>
                        <a:rPr lang="en-GB" sz="1000" b="1" dirty="0">
                          <a:solidFill>
                            <a:srgbClr val="FFFFFF"/>
                          </a:solidFill>
                          <a:effectLst/>
                          <a:latin typeface="Calibri"/>
                          <a:ea typeface="Times New Roman"/>
                          <a:cs typeface="Calibri"/>
                        </a:rPr>
                        <a:t>PIN </a:t>
                      </a:r>
                      <a:endParaRPr lang="en-GB" sz="1000" dirty="0">
                        <a:effectLst/>
                        <a:latin typeface="Calibri"/>
                        <a:ea typeface="Calibri"/>
                        <a:cs typeface="Times New Roman"/>
                      </a:endParaRPr>
                    </a:p>
                    <a:p>
                      <a:pPr algn="ctr">
                        <a:lnSpc>
                          <a:spcPct val="115000"/>
                        </a:lnSpc>
                        <a:spcAft>
                          <a:spcPts val="0"/>
                        </a:spcAft>
                      </a:pPr>
                      <a:r>
                        <a:rPr lang="en-GB" sz="1000" b="1" dirty="0">
                          <a:solidFill>
                            <a:srgbClr val="FFFFFF"/>
                          </a:solidFill>
                          <a:effectLst/>
                          <a:latin typeface="Calibri"/>
                          <a:ea typeface="Times New Roman"/>
                          <a:cs typeface="Calibri"/>
                        </a:rPr>
                        <a:t>10</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95959"/>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3 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X</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+3.3V</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7 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Y</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Analog In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A</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AIN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CAN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TD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RD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USB Device</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Ethernet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E</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LED1 (OPT)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LED2 (OPT)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SD Card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F</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DAT0</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DAT1</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CMD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CLK</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D9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USB Host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H</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dirty="0" smtClean="0">
                          <a:solidFill>
                            <a:srgbClr val="000000"/>
                          </a:solidFill>
                          <a:effectLst/>
                          <a:latin typeface="Calibri"/>
                          <a:ea typeface="Times New Roman"/>
                          <a:cs typeface="Calibri"/>
                        </a:rPr>
                        <a:t>I</a:t>
                      </a:r>
                      <a:r>
                        <a:rPr lang="cs-CZ" sz="900" dirty="0" smtClean="0">
                          <a:solidFill>
                            <a:srgbClr val="000000"/>
                          </a:solidFill>
                          <a:effectLst/>
                          <a:latin typeface="Calibri"/>
                          <a:ea typeface="Times New Roman"/>
                          <a:cs typeface="Calibri"/>
                        </a:rPr>
                        <a:t>²</a:t>
                      </a:r>
                      <a:r>
                        <a:rPr lang="en-GB" sz="900" dirty="0" smtClean="0">
                          <a:solidFill>
                            <a:srgbClr val="000000"/>
                          </a:solidFill>
                          <a:effectLst/>
                          <a:latin typeface="Calibri"/>
                          <a:ea typeface="Times New Roman"/>
                          <a:cs typeface="Calibri"/>
                        </a:rPr>
                        <a:t>C</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I</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GPIO</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SDA</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SCL</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UART+Handshaking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K</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RTS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CTS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Analog Out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AOUT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PWM</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P</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GB" sz="1000" kern="1200" dirty="0">
                          <a:solidFill>
                            <a:srgbClr val="000000"/>
                          </a:solidFill>
                          <a:effectLst/>
                          <a:latin typeface="Calibri"/>
                          <a:ea typeface="Times New Roman"/>
                          <a:cs typeface="Calibri"/>
                        </a:rPr>
                        <a:t>GPIO</a:t>
                      </a: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PWM</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SPI</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GPIO</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GPIO</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MOSI</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MISO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SCK</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Touch</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YU</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XL</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YD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XR</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UART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TX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RX (G)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[UN]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LCD 1</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R</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R0</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R1</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R4</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VSYNC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HSYNC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57688">
                <a:tc>
                  <a:txBody>
                    <a:bodyPr/>
                    <a:lstStyle/>
                    <a:p>
                      <a:pPr algn="ctr">
                        <a:lnSpc>
                          <a:spcPct val="115000"/>
                        </a:lnSpc>
                        <a:spcAft>
                          <a:spcPts val="0"/>
                        </a:spcAft>
                      </a:pPr>
                      <a:r>
                        <a:rPr lang="en-GB" sz="900">
                          <a:solidFill>
                            <a:srgbClr val="000000"/>
                          </a:solidFill>
                          <a:effectLst/>
                          <a:latin typeface="Calibri"/>
                          <a:ea typeface="Times New Roman"/>
                          <a:cs typeface="Calibri"/>
                        </a:rPr>
                        <a:t>LCD 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G</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G0</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LCD G1</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G4</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G5</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dirty="0" smtClean="0">
                          <a:solidFill>
                            <a:srgbClr val="000000"/>
                          </a:solidFill>
                          <a:effectLst/>
                          <a:latin typeface="Calibri"/>
                          <a:ea typeface="Times New Roman"/>
                          <a:cs typeface="Calibri"/>
                        </a:rPr>
                        <a:t>BACKLIGHT</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LCD 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B</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B0</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B1</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B2</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B3</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B4</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EN</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LCD CLK</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Manufacturer Specific</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Z</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GND</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r h="174177">
                <a:tc>
                  <a:txBody>
                    <a:bodyPr/>
                    <a:lstStyle/>
                    <a:p>
                      <a:pPr algn="ctr">
                        <a:lnSpc>
                          <a:spcPct val="115000"/>
                        </a:lnSpc>
                        <a:spcAft>
                          <a:spcPts val="0"/>
                        </a:spcAft>
                      </a:pPr>
                      <a:r>
                        <a:rPr lang="en-GB" sz="900">
                          <a:solidFill>
                            <a:srgbClr val="000000"/>
                          </a:solidFill>
                          <a:effectLst/>
                          <a:latin typeface="Calibri"/>
                          <a:ea typeface="Times New Roman"/>
                          <a:cs typeface="Calibri"/>
                        </a:rPr>
                        <a:t>DaisyLink Downstream*</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000">
                          <a:solidFill>
                            <a:srgbClr val="000000"/>
                          </a:solidFill>
                          <a:effectLst/>
                          <a:latin typeface="Calibri"/>
                          <a:ea typeface="Times New Roman"/>
                          <a:cs typeface="Calibri"/>
                        </a:rPr>
                        <a:t>+3.3V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+5V</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GPIO</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a:solidFill>
                            <a:srgbClr val="000000"/>
                          </a:solidFill>
                          <a:effectLst/>
                          <a:latin typeface="Calibri"/>
                          <a:ea typeface="Times New Roman"/>
                          <a:cs typeface="Calibri"/>
                        </a:rPr>
                        <a:t>[MS]</a:t>
                      </a:r>
                      <a:endParaRPr lang="en-GB" sz="100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15000"/>
                        </a:lnSpc>
                        <a:spcAft>
                          <a:spcPts val="0"/>
                        </a:spcAft>
                      </a:pPr>
                      <a:r>
                        <a:rPr lang="en-GB" sz="1000" dirty="0">
                          <a:solidFill>
                            <a:srgbClr val="000000"/>
                          </a:solidFill>
                          <a:effectLst/>
                          <a:latin typeface="Calibri"/>
                          <a:ea typeface="Times New Roman"/>
                          <a:cs typeface="Calibri"/>
                        </a:rPr>
                        <a:t>GND</a:t>
                      </a:r>
                      <a:endParaRPr lang="en-GB" sz="1000" dirty="0">
                        <a:effectLst/>
                        <a:latin typeface="Calibri"/>
                        <a:ea typeface="Calibri"/>
                        <a:cs typeface="Times New Roman"/>
                      </a:endParaRPr>
                    </a:p>
                  </a:txBody>
                  <a:tcPr marL="61960" marR="619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04" y="208635"/>
            <a:ext cx="3312368" cy="618743"/>
          </a:xfrm>
          <a:prstGeom prst="rect">
            <a:avLst/>
          </a:prstGeom>
        </p:spPr>
      </p:pic>
      <p:sp>
        <p:nvSpPr>
          <p:cNvPr id="7" name="TextBox 6"/>
          <p:cNvSpPr txBox="1"/>
          <p:nvPr/>
        </p:nvSpPr>
        <p:spPr>
          <a:xfrm>
            <a:off x="5385048" y="317951"/>
            <a:ext cx="4123180" cy="400110"/>
          </a:xfrm>
          <a:prstGeom prst="rect">
            <a:avLst/>
          </a:prstGeom>
          <a:noFill/>
        </p:spPr>
        <p:txBody>
          <a:bodyPr wrap="none" rtlCol="0">
            <a:spAutoFit/>
          </a:bodyPr>
          <a:lstStyle/>
          <a:p>
            <a:r>
              <a:rPr lang="en-GB" sz="2000" dirty="0" smtClean="0">
                <a:latin typeface="Segoe UI" pitchFamily="34" charset="0"/>
                <a:ea typeface="Segoe UI" pitchFamily="34" charset="0"/>
                <a:cs typeface="Segoe UI" pitchFamily="34" charset="0"/>
              </a:rPr>
              <a:t>Socket Type Definition (Version </a:t>
            </a:r>
            <a:r>
              <a:rPr lang="en-GB" sz="2000" dirty="0" smtClean="0">
                <a:latin typeface="Segoe UI" pitchFamily="34" charset="0"/>
                <a:ea typeface="Segoe UI" pitchFamily="34" charset="0"/>
                <a:cs typeface="Segoe UI" pitchFamily="34" charset="0"/>
              </a:rPr>
              <a:t>1</a:t>
            </a:r>
            <a:r>
              <a:rPr lang="cs-CZ" sz="2000" dirty="0" smtClean="0">
                <a:latin typeface="Segoe UI" pitchFamily="34" charset="0"/>
                <a:ea typeface="Segoe UI" pitchFamily="34" charset="0"/>
                <a:cs typeface="Segoe UI" pitchFamily="34" charset="0"/>
              </a:rPr>
              <a:t>7</a:t>
            </a:r>
            <a:r>
              <a:rPr lang="en-GB" sz="2000" dirty="0" smtClean="0">
                <a:latin typeface="Segoe UI" pitchFamily="34" charset="0"/>
                <a:ea typeface="Segoe UI" pitchFamily="34" charset="0"/>
                <a:cs typeface="Segoe UI" pitchFamily="34" charset="0"/>
              </a:rPr>
              <a:t>)</a:t>
            </a:r>
            <a:endParaRPr lang="en-GB" sz="2000" dirty="0">
              <a:latin typeface="Segoe UI" pitchFamily="34" charset="0"/>
              <a:ea typeface="Segoe UI" pitchFamily="34" charset="0"/>
              <a:cs typeface="Segoe UI"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081493291"/>
              </p:ext>
            </p:extLst>
          </p:nvPr>
        </p:nvGraphicFramePr>
        <p:xfrm>
          <a:off x="416497" y="5085184"/>
          <a:ext cx="8035350" cy="1507200"/>
        </p:xfrm>
        <a:graphic>
          <a:graphicData uri="http://schemas.openxmlformats.org/drawingml/2006/table">
            <a:tbl>
              <a:tblPr firstRow="1" firstCol="1" bandRow="1"/>
              <a:tblGrid>
                <a:gridCol w="432048"/>
                <a:gridCol w="7603302"/>
              </a:tblGrid>
              <a:tr h="157920">
                <a:tc>
                  <a:txBody>
                    <a:bodyPr/>
                    <a:lstStyle/>
                    <a:p>
                      <a:pPr algn="r">
                        <a:spcAft>
                          <a:spcPts val="800"/>
                        </a:spcAft>
                        <a:tabLst>
                          <a:tab pos="228600" algn="l"/>
                          <a:tab pos="457200" algn="l"/>
                        </a:tabLst>
                      </a:pP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 </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GPIO</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A general-purpose digital input/output pin, operating at 3.3 Volts.</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(G)</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In addition to another functionality, a pin that is also usable as a GPIO.</a:t>
                      </a:r>
                      <a:endParaRPr lang="en-GB" sz="80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(OPT)</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a:solidFill>
                            <a:srgbClr val="2A2A2A"/>
                          </a:solidFill>
                          <a:effectLst/>
                          <a:latin typeface="Segoe UI" pitchFamily="34" charset="0"/>
                          <a:ea typeface="Segoe UI" pitchFamily="34" charset="0"/>
                          <a:cs typeface="Segoe UI" pitchFamily="34" charset="0"/>
                        </a:rPr>
                        <a:t>A socket type that is optionally supported by a mainboard or a module.</a:t>
                      </a:r>
                      <a:endParaRPr lang="en-GB" sz="80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[UN]</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Modules must not connect to this pin if using this socket type. Mainboards can support multiple socket types on one socket, as long as individual pin functionalities overlap in a compatible manner.  A pin from one socket type can overlap with a [UN] pin of another. </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[MS]</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A manufacturer-specific pin. See the documentation from the manufacturer of the board.</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Interrupt-capable and software pull-up capable GPIO (the pull-up is switchable and in the range of 10,000 to 100,000 </a:t>
                      </a:r>
                      <a:r>
                        <a:rPr lang="el-GR" sz="800" dirty="0" smtClean="0">
                          <a:solidFill>
                            <a:srgbClr val="2A2A2A"/>
                          </a:solidFill>
                          <a:effectLst/>
                          <a:latin typeface="Segoe UI" pitchFamily="34" charset="0"/>
                          <a:ea typeface="Segoe UI" pitchFamily="34" charset="0"/>
                          <a:cs typeface="Segoe UI" pitchFamily="34" charset="0"/>
                        </a:rPr>
                        <a:t>Ω</a:t>
                      </a:r>
                      <a:r>
                        <a:rPr lang="en-US" sz="800" dirty="0" smtClean="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r h="0">
                <a:tc>
                  <a:txBody>
                    <a:bodyPr/>
                    <a:lstStyle/>
                    <a:p>
                      <a:pPr algn="l">
                        <a:spcAft>
                          <a:spcPts val="800"/>
                        </a:spcAft>
                        <a:tabLst>
                          <a:tab pos="228600" algn="l"/>
                          <a:tab pos="457200" algn="l"/>
                        </a:tabLst>
                      </a:pPr>
                      <a:r>
                        <a:rPr lang="en-US" sz="800" b="1" dirty="0">
                          <a:solidFill>
                            <a:srgbClr val="2A2A2A"/>
                          </a:solidFill>
                          <a:effectLst/>
                          <a:latin typeface="Segoe UI" pitchFamily="34" charset="0"/>
                          <a:ea typeface="Segoe UI" pitchFamily="34" charset="0"/>
                          <a:cs typeface="Segoe UI" pitchFamily="34" charset="0"/>
                        </a:rPr>
                        <a:t>*</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c>
                  <a:txBody>
                    <a:bodyPr/>
                    <a:lstStyle/>
                    <a:p>
                      <a:pPr>
                        <a:spcAft>
                          <a:spcPts val="800"/>
                        </a:spcAft>
                        <a:tabLst>
                          <a:tab pos="228600" algn="l"/>
                          <a:tab pos="457200" algn="l"/>
                        </a:tabLst>
                      </a:pPr>
                      <a:r>
                        <a:rPr lang="en-US" sz="800" dirty="0">
                          <a:solidFill>
                            <a:srgbClr val="2A2A2A"/>
                          </a:solidFill>
                          <a:effectLst/>
                          <a:latin typeface="Segoe UI" pitchFamily="34" charset="0"/>
                          <a:ea typeface="Segoe UI" pitchFamily="34" charset="0"/>
                          <a:cs typeface="Segoe UI" pitchFamily="34" charset="0"/>
                        </a:rPr>
                        <a:t>Socket type * should not appear on a mainboard, only on </a:t>
                      </a:r>
                      <a:r>
                        <a:rPr lang="en-US" sz="800" dirty="0" err="1">
                          <a:solidFill>
                            <a:srgbClr val="2A2A2A"/>
                          </a:solidFill>
                          <a:effectLst/>
                          <a:latin typeface="Segoe UI" pitchFamily="34" charset="0"/>
                          <a:ea typeface="Segoe UI" pitchFamily="34" charset="0"/>
                          <a:cs typeface="Segoe UI" pitchFamily="34" charset="0"/>
                        </a:rPr>
                        <a:t>DaisyLink</a:t>
                      </a:r>
                      <a:r>
                        <a:rPr lang="en-US" sz="800" dirty="0">
                          <a:solidFill>
                            <a:srgbClr val="2A2A2A"/>
                          </a:solidFill>
                          <a:effectLst/>
                          <a:latin typeface="Segoe UI" pitchFamily="34" charset="0"/>
                          <a:ea typeface="Segoe UI" pitchFamily="34" charset="0"/>
                          <a:cs typeface="Segoe UI" pitchFamily="34" charset="0"/>
                        </a:rPr>
                        <a:t> modules. The [MS] pins on this socket type can optionally support </a:t>
                      </a:r>
                      <a:r>
                        <a:rPr lang="en-US" sz="800" dirty="0" err="1">
                          <a:solidFill>
                            <a:srgbClr val="2A2A2A"/>
                          </a:solidFill>
                          <a:effectLst/>
                          <a:latin typeface="Segoe UI" pitchFamily="34" charset="0"/>
                          <a:ea typeface="Segoe UI" pitchFamily="34" charset="0"/>
                          <a:cs typeface="Segoe UI" pitchFamily="34" charset="0"/>
                        </a:rPr>
                        <a:t>reflashing</a:t>
                      </a:r>
                      <a:r>
                        <a:rPr lang="en-US" sz="800" dirty="0">
                          <a:solidFill>
                            <a:srgbClr val="2A2A2A"/>
                          </a:solidFill>
                          <a:effectLst/>
                          <a:latin typeface="Segoe UI" pitchFamily="34" charset="0"/>
                          <a:ea typeface="Segoe UI" pitchFamily="34" charset="0"/>
                          <a:cs typeface="Segoe UI" pitchFamily="34" charset="0"/>
                        </a:rPr>
                        <a:t> the firmware on the module. </a:t>
                      </a:r>
                      <a:endParaRPr lang="en-GB" sz="800" dirty="0">
                        <a:solidFill>
                          <a:srgbClr val="2A2A2A"/>
                        </a:solidFill>
                        <a:effectLst/>
                        <a:latin typeface="Segoe UI" pitchFamily="34" charset="0"/>
                        <a:ea typeface="Segoe UI" pitchFamily="34" charset="0"/>
                        <a:cs typeface="Segoe UI" pitchFamily="34" charset="0"/>
                      </a:endParaRPr>
                    </a:p>
                  </a:txBody>
                  <a:tcPr marL="68580" marR="68580" marT="3600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4881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8504" y="404666"/>
            <a:ext cx="8928992" cy="5853329"/>
          </a:xfrm>
          <a:prstGeom prst="rect">
            <a:avLst/>
          </a:prstGeom>
          <a:noFill/>
        </p:spPr>
        <p:txBody>
          <a:bodyPr wrap="square" tIns="36000" rtlCol="0">
            <a:spAutoFit/>
          </a:bodyPr>
          <a:lstStyle/>
          <a:p>
            <a:pPr>
              <a:spcBef>
                <a:spcPts val="800"/>
              </a:spcBef>
              <a:spcAft>
                <a:spcPts val="0"/>
              </a:spcAft>
              <a:tabLst>
                <a:tab pos="228600" algn="l"/>
                <a:tab pos="457200" algn="l"/>
              </a:tabLst>
            </a:pPr>
            <a:r>
              <a:rPr lang="en-US" sz="2000" b="1" dirty="0">
                <a:latin typeface="Segoe UI" pitchFamily="34" charset="0"/>
                <a:ea typeface="Segoe UI" pitchFamily="34" charset="0"/>
                <a:cs typeface="Segoe UI" pitchFamily="34" charset="0"/>
              </a:rPr>
              <a:t>NOTES:</a:t>
            </a:r>
            <a:r>
              <a:rPr lang="en-US" sz="1100" b="1" dirty="0">
                <a:latin typeface="Segoe UI" pitchFamily="34" charset="0"/>
                <a:ea typeface="Segoe UI" pitchFamily="34" charset="0"/>
                <a:cs typeface="Segoe UI" pitchFamily="34" charset="0"/>
              </a:rPr>
              <a:t/>
            </a:r>
            <a:br>
              <a:rPr lang="en-US" sz="1100" b="1" dirty="0">
                <a:latin typeface="Segoe UI" pitchFamily="34" charset="0"/>
                <a:ea typeface="Segoe UI" pitchFamily="34" charset="0"/>
                <a:cs typeface="Segoe UI" pitchFamily="34" charset="0"/>
              </a:rPr>
            </a:br>
            <a:endParaRPr lang="en-GB" sz="1400" b="1"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457200" algn="l"/>
                <a:tab pos="457200" algn="l"/>
              </a:tabLst>
            </a:pPr>
            <a:r>
              <a:rPr lang="en-US" sz="1000" dirty="0">
                <a:latin typeface="Segoe UI" pitchFamily="34" charset="0"/>
                <a:ea typeface="Segoe UI" pitchFamily="34" charset="0"/>
                <a:cs typeface="Segoe UI" pitchFamily="34" charset="0"/>
              </a:rPr>
              <a:t>All pins must be at least 3.6V tolerant</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457200" algn="l"/>
                <a:tab pos="457200" algn="l"/>
              </a:tabLst>
            </a:pPr>
            <a:r>
              <a:rPr lang="en-US" sz="1000" dirty="0">
                <a:latin typeface="Segoe UI" pitchFamily="34" charset="0"/>
                <a:ea typeface="Segoe UI" pitchFamily="34" charset="0"/>
                <a:cs typeface="Segoe UI" pitchFamily="34" charset="0"/>
              </a:rPr>
              <a:t>The low logic input is 0V minimum, 0.4V maximum. Logic input high is 0.7*</a:t>
            </a:r>
            <a:r>
              <a:rPr lang="en-US" sz="1000" dirty="0" err="1">
                <a:latin typeface="Segoe UI" pitchFamily="34" charset="0"/>
                <a:ea typeface="Segoe UI" pitchFamily="34" charset="0"/>
                <a:cs typeface="Segoe UI" pitchFamily="34" charset="0"/>
              </a:rPr>
              <a:t>Vdd</a:t>
            </a:r>
            <a:r>
              <a:rPr lang="en-US" sz="1000" dirty="0">
                <a:latin typeface="Segoe UI" pitchFamily="34" charset="0"/>
                <a:ea typeface="Segoe UI" pitchFamily="34" charset="0"/>
                <a:cs typeface="Segoe UI" pitchFamily="34" charset="0"/>
              </a:rPr>
              <a:t> min, Vdd+0.2 maximum</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smtClean="0">
                <a:latin typeface="Segoe UI" pitchFamily="34" charset="0"/>
                <a:ea typeface="Segoe UI" pitchFamily="34" charset="0"/>
                <a:cs typeface="Segoe UI" pitchFamily="34" charset="0"/>
              </a:rPr>
              <a:t>A </a:t>
            </a:r>
            <a:r>
              <a:rPr lang="en-US" sz="1000" dirty="0">
                <a:latin typeface="Segoe UI" pitchFamily="34" charset="0"/>
                <a:ea typeface="Segoe UI" pitchFamily="34" charset="0"/>
                <a:cs typeface="Segoe UI" pitchFamily="34" charset="0"/>
              </a:rPr>
              <a:t>module must not assume that the mainboard can pull up or pull down GPIOs using built in pull-ups/pull-downs. If a pull-up or pull-down resistor is required on a GPIO, the module should incorporate it into the PCB</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A module's screen printing must list both X and Y if it is compatible with both (the mainboard will say only “X” or ”Y,” but not both).  </a:t>
            </a:r>
            <a:r>
              <a:rPr lang="en-US" sz="1000" dirty="0" smtClean="0">
                <a:latin typeface="Segoe UI" pitchFamily="34" charset="0"/>
                <a:ea typeface="Segoe UI" pitchFamily="34" charset="0"/>
                <a:cs typeface="Segoe UI" pitchFamily="34" charset="0"/>
              </a:rPr>
              <a:t/>
            </a:r>
            <a:br>
              <a:rPr lang="en-US" sz="1000" dirty="0" smtClean="0">
                <a:latin typeface="Segoe UI" pitchFamily="34" charset="0"/>
                <a:ea typeface="Segoe UI" pitchFamily="34" charset="0"/>
                <a:cs typeface="Segoe UI" pitchFamily="34" charset="0"/>
              </a:rPr>
            </a:br>
            <a:r>
              <a:rPr lang="en-US" sz="1000" dirty="0" smtClean="0">
                <a:latin typeface="Segoe UI" pitchFamily="34" charset="0"/>
                <a:ea typeface="Segoe UI" pitchFamily="34" charset="0"/>
                <a:cs typeface="Segoe UI" pitchFamily="34" charset="0"/>
              </a:rPr>
              <a:t>Socket-compatibility </a:t>
            </a:r>
            <a:r>
              <a:rPr lang="en-US" sz="1000" dirty="0">
                <a:latin typeface="Segoe UI" pitchFamily="34" charset="0"/>
                <a:ea typeface="Segoe UI" pitchFamily="34" charset="0"/>
                <a:cs typeface="Segoe UI" pitchFamily="34" charset="0"/>
              </a:rPr>
              <a:t>labels are case sensitive</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If pins are shared across multiple sockets, users of shared bus socket types (such as I or S) must not impede use by other devices. For example, type S modules must respect the chip select signal</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socket type I, mainboards should include </a:t>
            </a:r>
            <a:r>
              <a:rPr lang="en-US" sz="1000" dirty="0" smtClean="0">
                <a:latin typeface="Segoe UI" pitchFamily="34" charset="0"/>
                <a:ea typeface="Segoe UI" pitchFamily="34" charset="0"/>
                <a:cs typeface="Segoe UI" pitchFamily="34" charset="0"/>
              </a:rPr>
              <a:t>I</a:t>
            </a:r>
            <a:r>
              <a:rPr lang="cs-CZ" sz="1000" dirty="0" smtClean="0">
                <a:latin typeface="Segoe UI" pitchFamily="34" charset="0"/>
                <a:ea typeface="Segoe UI" pitchFamily="34" charset="0"/>
                <a:cs typeface="Segoe UI" pitchFamily="34" charset="0"/>
              </a:rPr>
              <a:t>²</a:t>
            </a:r>
            <a:r>
              <a:rPr lang="en-US" sz="1000" dirty="0" smtClean="0">
                <a:latin typeface="Segoe UI" pitchFamily="34" charset="0"/>
                <a:ea typeface="Segoe UI" pitchFamily="34" charset="0"/>
                <a:cs typeface="Segoe UI" pitchFamily="34" charset="0"/>
              </a:rPr>
              <a:t>C </a:t>
            </a:r>
            <a:r>
              <a:rPr lang="en-US" sz="1000" dirty="0">
                <a:latin typeface="Segoe UI" pitchFamily="34" charset="0"/>
                <a:ea typeface="Segoe UI" pitchFamily="34" charset="0"/>
                <a:cs typeface="Segoe UI" pitchFamily="34" charset="0"/>
              </a:rPr>
              <a:t>bus pull-ups of 2,200 </a:t>
            </a:r>
            <a:r>
              <a:rPr lang="el-GR" sz="1000" dirty="0" smtClean="0">
                <a:latin typeface="Segoe UI" pitchFamily="34" charset="0"/>
                <a:ea typeface="Segoe UI" pitchFamily="34" charset="0"/>
                <a:cs typeface="Segoe UI" pitchFamily="34" charset="0"/>
              </a:rPr>
              <a:t>Ω</a:t>
            </a:r>
            <a:r>
              <a:rPr lang="en-US" sz="1000" dirty="0" smtClean="0">
                <a:latin typeface="Segoe UI" pitchFamily="34" charset="0"/>
                <a:ea typeface="Segoe UI" pitchFamily="34" charset="0"/>
                <a:cs typeface="Segoe UI" pitchFamily="34" charset="0"/>
              </a:rPr>
              <a:t> </a:t>
            </a:r>
            <a:r>
              <a:rPr lang="en-US" sz="1000" dirty="0">
                <a:latin typeface="Segoe UI" pitchFamily="34" charset="0"/>
                <a:ea typeface="Segoe UI" pitchFamily="34" charset="0"/>
                <a:cs typeface="Segoe UI" pitchFamily="34" charset="0"/>
              </a:rPr>
              <a:t>on both SDA and SCL pins. Modules must </a:t>
            </a:r>
            <a:r>
              <a:rPr lang="en-US" sz="1000" i="1" dirty="0">
                <a:latin typeface="Segoe UI" pitchFamily="34" charset="0"/>
                <a:ea typeface="Segoe UI" pitchFamily="34" charset="0"/>
                <a:cs typeface="Segoe UI" pitchFamily="34" charset="0"/>
              </a:rPr>
              <a:t>not</a:t>
            </a:r>
            <a:r>
              <a:rPr lang="en-US" sz="1000" dirty="0">
                <a:latin typeface="Segoe UI" pitchFamily="34" charset="0"/>
                <a:ea typeface="Segoe UI" pitchFamily="34" charset="0"/>
                <a:cs typeface="Segoe UI" pitchFamily="34" charset="0"/>
              </a:rPr>
              <a:t> include pull-ups on these lines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protocol, which uses socket type X, pull ups should not be on the mainboard. For details of module pull-up requirements, see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specification</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tabLst>
                <a:tab pos="228600" algn="l"/>
              </a:tabLst>
            </a:pPr>
            <a:r>
              <a:rPr lang="en-US" sz="1000" dirty="0">
                <a:latin typeface="Segoe UI" pitchFamily="34" charset="0"/>
                <a:ea typeface="Segoe UI" pitchFamily="34" charset="0"/>
                <a:cs typeface="Segoe UI" pitchFamily="34" charset="0"/>
              </a:rPr>
              <a:t>For socket types C, K, and U, the rationale for having GPIO-capable function pins is to allow module makers to implement transmit-only or receive-only modules with the flexibility of an additional GPIO pin</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For socket type A and P, the rationale for having two of the three function pins with (G) and one without (G) is to allow modules to use 1, 2, or 3 Analog Input / PWM pins, and have the flexibility of GPIOs for other pins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For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modules (using type X), pin 3 is for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neighbor bus, pin 4 is used for </a:t>
            </a:r>
            <a:r>
              <a:rPr lang="en-US" sz="1000" dirty="0" smtClean="0">
                <a:latin typeface="Segoe UI" pitchFamily="34" charset="0"/>
                <a:ea typeface="Segoe UI" pitchFamily="34" charset="0"/>
                <a:cs typeface="Segoe UI" pitchFamily="34" charset="0"/>
              </a:rPr>
              <a:t>I</a:t>
            </a:r>
            <a:r>
              <a:rPr lang="cs-CZ" sz="1000" dirty="0" smtClean="0">
                <a:latin typeface="Segoe UI" pitchFamily="34" charset="0"/>
                <a:ea typeface="Segoe UI" pitchFamily="34" charset="0"/>
                <a:cs typeface="Segoe UI" pitchFamily="34" charset="0"/>
              </a:rPr>
              <a:t>²</a:t>
            </a:r>
            <a:r>
              <a:rPr lang="en-US" sz="1000" dirty="0" smtClean="0">
                <a:latin typeface="Segoe UI" pitchFamily="34" charset="0"/>
                <a:ea typeface="Segoe UI" pitchFamily="34" charset="0"/>
                <a:cs typeface="Segoe UI" pitchFamily="34" charset="0"/>
              </a:rPr>
              <a:t>C </a:t>
            </a:r>
            <a:r>
              <a:rPr lang="en-US" sz="1000" dirty="0">
                <a:latin typeface="Segoe UI" pitchFamily="34" charset="0"/>
                <a:ea typeface="Segoe UI" pitchFamily="34" charset="0"/>
                <a:cs typeface="Segoe UI" pitchFamily="34" charset="0"/>
              </a:rPr>
              <a:t>SDA, pin 5 is used for </a:t>
            </a:r>
            <a:r>
              <a:rPr lang="en-US" sz="1000" dirty="0" smtClean="0">
                <a:latin typeface="Segoe UI" pitchFamily="34" charset="0"/>
                <a:ea typeface="Segoe UI" pitchFamily="34" charset="0"/>
                <a:cs typeface="Segoe UI" pitchFamily="34" charset="0"/>
              </a:rPr>
              <a:t>I</a:t>
            </a:r>
            <a:r>
              <a:rPr lang="cs-CZ" sz="1000" dirty="0" smtClean="0">
                <a:latin typeface="Segoe UI" pitchFamily="34" charset="0"/>
                <a:ea typeface="Segoe UI" pitchFamily="34" charset="0"/>
                <a:cs typeface="Segoe UI" pitchFamily="34" charset="0"/>
              </a:rPr>
              <a:t>²</a:t>
            </a:r>
            <a:r>
              <a:rPr lang="en-US" sz="1000" dirty="0" smtClean="0">
                <a:latin typeface="Segoe UI" pitchFamily="34" charset="0"/>
                <a:ea typeface="Segoe UI" pitchFamily="34" charset="0"/>
                <a:cs typeface="Segoe UI" pitchFamily="34" charset="0"/>
              </a:rPr>
              <a:t>C </a:t>
            </a:r>
            <a:r>
              <a:rPr lang="en-US" sz="1000" dirty="0">
                <a:latin typeface="Segoe UI" pitchFamily="34" charset="0"/>
                <a:ea typeface="Segoe UI" pitchFamily="34" charset="0"/>
                <a:cs typeface="Segoe UI" pitchFamily="34" charset="0"/>
              </a:rPr>
              <a:t>SCL. See the </a:t>
            </a:r>
            <a:r>
              <a:rPr lang="en-US" sz="1000" dirty="0" err="1">
                <a:latin typeface="Segoe UI" pitchFamily="34" charset="0"/>
                <a:ea typeface="Segoe UI" pitchFamily="34" charset="0"/>
                <a:cs typeface="Segoe UI" pitchFamily="34" charset="0"/>
              </a:rPr>
              <a:t>DaisyLink</a:t>
            </a:r>
            <a:r>
              <a:rPr lang="en-US" sz="1000" dirty="0">
                <a:latin typeface="Segoe UI" pitchFamily="34" charset="0"/>
                <a:ea typeface="Segoe UI" pitchFamily="34" charset="0"/>
                <a:cs typeface="Segoe UI" pitchFamily="34" charset="0"/>
              </a:rPr>
              <a:t> spec </a:t>
            </a:r>
            <a:r>
              <a:rPr lang="en-US" sz="1000" dirty="0" smtClean="0">
                <a:latin typeface="Segoe UI" pitchFamily="34" charset="0"/>
                <a:ea typeface="Segoe UI" pitchFamily="34" charset="0"/>
                <a:cs typeface="Segoe UI" pitchFamily="34" charset="0"/>
              </a:rPr>
              <a:t>for </a:t>
            </a:r>
            <a:r>
              <a:rPr lang="en-US" sz="1000" dirty="0">
                <a:latin typeface="Segoe UI" pitchFamily="34" charset="0"/>
                <a:ea typeface="Segoe UI" pitchFamily="34" charset="0"/>
                <a:cs typeface="Segoe UI" pitchFamily="34" charset="0"/>
              </a:rPr>
              <a:t>more details</a:t>
            </a:r>
            <a:r>
              <a:rPr lang="en-US" sz="1000" dirty="0" smtClean="0">
                <a:latin typeface="Segoe UI" pitchFamily="34" charset="0"/>
                <a:ea typeface="Segoe UI" pitchFamily="34" charset="0"/>
                <a:cs typeface="Segoe UI" pitchFamily="34" charset="0"/>
              </a:rPr>
              <a:t>.</a:t>
            </a:r>
            <a:br>
              <a:rPr lang="en-US" sz="1000" dirty="0" smtClean="0">
                <a:latin typeface="Segoe UI" pitchFamily="34" charset="0"/>
                <a:ea typeface="Segoe UI" pitchFamily="34" charset="0"/>
                <a:cs typeface="Segoe UI" pitchFamily="34" charset="0"/>
              </a:rPr>
            </a:br>
            <a:endParaRPr lang="en-GB" sz="1000" dirty="0">
              <a:latin typeface="Segoe UI" pitchFamily="34" charset="0"/>
              <a:ea typeface="Segoe UI" pitchFamily="34" charset="0"/>
              <a:cs typeface="Segoe UI" pitchFamily="34" charset="0"/>
            </a:endParaRPr>
          </a:p>
          <a:p>
            <a:pPr marL="342900" lvl="0" indent="-342900">
              <a:spcAft>
                <a:spcPts val="0"/>
              </a:spcAft>
              <a:buFont typeface="Wingdings" pitchFamily="2" charset="2"/>
              <a:buChar char="§"/>
            </a:pPr>
            <a:r>
              <a:rPr lang="en-US" sz="1000" dirty="0">
                <a:latin typeface="Segoe UI" pitchFamily="34" charset="0"/>
                <a:ea typeface="Segoe UI" pitchFamily="34" charset="0"/>
                <a:cs typeface="Segoe UI" pitchFamily="34" charset="0"/>
              </a:rPr>
              <a:t>Note for UART ‘U’ and </a:t>
            </a:r>
            <a:r>
              <a:rPr lang="en-US" sz="1000" dirty="0" err="1">
                <a:latin typeface="Segoe UI" pitchFamily="34" charset="0"/>
                <a:ea typeface="Segoe UI" pitchFamily="34" charset="0"/>
                <a:cs typeface="Segoe UI" pitchFamily="34" charset="0"/>
              </a:rPr>
              <a:t>UART+Handshaking</a:t>
            </a:r>
            <a:r>
              <a:rPr lang="en-US" sz="1000" dirty="0">
                <a:latin typeface="Segoe UI" pitchFamily="34" charset="0"/>
                <a:ea typeface="Segoe UI" pitchFamily="34" charset="0"/>
                <a:cs typeface="Segoe UI" pitchFamily="34" charset="0"/>
              </a:rPr>
              <a:t> ‘K’ socket types: TX (Pin 3) is data from the Mainboard to the Module, and RX (Pin 4) is data from the Module to the Mainboard. </a:t>
            </a:r>
            <a:r>
              <a:rPr lang="en-US" sz="1000" dirty="0" smtClean="0">
                <a:latin typeface="Segoe UI" pitchFamily="34" charset="0"/>
                <a:ea typeface="Segoe UI" pitchFamily="34" charset="0"/>
                <a:cs typeface="Segoe UI" pitchFamily="34" charset="0"/>
              </a:rPr>
              <a:t>These </a:t>
            </a:r>
            <a:r>
              <a:rPr lang="en-US" sz="1000" dirty="0">
                <a:latin typeface="Segoe UI" pitchFamily="34" charset="0"/>
                <a:ea typeface="Segoe UI" pitchFamily="34" charset="0"/>
                <a:cs typeface="Segoe UI" pitchFamily="34" charset="0"/>
              </a:rPr>
              <a:t>are idle high (3.3V</a:t>
            </a:r>
            <a:r>
              <a:rPr lang="en-US" sz="1000" dirty="0" smtClean="0">
                <a:latin typeface="Segoe UI" pitchFamily="34" charset="0"/>
                <a:ea typeface="Segoe UI" pitchFamily="34" charset="0"/>
                <a:cs typeface="Segoe UI" pitchFamily="34" charset="0"/>
              </a:rPr>
              <a:t>).</a:t>
            </a:r>
            <a:r>
              <a:rPr lang="cs-CZ" sz="1000" dirty="0" smtClean="0">
                <a:latin typeface="Segoe UI" pitchFamily="34" charset="0"/>
                <a:ea typeface="Segoe UI" pitchFamily="34" charset="0"/>
                <a:cs typeface="Segoe UI" pitchFamily="34" charset="0"/>
              </a:rPr>
              <a:t/>
            </a:r>
            <a:br>
              <a:rPr lang="cs-CZ" sz="1000" dirty="0" smtClean="0">
                <a:latin typeface="Segoe UI" pitchFamily="34" charset="0"/>
                <a:ea typeface="Segoe UI" pitchFamily="34" charset="0"/>
                <a:cs typeface="Segoe UI" pitchFamily="34" charset="0"/>
              </a:rPr>
            </a:br>
            <a:r>
              <a:rPr lang="en-US" sz="1000" dirty="0" smtClean="0">
                <a:latin typeface="Segoe UI" pitchFamily="34" charset="0"/>
                <a:ea typeface="Segoe UI" pitchFamily="34" charset="0"/>
                <a:cs typeface="Segoe UI" pitchFamily="34" charset="0"/>
              </a:rPr>
              <a:t>RTS </a:t>
            </a:r>
            <a:r>
              <a:rPr lang="en-US" sz="1000" dirty="0">
                <a:latin typeface="Segoe UI" pitchFamily="34" charset="0"/>
                <a:ea typeface="Segoe UI" pitchFamily="34" charset="0"/>
                <a:cs typeface="Segoe UI" pitchFamily="34" charset="0"/>
              </a:rPr>
              <a:t>(Pin 6) is an output from the Mainboard to the Module indicating that the module may send data, and CTS (Pin 7) is an output from the Module to the Mainboard indicating that the Mainboard may send data</a:t>
            </a:r>
            <a:r>
              <a:rPr lang="en-US" sz="1000" dirty="0" smtClean="0">
                <a:latin typeface="Segoe UI" pitchFamily="34" charset="0"/>
                <a:ea typeface="Segoe UI" pitchFamily="34" charset="0"/>
                <a:cs typeface="Segoe UI" pitchFamily="34" charset="0"/>
              </a:rPr>
              <a:t>.</a:t>
            </a:r>
            <a:r>
              <a:rPr lang="cs-CZ" sz="1000" dirty="0" smtClean="0">
                <a:latin typeface="Segoe UI" pitchFamily="34" charset="0"/>
                <a:ea typeface="Segoe UI" pitchFamily="34" charset="0"/>
                <a:cs typeface="Segoe UI" pitchFamily="34" charset="0"/>
              </a:rPr>
              <a:t/>
            </a:r>
            <a:br>
              <a:rPr lang="cs-CZ" sz="1000" dirty="0" smtClean="0">
                <a:latin typeface="Segoe UI" pitchFamily="34" charset="0"/>
                <a:ea typeface="Segoe UI" pitchFamily="34" charset="0"/>
                <a:cs typeface="Segoe UI" pitchFamily="34" charset="0"/>
              </a:rPr>
            </a:br>
            <a:r>
              <a:rPr lang="en-US" sz="1000" dirty="0" smtClean="0">
                <a:latin typeface="Segoe UI" pitchFamily="34" charset="0"/>
                <a:ea typeface="Segoe UI" pitchFamily="34" charset="0"/>
                <a:cs typeface="Segoe UI" pitchFamily="34" charset="0"/>
              </a:rPr>
              <a:t>RTS/CTS </a:t>
            </a:r>
            <a:r>
              <a:rPr lang="en-US" sz="1000" dirty="0">
                <a:latin typeface="Segoe UI" pitchFamily="34" charset="0"/>
                <a:ea typeface="Segoe UI" pitchFamily="34" charset="0"/>
                <a:cs typeface="Segoe UI" pitchFamily="34" charset="0"/>
              </a:rPr>
              <a:t>lines are “not ready” if high (3.3V) and “ready” if low (0V).</a:t>
            </a:r>
            <a:endParaRPr lang="en-GB" sz="1000" dirty="0">
              <a:latin typeface="Segoe UI" pitchFamily="34" charset="0"/>
              <a:ea typeface="Segoe UI" pitchFamily="34" charset="0"/>
              <a:cs typeface="Segoe UI" pitchFamily="34" charset="0"/>
            </a:endParaRPr>
          </a:p>
          <a:p>
            <a:endParaRPr lang="en-GB" sz="11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723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D6D0F1E3CDED43AE7E1FBBE94402C5" ma:contentTypeVersion="0" ma:contentTypeDescription="Create a new document." ma:contentTypeScope="" ma:versionID="bf029c98783ef11b5fdb9d52e7b9e191">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60B099-7DCD-4A73-A896-7B8FF3C455E1}">
  <ds:schemaRefs>
    <ds:schemaRef ds:uri="http://schemas.microsoft.com/sharepoint/v3/contenttype/forms"/>
  </ds:schemaRefs>
</ds:datastoreItem>
</file>

<file path=customXml/itemProps2.xml><?xml version="1.0" encoding="utf-8"?>
<ds:datastoreItem xmlns:ds="http://schemas.openxmlformats.org/officeDocument/2006/customXml" ds:itemID="{96ED16EA-1CD0-4434-A3D2-635AE1B102D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1F8579-5325-4F73-B8A1-2C363F9F11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TotalTime>
  <Words>663</Words>
  <Application>Microsoft Office PowerPoint</Application>
  <PresentationFormat>A4 Paper (210x297 mm)</PresentationFormat>
  <Paragraphs>282</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Segoe UI</vt:lpstr>
      <vt:lpstr>Times New Roman</vt:lpstr>
      <vt:lpstr>Wingdings</vt:lpstr>
      <vt:lpstr>Office Theme</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Villar</dc:creator>
  <cp:lastModifiedBy>Jan Kucera</cp:lastModifiedBy>
  <cp:revision>5</cp:revision>
  <dcterms:created xsi:type="dcterms:W3CDTF">2011-08-19T11:00:18Z</dcterms:created>
  <dcterms:modified xsi:type="dcterms:W3CDTF">2013-04-19T20:06:49Z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0x0101008DD6D0F1E3CDED43AE7E1FBBE94402C5</vt:lpwstr>
  </property>
</Properties>
</file>