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30DC-EA36-48B1-A07E-B21E637CE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10 – TAD Lista 2 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AB4E-01CD-43DC-B3A4-DE081C901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Docente – federico vilensky</a:t>
            </a:r>
          </a:p>
        </p:txBody>
      </p:sp>
    </p:spTree>
    <p:extLst>
      <p:ext uri="{BB962C8B-B14F-4D97-AF65-F5344CB8AC3E}">
        <p14:creationId xmlns:p14="http://schemas.microsoft.com/office/powerpoint/2010/main" val="112445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302-030A-42E8-B3A4-5E9810C9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Ejercicio – Listas indexadas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4FC4-AAB2-4930-A15B-9B9976E9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UY" dirty="0"/>
              <a:t>Especificar el TAD </a:t>
            </a:r>
            <a:r>
              <a:rPr lang="es-UY" dirty="0" err="1"/>
              <a:t>ListasIndexadas</a:t>
            </a:r>
            <a:r>
              <a:rPr lang="es-UY" dirty="0"/>
              <a:t>, no acotado, de tipo genérico T</a:t>
            </a:r>
          </a:p>
          <a:p>
            <a:pPr>
              <a:buFont typeface="+mj-lt"/>
              <a:buAutoNum type="arabicPeriod"/>
            </a:pPr>
            <a:r>
              <a:rPr lang="es-UY" dirty="0"/>
              <a:t>Implementar el TAD usando memoria dinámica (nodos y punteros)</a:t>
            </a:r>
          </a:p>
          <a:p>
            <a:pPr>
              <a:buFont typeface="+mj-lt"/>
              <a:buAutoNum type="arabicPeriod"/>
            </a:pPr>
            <a:r>
              <a:rPr lang="es-UY" dirty="0"/>
              <a:t>Generalizar </a:t>
            </a:r>
            <a:r>
              <a:rPr lang="es-UY" dirty="0" err="1"/>
              <a:t>ListasIndexadas</a:t>
            </a:r>
            <a:r>
              <a:rPr lang="es-UY" dirty="0"/>
              <a:t>, para que sea no necesariamente acotado</a:t>
            </a:r>
          </a:p>
          <a:p>
            <a:pPr>
              <a:buFont typeface="+mj-lt"/>
              <a:buAutoNum type="arabicPeriod"/>
            </a:pPr>
            <a:r>
              <a:rPr lang="es-UY" dirty="0"/>
              <a:t>Pensar, e implementar una implementación acotada</a:t>
            </a:r>
          </a:p>
          <a:p>
            <a:pPr>
              <a:buFont typeface="+mj-lt"/>
              <a:buAutoNum type="arabicPeriod"/>
            </a:pPr>
            <a:r>
              <a:rPr lang="es-UY" dirty="0"/>
              <a:t>Estudiar el orden de tiempo de ejecución de las operaciones en ambas implementaciones</a:t>
            </a:r>
          </a:p>
        </p:txBody>
      </p:sp>
    </p:spTree>
    <p:extLst>
      <p:ext uri="{BB962C8B-B14F-4D97-AF65-F5344CB8AC3E}">
        <p14:creationId xmlns:p14="http://schemas.microsoft.com/office/powerpoint/2010/main" val="16021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1CDD-B3CC-4A4B-BB13-07B6A20B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TADs</a:t>
            </a:r>
            <a:r>
              <a:rPr lang="es-UY" dirty="0"/>
              <a:t> acotados y no acotados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37E-6FAA-4D7C-9406-9183E5CD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Los </a:t>
            </a:r>
            <a:r>
              <a:rPr lang="es-UY" dirty="0" err="1"/>
              <a:t>TADs</a:t>
            </a:r>
            <a:r>
              <a:rPr lang="es-UY" dirty="0"/>
              <a:t> pueden ser acotados o no en la cantidad de elementos</a:t>
            </a:r>
          </a:p>
          <a:p>
            <a:pPr lvl="1"/>
            <a:r>
              <a:rPr lang="es-UY" dirty="0"/>
              <a:t>Acotado significa que se puede llenar</a:t>
            </a:r>
          </a:p>
          <a:p>
            <a:pPr lvl="1"/>
            <a:r>
              <a:rPr lang="es-UY" dirty="0"/>
              <a:t>No acotado es que puede ser arbitrariamente grande</a:t>
            </a:r>
          </a:p>
          <a:p>
            <a:r>
              <a:rPr lang="es-UY" dirty="0"/>
              <a:t>En general para acotados vamos a utilizar implementaciones estáticas</a:t>
            </a:r>
          </a:p>
          <a:p>
            <a:r>
              <a:rPr lang="es-UY" dirty="0"/>
              <a:t>Y para los no acotados vamos a utilizar implementaciones dinámicas</a:t>
            </a:r>
          </a:p>
          <a:p>
            <a:r>
              <a:rPr lang="es-UY" dirty="0"/>
              <a:t>Es  importante tener esta noción, porque son conceptualmente distintos</a:t>
            </a:r>
          </a:p>
          <a:p>
            <a:pPr lvl="1"/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2316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988D-E6DF-4445-9EAC-A88ACFA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TADs</a:t>
            </a:r>
            <a:r>
              <a:rPr lang="es-UY" dirty="0"/>
              <a:t> acotados y no acotados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9810-AFB2-4D72-BDF8-43AD112F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Los </a:t>
            </a:r>
            <a:r>
              <a:rPr lang="es-UY" dirty="0" err="1"/>
              <a:t>TADs</a:t>
            </a:r>
            <a:r>
              <a:rPr lang="es-UY" dirty="0"/>
              <a:t> acotados van a tener una operación que nos indica si la estructura está llena</a:t>
            </a:r>
          </a:p>
          <a:p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virtual </a:t>
            </a:r>
            <a:r>
              <a:rPr lang="es-UY" dirty="0" err="1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bool</a:t>
            </a:r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s-UY" dirty="0" err="1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EstaLlena</a:t>
            </a:r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()</a:t>
            </a:r>
          </a:p>
          <a:p>
            <a:r>
              <a:rPr lang="es-UY" dirty="0"/>
              <a:t>Esto además nos va a generar una precondición a la hora de agregar elementos al TAD</a:t>
            </a:r>
          </a:p>
          <a:p>
            <a:pPr lvl="1"/>
            <a:r>
              <a:rPr lang="es-UY" dirty="0"/>
              <a:t>Vamos a  tener que chequear que la estructura no esté llena</a:t>
            </a:r>
          </a:p>
          <a:p>
            <a:r>
              <a:rPr lang="es-UY" dirty="0"/>
              <a:t>En C++ lo vamos a estar viendo como una subclase de la no acotada, esto no quita que sean distintas</a:t>
            </a:r>
          </a:p>
        </p:txBody>
      </p:sp>
    </p:spTree>
    <p:extLst>
      <p:ext uri="{BB962C8B-B14F-4D97-AF65-F5344CB8AC3E}">
        <p14:creationId xmlns:p14="http://schemas.microsoft.com/office/powerpoint/2010/main" val="382467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703-28C9-4A98-B8EF-41ED8122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TADs</a:t>
            </a:r>
            <a:r>
              <a:rPr lang="es-UY" dirty="0"/>
              <a:t> acotados y no acotados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C47D-4F62-40C0-8D5B-AB7B44B5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30856"/>
          </a:xfrm>
        </p:spPr>
        <p:txBody>
          <a:bodyPr>
            <a:normAutofit/>
          </a:bodyPr>
          <a:lstStyle/>
          <a:p>
            <a:r>
              <a:rPr lang="es-UY" dirty="0"/>
              <a:t>Si bien son cosas distintas los </a:t>
            </a:r>
            <a:r>
              <a:rPr lang="es-UY" dirty="0" err="1"/>
              <a:t>TADs</a:t>
            </a:r>
            <a:r>
              <a:rPr lang="es-UY" dirty="0"/>
              <a:t> acotados y no acotados</a:t>
            </a:r>
          </a:p>
          <a:p>
            <a:r>
              <a:rPr lang="es-UY" dirty="0"/>
              <a:t>Los vamos a unificar en una única implementación, de la siguiente manera</a:t>
            </a:r>
          </a:p>
          <a:p>
            <a:pPr lvl="1"/>
            <a:r>
              <a:rPr lang="es-UY" dirty="0"/>
              <a:t>Incluimos las operaciones del TAD no acotado</a:t>
            </a:r>
          </a:p>
          <a:p>
            <a:pPr lvl="1"/>
            <a:r>
              <a:rPr lang="es-UY" dirty="0"/>
              <a:t>Le agregamos la operación </a:t>
            </a:r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virtual </a:t>
            </a:r>
            <a:r>
              <a:rPr lang="es-UY" dirty="0" err="1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bool</a:t>
            </a:r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 </a:t>
            </a:r>
            <a:r>
              <a:rPr lang="es-UY" dirty="0" err="1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EstaLlena</a:t>
            </a:r>
            <a:r>
              <a:rPr lang="es-UY" dirty="0">
                <a:latin typeface="Hack NF" panose="020B0609030202020204" pitchFamily="49" charset="0"/>
                <a:ea typeface="Hack NF" panose="020B0609030202020204" pitchFamily="49" charset="0"/>
                <a:cs typeface="Hack NF" panose="020B0609030202020204" pitchFamily="49" charset="0"/>
              </a:rPr>
              <a:t>()</a:t>
            </a:r>
            <a:r>
              <a:rPr lang="es-UY" dirty="0"/>
              <a:t>, que nos dice si la estructura se llenó</a:t>
            </a:r>
          </a:p>
          <a:p>
            <a:pPr lvl="2"/>
            <a:r>
              <a:rPr lang="es-UY" dirty="0"/>
              <a:t>Las no acotadas siempre van a devolver false</a:t>
            </a:r>
          </a:p>
          <a:p>
            <a:pPr lvl="1"/>
            <a:r>
              <a:rPr lang="es-UY" dirty="0"/>
              <a:t>Las operaciones de inserción pasan a tener como precondición que la estructura no esté llena</a:t>
            </a:r>
          </a:p>
          <a:p>
            <a:pPr lvl="2"/>
            <a:r>
              <a:rPr lang="es-UY" dirty="0"/>
              <a:t>Como las no acotadas siempre nos dicen que NO están llenas, siempre van a cumplir esta precondición</a:t>
            </a:r>
          </a:p>
        </p:txBody>
      </p:sp>
    </p:spTree>
    <p:extLst>
      <p:ext uri="{BB962C8B-B14F-4D97-AF65-F5344CB8AC3E}">
        <p14:creationId xmlns:p14="http://schemas.microsoft.com/office/powerpoint/2010/main" val="32189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F97-DED8-4D28-9170-8435A8BA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TADs</a:t>
            </a:r>
            <a:r>
              <a:rPr lang="es-UY" dirty="0"/>
              <a:t> acotados y no acotados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5DA0-126B-4941-A73C-6520E4D0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Con esto logramos definir un único TAD para tanto la versión acotada, como la no acotada</a:t>
            </a:r>
          </a:p>
          <a:p>
            <a:r>
              <a:rPr lang="es-UY" dirty="0"/>
              <a:t>Esto es algo que podemos hacer porque el comportamiento (sin contar que se puede llenar) es el mismo en ambos casos</a:t>
            </a:r>
          </a:p>
        </p:txBody>
      </p:sp>
    </p:spTree>
    <p:extLst>
      <p:ext uri="{BB962C8B-B14F-4D97-AF65-F5344CB8AC3E}">
        <p14:creationId xmlns:p14="http://schemas.microsoft.com/office/powerpoint/2010/main" val="39347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4C3C-DA08-4E79-81D3-BD01D05F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Implementaciones de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C5C3-E24F-47BF-8A7D-06EF754C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12573" cy="3825292"/>
          </a:xfrm>
        </p:spPr>
        <p:txBody>
          <a:bodyPr>
            <a:normAutofit/>
          </a:bodyPr>
          <a:lstStyle/>
          <a:p>
            <a:r>
              <a:rPr lang="es-UY" dirty="0"/>
              <a:t>En teórico vimos una sola representación de las Listas, estas siendo listas encadenadas simples</a:t>
            </a:r>
          </a:p>
          <a:p>
            <a:endParaRPr lang="es-UY" dirty="0"/>
          </a:p>
          <a:p>
            <a:endParaRPr lang="es-UY" dirty="0"/>
          </a:p>
          <a:p>
            <a:r>
              <a:rPr lang="es-UY" dirty="0"/>
              <a:t>También van a ver otras implementaciones</a:t>
            </a:r>
          </a:p>
          <a:p>
            <a:pPr lvl="1"/>
            <a:r>
              <a:rPr lang="es-UY" dirty="0"/>
              <a:t>Dinámicas</a:t>
            </a:r>
          </a:p>
          <a:p>
            <a:pPr lvl="2"/>
            <a:r>
              <a:rPr lang="es-UY" dirty="0"/>
              <a:t>Doblemente encadenada</a:t>
            </a:r>
          </a:p>
          <a:p>
            <a:pPr lvl="2"/>
            <a:r>
              <a:rPr lang="es-UY" dirty="0"/>
              <a:t>Circular</a:t>
            </a:r>
          </a:p>
          <a:p>
            <a:pPr lvl="1"/>
            <a:r>
              <a:rPr lang="es-UY" dirty="0"/>
              <a:t>Estáticas</a:t>
            </a:r>
          </a:p>
          <a:p>
            <a:pPr lvl="2"/>
            <a:r>
              <a:rPr lang="es-UY" dirty="0"/>
              <a:t>Con </a:t>
            </a:r>
            <a:r>
              <a:rPr lang="es-UY" dirty="0" err="1"/>
              <a:t>arrays</a:t>
            </a:r>
            <a:r>
              <a:rPr lang="es-UY" dirty="0"/>
              <a:t> (</a:t>
            </a:r>
            <a:r>
              <a:rPr lang="es-UY" dirty="0" err="1"/>
              <a:t>ArrayList</a:t>
            </a:r>
            <a:r>
              <a:rPr lang="es-UY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0CB2D-5836-4F5C-AE5E-17A6A8CF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05" y="2987705"/>
            <a:ext cx="3982164" cy="8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BC3-AF88-4C6B-8B50-F5D37C0F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Ilustraciones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9E80-77DF-4700-9751-2938C58B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Doblemente encadenada: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r>
              <a:rPr lang="es-UY" dirty="0"/>
              <a:t>Circular:</a:t>
            </a:r>
          </a:p>
          <a:p>
            <a:endParaRPr lang="es-U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E02DE-2988-4617-925E-5F4CE87F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52" y="3063476"/>
            <a:ext cx="6075676" cy="95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5B5D3-5654-4402-98A1-2CA91C87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68" y="4380856"/>
            <a:ext cx="6601746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65CE-AF41-4F77-B9F6-3F6E3DD4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Ilustraciones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F610-D9B7-4214-BD5C-37F2E417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Con arreglos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714F9-5988-43D4-8509-0BB998DEF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58543"/>
            <a:ext cx="8894115" cy="21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0D9E-A08D-466E-A033-5AEBD438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Ejercicio – Lista indexada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B9C2-6D98-4D4F-A2A3-02E7B491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53951"/>
            <a:ext cx="9649895" cy="4030825"/>
          </a:xfrm>
        </p:spPr>
        <p:txBody>
          <a:bodyPr>
            <a:normAutofit fontScale="85000" lnSpcReduction="20000"/>
          </a:bodyPr>
          <a:lstStyle/>
          <a:p>
            <a:r>
              <a:rPr lang="es-UY" dirty="0"/>
              <a:t>Considere el TAD Lista indexada genérico de elementos de tipo T</a:t>
            </a:r>
          </a:p>
          <a:p>
            <a:r>
              <a:rPr lang="es-UY" dirty="0"/>
              <a:t>Con las operaciones</a:t>
            </a:r>
          </a:p>
          <a:p>
            <a:pPr lvl="1"/>
            <a:r>
              <a:rPr lang="es-UY" dirty="0" err="1"/>
              <a:t>ListaVacia</a:t>
            </a:r>
            <a:r>
              <a:rPr lang="es-UY" dirty="0"/>
              <a:t>: construye una lista </a:t>
            </a:r>
            <a:r>
              <a:rPr lang="es-UY" dirty="0" err="1"/>
              <a:t>vacia</a:t>
            </a:r>
            <a:endParaRPr lang="es-UY" dirty="0"/>
          </a:p>
          <a:p>
            <a:pPr lvl="1"/>
            <a:r>
              <a:rPr lang="es-UY" dirty="0"/>
              <a:t>Insertar: dado un entero n y un elemento </a:t>
            </a:r>
            <a:r>
              <a:rPr lang="es-UY" dirty="0" err="1"/>
              <a:t>elem</a:t>
            </a:r>
            <a:r>
              <a:rPr lang="es-UY" dirty="0"/>
              <a:t> de tipo T. Inserta a </a:t>
            </a:r>
            <a:r>
              <a:rPr lang="es-UY" dirty="0" err="1"/>
              <a:t>elem</a:t>
            </a:r>
            <a:r>
              <a:rPr lang="es-UY" dirty="0"/>
              <a:t> en la lista en la posición n</a:t>
            </a:r>
          </a:p>
          <a:p>
            <a:pPr lvl="2"/>
            <a:r>
              <a:rPr lang="es-UY" dirty="0"/>
              <a:t>Si el tamaño de la lista es mas chico que n-1, inserta </a:t>
            </a:r>
            <a:r>
              <a:rPr lang="es-UY" dirty="0" err="1"/>
              <a:t>elem</a:t>
            </a:r>
            <a:r>
              <a:rPr lang="es-UY" dirty="0"/>
              <a:t> al final de la lista</a:t>
            </a:r>
          </a:p>
          <a:p>
            <a:pPr lvl="2"/>
            <a:r>
              <a:rPr lang="es-UY" dirty="0"/>
              <a:t>Se el tamaño de la lista es mayor o igual a n-1, inserta </a:t>
            </a:r>
            <a:r>
              <a:rPr lang="es-UY" dirty="0" err="1"/>
              <a:t>elem</a:t>
            </a:r>
            <a:r>
              <a:rPr lang="es-UY" dirty="0"/>
              <a:t> en la posición n, y mueve el resto hacia la derecha</a:t>
            </a:r>
          </a:p>
          <a:p>
            <a:pPr lvl="1"/>
            <a:r>
              <a:rPr lang="es-UY" dirty="0" err="1"/>
              <a:t>EstaVacia</a:t>
            </a:r>
            <a:r>
              <a:rPr lang="es-UY" dirty="0"/>
              <a:t>: devuelve true </a:t>
            </a:r>
            <a:r>
              <a:rPr lang="es-UY" dirty="0" err="1"/>
              <a:t>sii</a:t>
            </a:r>
            <a:r>
              <a:rPr lang="es-UY" dirty="0"/>
              <a:t> la lista está vacía</a:t>
            </a:r>
          </a:p>
          <a:p>
            <a:pPr lvl="1"/>
            <a:r>
              <a:rPr lang="es-UY" dirty="0"/>
              <a:t>Pertenece: recibe un elemento </a:t>
            </a:r>
            <a:r>
              <a:rPr lang="es-UY" dirty="0" err="1"/>
              <a:t>elem</a:t>
            </a:r>
            <a:r>
              <a:rPr lang="es-UY" dirty="0"/>
              <a:t> de tipo T, devuelve true </a:t>
            </a:r>
            <a:r>
              <a:rPr lang="es-UY" dirty="0" err="1"/>
              <a:t>sii</a:t>
            </a:r>
            <a:r>
              <a:rPr lang="es-UY" dirty="0"/>
              <a:t> </a:t>
            </a:r>
            <a:r>
              <a:rPr lang="es-UY" dirty="0" err="1"/>
              <a:t>elem</a:t>
            </a:r>
            <a:r>
              <a:rPr lang="es-UY" dirty="0"/>
              <a:t> pertenece a la lista</a:t>
            </a:r>
          </a:p>
          <a:p>
            <a:pPr lvl="1"/>
            <a:r>
              <a:rPr lang="es-UY" dirty="0" err="1"/>
              <a:t>ElementoEn</a:t>
            </a:r>
            <a:r>
              <a:rPr lang="es-UY" dirty="0"/>
              <a:t>: recibe un entero n, y devuelve el elemento en la posición n</a:t>
            </a:r>
          </a:p>
          <a:p>
            <a:pPr lvl="2"/>
            <a:r>
              <a:rPr lang="es-UY" dirty="0"/>
              <a:t>Pensar que pasa si n es mas grande que la lista</a:t>
            </a:r>
          </a:p>
          <a:p>
            <a:pPr lvl="1"/>
            <a:r>
              <a:rPr lang="es-UY" dirty="0"/>
              <a:t>Borrar: recibe un entero n, y borra el elemento en esa posición </a:t>
            </a:r>
          </a:p>
          <a:p>
            <a:pPr lvl="2"/>
            <a:r>
              <a:rPr lang="es-UY" dirty="0"/>
              <a:t>Si la lista es más chica que n no hace nada</a:t>
            </a:r>
          </a:p>
          <a:p>
            <a:pPr lvl="2"/>
            <a:r>
              <a:rPr lang="es-UY" dirty="0"/>
              <a:t>Si la lista tiene al menos n elementos, elimina al elemento en la posición n, y mueve al resto de los elementos que le siguen hacia la izquierda</a:t>
            </a:r>
          </a:p>
        </p:txBody>
      </p:sp>
    </p:spTree>
    <p:extLst>
      <p:ext uri="{BB962C8B-B14F-4D97-AF65-F5344CB8AC3E}">
        <p14:creationId xmlns:p14="http://schemas.microsoft.com/office/powerpoint/2010/main" val="25096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584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Hack NF</vt:lpstr>
      <vt:lpstr>Wingdings 3</vt:lpstr>
      <vt:lpstr>Ion Boardroom</vt:lpstr>
      <vt:lpstr>10 – TAD Lista 2 de 2</vt:lpstr>
      <vt:lpstr>TADs acotados y no acotados</vt:lpstr>
      <vt:lpstr>TADs acotados y no acotados</vt:lpstr>
      <vt:lpstr>TADs acotados y no acotados</vt:lpstr>
      <vt:lpstr>TADs acotados y no acotados</vt:lpstr>
      <vt:lpstr>Implementaciones de Listas</vt:lpstr>
      <vt:lpstr>Ilustraciones</vt:lpstr>
      <vt:lpstr>Ilustraciones</vt:lpstr>
      <vt:lpstr>Ejercicio – Lista indexada</vt:lpstr>
      <vt:lpstr>Ejercicio – Listas indexadas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 vilensky</dc:creator>
  <cp:lastModifiedBy>Federico Vilensky</cp:lastModifiedBy>
  <cp:revision>3</cp:revision>
  <dcterms:created xsi:type="dcterms:W3CDTF">2021-10-25T21:58:34Z</dcterms:created>
  <dcterms:modified xsi:type="dcterms:W3CDTF">2021-10-26T01:04:31Z</dcterms:modified>
</cp:coreProperties>
</file>