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67" r:id="rId4"/>
    <p:sldId id="265" r:id="rId5"/>
    <p:sldId id="257" r:id="rId6"/>
    <p:sldId id="264" r:id="rId7"/>
    <p:sldId id="260" r:id="rId8"/>
    <p:sldId id="26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7E23FE2-6C2E-4A3D-ACD6-442E5A62FF84}" type="datetimeFigureOut">
              <a:rPr lang="en-GB" smtClean="0"/>
              <a:t>31/01/2022</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5F0AFC-35AC-4C75-AEED-D9B3C470F93F}" type="slidenum">
              <a:rPr lang="en-GB" smtClean="0"/>
              <a:t>‹#›</a:t>
            </a:fld>
            <a:endParaRPr lang="en-GB"/>
          </a:p>
        </p:txBody>
      </p:sp>
    </p:spTree>
    <p:extLst>
      <p:ext uri="{BB962C8B-B14F-4D97-AF65-F5344CB8AC3E}">
        <p14:creationId xmlns:p14="http://schemas.microsoft.com/office/powerpoint/2010/main" val="6509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23FE2-6C2E-4A3D-ACD6-442E5A62FF84}"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363684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23FE2-6C2E-4A3D-ACD6-442E5A62FF84}"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127637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23FE2-6C2E-4A3D-ACD6-442E5A62FF84}"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39225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23FE2-6C2E-4A3D-ACD6-442E5A62FF84}"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398449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23FE2-6C2E-4A3D-ACD6-442E5A62FF84}" type="datetimeFigureOut">
              <a:rPr lang="en-GB" smtClean="0"/>
              <a:t>31/01/2022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46093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23FE2-6C2E-4A3D-ACD6-442E5A62FF84}" type="datetimeFigureOut">
              <a:rPr lang="en-GB" smtClean="0"/>
              <a:t>31/01/2022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286326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23FE2-6C2E-4A3D-ACD6-442E5A62FF84}" type="datetimeFigureOut">
              <a:rPr lang="en-GB" smtClean="0"/>
              <a:t>31/01/2022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320726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23FE2-6C2E-4A3D-ACD6-442E5A62FF84}" type="datetimeFigureOut">
              <a:rPr lang="en-GB" smtClean="0"/>
              <a:t>31/01/2022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5F0AFC-35AC-4C75-AEED-D9B3C470F93F}" type="slidenum">
              <a:rPr lang="en-GB" smtClean="0"/>
              <a:t>‹#›</a:t>
            </a:fld>
            <a:endParaRPr lang="en-GB"/>
          </a:p>
        </p:txBody>
      </p:sp>
    </p:spTree>
    <p:extLst>
      <p:ext uri="{BB962C8B-B14F-4D97-AF65-F5344CB8AC3E}">
        <p14:creationId xmlns:p14="http://schemas.microsoft.com/office/powerpoint/2010/main" val="211146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7E23FE2-6C2E-4A3D-ACD6-442E5A62FF84}" type="datetimeFigureOut">
              <a:rPr lang="en-GB" smtClean="0"/>
              <a:t>31/01/2022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5F0AFC-35AC-4C75-AEED-D9B3C470F93F}" type="slidenum">
              <a:rPr lang="en-GB" smtClean="0"/>
              <a:t>‹#›</a:t>
            </a:fld>
            <a:endParaRPr lang="en-GB"/>
          </a:p>
        </p:txBody>
      </p:sp>
    </p:spTree>
    <p:extLst>
      <p:ext uri="{BB962C8B-B14F-4D97-AF65-F5344CB8AC3E}">
        <p14:creationId xmlns:p14="http://schemas.microsoft.com/office/powerpoint/2010/main" val="207552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7E23FE2-6C2E-4A3D-ACD6-442E5A62FF84}" type="datetimeFigureOut">
              <a:rPr lang="en-GB" smtClean="0"/>
              <a:t>31/01/2022</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5F0AFC-35AC-4C75-AEED-D9B3C470F93F}" type="slidenum">
              <a:rPr lang="en-GB" smtClean="0"/>
              <a:t>‹#›</a:t>
            </a:fld>
            <a:endParaRPr lang="en-GB"/>
          </a:p>
        </p:txBody>
      </p:sp>
    </p:spTree>
    <p:extLst>
      <p:ext uri="{BB962C8B-B14F-4D97-AF65-F5344CB8AC3E}">
        <p14:creationId xmlns:p14="http://schemas.microsoft.com/office/powerpoint/2010/main" val="41175652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7E23FE2-6C2E-4A3D-ACD6-442E5A62FF84}" type="datetimeFigureOut">
              <a:rPr lang="en-GB" smtClean="0"/>
              <a:t>31/01/2022</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85F0AFC-35AC-4C75-AEED-D9B3C470F93F}" type="slidenum">
              <a:rPr lang="en-GB" smtClean="0"/>
              <a:t>‹#›</a:t>
            </a:fld>
            <a:endParaRPr lang="en-GB"/>
          </a:p>
        </p:txBody>
      </p:sp>
    </p:spTree>
    <p:extLst>
      <p:ext uri="{BB962C8B-B14F-4D97-AF65-F5344CB8AC3E}">
        <p14:creationId xmlns:p14="http://schemas.microsoft.com/office/powerpoint/2010/main" val="35399998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8C21-79AA-4FAA-A52F-CBC21E3704BD}"/>
              </a:ext>
            </a:extLst>
          </p:cNvPr>
          <p:cNvSpPr>
            <a:spLocks noGrp="1"/>
          </p:cNvSpPr>
          <p:nvPr>
            <p:ph type="ctrTitle"/>
          </p:nvPr>
        </p:nvSpPr>
        <p:spPr/>
        <p:txBody>
          <a:bodyPr/>
          <a:lstStyle/>
          <a:p>
            <a:r>
              <a:rPr lang="en-GB"/>
              <a:t>Vodafone Technical Interview</a:t>
            </a:r>
            <a:endParaRPr lang="en-GB" dirty="0"/>
          </a:p>
        </p:txBody>
      </p:sp>
      <p:sp>
        <p:nvSpPr>
          <p:cNvPr id="3" name="Subtitle 2">
            <a:extLst>
              <a:ext uri="{FF2B5EF4-FFF2-40B4-BE49-F238E27FC236}">
                <a16:creationId xmlns:a16="http://schemas.microsoft.com/office/drawing/2014/main" id="{9FEE6A55-EBEF-48D4-914E-C472329EC257}"/>
              </a:ext>
            </a:extLst>
          </p:cNvPr>
          <p:cNvSpPr>
            <a:spLocks noGrp="1"/>
          </p:cNvSpPr>
          <p:nvPr>
            <p:ph type="subTitle" idx="1"/>
          </p:nvPr>
        </p:nvSpPr>
        <p:spPr/>
        <p:txBody>
          <a:bodyPr/>
          <a:lstStyle/>
          <a:p>
            <a:r>
              <a:rPr lang="en-GB" dirty="0"/>
              <a:t>Martin </a:t>
            </a:r>
            <a:r>
              <a:rPr lang="cs-CZ"/>
              <a:t>Čadek</a:t>
            </a:r>
            <a:endParaRPr lang="en-GB" dirty="0"/>
          </a:p>
        </p:txBody>
      </p:sp>
    </p:spTree>
    <p:extLst>
      <p:ext uri="{BB962C8B-B14F-4D97-AF65-F5344CB8AC3E}">
        <p14:creationId xmlns:p14="http://schemas.microsoft.com/office/powerpoint/2010/main" val="424852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098D-81F2-4415-8D23-00116E2AB11B}"/>
              </a:ext>
            </a:extLst>
          </p:cNvPr>
          <p:cNvSpPr>
            <a:spLocks noGrp="1"/>
          </p:cNvSpPr>
          <p:nvPr>
            <p:ph type="title"/>
          </p:nvPr>
        </p:nvSpPr>
        <p:spPr/>
        <p:txBody>
          <a:bodyPr/>
          <a:lstStyle/>
          <a:p>
            <a:r>
              <a:rPr lang="en-GB"/>
              <a:t>Tasks</a:t>
            </a:r>
            <a:endParaRPr lang="en-GB" dirty="0"/>
          </a:p>
        </p:txBody>
      </p:sp>
      <p:sp>
        <p:nvSpPr>
          <p:cNvPr id="3" name="Content Placeholder 2">
            <a:extLst>
              <a:ext uri="{FF2B5EF4-FFF2-40B4-BE49-F238E27FC236}">
                <a16:creationId xmlns:a16="http://schemas.microsoft.com/office/drawing/2014/main" id="{4A085401-6CBE-4A1F-B709-207160B68654}"/>
              </a:ext>
            </a:extLst>
          </p:cNvPr>
          <p:cNvSpPr>
            <a:spLocks noGrp="1"/>
          </p:cNvSpPr>
          <p:nvPr>
            <p:ph idx="1"/>
          </p:nvPr>
        </p:nvSpPr>
        <p:spPr/>
        <p:txBody>
          <a:bodyPr>
            <a:normAutofit lnSpcReduction="10000"/>
          </a:bodyPr>
          <a:lstStyle/>
          <a:p>
            <a:r>
              <a:rPr lang="en-GB" dirty="0"/>
              <a:t>1) A colleague has finished a survey (data file attached) to measure the satisfaction on buying our Pay Monthly product. He is reporting an </a:t>
            </a:r>
            <a:r>
              <a:rPr lang="en-GB" b="1" dirty="0"/>
              <a:t>overall satisfaction of 4.5 out of 5</a:t>
            </a:r>
            <a:r>
              <a:rPr lang="en-GB" dirty="0"/>
              <a:t>. What questions or concerns would you have at this point to assess whether the results are reliable and representative?</a:t>
            </a:r>
          </a:p>
          <a:p>
            <a:endParaRPr lang="en-GB" dirty="0"/>
          </a:p>
          <a:p>
            <a:r>
              <a:rPr lang="en-GB" dirty="0"/>
              <a:t>2) You are tasked with </a:t>
            </a:r>
            <a:r>
              <a:rPr lang="en-GB" b="1" dirty="0"/>
              <a:t>assessing the feedback from customers</a:t>
            </a:r>
            <a:r>
              <a:rPr lang="en-GB" dirty="0"/>
              <a:t> using the main website while buying a Pay Monthly contract. The survey to collect this feedback would be designed by you. The business requirements include measuring the customer's satisfaction with the digital flow, perception of content understandability and propensity to buy again. How would you design this survey and which data points would you use for your analysis?</a:t>
            </a:r>
          </a:p>
          <a:p>
            <a:endParaRPr lang="en-GB" dirty="0"/>
          </a:p>
        </p:txBody>
      </p:sp>
    </p:spTree>
    <p:extLst>
      <p:ext uri="{BB962C8B-B14F-4D97-AF65-F5344CB8AC3E}">
        <p14:creationId xmlns:p14="http://schemas.microsoft.com/office/powerpoint/2010/main" val="307312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2330284-7C07-46C0-97D5-9DA50DEFC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152" y="496614"/>
            <a:ext cx="7819695" cy="5864772"/>
          </a:xfrm>
        </p:spPr>
      </p:pic>
    </p:spTree>
    <p:extLst>
      <p:ext uri="{BB962C8B-B14F-4D97-AF65-F5344CB8AC3E}">
        <p14:creationId xmlns:p14="http://schemas.microsoft.com/office/powerpoint/2010/main" val="161314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AE3-B9AB-4DB8-85E2-1BDABBB86994}"/>
              </a:ext>
            </a:extLst>
          </p:cNvPr>
          <p:cNvSpPr>
            <a:spLocks noGrp="1"/>
          </p:cNvSpPr>
          <p:nvPr>
            <p:ph type="title"/>
          </p:nvPr>
        </p:nvSpPr>
        <p:spPr/>
        <p:txBody>
          <a:bodyPr/>
          <a:lstStyle/>
          <a:p>
            <a:r>
              <a:rPr lang="en-GB"/>
              <a:t>Task 1</a:t>
            </a:r>
            <a:endParaRPr lang="en-GB" dirty="0"/>
          </a:p>
        </p:txBody>
      </p:sp>
      <p:sp>
        <p:nvSpPr>
          <p:cNvPr id="3" name="Content Placeholder 2">
            <a:extLst>
              <a:ext uri="{FF2B5EF4-FFF2-40B4-BE49-F238E27FC236}">
                <a16:creationId xmlns:a16="http://schemas.microsoft.com/office/drawing/2014/main" id="{8C51BEFB-3F02-4CAC-8822-468FAA5EA170}"/>
              </a:ext>
            </a:extLst>
          </p:cNvPr>
          <p:cNvSpPr>
            <a:spLocks noGrp="1"/>
          </p:cNvSpPr>
          <p:nvPr>
            <p:ph idx="1"/>
          </p:nvPr>
        </p:nvSpPr>
        <p:spPr/>
        <p:txBody>
          <a:bodyPr>
            <a:normAutofit fontScale="92500" lnSpcReduction="20000"/>
          </a:bodyPr>
          <a:lstStyle/>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What was the sample size, their demographics, time of visit?</a:t>
            </a:r>
          </a:p>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What about people who left the website, i.e., nonrespondents?</a:t>
            </a:r>
          </a:p>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How did we ensure there were no biases? Self-selection, availability bias, subgroup bias.</a:t>
            </a:r>
          </a:p>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Was this longitudinal measurement or ad-hoc? How would such measurement differ across time?</a:t>
            </a:r>
          </a:p>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Do we have a chance to cross-validate that the customers were unique?</a:t>
            </a:r>
          </a:p>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How was the scale developed and tested? For example, how many points on the scale were available, i.e., 1 – 5 or different? </a:t>
            </a:r>
          </a:p>
          <a:p>
            <a:pPr marL="342900" lvl="0" indent="-342900" algn="just">
              <a:lnSpc>
                <a:spcPct val="115000"/>
              </a:lnSpc>
              <a:spcAft>
                <a:spcPts val="600"/>
              </a:spcAft>
              <a:buFont typeface="Arial" panose="020B0604020202020204" pitchFamily="34" charset="0"/>
              <a:buChar char="•"/>
              <a:tabLst>
                <a:tab pos="457200" algn="l"/>
              </a:tabLst>
            </a:pPr>
            <a:r>
              <a:rPr lang="en-GB" sz="1800">
                <a:effectLst/>
                <a:latin typeface="Arial" panose="020B0604020202020204" pitchFamily="34" charset="0"/>
                <a:ea typeface="Calibri" panose="020F0502020204030204" pitchFamily="34" charset="0"/>
                <a:cs typeface="Times New Roman" panose="02020603050405020304" pitchFamily="18" charset="0"/>
              </a:rPr>
              <a:t>What was the description of the scale points, and how was it ensured that participants comprehended the description?</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C4F88EE9-A2E5-4C9A-8B36-3C54EAB41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92" y="205273"/>
            <a:ext cx="11605415" cy="6447454"/>
          </a:xfrm>
        </p:spPr>
      </p:pic>
    </p:spTree>
    <p:extLst>
      <p:ext uri="{BB962C8B-B14F-4D97-AF65-F5344CB8AC3E}">
        <p14:creationId xmlns:p14="http://schemas.microsoft.com/office/powerpoint/2010/main" val="94669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5FC193-C268-4E00-9C19-7925490818A9}"/>
              </a:ext>
            </a:extLst>
          </p:cNvPr>
          <p:cNvPicPr>
            <a:picLocks noGrp="1" noChangeAspect="1"/>
          </p:cNvPicPr>
          <p:nvPr>
            <p:ph sz="half" idx="1"/>
          </p:nvPr>
        </p:nvPicPr>
        <p:blipFill>
          <a:blip r:embed="rId2"/>
          <a:stretch>
            <a:fillRect/>
          </a:stretch>
        </p:blipFill>
        <p:spPr>
          <a:xfrm>
            <a:off x="6001871" y="1253331"/>
            <a:ext cx="4973847" cy="4351338"/>
          </a:xfrm>
        </p:spPr>
      </p:pic>
      <p:pic>
        <p:nvPicPr>
          <p:cNvPr id="6" name="Content Placeholder 5">
            <a:extLst>
              <a:ext uri="{FF2B5EF4-FFF2-40B4-BE49-F238E27FC236}">
                <a16:creationId xmlns:a16="http://schemas.microsoft.com/office/drawing/2014/main" id="{F82F6F46-EC9D-4D76-9E2F-3E826A5BCB51}"/>
              </a:ext>
            </a:extLst>
          </p:cNvPr>
          <p:cNvPicPr>
            <a:picLocks noGrp="1" noChangeAspect="1"/>
          </p:cNvPicPr>
          <p:nvPr>
            <p:ph sz="half" idx="2"/>
          </p:nvPr>
        </p:nvPicPr>
        <p:blipFill>
          <a:blip r:embed="rId3"/>
          <a:stretch>
            <a:fillRect/>
          </a:stretch>
        </p:blipFill>
        <p:spPr>
          <a:xfrm>
            <a:off x="820270" y="1253331"/>
            <a:ext cx="5141478" cy="4351338"/>
          </a:xfrm>
        </p:spPr>
      </p:pic>
      <p:sp>
        <p:nvSpPr>
          <p:cNvPr id="11" name="Title 1">
            <a:extLst>
              <a:ext uri="{FF2B5EF4-FFF2-40B4-BE49-F238E27FC236}">
                <a16:creationId xmlns:a16="http://schemas.microsoft.com/office/drawing/2014/main" id="{FEE782F5-A496-41AA-AEF5-FC5925EC7181}"/>
              </a:ext>
            </a:extLst>
          </p:cNvPr>
          <p:cNvSpPr txBox="1">
            <a:spLocks/>
          </p:cNvSpPr>
          <p:nvPr/>
        </p:nvSpPr>
        <p:spPr>
          <a:xfrm>
            <a:off x="838200" y="149972"/>
            <a:ext cx="10515600" cy="41160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Comparisons of positive / negative emotions</a:t>
            </a:r>
            <a:endParaRPr lang="en-GB" dirty="0"/>
          </a:p>
        </p:txBody>
      </p:sp>
    </p:spTree>
    <p:extLst>
      <p:ext uri="{BB962C8B-B14F-4D97-AF65-F5344CB8AC3E}">
        <p14:creationId xmlns:p14="http://schemas.microsoft.com/office/powerpoint/2010/main" val="390255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55F46E-72A1-481C-96B7-417C09C1E278}"/>
              </a:ext>
            </a:extLst>
          </p:cNvPr>
          <p:cNvSpPr>
            <a:spLocks noGrp="1"/>
          </p:cNvSpPr>
          <p:nvPr>
            <p:ph type="title"/>
          </p:nvPr>
        </p:nvSpPr>
        <p:spPr>
          <a:xfrm>
            <a:off x="838200" y="149972"/>
            <a:ext cx="10515600" cy="411609"/>
          </a:xfrm>
        </p:spPr>
        <p:txBody>
          <a:bodyPr>
            <a:noAutofit/>
          </a:bodyPr>
          <a:lstStyle/>
          <a:p>
            <a:r>
              <a:rPr lang="en-GB" sz="4800" dirty="0"/>
              <a:t>Comparisons of positive / negative emotions</a:t>
            </a:r>
          </a:p>
        </p:txBody>
      </p:sp>
      <p:pic>
        <p:nvPicPr>
          <p:cNvPr id="5" name="Content Placeholder 4">
            <a:extLst>
              <a:ext uri="{FF2B5EF4-FFF2-40B4-BE49-F238E27FC236}">
                <a16:creationId xmlns:a16="http://schemas.microsoft.com/office/drawing/2014/main" id="{9718EF3C-8758-4AF2-AB9C-3613CB2633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776734"/>
            <a:ext cx="6081267" cy="6081267"/>
          </a:xfrm>
        </p:spPr>
      </p:pic>
      <p:pic>
        <p:nvPicPr>
          <p:cNvPr id="6" name="Content Placeholder 4" descr="Chart&#10;&#10;Description automatically generated">
            <a:extLst>
              <a:ext uri="{FF2B5EF4-FFF2-40B4-BE49-F238E27FC236}">
                <a16:creationId xmlns:a16="http://schemas.microsoft.com/office/drawing/2014/main" id="{8417BC78-BE8E-4317-B340-D81D24189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267" y="776734"/>
            <a:ext cx="6081266" cy="6081266"/>
          </a:xfrm>
          <a:prstGeom prst="rect">
            <a:avLst/>
          </a:prstGeom>
        </p:spPr>
      </p:pic>
    </p:spTree>
    <p:extLst>
      <p:ext uri="{BB962C8B-B14F-4D97-AF65-F5344CB8AC3E}">
        <p14:creationId xmlns:p14="http://schemas.microsoft.com/office/powerpoint/2010/main" val="158766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12CB-CC95-4F46-9968-A432B59B1228}"/>
              </a:ext>
            </a:extLst>
          </p:cNvPr>
          <p:cNvSpPr>
            <a:spLocks noGrp="1"/>
          </p:cNvSpPr>
          <p:nvPr>
            <p:ph type="title"/>
          </p:nvPr>
        </p:nvSpPr>
        <p:spPr/>
        <p:txBody>
          <a:bodyPr/>
          <a:lstStyle/>
          <a:p>
            <a:r>
              <a:rPr lang="en-GB" dirty="0"/>
              <a:t>Task 2</a:t>
            </a:r>
          </a:p>
        </p:txBody>
      </p:sp>
      <p:sp>
        <p:nvSpPr>
          <p:cNvPr id="3" name="Content Placeholder 2">
            <a:extLst>
              <a:ext uri="{FF2B5EF4-FFF2-40B4-BE49-F238E27FC236}">
                <a16:creationId xmlns:a16="http://schemas.microsoft.com/office/drawing/2014/main" id="{FC945CC7-79C8-47AB-8325-6870396CB3F9}"/>
              </a:ext>
            </a:extLst>
          </p:cNvPr>
          <p:cNvSpPr>
            <a:spLocks noGrp="1"/>
          </p:cNvSpPr>
          <p:nvPr>
            <p:ph idx="1"/>
          </p:nvPr>
        </p:nvSpPr>
        <p:spPr>
          <a:xfrm>
            <a:off x="838200" y="1825625"/>
            <a:ext cx="10515600" cy="4745504"/>
          </a:xfrm>
        </p:spPr>
        <p:txBody>
          <a:bodyPr>
            <a:noAutofit/>
          </a:bodyPr>
          <a:lstStyle/>
          <a:p>
            <a:r>
              <a:rPr lang="en-GB" sz="1800" dirty="0"/>
              <a:t>The survey would focus on the following domains:</a:t>
            </a:r>
          </a:p>
          <a:p>
            <a:pPr lvl="1"/>
            <a:r>
              <a:rPr lang="en-GB" sz="1800" dirty="0"/>
              <a:t>Comprehension/readability of content</a:t>
            </a:r>
          </a:p>
          <a:p>
            <a:pPr lvl="1"/>
            <a:r>
              <a:rPr lang="en-GB" sz="1800" dirty="0"/>
              <a:t>How tense or relaxed the person is at the moment (or simplified emotional scale)</a:t>
            </a:r>
          </a:p>
          <a:p>
            <a:pPr lvl="1"/>
            <a:r>
              <a:rPr lang="en-GB" sz="1800" dirty="0"/>
              <a:t>Overall satisfaction</a:t>
            </a:r>
          </a:p>
          <a:p>
            <a:pPr lvl="1"/>
            <a:r>
              <a:rPr lang="en-GB" sz="1800" dirty="0"/>
              <a:t>The anticipated outcome of their visit: i.e. plan to purchase now, about to leave the website and will not return, about to leave the website but will return (prompted when a user is leaving)</a:t>
            </a:r>
          </a:p>
          <a:p>
            <a:pPr lvl="1"/>
            <a:r>
              <a:rPr lang="en-GB" sz="1800" dirty="0"/>
              <a:t>The actual outcome (if possible).</a:t>
            </a:r>
          </a:p>
          <a:p>
            <a:r>
              <a:rPr lang="en-GB" sz="1800" dirty="0"/>
              <a:t>The survey would use two designs. Cross-sectional and longitudinal.</a:t>
            </a:r>
          </a:p>
          <a:p>
            <a:pPr lvl="1"/>
            <a:r>
              <a:rPr lang="en-GB" sz="1800" dirty="0"/>
              <a:t>The cross-sectional will be measuring the experience across the flow through the website. The users would be separated into those asked at the begging of the process, in the middle, and at the end. Those groups would be then compared.</a:t>
            </a:r>
          </a:p>
          <a:p>
            <a:pPr lvl="1"/>
            <a:r>
              <a:rPr lang="en-GB" sz="1800" dirty="0"/>
              <a:t>Longitudinal will map the user’s path from the starting point to the ending, leaving the website or making a purchase. </a:t>
            </a:r>
          </a:p>
          <a:p>
            <a:r>
              <a:rPr lang="en-GB" sz="1800" dirty="0"/>
              <a:t>Both designs will be compared. </a:t>
            </a:r>
          </a:p>
          <a:p>
            <a:r>
              <a:rPr lang="en-GB" sz="1800" dirty="0"/>
              <a:t>The analysis would utilise visualisations using Sankey diagrams and regression modelling.</a:t>
            </a:r>
          </a:p>
        </p:txBody>
      </p:sp>
    </p:spTree>
    <p:extLst>
      <p:ext uri="{BB962C8B-B14F-4D97-AF65-F5344CB8AC3E}">
        <p14:creationId xmlns:p14="http://schemas.microsoft.com/office/powerpoint/2010/main" val="105226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F813-6575-44EA-9DFD-1488CD33698A}"/>
              </a:ext>
            </a:extLst>
          </p:cNvPr>
          <p:cNvSpPr>
            <a:spLocks noGrp="1"/>
          </p:cNvSpPr>
          <p:nvPr>
            <p:ph type="title"/>
          </p:nvPr>
        </p:nvSpPr>
        <p:spPr/>
        <p:txBody>
          <a:bodyPr/>
          <a:lstStyle/>
          <a:p>
            <a:r>
              <a:rPr lang="en-GB"/>
              <a:t>Potential further analysis</a:t>
            </a:r>
            <a:endParaRPr lang="en-GB" dirty="0"/>
          </a:p>
        </p:txBody>
      </p:sp>
      <p:sp>
        <p:nvSpPr>
          <p:cNvPr id="3" name="Content Placeholder 2">
            <a:extLst>
              <a:ext uri="{FF2B5EF4-FFF2-40B4-BE49-F238E27FC236}">
                <a16:creationId xmlns:a16="http://schemas.microsoft.com/office/drawing/2014/main" id="{23C8D2B5-0502-4637-90EC-FC87953673A4}"/>
              </a:ext>
            </a:extLst>
          </p:cNvPr>
          <p:cNvSpPr>
            <a:spLocks noGrp="1"/>
          </p:cNvSpPr>
          <p:nvPr>
            <p:ph sz="half" idx="1"/>
          </p:nvPr>
        </p:nvSpPr>
        <p:spPr/>
        <p:txBody>
          <a:bodyPr/>
          <a:lstStyle/>
          <a:p>
            <a:r>
              <a:rPr lang="en-GB"/>
              <a:t>Exploratory k-means analysis fitted on emotions</a:t>
            </a:r>
          </a:p>
          <a:p>
            <a:r>
              <a:rPr lang="en-GB"/>
              <a:t>Emotions further transformed using PCA and the two dominant components were displayed in the graph on the right</a:t>
            </a:r>
          </a:p>
          <a:p>
            <a:r>
              <a:rPr lang="en-GB"/>
              <a:t>There seems to be separation between positive and negative emotions, however, there could be </a:t>
            </a:r>
            <a:endParaRPr lang="en-GB" dirty="0"/>
          </a:p>
        </p:txBody>
      </p:sp>
      <p:pic>
        <p:nvPicPr>
          <p:cNvPr id="9" name="Content Placeholder 8">
            <a:extLst>
              <a:ext uri="{FF2B5EF4-FFF2-40B4-BE49-F238E27FC236}">
                <a16:creationId xmlns:a16="http://schemas.microsoft.com/office/drawing/2014/main" id="{9CCF4BC2-3B9F-43D9-813D-6EB9E9AFDAC8}"/>
              </a:ext>
            </a:extLst>
          </p:cNvPr>
          <p:cNvPicPr>
            <a:picLocks noGrp="1" noChangeAspect="1"/>
          </p:cNvPicPr>
          <p:nvPr>
            <p:ph sz="half" idx="2"/>
          </p:nvPr>
        </p:nvPicPr>
        <p:blipFill>
          <a:blip r:embed="rId2"/>
          <a:stretch>
            <a:fillRect/>
          </a:stretch>
        </p:blipFill>
        <p:spPr>
          <a:xfrm>
            <a:off x="6011863" y="2102330"/>
            <a:ext cx="4662487" cy="3559803"/>
          </a:xfrm>
        </p:spPr>
      </p:pic>
    </p:spTree>
    <p:extLst>
      <p:ext uri="{BB962C8B-B14F-4D97-AF65-F5344CB8AC3E}">
        <p14:creationId xmlns:p14="http://schemas.microsoft.com/office/powerpoint/2010/main" val="238217878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450</TotalTime>
  <Words>494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 Light</vt:lpstr>
      <vt:lpstr>Metropolitan</vt:lpstr>
      <vt:lpstr>Vodafone Technical Interview</vt:lpstr>
      <vt:lpstr>Tasks</vt:lpstr>
      <vt:lpstr>PowerPoint Presentation</vt:lpstr>
      <vt:lpstr>Task 1</vt:lpstr>
      <vt:lpstr>PowerPoint Presentation</vt:lpstr>
      <vt:lpstr>PowerPoint Presentation</vt:lpstr>
      <vt:lpstr>Comparisons of positive / negative emotions</vt:lpstr>
      <vt:lpstr>Task 2</vt:lpstr>
      <vt:lpstr>Potential further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Vodafone Technical Interview</dc:title>
  <dc:creator>Cadek, Martin (Student)</dc:creator>
  <cp:lastModifiedBy>Cadek, Martin (Student)</cp:lastModifiedBy>
  <cp:revision>3</cp:revision>
  <dcterms:created xsi:type="dcterms:W3CDTF">2022-01-30T22:14:39Z</dcterms:created>
  <dcterms:modified xsi:type="dcterms:W3CDTF">2022-01-31T14:01:46Z</dcterms:modified>
</cp:coreProperties>
</file>