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jpeg" ContentType="image/jpeg"/>
  <Override PartName="/ppt/media/image5.jpeg" ContentType="image/jpe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d6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14560"/>
            <a:ext cx="9143640" cy="2228760"/>
          </a:xfrm>
          <a:prstGeom prst="rect">
            <a:avLst/>
          </a:prstGeom>
          <a:solidFill>
            <a:srgbClr val="535353"/>
          </a:solidFill>
        </p:spPr>
      </p:sp>
      <p:sp>
        <p:nvSpPr>
          <p:cNvPr id="1" name="CustomShape 2"/>
          <p:cNvSpPr/>
          <p:nvPr/>
        </p:nvSpPr>
        <p:spPr>
          <a:xfrm>
            <a:off x="0" y="2914560"/>
            <a:ext cx="9143640" cy="-14711400"/>
          </a:xfrm>
          <a:prstGeom prst="straightConnector1">
            <a:avLst/>
          </a:prstGeom>
          <a:ln w="28440">
            <a:solidFill>
              <a:srgbClr val="262626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618200"/>
            <a:ext cx="7772040" cy="123768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535353"/>
                </a:solidFill>
                <a:latin typeface="Trebuchet MS"/>
                <a:ea typeface="Trebuchet MS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d6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9143640" cy="1127520"/>
          </a:xfrm>
          <a:prstGeom prst="rect">
            <a:avLst/>
          </a:prstGeom>
          <a:solidFill>
            <a:srgbClr val="535353"/>
          </a:solidFill>
        </p:spPr>
      </p:sp>
      <p:sp>
        <p:nvSpPr>
          <p:cNvPr id="37" name="CustomShape 2"/>
          <p:cNvSpPr/>
          <p:nvPr/>
        </p:nvSpPr>
        <p:spPr>
          <a:xfrm>
            <a:off x="0" y="1127520"/>
            <a:ext cx="9143640" cy="-12924360"/>
          </a:xfrm>
          <a:prstGeom prst="straightConnector1">
            <a:avLst/>
          </a:prstGeom>
          <a:ln w="28440">
            <a:solidFill>
              <a:srgbClr val="262626"/>
            </a:solidFill>
            <a:round/>
          </a:ln>
        </p:spPr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Click to edit the title text format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380520" y="2935800"/>
            <a:ext cx="3395160" cy="7365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600">
                <a:solidFill>
                  <a:srgbClr val="b4ad9e"/>
                </a:solidFill>
                <a:latin typeface="Trebuchet MS"/>
                <a:ea typeface="Trebuchet MS"/>
              </a:rPr>
              <a:t>Integrantes: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380880" y="1618200"/>
            <a:ext cx="7772040" cy="123768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535353"/>
                </a:solidFill>
                <a:latin typeface="Trebuchet MS"/>
                <a:ea typeface="Trebuchet MS"/>
              </a:rPr>
              <a:t>Where2Eat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7396560" y="1260360"/>
            <a:ext cx="1432080" cy="1432080"/>
          </a:xfrm>
          <a:prstGeom prst="rect">
            <a:avLst/>
          </a:prstGeom>
          <a:blipFill>
            <a:blip r:embed="rId1"/>
          </a:blipFill>
        </p:spPr>
      </p:sp>
      <p:sp>
        <p:nvSpPr>
          <p:cNvPr id="75" name="TextShape 4"/>
          <p:cNvSpPr txBox="1"/>
          <p:nvPr/>
        </p:nvSpPr>
        <p:spPr>
          <a:xfrm>
            <a:off x="3108960" y="2954880"/>
            <a:ext cx="3566160" cy="1838880"/>
          </a:xfrm>
          <a:prstGeom prst="rect">
            <a:avLst/>
          </a:prstGeom>
        </p:spPr>
        <p:txBody>
          <a:bodyPr bIns="91440" tIns="91440"/>
          <a:p>
            <a:r>
              <a:rPr lang="en-US" sz="3600">
                <a:solidFill>
                  <a:srgbClr val="b4ad9e"/>
                </a:solidFill>
                <a:latin typeface="Trebuchet MS"/>
                <a:ea typeface="Trebuchet MS"/>
              </a:rPr>
              <a:t>Cammi, Martín</a:t>
            </a:r>
            <a:endParaRPr/>
          </a:p>
          <a:p>
            <a:r>
              <a:rPr lang="en-US" sz="3600">
                <a:solidFill>
                  <a:srgbClr val="b4ad9e"/>
                </a:solidFill>
                <a:latin typeface="Trebuchet MS"/>
                <a:ea typeface="Trebuchet MS"/>
              </a:rPr>
              <a:t>Capello, Matías</a:t>
            </a:r>
            <a:endParaRPr/>
          </a:p>
          <a:p>
            <a:r>
              <a:rPr lang="en-US" sz="3600">
                <a:solidFill>
                  <a:srgbClr val="b4ad9e"/>
                </a:solidFill>
                <a:latin typeface="Trebuchet MS"/>
                <a:ea typeface="Trebuchet MS"/>
              </a:rPr>
              <a:t>Fabrizio, Pablo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e6d6bd"/>
                </a:solidFill>
                <a:latin typeface="Trebuchet MS"/>
                <a:ea typeface="Trebuchet MS"/>
              </a:rPr>
              <a:t>Where2Eat: Objetivo 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Contexto: 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Posibilidad de obtener información de restaurants en cualquier momento y lugar.</a:t>
            </a: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
</a:t>
            </a: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Motivación: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 Brindar un servicio de búsqueda de restaurantes por nombre y tipo de comida cercanos a la posición del cliente.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Público objetivo: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 Clientes con smatphones que suelen salir a comer frecuentemente.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Caso de uso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22040" y="1249560"/>
            <a:ext cx="2152080" cy="3822840"/>
          </a:xfrm>
          <a:prstGeom prst="rect">
            <a:avLst/>
          </a:prstGeom>
          <a:blipFill>
            <a:blip r:embed="rId1"/>
          </a:blipFill>
        </p:spPr>
      </p:sp>
      <p:sp>
        <p:nvSpPr>
          <p:cNvPr id="80" name="CustomShape 3"/>
          <p:cNvSpPr/>
          <p:nvPr/>
        </p:nvSpPr>
        <p:spPr>
          <a:xfrm>
            <a:off x="2336400" y="1249560"/>
            <a:ext cx="2187000" cy="3822840"/>
          </a:xfrm>
          <a:prstGeom prst="rect">
            <a:avLst/>
          </a:prstGeom>
          <a:blipFill>
            <a:blip r:embed="rId2"/>
          </a:blipFill>
        </p:spPr>
      </p:sp>
      <p:sp>
        <p:nvSpPr>
          <p:cNvPr id="81" name="CustomShape 4"/>
          <p:cNvSpPr/>
          <p:nvPr/>
        </p:nvSpPr>
        <p:spPr>
          <a:xfrm>
            <a:off x="6856560" y="1249560"/>
            <a:ext cx="2152080" cy="3822840"/>
          </a:xfrm>
          <a:prstGeom prst="rect">
            <a:avLst/>
          </a:prstGeom>
          <a:blipFill>
            <a:blip r:embed="rId3"/>
          </a:blipFill>
        </p:spPr>
      </p:sp>
      <p:sp>
        <p:nvSpPr>
          <p:cNvPr id="82" name="CustomShape 5"/>
          <p:cNvSpPr/>
          <p:nvPr/>
        </p:nvSpPr>
        <p:spPr>
          <a:xfrm>
            <a:off x="4592880" y="1249560"/>
            <a:ext cx="2187000" cy="3822840"/>
          </a:xfrm>
          <a:prstGeom prst="rect">
            <a:avLst/>
          </a:prstGeom>
          <a:blipFill>
            <a:blip r:embed="rId4"/>
          </a:blipFill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Arquitectura y requisitos mínimos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 </a:t>
            </a: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Interacción con API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: GoogleMapsAPI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
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 </a:t>
            </a: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Conexión con un servidor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 Servidor de restaurants via Json (propio)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 Servidor de recorridos de Google via Json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</a:t>
            </a: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 Interacción con otras aplicaciones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 Agenda, Mail, Llamada telefónica.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Funcionalidades adicionales.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 </a:t>
            </a: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Geolocalización: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 ubicación del cliente.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 </a:t>
            </a: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Recorrido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: Dibujo de la ruta al restaurant.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- Distancia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: cálculo de las distancias.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Extensiones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: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
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 Visualización de varios restaurants, salvado </a:t>
            </a:r>
            <a:r>
              <a:rPr lang="en-US" sz="2900">
                <a:solidFill>
                  <a:srgbClr val="535353"/>
                </a:solidFill>
                <a:latin typeface="Trebuchet MS"/>
                <a:ea typeface="Trebuchet MS"/>
              </a:rPr>
              <a:t>de 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restaurants favoritos, comentarios, precios.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