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11460" r:id="rId4"/>
    <p:sldId id="257" r:id="rId6"/>
    <p:sldId id="11499" r:id="rId7"/>
    <p:sldId id="271" r:id="rId8"/>
    <p:sldId id="262" r:id="rId9"/>
    <p:sldId id="274" r:id="rId10"/>
    <p:sldId id="11474" r:id="rId11"/>
    <p:sldId id="273" r:id="rId12"/>
    <p:sldId id="11475" r:id="rId13"/>
    <p:sldId id="275" r:id="rId14"/>
    <p:sldId id="11476" r:id="rId15"/>
    <p:sldId id="11477" r:id="rId16"/>
    <p:sldId id="11478" r:id="rId17"/>
    <p:sldId id="11479" r:id="rId18"/>
    <p:sldId id="11480" r:id="rId19"/>
    <p:sldId id="11481" r:id="rId20"/>
    <p:sldId id="11482" r:id="rId21"/>
    <p:sldId id="11483" r:id="rId22"/>
    <p:sldId id="11484" r:id="rId23"/>
    <p:sldId id="11485" r:id="rId24"/>
    <p:sldId id="11486" r:id="rId25"/>
    <p:sldId id="11487" r:id="rId26"/>
    <p:sldId id="11488" r:id="rId27"/>
    <p:sldId id="11489" r:id="rId28"/>
    <p:sldId id="11490" r:id="rId29"/>
    <p:sldId id="11500" r:id="rId30"/>
    <p:sldId id="11491" r:id="rId31"/>
    <p:sldId id="11492" r:id="rId32"/>
    <p:sldId id="11493" r:id="rId33"/>
    <p:sldId id="11497" r:id="rId34"/>
    <p:sldId id="11501" r:id="rId35"/>
    <p:sldId id="11502" r:id="rId36"/>
    <p:sldId id="11503" r:id="rId37"/>
    <p:sldId id="11504" r:id="rId38"/>
    <p:sldId id="11505" r:id="rId39"/>
    <p:sldId id="11506" r:id="rId40"/>
    <p:sldId id="11507" r:id="rId41"/>
    <p:sldId id="11508" r:id="rId42"/>
    <p:sldId id="11509" r:id="rId43"/>
    <p:sldId id="11510" r:id="rId44"/>
    <p:sldId id="11511" r:id="rId45"/>
    <p:sldId id="270" r:id="rId46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48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0" Type="http://schemas.openxmlformats.org/officeDocument/2006/relationships/tags" Target="tags/tag20.xml"/><Relationship Id="rId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06976-F3AD-4F54-948D-649C14BF77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DA786-0067-4865-995C-67D54E0FC8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3F3D-AA8F-4219-AEDF-32D4B367C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25F68-FF14-472E-80A1-76F45EE0BB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hyperlink" Target="&#25253;&#21517;&#29992;&#25143;&#24314;&#27169;&#20998;&#26512;.md" TargetMode="External"/><Relationship Id="rId3" Type="http://schemas.openxmlformats.org/officeDocument/2006/relationships/hyperlink" Target="&#25253;&#21517;&#29992;&#25143;&#38656;&#27714;&#20998;&#26512;.md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0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&#25253;&#21517;&#29992;&#25143;&#30475;&#26495;.md" TargetMode="External"/><Relationship Id="rId3" Type="http://schemas.openxmlformats.org/officeDocument/2006/relationships/tags" Target="../tags/tag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819" cy="6858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H="1">
            <a:off x="2033270" y="1024890"/>
            <a:ext cx="887666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  <a:defRPr/>
            </a:pPr>
            <a:r>
              <a: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报名用户看板</a:t>
            </a:r>
            <a:endParaRPr lang="zh-CN" alt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70545" y="-184332"/>
            <a:ext cx="4880883" cy="4878296"/>
            <a:chOff x="-228601" y="33383"/>
            <a:chExt cx="4880883" cy="487829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0" t="47203" b="43007"/>
            <a:stretch>
              <a:fillRect/>
            </a:stretch>
          </p:blipFill>
          <p:spPr>
            <a:xfrm>
              <a:off x="292553" y="33383"/>
              <a:ext cx="4359729" cy="1066800"/>
            </a:xfrm>
            <a:custGeom>
              <a:avLst/>
              <a:gdLst>
                <a:gd name="connsiteX0" fmla="*/ 0 w 4359729"/>
                <a:gd name="connsiteY0" fmla="*/ 0 h 1066800"/>
                <a:gd name="connsiteX1" fmla="*/ 4359729 w 4359729"/>
                <a:gd name="connsiteY1" fmla="*/ 0 h 1066800"/>
                <a:gd name="connsiteX2" fmla="*/ 4359729 w 4359729"/>
                <a:gd name="connsiteY2" fmla="*/ 1066800 h 1066800"/>
                <a:gd name="connsiteX3" fmla="*/ 0 w 4359729"/>
                <a:gd name="connsiteY3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729" h="1066800">
                  <a:moveTo>
                    <a:pt x="0" y="0"/>
                  </a:moveTo>
                  <a:lnTo>
                    <a:pt x="4359729" y="0"/>
                  </a:lnTo>
                  <a:lnTo>
                    <a:pt x="4359729" y="1066800"/>
                  </a:lnTo>
                  <a:lnTo>
                    <a:pt x="0" y="1066800"/>
                  </a:lnTo>
                  <a:close/>
                </a:path>
              </a:pathLst>
            </a:cu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0" t="47203" b="43007"/>
            <a:stretch>
              <a:fillRect/>
            </a:stretch>
          </p:blipFill>
          <p:spPr>
            <a:xfrm rot="5400000">
              <a:off x="-1875066" y="2198415"/>
              <a:ext cx="4359729" cy="1066800"/>
            </a:xfrm>
            <a:custGeom>
              <a:avLst/>
              <a:gdLst>
                <a:gd name="connsiteX0" fmla="*/ 0 w 4359729"/>
                <a:gd name="connsiteY0" fmla="*/ 0 h 1066800"/>
                <a:gd name="connsiteX1" fmla="*/ 4359729 w 4359729"/>
                <a:gd name="connsiteY1" fmla="*/ 0 h 1066800"/>
                <a:gd name="connsiteX2" fmla="*/ 4359729 w 4359729"/>
                <a:gd name="connsiteY2" fmla="*/ 1066800 h 1066800"/>
                <a:gd name="connsiteX3" fmla="*/ 0 w 4359729"/>
                <a:gd name="connsiteY3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729" h="1066800">
                  <a:moveTo>
                    <a:pt x="0" y="0"/>
                  </a:moveTo>
                  <a:lnTo>
                    <a:pt x="4359729" y="0"/>
                  </a:lnTo>
                  <a:lnTo>
                    <a:pt x="4359729" y="1066800"/>
                  </a:lnTo>
                  <a:lnTo>
                    <a:pt x="0" y="1066800"/>
                  </a:lnTo>
                  <a:close/>
                </a:path>
              </a:pathLst>
            </a:custGeom>
          </p:spPr>
        </p:pic>
      </p:grpSp>
      <p:grpSp>
        <p:nvGrpSpPr>
          <p:cNvPr id="19" name="组合 18"/>
          <p:cNvGrpSpPr/>
          <p:nvPr/>
        </p:nvGrpSpPr>
        <p:grpSpPr>
          <a:xfrm rot="10800000">
            <a:off x="7483482" y="2164036"/>
            <a:ext cx="4880883" cy="4878296"/>
            <a:chOff x="-228601" y="33383"/>
            <a:chExt cx="4880883" cy="4878296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0" t="47203" b="43007"/>
            <a:stretch>
              <a:fillRect/>
            </a:stretch>
          </p:blipFill>
          <p:spPr>
            <a:xfrm>
              <a:off x="292553" y="33383"/>
              <a:ext cx="4359729" cy="1066800"/>
            </a:xfrm>
            <a:custGeom>
              <a:avLst/>
              <a:gdLst>
                <a:gd name="connsiteX0" fmla="*/ 0 w 4359729"/>
                <a:gd name="connsiteY0" fmla="*/ 0 h 1066800"/>
                <a:gd name="connsiteX1" fmla="*/ 4359729 w 4359729"/>
                <a:gd name="connsiteY1" fmla="*/ 0 h 1066800"/>
                <a:gd name="connsiteX2" fmla="*/ 4359729 w 4359729"/>
                <a:gd name="connsiteY2" fmla="*/ 1066800 h 1066800"/>
                <a:gd name="connsiteX3" fmla="*/ 0 w 4359729"/>
                <a:gd name="connsiteY3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729" h="1066800">
                  <a:moveTo>
                    <a:pt x="0" y="0"/>
                  </a:moveTo>
                  <a:lnTo>
                    <a:pt x="4359729" y="0"/>
                  </a:lnTo>
                  <a:lnTo>
                    <a:pt x="4359729" y="1066800"/>
                  </a:lnTo>
                  <a:lnTo>
                    <a:pt x="0" y="1066800"/>
                  </a:lnTo>
                  <a:close/>
                </a:path>
              </a:pathLst>
            </a:cu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0" t="47203" b="43007"/>
            <a:stretch>
              <a:fillRect/>
            </a:stretch>
          </p:blipFill>
          <p:spPr>
            <a:xfrm rot="5400000">
              <a:off x="-1875066" y="2198415"/>
              <a:ext cx="4359729" cy="1066800"/>
            </a:xfrm>
            <a:custGeom>
              <a:avLst/>
              <a:gdLst>
                <a:gd name="connsiteX0" fmla="*/ 0 w 4359729"/>
                <a:gd name="connsiteY0" fmla="*/ 0 h 1066800"/>
                <a:gd name="connsiteX1" fmla="*/ 4359729 w 4359729"/>
                <a:gd name="connsiteY1" fmla="*/ 0 h 1066800"/>
                <a:gd name="connsiteX2" fmla="*/ 4359729 w 4359729"/>
                <a:gd name="connsiteY2" fmla="*/ 1066800 h 1066800"/>
                <a:gd name="connsiteX3" fmla="*/ 0 w 4359729"/>
                <a:gd name="connsiteY3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729" h="1066800">
                  <a:moveTo>
                    <a:pt x="0" y="0"/>
                  </a:moveTo>
                  <a:lnTo>
                    <a:pt x="4359729" y="0"/>
                  </a:lnTo>
                  <a:lnTo>
                    <a:pt x="4359729" y="1066800"/>
                  </a:lnTo>
                  <a:lnTo>
                    <a:pt x="0" y="1066800"/>
                  </a:lnTo>
                  <a:close/>
                </a:path>
              </a:pathLst>
            </a:custGeom>
          </p:spPr>
        </p:pic>
      </p:grp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03" b="43007"/>
          <a:stretch>
            <a:fillRect/>
          </a:stretch>
        </p:blipFill>
        <p:spPr>
          <a:xfrm>
            <a:off x="647700" y="2895600"/>
            <a:ext cx="10896600" cy="1066800"/>
          </a:xfrm>
          <a:custGeom>
            <a:avLst/>
            <a:gdLst>
              <a:gd name="connsiteX0" fmla="*/ 6159500 w 10896600"/>
              <a:gd name="connsiteY0" fmla="*/ 0 h 1066800"/>
              <a:gd name="connsiteX1" fmla="*/ 10896600 w 10896600"/>
              <a:gd name="connsiteY1" fmla="*/ 0 h 1066800"/>
              <a:gd name="connsiteX2" fmla="*/ 10896600 w 10896600"/>
              <a:gd name="connsiteY2" fmla="*/ 1066800 h 1066800"/>
              <a:gd name="connsiteX3" fmla="*/ 6159500 w 10896600"/>
              <a:gd name="connsiteY3" fmla="*/ 1066800 h 1066800"/>
              <a:gd name="connsiteX4" fmla="*/ 0 w 10896600"/>
              <a:gd name="connsiteY4" fmla="*/ 0 h 1066800"/>
              <a:gd name="connsiteX5" fmla="*/ 4775200 w 10896600"/>
              <a:gd name="connsiteY5" fmla="*/ 0 h 1066800"/>
              <a:gd name="connsiteX6" fmla="*/ 4775200 w 10896600"/>
              <a:gd name="connsiteY6" fmla="*/ 1066800 h 1066800"/>
              <a:gd name="connsiteX7" fmla="*/ 0 w 10896600"/>
              <a:gd name="connsiteY7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96600" h="1066800">
                <a:moveTo>
                  <a:pt x="6159500" y="0"/>
                </a:moveTo>
                <a:lnTo>
                  <a:pt x="10896600" y="0"/>
                </a:lnTo>
                <a:lnTo>
                  <a:pt x="10896600" y="1066800"/>
                </a:lnTo>
                <a:lnTo>
                  <a:pt x="6159500" y="1066800"/>
                </a:lnTo>
                <a:close/>
                <a:moveTo>
                  <a:pt x="0" y="0"/>
                </a:moveTo>
                <a:lnTo>
                  <a:pt x="4775200" y="0"/>
                </a:lnTo>
                <a:lnTo>
                  <a:pt x="4775200" y="1066800"/>
                </a:lnTo>
                <a:lnTo>
                  <a:pt x="0" y="1066800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5521325" y="3193415"/>
            <a:ext cx="13931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Hairline" panose="00000300000000000000" pitchFamily="50" charset="0"/>
              </a:rPr>
              <a:t>zhu ti</a:t>
            </a:r>
            <a:endParaRPr lang="en-US" altLang="zh-CN" u="heavy" dirty="0">
              <a:solidFill>
                <a:schemeClr val="tx1">
                  <a:lumMod val="95000"/>
                  <a:lumOff val="5000"/>
                </a:schemeClr>
              </a:solidFill>
              <a:latin typeface="Montserrat Hairline" panose="00000300000000000000" pitchFamily="50" charset="0"/>
            </a:endParaRPr>
          </a:p>
          <a:p>
            <a:pPr algn="ctr"/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Montserrat Hairline" panose="000003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0545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7" name="组合 16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3348588" y="2842986"/>
            <a:ext cx="5494877" cy="2440214"/>
            <a:chOff x="2414320" y="2951490"/>
            <a:chExt cx="5494877" cy="2440214"/>
          </a:xfrm>
        </p:grpSpPr>
        <p:sp>
          <p:nvSpPr>
            <p:cNvPr id="13" name="1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 flipH="1">
              <a:off x="5472142" y="1436305"/>
              <a:ext cx="207645" cy="4666464"/>
            </a:xfrm>
            <a:prstGeom prst="rect">
              <a:avLst/>
            </a:prstGeom>
            <a:noFill/>
            <a:ln w="127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MV Boli" panose="02000500030200090000" pitchFamily="2" charset="0"/>
                  <a:sym typeface="微软雅黑 Light" panose="020B0502040204020203" pitchFamily="34" charset="-122"/>
                </a:rPr>
                <a:t>总报名量中来源渠道为线上访客渠道的报名总量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MV Boli" panose="02000500030200090000" pitchFamily="2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82256" y="2995032"/>
              <a:ext cx="2727131" cy="523220"/>
              <a:chOff x="4875167" y="1574135"/>
              <a:chExt cx="2727131" cy="52322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875167" y="1574135"/>
                <a:ext cx="489236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en-US" altLang="zh-CN" sz="2800" dirty="0">
                    <a:solidFill>
                      <a:srgbClr val="131313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</a:rPr>
                  <a:t>04</a:t>
                </a:r>
                <a:endParaRPr lang="zh-CN" altLang="en-US" sz="2800" dirty="0">
                  <a:solidFill>
                    <a:srgbClr val="131313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366079" y="1596975"/>
                <a:ext cx="2236219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线上报名量</a:t>
                </a:r>
                <a:endParaRPr lang="zh-CN" altLang="en-US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067463" y="2951490"/>
              <a:ext cx="0" cy="2440214"/>
            </a:xfrm>
            <a:prstGeom prst="line">
              <a:avLst/>
            </a:prstGeom>
            <a:ln w="63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4320" y="3537504"/>
              <a:ext cx="4586514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52765" y="-184332"/>
            <a:ext cx="12534910" cy="7226664"/>
            <a:chOff x="-170545" y="-184332"/>
            <a:chExt cx="12534910" cy="722666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61" name="图片 6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36" name="组合 35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1128604" y="1585501"/>
            <a:ext cx="9934792" cy="2384630"/>
            <a:chOff x="1128604" y="1788703"/>
            <a:chExt cx="9934792" cy="2384630"/>
          </a:xfrm>
        </p:grpSpPr>
        <p:grpSp>
          <p:nvGrpSpPr>
            <p:cNvPr id="7" name="组合 6"/>
            <p:cNvGrpSpPr/>
            <p:nvPr/>
          </p:nvGrpSpPr>
          <p:grpSpPr>
            <a:xfrm>
              <a:off x="1128604" y="1788703"/>
              <a:ext cx="4586514" cy="2159185"/>
              <a:chOff x="1386113" y="1678506"/>
              <a:chExt cx="4586514" cy="2159185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2039256" y="1678506"/>
                <a:ext cx="0" cy="2159185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本框 4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01</a:t>
                </a:r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维度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080292" y="2229875"/>
                <a:ext cx="2953852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线上线下	时间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476882" y="1788703"/>
              <a:ext cx="4586514" cy="2384630"/>
              <a:chOff x="1386113" y="1678506"/>
              <a:chExt cx="4586514" cy="2384630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2039256" y="1678506"/>
                <a:ext cx="0" cy="2384630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02</a:t>
                </a:r>
                <a:endParaRPr lang="zh-CN" altLang="en-US" dirty="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080292" y="2229875"/>
                <a:ext cx="2953852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报名人数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128604" y="3970131"/>
            <a:ext cx="11063278" cy="2005401"/>
            <a:chOff x="1128604" y="3839504"/>
            <a:chExt cx="11063278" cy="2005401"/>
          </a:xfrm>
        </p:grpSpPr>
        <p:grpSp>
          <p:nvGrpSpPr>
            <p:cNvPr id="43" name="组合 42"/>
            <p:cNvGrpSpPr/>
            <p:nvPr/>
          </p:nvGrpSpPr>
          <p:grpSpPr>
            <a:xfrm>
              <a:off x="1128604" y="3839504"/>
              <a:ext cx="4586514" cy="2005401"/>
              <a:chOff x="1386113" y="1678506"/>
              <a:chExt cx="4586514" cy="2005401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03</a:t>
                </a:r>
                <a:endParaRPr lang="zh-CN" altLang="en-US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涉及表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080168" y="2229686"/>
                <a:ext cx="3891915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customer_relationship（客户意向表）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6476882" y="3839504"/>
              <a:ext cx="5715000" cy="2005401"/>
              <a:chOff x="1386113" y="1678506"/>
              <a:chExt cx="5715000" cy="2005401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04</a:t>
                </a:r>
                <a:endParaRPr lang="zh-CN" altLang="en-US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涉及字段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080168" y="2229686"/>
                <a:ext cx="5020945" cy="82994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customer_relationship：id，payment_state，payment_time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origin_type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0545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7" name="组合 16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3348588" y="2842986"/>
            <a:ext cx="5494877" cy="2440214"/>
            <a:chOff x="2414320" y="2951490"/>
            <a:chExt cx="5494877" cy="2440214"/>
          </a:xfrm>
        </p:grpSpPr>
        <p:sp>
          <p:nvSpPr>
            <p:cNvPr id="13" name="1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 flipH="1">
              <a:off x="5472142" y="1436305"/>
              <a:ext cx="207645" cy="4666464"/>
            </a:xfrm>
            <a:prstGeom prst="rect">
              <a:avLst/>
            </a:prstGeom>
            <a:noFill/>
            <a:ln w="127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MV Boli" panose="02000500030200090000" pitchFamily="2" charset="0"/>
                  <a:sym typeface="微软雅黑 Light" panose="020B0502040204020203" pitchFamily="34" charset="-122"/>
                </a:rPr>
                <a:t>统计期内，新增的意向客户中报名的客户占比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MV Boli" panose="02000500030200090000" pitchFamily="2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33012" y="2995032"/>
              <a:ext cx="3517900" cy="729653"/>
              <a:chOff x="4825923" y="1574135"/>
              <a:chExt cx="3517900" cy="729653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825923" y="1574135"/>
                <a:ext cx="538480" cy="521970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en-US" altLang="zh-CN" sz="2800" dirty="0">
                    <a:solidFill>
                      <a:srgbClr val="131313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</a:rPr>
                  <a:t>05</a:t>
                </a:r>
                <a:endParaRPr lang="zh-CN" altLang="en-US" sz="2800" dirty="0">
                  <a:solidFill>
                    <a:srgbClr val="131313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366308" y="1596995"/>
                <a:ext cx="2977515" cy="706793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意向用户报名转化率</a:t>
                </a:r>
                <a:endParaRPr lang="zh-CN" altLang="en-US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067463" y="2951490"/>
              <a:ext cx="0" cy="2440214"/>
            </a:xfrm>
            <a:prstGeom prst="line">
              <a:avLst/>
            </a:prstGeom>
            <a:ln w="63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4320" y="3537504"/>
              <a:ext cx="4586514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52765" y="-184332"/>
            <a:ext cx="12534910" cy="7226664"/>
            <a:chOff x="-170545" y="-184332"/>
            <a:chExt cx="12534910" cy="722666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61" name="图片 6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36" name="组合 35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1128604" y="1585501"/>
            <a:ext cx="9935518" cy="2384630"/>
            <a:chOff x="1128604" y="1788703"/>
            <a:chExt cx="9935518" cy="2384630"/>
          </a:xfrm>
        </p:grpSpPr>
        <p:grpSp>
          <p:nvGrpSpPr>
            <p:cNvPr id="7" name="组合 6"/>
            <p:cNvGrpSpPr/>
            <p:nvPr/>
          </p:nvGrpSpPr>
          <p:grpSpPr>
            <a:xfrm>
              <a:off x="1128604" y="1788703"/>
              <a:ext cx="4586514" cy="2159185"/>
              <a:chOff x="1386113" y="1678506"/>
              <a:chExt cx="4586514" cy="2159185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2039256" y="1678506"/>
                <a:ext cx="0" cy="2159185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本框 4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01</a:t>
                </a:r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维度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080292" y="2229875"/>
                <a:ext cx="2953852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线上线下	时间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476882" y="1788703"/>
              <a:ext cx="4587240" cy="2384630"/>
              <a:chOff x="1386113" y="1678506"/>
              <a:chExt cx="4587240" cy="2384630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2039256" y="1678506"/>
                <a:ext cx="0" cy="2384630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02</a:t>
                </a:r>
                <a:endParaRPr lang="zh-CN" altLang="en-US" dirty="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080168" y="2229686"/>
                <a:ext cx="3893185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报名转化率=全部报名人数/全部新增的意向人数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128604" y="3970131"/>
            <a:ext cx="11063278" cy="2005401"/>
            <a:chOff x="1128604" y="3839504"/>
            <a:chExt cx="11063278" cy="2005401"/>
          </a:xfrm>
        </p:grpSpPr>
        <p:grpSp>
          <p:nvGrpSpPr>
            <p:cNvPr id="43" name="组合 42"/>
            <p:cNvGrpSpPr/>
            <p:nvPr/>
          </p:nvGrpSpPr>
          <p:grpSpPr>
            <a:xfrm>
              <a:off x="1128604" y="3839504"/>
              <a:ext cx="4586514" cy="2005401"/>
              <a:chOff x="1386113" y="1678506"/>
              <a:chExt cx="4586514" cy="2005401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03</a:t>
                </a:r>
                <a:endParaRPr lang="zh-CN" altLang="en-US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涉及表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080168" y="2229686"/>
                <a:ext cx="3891915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customer_relationship（客户意向表）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6476882" y="3839504"/>
              <a:ext cx="5715000" cy="2005401"/>
              <a:chOff x="1386113" y="1678506"/>
              <a:chExt cx="5715000" cy="2005401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04</a:t>
                </a:r>
                <a:endParaRPr lang="zh-CN" altLang="en-US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涉及字段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080168" y="2229686"/>
                <a:ext cx="5020945" cy="82994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customer_relationship：id，payment_state，payment_time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0545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7" name="组合 16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3348588" y="2842986"/>
            <a:ext cx="5494877" cy="2440214"/>
            <a:chOff x="2414320" y="2951490"/>
            <a:chExt cx="5494877" cy="2440214"/>
          </a:xfrm>
        </p:grpSpPr>
        <p:sp>
          <p:nvSpPr>
            <p:cNvPr id="13" name="1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 flipH="1">
              <a:off x="5472142" y="1436305"/>
              <a:ext cx="207645" cy="4666464"/>
            </a:xfrm>
            <a:prstGeom prst="rect">
              <a:avLst/>
            </a:prstGeom>
            <a:noFill/>
            <a:ln w="127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MV Boli" panose="02000500030200090000" pitchFamily="2" charset="0"/>
                  <a:sym typeface="微软雅黑 Light" panose="020B0502040204020203" pitchFamily="34" charset="-122"/>
                </a:rPr>
                <a:t>线上报名量/线上有效线索量，此处的线索量需要排除已申诉数据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MV Boli" panose="02000500030200090000" pitchFamily="2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33012" y="2995032"/>
              <a:ext cx="3517900" cy="521970"/>
              <a:chOff x="4825923" y="1574135"/>
              <a:chExt cx="3517900" cy="52197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825923" y="1574135"/>
                <a:ext cx="538480" cy="521970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en-US" altLang="zh-CN" sz="2800" dirty="0">
                    <a:solidFill>
                      <a:srgbClr val="131313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</a:rPr>
                  <a:t>06</a:t>
                </a:r>
                <a:endParaRPr lang="zh-CN" altLang="en-US" sz="2800" dirty="0">
                  <a:solidFill>
                    <a:srgbClr val="131313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366308" y="1596995"/>
                <a:ext cx="2977515" cy="285274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有效线索报名转化率</a:t>
                </a:r>
                <a:endParaRPr lang="zh-CN" altLang="en-US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067463" y="2951490"/>
              <a:ext cx="0" cy="2440214"/>
            </a:xfrm>
            <a:prstGeom prst="line">
              <a:avLst/>
            </a:prstGeom>
            <a:ln w="63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4320" y="3537504"/>
              <a:ext cx="4586514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52765" y="-184332"/>
            <a:ext cx="12534910" cy="7226664"/>
            <a:chOff x="-170545" y="-184332"/>
            <a:chExt cx="12534910" cy="722666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61" name="图片 6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36" name="组合 35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1128604" y="1585501"/>
            <a:ext cx="9935518" cy="2384630"/>
            <a:chOff x="1128604" y="1788703"/>
            <a:chExt cx="9935518" cy="2384630"/>
          </a:xfrm>
        </p:grpSpPr>
        <p:grpSp>
          <p:nvGrpSpPr>
            <p:cNvPr id="7" name="组合 6"/>
            <p:cNvGrpSpPr/>
            <p:nvPr/>
          </p:nvGrpSpPr>
          <p:grpSpPr>
            <a:xfrm>
              <a:off x="1128604" y="1788703"/>
              <a:ext cx="4586514" cy="2159185"/>
              <a:chOff x="1386113" y="1678506"/>
              <a:chExt cx="4586514" cy="2159185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2039256" y="1678506"/>
                <a:ext cx="0" cy="2159185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本框 4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01</a:t>
                </a:r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维度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080292" y="2229875"/>
                <a:ext cx="2953852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线上线下	时间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476882" y="1788703"/>
              <a:ext cx="4587240" cy="2384630"/>
              <a:chOff x="1386113" y="1678506"/>
              <a:chExt cx="4587240" cy="2384630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2039256" y="1678506"/>
                <a:ext cx="0" cy="2384630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02</a:t>
                </a:r>
                <a:endParaRPr lang="zh-CN" altLang="en-US" dirty="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080168" y="2229686"/>
                <a:ext cx="3893185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报名转换率=线上报名量/线上有效线索量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128604" y="3970131"/>
            <a:ext cx="11063278" cy="2119630"/>
            <a:chOff x="1128604" y="3839504"/>
            <a:chExt cx="11063278" cy="2119630"/>
          </a:xfrm>
        </p:grpSpPr>
        <p:grpSp>
          <p:nvGrpSpPr>
            <p:cNvPr id="43" name="组合 42"/>
            <p:cNvGrpSpPr/>
            <p:nvPr/>
          </p:nvGrpSpPr>
          <p:grpSpPr>
            <a:xfrm>
              <a:off x="1128604" y="3839504"/>
              <a:ext cx="4586514" cy="2005401"/>
              <a:chOff x="1386113" y="1678506"/>
              <a:chExt cx="4586514" cy="2005401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03</a:t>
                </a:r>
                <a:endParaRPr lang="zh-CN" altLang="en-US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涉及表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080168" y="2229686"/>
                <a:ext cx="3891915" cy="119888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customer_relationship（客户意向表）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customer_clue（客户线索表）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customer_appeal（线索申诉表）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6476882" y="3839504"/>
              <a:ext cx="5715000" cy="2119630"/>
              <a:chOff x="1386113" y="1678506"/>
              <a:chExt cx="5715000" cy="2119630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04</a:t>
                </a:r>
                <a:endParaRPr lang="zh-CN" altLang="en-US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涉及字段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080168" y="2229686"/>
                <a:ext cx="5020945" cy="156845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customer_relationship：id，payment_state，payment_time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customer_clue：id，customer_relationship_id，clue_state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deleted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customer_appeal：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id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appeal_status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0545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7" name="组合 16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3348588" y="2842986"/>
            <a:ext cx="5494877" cy="2440214"/>
            <a:chOff x="2414320" y="2951490"/>
            <a:chExt cx="5494877" cy="2440214"/>
          </a:xfrm>
        </p:grpSpPr>
        <p:sp>
          <p:nvSpPr>
            <p:cNvPr id="13" name="1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 flipH="1">
              <a:off x="5472142" y="1436305"/>
              <a:ext cx="207645" cy="4666464"/>
            </a:xfrm>
            <a:prstGeom prst="rect">
              <a:avLst/>
            </a:prstGeom>
            <a:noFill/>
            <a:ln w="127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MV Boli" panose="02000500030200090000" pitchFamily="2" charset="0"/>
                  <a:sym typeface="微软雅黑 Light" panose="020B0502040204020203" pitchFamily="34" charset="-122"/>
                </a:rPr>
                <a:t>线上报名量/线上有效线索量，此处的线索量需要排除已申诉数据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MV Boli" panose="02000500030200090000" pitchFamily="2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33012" y="2995032"/>
              <a:ext cx="3517900" cy="521970"/>
              <a:chOff x="4825923" y="1574135"/>
              <a:chExt cx="3517900" cy="52197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825923" y="1574135"/>
                <a:ext cx="538480" cy="521970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en-US" altLang="zh-CN" sz="2800" dirty="0">
                    <a:solidFill>
                      <a:srgbClr val="131313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</a:rPr>
                  <a:t>06</a:t>
                </a:r>
                <a:endParaRPr lang="zh-CN" altLang="en-US" sz="2800" dirty="0">
                  <a:solidFill>
                    <a:srgbClr val="131313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366308" y="1596995"/>
                <a:ext cx="2977515" cy="285274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有效线索报名转化率</a:t>
                </a:r>
                <a:endParaRPr lang="zh-CN" altLang="en-US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067463" y="2951490"/>
              <a:ext cx="0" cy="2440214"/>
            </a:xfrm>
            <a:prstGeom prst="line">
              <a:avLst/>
            </a:prstGeom>
            <a:ln w="63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4320" y="3537504"/>
              <a:ext cx="4586514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52765" y="-184332"/>
            <a:ext cx="12534910" cy="7226664"/>
            <a:chOff x="-170545" y="-184332"/>
            <a:chExt cx="12534910" cy="722666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61" name="图片 6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36" name="组合 35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1128604" y="1585501"/>
            <a:ext cx="9935518" cy="2384630"/>
            <a:chOff x="1128604" y="1788703"/>
            <a:chExt cx="9935518" cy="2384630"/>
          </a:xfrm>
        </p:grpSpPr>
        <p:grpSp>
          <p:nvGrpSpPr>
            <p:cNvPr id="7" name="组合 6"/>
            <p:cNvGrpSpPr/>
            <p:nvPr/>
          </p:nvGrpSpPr>
          <p:grpSpPr>
            <a:xfrm>
              <a:off x="1128604" y="1788703"/>
              <a:ext cx="4586514" cy="2159185"/>
              <a:chOff x="1386113" y="1678506"/>
              <a:chExt cx="4586514" cy="2159185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2039256" y="1678506"/>
                <a:ext cx="0" cy="2159185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本框 4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01</a:t>
                </a:r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维度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080292" y="2229875"/>
                <a:ext cx="2953852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线上线下	时间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476882" y="1788703"/>
              <a:ext cx="4587240" cy="2384630"/>
              <a:chOff x="1386113" y="1678506"/>
              <a:chExt cx="4587240" cy="2384630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2039256" y="1678506"/>
                <a:ext cx="0" cy="2384630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02</a:t>
                </a:r>
                <a:endParaRPr lang="zh-CN" altLang="en-US" dirty="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080168" y="2229686"/>
                <a:ext cx="3893185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报名转换率=线上报名量/线上有效线索量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128604" y="3970131"/>
            <a:ext cx="11063278" cy="2119630"/>
            <a:chOff x="1128604" y="3839504"/>
            <a:chExt cx="11063278" cy="2119630"/>
          </a:xfrm>
        </p:grpSpPr>
        <p:grpSp>
          <p:nvGrpSpPr>
            <p:cNvPr id="43" name="组合 42"/>
            <p:cNvGrpSpPr/>
            <p:nvPr/>
          </p:nvGrpSpPr>
          <p:grpSpPr>
            <a:xfrm>
              <a:off x="1128604" y="3839504"/>
              <a:ext cx="4586514" cy="2005401"/>
              <a:chOff x="1386113" y="1678506"/>
              <a:chExt cx="4586514" cy="2005401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03</a:t>
                </a:r>
                <a:endParaRPr lang="zh-CN" altLang="en-US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涉及表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080168" y="2229686"/>
                <a:ext cx="3891915" cy="119888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customer_relationship（客户意向表）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customer_clue（客户线索表）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customer_appeal（线索申诉表）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6476882" y="3839504"/>
              <a:ext cx="5715000" cy="2119630"/>
              <a:chOff x="1386113" y="1678506"/>
              <a:chExt cx="5715000" cy="2119630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04</a:t>
                </a:r>
                <a:endParaRPr lang="zh-CN" altLang="en-US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涉及字段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080168" y="2229686"/>
                <a:ext cx="5020945" cy="156845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customer_relationship：id，payment_state，payment_time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customer_clue：id，customer_relationship_id，clue_state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deleted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customer_appeal：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id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appeal_status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0545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7" name="组合 16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3348588" y="2842986"/>
            <a:ext cx="5494877" cy="2440214"/>
            <a:chOff x="2414320" y="2951490"/>
            <a:chExt cx="5494877" cy="2440214"/>
          </a:xfrm>
        </p:grpSpPr>
        <p:sp>
          <p:nvSpPr>
            <p:cNvPr id="13" name="1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 flipH="1">
              <a:off x="5472142" y="1436305"/>
              <a:ext cx="207645" cy="4666464"/>
            </a:xfrm>
            <a:prstGeom prst="rect">
              <a:avLst/>
            </a:prstGeom>
            <a:noFill/>
            <a:ln w="127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MV Boli" panose="02000500030200090000" pitchFamily="2" charset="0"/>
                  <a:sym typeface="微软雅黑 Light" panose="020B0502040204020203" pitchFamily="34" charset="-122"/>
                </a:rPr>
                <a:t>统计期内，每天报名人数的趋势图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MV Boli" panose="02000500030200090000" pitchFamily="2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33012" y="2995032"/>
              <a:ext cx="3517900" cy="521970"/>
              <a:chOff x="4825923" y="1574135"/>
              <a:chExt cx="3517900" cy="52197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825923" y="1574135"/>
                <a:ext cx="538480" cy="521970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en-US" altLang="zh-CN" sz="2800" dirty="0">
                    <a:solidFill>
                      <a:srgbClr val="131313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</a:rPr>
                  <a:t>07</a:t>
                </a:r>
                <a:endParaRPr lang="zh-CN" altLang="en-US" sz="2800" dirty="0">
                  <a:solidFill>
                    <a:srgbClr val="131313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366308" y="1596995"/>
                <a:ext cx="2977515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日报名趋势图</a:t>
                </a:r>
                <a:endParaRPr lang="en-US" altLang="zh-CN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067463" y="2951490"/>
              <a:ext cx="0" cy="2440214"/>
            </a:xfrm>
            <a:prstGeom prst="line">
              <a:avLst/>
            </a:prstGeom>
            <a:ln w="63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4320" y="3537504"/>
              <a:ext cx="4586514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52765" y="-184332"/>
            <a:ext cx="12534910" cy="7226664"/>
            <a:chOff x="-170545" y="-184332"/>
            <a:chExt cx="12534910" cy="722666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61" name="图片 6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36" name="组合 35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1128604" y="1585501"/>
            <a:ext cx="9935518" cy="2384630"/>
            <a:chOff x="1128604" y="1788703"/>
            <a:chExt cx="9935518" cy="2384630"/>
          </a:xfrm>
        </p:grpSpPr>
        <p:grpSp>
          <p:nvGrpSpPr>
            <p:cNvPr id="7" name="组合 6"/>
            <p:cNvGrpSpPr/>
            <p:nvPr/>
          </p:nvGrpSpPr>
          <p:grpSpPr>
            <a:xfrm>
              <a:off x="1128604" y="1788703"/>
              <a:ext cx="4586514" cy="2159185"/>
              <a:chOff x="1386113" y="1678506"/>
              <a:chExt cx="4586514" cy="2159185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2039256" y="1678506"/>
                <a:ext cx="0" cy="2159185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本框 4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01</a:t>
                </a:r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维度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080292" y="2229875"/>
                <a:ext cx="2953852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线上线下	时间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476882" y="1788703"/>
              <a:ext cx="4587240" cy="2384630"/>
              <a:chOff x="1386113" y="1678506"/>
              <a:chExt cx="4587240" cy="2384630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2039256" y="1678506"/>
                <a:ext cx="0" cy="2384630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02</a:t>
                </a:r>
                <a:endParaRPr lang="zh-CN" altLang="en-US" dirty="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080168" y="2229686"/>
                <a:ext cx="3893185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报名人数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128604" y="3970131"/>
            <a:ext cx="11063278" cy="2005401"/>
            <a:chOff x="1128604" y="3839504"/>
            <a:chExt cx="11063278" cy="2005401"/>
          </a:xfrm>
        </p:grpSpPr>
        <p:grpSp>
          <p:nvGrpSpPr>
            <p:cNvPr id="43" name="组合 42"/>
            <p:cNvGrpSpPr/>
            <p:nvPr/>
          </p:nvGrpSpPr>
          <p:grpSpPr>
            <a:xfrm>
              <a:off x="1128604" y="3839504"/>
              <a:ext cx="4586514" cy="2005401"/>
              <a:chOff x="1386113" y="1678506"/>
              <a:chExt cx="4586514" cy="2005401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03</a:t>
                </a:r>
                <a:endParaRPr lang="zh-CN" altLang="en-US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涉及表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080168" y="2229686"/>
                <a:ext cx="3891915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customer_relationship（客户意向表）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6476882" y="3839504"/>
              <a:ext cx="5715000" cy="2005401"/>
              <a:chOff x="1386113" y="1678506"/>
              <a:chExt cx="5715000" cy="2005401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04</a:t>
                </a:r>
                <a:endParaRPr lang="zh-CN" altLang="en-US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涉及字段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080168" y="2229686"/>
                <a:ext cx="5020945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customer_relationship：id，payment_state，payment_time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customer_relationship（客户意向表）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72450" y="-184332"/>
            <a:ext cx="12534910" cy="7226664"/>
            <a:chOff x="-170545" y="-184332"/>
            <a:chExt cx="12534910" cy="722666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29" name="组合 28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sp>
        <p:nvSpPr>
          <p:cNvPr id="15" name="文本框 14"/>
          <p:cNvSpPr txBox="1"/>
          <p:nvPr/>
        </p:nvSpPr>
        <p:spPr>
          <a:xfrm>
            <a:off x="3456408" y="2521764"/>
            <a:ext cx="43152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defRPr/>
            </a:pPr>
            <a:r>
              <a:rPr lang="en-US" altLang="zh-CN" sz="2800" dirty="0">
                <a:solidFill>
                  <a:srgbClr val="131313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01</a:t>
            </a:r>
            <a:endParaRPr lang="zh-CN" altLang="en-US" sz="2800" dirty="0">
              <a:solidFill>
                <a:srgbClr val="131313"/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89612" y="2588146"/>
            <a:ext cx="2236219" cy="39878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3" action="ppaction://hlinkfile"/>
              </a:rPr>
              <a:t>需求分析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>
            <a:hlinkClick r:id="rId4" action="ppaction://hlinkfile"/>
          </p:cNvPr>
          <p:cNvSpPr txBox="1"/>
          <p:nvPr/>
        </p:nvSpPr>
        <p:spPr>
          <a:xfrm>
            <a:off x="3939353" y="3631329"/>
            <a:ext cx="1198880" cy="39878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4" action="ppaction://hlinkfile"/>
              </a:rPr>
              <a:t>建模分析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56408" y="3592276"/>
            <a:ext cx="461986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defRPr/>
            </a:pPr>
            <a:r>
              <a:rPr lang="en-US" altLang="zh-CN" sz="2800" dirty="0">
                <a:solidFill>
                  <a:srgbClr val="131313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03</a:t>
            </a:r>
            <a:endParaRPr lang="zh-CN" altLang="en-US" sz="2800" dirty="0">
              <a:solidFill>
                <a:srgbClr val="131313"/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93508" y="2588145"/>
            <a:ext cx="1706880" cy="39878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需求分析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总结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29805" y="2521764"/>
            <a:ext cx="47961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defRPr/>
            </a:pPr>
            <a:r>
              <a:rPr lang="en-US" altLang="zh-CN" sz="2800" dirty="0">
                <a:solidFill>
                  <a:srgbClr val="131313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02</a:t>
            </a:r>
            <a:endParaRPr lang="zh-CN" altLang="en-US" sz="2800" dirty="0">
              <a:solidFill>
                <a:srgbClr val="131313"/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03649" y="3631330"/>
            <a:ext cx="1706880" cy="39878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建模分析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总结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19665" y="3592276"/>
            <a:ext cx="489236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defRPr/>
            </a:pPr>
            <a:r>
              <a:rPr lang="en-US" altLang="zh-CN" sz="2800" dirty="0">
                <a:solidFill>
                  <a:srgbClr val="131313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04</a:t>
            </a:r>
            <a:endParaRPr lang="zh-CN" altLang="en-US" sz="2800" dirty="0">
              <a:solidFill>
                <a:srgbClr val="131313"/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619153" y="2265377"/>
            <a:ext cx="7969692" cy="4812353"/>
            <a:chOff x="2619153" y="2265377"/>
            <a:chExt cx="7969692" cy="4812353"/>
          </a:xfrm>
        </p:grpSpPr>
        <p:grpSp>
          <p:nvGrpSpPr>
            <p:cNvPr id="38" name="组合 37"/>
            <p:cNvGrpSpPr/>
            <p:nvPr/>
          </p:nvGrpSpPr>
          <p:grpSpPr>
            <a:xfrm>
              <a:off x="2619153" y="2265377"/>
              <a:ext cx="7969692" cy="4258388"/>
              <a:chOff x="4180113" y="3574505"/>
              <a:chExt cx="7969692" cy="4258388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4833256" y="3574505"/>
                <a:ext cx="0" cy="4258388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4180113" y="5693107"/>
                <a:ext cx="7969692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1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2968717" y="2411266"/>
              <a:ext cx="138499" cy="4666464"/>
            </a:xfrm>
            <a:prstGeom prst="rect">
              <a:avLst/>
            </a:prstGeom>
            <a:noFill/>
            <a:ln w="127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MV Boli" panose="02000500030200090000" pitchFamily="2" charset="0"/>
                  <a:sym typeface="微软雅黑 Light" panose="020B0502040204020203" pitchFamily="34" charset="-122"/>
                </a:rPr>
                <a:t>ADD YOUR TITLE HERE.ADD YOUR TITLE HERE.ADD</a:t>
              </a:r>
              <a:endPara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MV Boli" panose="02000500030200090000" pitchFamily="2" charset="0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0545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7" name="组合 16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3348588" y="2842986"/>
            <a:ext cx="5391054" cy="2440214"/>
            <a:chOff x="2414320" y="2951490"/>
            <a:chExt cx="5391054" cy="2440214"/>
          </a:xfrm>
        </p:grpSpPr>
        <p:sp>
          <p:nvSpPr>
            <p:cNvPr id="13" name="1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 flipH="1">
              <a:off x="5264497" y="1436305"/>
              <a:ext cx="415290" cy="4666464"/>
            </a:xfrm>
            <a:prstGeom prst="rect">
              <a:avLst/>
            </a:prstGeom>
            <a:noFill/>
            <a:ln w="127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MV Boli" panose="02000500030200090000" pitchFamily="2" charset="0"/>
                  <a:sym typeface="微软雅黑 Light" panose="020B0502040204020203" pitchFamily="34" charset="-122"/>
                </a:rPr>
                <a:t>统计期内，全部报名学员中，校区学科排行榜，topN。A校区b学科第一，B校区a学科第二等等。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MV Boli" panose="02000500030200090000" pitchFamily="2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33012" y="2995032"/>
              <a:ext cx="4471670" cy="729615"/>
              <a:chOff x="4825923" y="1574135"/>
              <a:chExt cx="4471670" cy="729615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825923" y="1574135"/>
                <a:ext cx="538480" cy="521970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en-US" altLang="zh-CN" sz="2800" dirty="0">
                    <a:solidFill>
                      <a:srgbClr val="131313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</a:rPr>
                  <a:t>08</a:t>
                </a:r>
                <a:endParaRPr lang="zh-CN" altLang="en-US" sz="2800" dirty="0">
                  <a:solidFill>
                    <a:srgbClr val="131313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366308" y="1596995"/>
                <a:ext cx="3931285" cy="706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校区学科的报名学员TOP</a:t>
                </a:r>
                <a:endParaRPr lang="en-US" altLang="zh-CN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067463" y="2951490"/>
              <a:ext cx="0" cy="2440214"/>
            </a:xfrm>
            <a:prstGeom prst="line">
              <a:avLst/>
            </a:prstGeom>
            <a:ln w="63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4320" y="3537504"/>
              <a:ext cx="4586514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52765" y="-184332"/>
            <a:ext cx="12534910" cy="7226664"/>
            <a:chOff x="-170545" y="-184332"/>
            <a:chExt cx="12534910" cy="722666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61" name="图片 6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36" name="组合 35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1128604" y="1585501"/>
            <a:ext cx="9935518" cy="2384630"/>
            <a:chOff x="1128604" y="1788703"/>
            <a:chExt cx="9935518" cy="2384630"/>
          </a:xfrm>
        </p:grpSpPr>
        <p:grpSp>
          <p:nvGrpSpPr>
            <p:cNvPr id="7" name="组合 6"/>
            <p:cNvGrpSpPr/>
            <p:nvPr/>
          </p:nvGrpSpPr>
          <p:grpSpPr>
            <a:xfrm>
              <a:off x="1128604" y="1788703"/>
              <a:ext cx="4586514" cy="2159185"/>
              <a:chOff x="1386113" y="1678506"/>
              <a:chExt cx="4586514" cy="2159185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2039256" y="1678506"/>
                <a:ext cx="0" cy="2159185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本框 4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01</a:t>
                </a:r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维度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080292" y="2229875"/>
                <a:ext cx="2953852" cy="82994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校区	学科	时间	数据量N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476882" y="1788703"/>
              <a:ext cx="4587240" cy="2384630"/>
              <a:chOff x="1386113" y="1678506"/>
              <a:chExt cx="4587240" cy="2384630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2039256" y="1678506"/>
                <a:ext cx="0" cy="2384630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02</a:t>
                </a:r>
                <a:endParaRPr lang="zh-CN" altLang="en-US" dirty="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080168" y="2229686"/>
                <a:ext cx="3893185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报名人数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128604" y="3970131"/>
            <a:ext cx="11063278" cy="2119630"/>
            <a:chOff x="1128604" y="3839504"/>
            <a:chExt cx="11063278" cy="2119630"/>
          </a:xfrm>
        </p:grpSpPr>
        <p:grpSp>
          <p:nvGrpSpPr>
            <p:cNvPr id="43" name="组合 42"/>
            <p:cNvGrpSpPr/>
            <p:nvPr/>
          </p:nvGrpSpPr>
          <p:grpSpPr>
            <a:xfrm>
              <a:off x="1128604" y="3839504"/>
              <a:ext cx="4586514" cy="2005401"/>
              <a:chOff x="1386113" y="1678506"/>
              <a:chExt cx="4586514" cy="2005401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03</a:t>
                </a:r>
                <a:endParaRPr lang="zh-CN" altLang="en-US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涉及表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080168" y="2229686"/>
                <a:ext cx="3891915" cy="82994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customer_relationship（客户意向表）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itcast_clazz（报名课程表）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6476882" y="3839504"/>
              <a:ext cx="5715000" cy="2119630"/>
              <a:chOff x="1386113" y="1678506"/>
              <a:chExt cx="5715000" cy="2119630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04</a:t>
                </a:r>
                <a:endParaRPr lang="zh-CN" altLang="en-US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涉及字段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080168" y="2229686"/>
                <a:ext cx="5020945" cy="156845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customer_relationship：id，payment_state，payment_time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itcast_clazz_id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itcast_clazz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：id，itcast_school_id，itcast_school_name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itcast_subject_id，itcast_subject_name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0545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7" name="组合 16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3348588" y="2842986"/>
            <a:ext cx="5494877" cy="2440214"/>
            <a:chOff x="2414320" y="2951490"/>
            <a:chExt cx="5494877" cy="2440214"/>
          </a:xfrm>
        </p:grpSpPr>
        <p:sp>
          <p:nvSpPr>
            <p:cNvPr id="13" name="1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 flipH="1">
              <a:off x="5472142" y="1436305"/>
              <a:ext cx="207645" cy="4666464"/>
            </a:xfrm>
            <a:prstGeom prst="rect">
              <a:avLst/>
            </a:prstGeom>
            <a:noFill/>
            <a:ln w="127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MV Boli" panose="02000500030200090000" pitchFamily="2" charset="0"/>
                  <a:sym typeface="微软雅黑 Light" panose="020B0502040204020203" pitchFamily="34" charset="-122"/>
                </a:rPr>
                <a:t>统计期内，全部报名学员中，不同来源渠道的报名学员占比情况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MV Boli" panose="02000500030200090000" pitchFamily="2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33012" y="2995032"/>
              <a:ext cx="4471670" cy="521970"/>
              <a:chOff x="4825923" y="1574135"/>
              <a:chExt cx="4471670" cy="52197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825923" y="1574135"/>
                <a:ext cx="538480" cy="521970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en-US" altLang="zh-CN" sz="2800" dirty="0">
                    <a:solidFill>
                      <a:srgbClr val="131313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</a:rPr>
                  <a:t>09</a:t>
                </a:r>
                <a:endParaRPr lang="zh-CN" altLang="en-US" sz="2800" dirty="0">
                  <a:solidFill>
                    <a:srgbClr val="131313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366308" y="1596995"/>
                <a:ext cx="3931285" cy="28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来源渠道占比</a:t>
                </a:r>
                <a:endParaRPr lang="en-US" altLang="zh-CN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067463" y="2951490"/>
              <a:ext cx="0" cy="2440214"/>
            </a:xfrm>
            <a:prstGeom prst="line">
              <a:avLst/>
            </a:prstGeom>
            <a:ln w="63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4320" y="3537504"/>
              <a:ext cx="4586514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52765" y="-184332"/>
            <a:ext cx="12534910" cy="7226664"/>
            <a:chOff x="-170545" y="-184332"/>
            <a:chExt cx="12534910" cy="722666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61" name="图片 6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36" name="组合 35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1128604" y="1585501"/>
            <a:ext cx="9935518" cy="2384630"/>
            <a:chOff x="1128604" y="1788703"/>
            <a:chExt cx="9935518" cy="2384630"/>
          </a:xfrm>
        </p:grpSpPr>
        <p:grpSp>
          <p:nvGrpSpPr>
            <p:cNvPr id="7" name="组合 6"/>
            <p:cNvGrpSpPr/>
            <p:nvPr/>
          </p:nvGrpSpPr>
          <p:grpSpPr>
            <a:xfrm>
              <a:off x="1128604" y="1788703"/>
              <a:ext cx="4586514" cy="2159185"/>
              <a:chOff x="1386113" y="1678506"/>
              <a:chExt cx="4586514" cy="2159185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2039256" y="1678506"/>
                <a:ext cx="0" cy="2159185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本框 4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01</a:t>
                </a:r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维度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080292" y="2229875"/>
                <a:ext cx="2953852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来源渠道	线上线下	时间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476882" y="1788703"/>
              <a:ext cx="4587240" cy="2384630"/>
              <a:chOff x="1386113" y="1678506"/>
              <a:chExt cx="4587240" cy="2384630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2039256" y="1678506"/>
                <a:ext cx="0" cy="2384630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02</a:t>
                </a:r>
                <a:endParaRPr lang="zh-CN" altLang="en-US" dirty="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080168" y="2229686"/>
                <a:ext cx="3893185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比值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128604" y="3970131"/>
            <a:ext cx="11063278" cy="2005401"/>
            <a:chOff x="1128604" y="3839504"/>
            <a:chExt cx="11063278" cy="2005401"/>
          </a:xfrm>
        </p:grpSpPr>
        <p:grpSp>
          <p:nvGrpSpPr>
            <p:cNvPr id="43" name="组合 42"/>
            <p:cNvGrpSpPr/>
            <p:nvPr/>
          </p:nvGrpSpPr>
          <p:grpSpPr>
            <a:xfrm>
              <a:off x="1128604" y="3839504"/>
              <a:ext cx="4586514" cy="2005401"/>
              <a:chOff x="1386113" y="1678506"/>
              <a:chExt cx="4586514" cy="2005401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03</a:t>
                </a:r>
                <a:endParaRPr lang="zh-CN" altLang="en-US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涉及表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080168" y="2229686"/>
                <a:ext cx="3891915" cy="82994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customer_relationship（客户意向表）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6476882" y="3839504"/>
              <a:ext cx="5715000" cy="2005401"/>
              <a:chOff x="1386113" y="1678506"/>
              <a:chExt cx="5715000" cy="2005401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04</a:t>
                </a:r>
                <a:endParaRPr lang="zh-CN" altLang="en-US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涉及字段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080168" y="2229686"/>
                <a:ext cx="5020945" cy="82994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customer_relationship：id，payment_state，payment_time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0545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7" name="组合 16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3348588" y="2842986"/>
            <a:ext cx="5494877" cy="2440214"/>
            <a:chOff x="2414320" y="2951490"/>
            <a:chExt cx="5494877" cy="2440214"/>
          </a:xfrm>
        </p:grpSpPr>
        <p:sp>
          <p:nvSpPr>
            <p:cNvPr id="13" name="1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 flipH="1">
              <a:off x="5472142" y="1436305"/>
              <a:ext cx="207645" cy="4666464"/>
            </a:xfrm>
            <a:prstGeom prst="rect">
              <a:avLst/>
            </a:prstGeom>
            <a:noFill/>
            <a:ln w="127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MV Boli" panose="02000500030200090000" pitchFamily="2" charset="0"/>
                  <a:sym typeface="微软雅黑 Light" panose="020B0502040204020203" pitchFamily="34" charset="-122"/>
                </a:rPr>
                <a:t>统计期内，全部报名学员中，各咨询中心的报名学员人数占比情况。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MV Boli" panose="02000500030200090000" pitchFamily="2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068242" y="2995032"/>
              <a:ext cx="4536440" cy="521970"/>
              <a:chOff x="4761153" y="1574135"/>
              <a:chExt cx="4536440" cy="52197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761153" y="1574135"/>
                <a:ext cx="603250" cy="52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en-US" altLang="zh-CN" sz="2800" dirty="0">
                    <a:solidFill>
                      <a:srgbClr val="131313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</a:rPr>
                  <a:t>10</a:t>
                </a:r>
                <a:endParaRPr lang="zh-CN" altLang="en-US" sz="2800" dirty="0">
                  <a:solidFill>
                    <a:srgbClr val="131313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366308" y="1596995"/>
                <a:ext cx="3931285" cy="28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来源渠道占比</a:t>
                </a:r>
                <a:endParaRPr lang="en-US" altLang="zh-CN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067463" y="2951490"/>
              <a:ext cx="0" cy="2440214"/>
            </a:xfrm>
            <a:prstGeom prst="line">
              <a:avLst/>
            </a:prstGeom>
            <a:ln w="63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4320" y="3537504"/>
              <a:ext cx="4586514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52765" y="-184332"/>
            <a:ext cx="12534910" cy="7226664"/>
            <a:chOff x="-170545" y="-184332"/>
            <a:chExt cx="12534910" cy="722666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61" name="图片 6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36" name="组合 35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1128604" y="1585501"/>
            <a:ext cx="9935518" cy="2384630"/>
            <a:chOff x="1128604" y="1788703"/>
            <a:chExt cx="9935518" cy="2384630"/>
          </a:xfrm>
        </p:grpSpPr>
        <p:grpSp>
          <p:nvGrpSpPr>
            <p:cNvPr id="7" name="组合 6"/>
            <p:cNvGrpSpPr/>
            <p:nvPr/>
          </p:nvGrpSpPr>
          <p:grpSpPr>
            <a:xfrm>
              <a:off x="1128604" y="1788703"/>
              <a:ext cx="4586514" cy="2159185"/>
              <a:chOff x="1386113" y="1678506"/>
              <a:chExt cx="4586514" cy="2159185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2039256" y="1678506"/>
                <a:ext cx="0" cy="2159185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本框 4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01</a:t>
                </a:r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维度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080292" y="2229875"/>
                <a:ext cx="2953852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咨询中心	时间 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476882" y="1788703"/>
              <a:ext cx="4587240" cy="2384630"/>
              <a:chOff x="1386113" y="1678506"/>
              <a:chExt cx="4587240" cy="2384630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2039256" y="1678506"/>
                <a:ext cx="0" cy="2384630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02</a:t>
                </a:r>
                <a:endParaRPr lang="zh-CN" altLang="en-US" dirty="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080168" y="2229686"/>
                <a:ext cx="3893185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报名人数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128604" y="3970131"/>
            <a:ext cx="11063278" cy="2119630"/>
            <a:chOff x="1128604" y="3839504"/>
            <a:chExt cx="11063278" cy="2119630"/>
          </a:xfrm>
        </p:grpSpPr>
        <p:grpSp>
          <p:nvGrpSpPr>
            <p:cNvPr id="43" name="组合 42"/>
            <p:cNvGrpSpPr/>
            <p:nvPr/>
          </p:nvGrpSpPr>
          <p:grpSpPr>
            <a:xfrm>
              <a:off x="1128604" y="3839504"/>
              <a:ext cx="4586514" cy="2119630"/>
              <a:chOff x="1386113" y="1678506"/>
              <a:chExt cx="4586514" cy="211963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03</a:t>
                </a:r>
                <a:endParaRPr lang="zh-CN" altLang="en-US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涉及表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080168" y="2229686"/>
                <a:ext cx="3891915" cy="156845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customer_relationship（客户意向表）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employee（员工表）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scrm_department（部门表）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6476882" y="3839504"/>
              <a:ext cx="5715000" cy="2119630"/>
              <a:chOff x="1386113" y="1678506"/>
              <a:chExt cx="5715000" cy="2119630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04</a:t>
                </a:r>
                <a:endParaRPr lang="zh-CN" altLang="en-US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涉及字段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080168" y="2229686"/>
                <a:ext cx="5020945" cy="156845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customer_relationship：id，payment_state，payment_time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creator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employee：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id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，tdepart_id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scrm_department：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id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，name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0545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5" name="组合 14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6" name="组合 5"/>
          <p:cNvGrpSpPr/>
          <p:nvPr/>
        </p:nvGrpSpPr>
        <p:grpSpPr>
          <a:xfrm>
            <a:off x="2837180" y="2281520"/>
            <a:ext cx="5854504" cy="3576528"/>
            <a:chOff x="2641727" y="2737187"/>
            <a:chExt cx="5854504" cy="3576528"/>
          </a:xfrm>
        </p:grpSpPr>
        <p:sp>
          <p:nvSpPr>
            <p:cNvPr id="8" name="文本框 7"/>
            <p:cNvSpPr txBox="1"/>
            <p:nvPr/>
          </p:nvSpPr>
          <p:spPr>
            <a:xfrm>
              <a:off x="3741351" y="2737822"/>
              <a:ext cx="475488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需求分析</a:t>
              </a:r>
              <a:r>
                <a:rPr lang="zh-CN" altLang="en-US" sz="60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总结</a:t>
              </a:r>
              <a:endParaRPr lang="zh-CN" altLang="en-US" sz="6000" dirty="0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294743" y="2737187"/>
              <a:ext cx="0" cy="3576528"/>
            </a:xfrm>
            <a:prstGeom prst="line">
              <a:avLst/>
            </a:prstGeom>
            <a:ln w="63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641727" y="3752587"/>
              <a:ext cx="5713095" cy="2413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819" cy="68580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-170545" y="-184332"/>
            <a:ext cx="4880883" cy="4878296"/>
            <a:chOff x="-228601" y="33383"/>
            <a:chExt cx="4880883" cy="487829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0" t="47203" b="43007"/>
            <a:stretch>
              <a:fillRect/>
            </a:stretch>
          </p:blipFill>
          <p:spPr>
            <a:xfrm>
              <a:off x="292553" y="33383"/>
              <a:ext cx="4359729" cy="1066800"/>
            </a:xfrm>
            <a:custGeom>
              <a:avLst/>
              <a:gdLst>
                <a:gd name="connsiteX0" fmla="*/ 0 w 4359729"/>
                <a:gd name="connsiteY0" fmla="*/ 0 h 1066800"/>
                <a:gd name="connsiteX1" fmla="*/ 4359729 w 4359729"/>
                <a:gd name="connsiteY1" fmla="*/ 0 h 1066800"/>
                <a:gd name="connsiteX2" fmla="*/ 4359729 w 4359729"/>
                <a:gd name="connsiteY2" fmla="*/ 1066800 h 1066800"/>
                <a:gd name="connsiteX3" fmla="*/ 0 w 4359729"/>
                <a:gd name="connsiteY3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729" h="1066800">
                  <a:moveTo>
                    <a:pt x="0" y="0"/>
                  </a:moveTo>
                  <a:lnTo>
                    <a:pt x="4359729" y="0"/>
                  </a:lnTo>
                  <a:lnTo>
                    <a:pt x="4359729" y="1066800"/>
                  </a:lnTo>
                  <a:lnTo>
                    <a:pt x="0" y="1066800"/>
                  </a:lnTo>
                  <a:close/>
                </a:path>
              </a:pathLst>
            </a:cu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0" t="47203" b="43007"/>
            <a:stretch>
              <a:fillRect/>
            </a:stretch>
          </p:blipFill>
          <p:spPr>
            <a:xfrm rot="5400000">
              <a:off x="-1875066" y="2198415"/>
              <a:ext cx="4359729" cy="1066800"/>
            </a:xfrm>
            <a:custGeom>
              <a:avLst/>
              <a:gdLst>
                <a:gd name="connsiteX0" fmla="*/ 0 w 4359729"/>
                <a:gd name="connsiteY0" fmla="*/ 0 h 1066800"/>
                <a:gd name="connsiteX1" fmla="*/ 4359729 w 4359729"/>
                <a:gd name="connsiteY1" fmla="*/ 0 h 1066800"/>
                <a:gd name="connsiteX2" fmla="*/ 4359729 w 4359729"/>
                <a:gd name="connsiteY2" fmla="*/ 1066800 h 1066800"/>
                <a:gd name="connsiteX3" fmla="*/ 0 w 4359729"/>
                <a:gd name="connsiteY3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729" h="1066800">
                  <a:moveTo>
                    <a:pt x="0" y="0"/>
                  </a:moveTo>
                  <a:lnTo>
                    <a:pt x="4359729" y="0"/>
                  </a:lnTo>
                  <a:lnTo>
                    <a:pt x="4359729" y="1066800"/>
                  </a:lnTo>
                  <a:lnTo>
                    <a:pt x="0" y="1066800"/>
                  </a:lnTo>
                  <a:close/>
                </a:path>
              </a:pathLst>
            </a:cu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0" t="47203" b="43007"/>
          <a:stretch>
            <a:fillRect/>
          </a:stretch>
        </p:blipFill>
        <p:spPr>
          <a:xfrm rot="10800000">
            <a:off x="7483482" y="5975532"/>
            <a:ext cx="4359729" cy="1066800"/>
          </a:xfrm>
          <a:custGeom>
            <a:avLst/>
            <a:gdLst>
              <a:gd name="connsiteX0" fmla="*/ 0 w 4359729"/>
              <a:gd name="connsiteY0" fmla="*/ 0 h 1066800"/>
              <a:gd name="connsiteX1" fmla="*/ 4359729 w 4359729"/>
              <a:gd name="connsiteY1" fmla="*/ 0 h 1066800"/>
              <a:gd name="connsiteX2" fmla="*/ 4359729 w 4359729"/>
              <a:gd name="connsiteY2" fmla="*/ 1066800 h 1066800"/>
              <a:gd name="connsiteX3" fmla="*/ 0 w 4359729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729" h="1066800">
                <a:moveTo>
                  <a:pt x="0" y="0"/>
                </a:moveTo>
                <a:lnTo>
                  <a:pt x="4359729" y="0"/>
                </a:lnTo>
                <a:lnTo>
                  <a:pt x="4359729" y="1066800"/>
                </a:lnTo>
                <a:lnTo>
                  <a:pt x="0" y="1066800"/>
                </a:ln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0" t="47203" b="43007"/>
          <a:stretch>
            <a:fillRect/>
          </a:stretch>
        </p:blipFill>
        <p:spPr>
          <a:xfrm rot="16200000">
            <a:off x="9651101" y="3810500"/>
            <a:ext cx="4359729" cy="1066800"/>
          </a:xfrm>
          <a:custGeom>
            <a:avLst/>
            <a:gdLst>
              <a:gd name="connsiteX0" fmla="*/ 0 w 4359729"/>
              <a:gd name="connsiteY0" fmla="*/ 0 h 1066800"/>
              <a:gd name="connsiteX1" fmla="*/ 4359729 w 4359729"/>
              <a:gd name="connsiteY1" fmla="*/ 0 h 1066800"/>
              <a:gd name="connsiteX2" fmla="*/ 4359729 w 4359729"/>
              <a:gd name="connsiteY2" fmla="*/ 1066800 h 1066800"/>
              <a:gd name="connsiteX3" fmla="*/ 0 w 4359729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729" h="1066800">
                <a:moveTo>
                  <a:pt x="0" y="0"/>
                </a:moveTo>
                <a:lnTo>
                  <a:pt x="4359729" y="0"/>
                </a:lnTo>
                <a:lnTo>
                  <a:pt x="4359729" y="1066800"/>
                </a:lnTo>
                <a:lnTo>
                  <a:pt x="0" y="1066800"/>
                </a:lnTo>
                <a:close/>
              </a:path>
            </a:pathLst>
          </a:custGeom>
        </p:spPr>
      </p:pic>
      <p:cxnSp>
        <p:nvCxnSpPr>
          <p:cNvPr id="15" name="直接连接符 14"/>
          <p:cNvCxnSpPr/>
          <p:nvPr/>
        </p:nvCxnSpPr>
        <p:spPr>
          <a:xfrm>
            <a:off x="1718917" y="1556875"/>
            <a:ext cx="0" cy="4966890"/>
          </a:xfrm>
          <a:prstGeom prst="line">
            <a:avLst/>
          </a:prstGeom>
          <a:ln w="63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244087" y="2155176"/>
            <a:ext cx="9042913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63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57268" y="1813167"/>
            <a:ext cx="2751819" cy="30670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需求分析总结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60220" y="2152015"/>
            <a:ext cx="8672195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指标：报名人数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固有维度：时间维度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年、季度、月、天、小时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产品属性维度：报名客户总量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、校区、学科、线上线下、咨询中心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0855" y="3441065"/>
            <a:ext cx="8672195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指标：报名转化率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固有维度：时间维度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年、季度、月、天、小时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产品属性维度：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线上线下</a:t>
            </a:r>
            <a:endParaRPr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0855" y="4776470"/>
            <a:ext cx="8672195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指标：报名学员占比情况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固有维度：时间维度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年、季度、月、天、小时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产品属性维度：</a:t>
            </a:r>
            <a:r>
              <a:rPr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线上线下</a:t>
            </a:r>
            <a:r>
              <a:rPr 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、来源渠道</a:t>
            </a:r>
            <a:endParaRPr 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819" cy="68580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-170545" y="-184332"/>
            <a:ext cx="4880883" cy="4878296"/>
            <a:chOff x="-228601" y="33383"/>
            <a:chExt cx="4880883" cy="487829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0" t="47203" b="43007"/>
            <a:stretch>
              <a:fillRect/>
            </a:stretch>
          </p:blipFill>
          <p:spPr>
            <a:xfrm>
              <a:off x="292553" y="33383"/>
              <a:ext cx="4359729" cy="1066800"/>
            </a:xfrm>
            <a:custGeom>
              <a:avLst/>
              <a:gdLst>
                <a:gd name="connsiteX0" fmla="*/ 0 w 4359729"/>
                <a:gd name="connsiteY0" fmla="*/ 0 h 1066800"/>
                <a:gd name="connsiteX1" fmla="*/ 4359729 w 4359729"/>
                <a:gd name="connsiteY1" fmla="*/ 0 h 1066800"/>
                <a:gd name="connsiteX2" fmla="*/ 4359729 w 4359729"/>
                <a:gd name="connsiteY2" fmla="*/ 1066800 h 1066800"/>
                <a:gd name="connsiteX3" fmla="*/ 0 w 4359729"/>
                <a:gd name="connsiteY3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729" h="1066800">
                  <a:moveTo>
                    <a:pt x="0" y="0"/>
                  </a:moveTo>
                  <a:lnTo>
                    <a:pt x="4359729" y="0"/>
                  </a:lnTo>
                  <a:lnTo>
                    <a:pt x="4359729" y="1066800"/>
                  </a:lnTo>
                  <a:lnTo>
                    <a:pt x="0" y="1066800"/>
                  </a:lnTo>
                  <a:close/>
                </a:path>
              </a:pathLst>
            </a:cu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0" t="47203" b="43007"/>
            <a:stretch>
              <a:fillRect/>
            </a:stretch>
          </p:blipFill>
          <p:spPr>
            <a:xfrm rot="5400000">
              <a:off x="-1875066" y="2198415"/>
              <a:ext cx="4359729" cy="1066800"/>
            </a:xfrm>
            <a:custGeom>
              <a:avLst/>
              <a:gdLst>
                <a:gd name="connsiteX0" fmla="*/ 0 w 4359729"/>
                <a:gd name="connsiteY0" fmla="*/ 0 h 1066800"/>
                <a:gd name="connsiteX1" fmla="*/ 4359729 w 4359729"/>
                <a:gd name="connsiteY1" fmla="*/ 0 h 1066800"/>
                <a:gd name="connsiteX2" fmla="*/ 4359729 w 4359729"/>
                <a:gd name="connsiteY2" fmla="*/ 1066800 h 1066800"/>
                <a:gd name="connsiteX3" fmla="*/ 0 w 4359729"/>
                <a:gd name="connsiteY3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729" h="1066800">
                  <a:moveTo>
                    <a:pt x="0" y="0"/>
                  </a:moveTo>
                  <a:lnTo>
                    <a:pt x="4359729" y="0"/>
                  </a:lnTo>
                  <a:lnTo>
                    <a:pt x="4359729" y="1066800"/>
                  </a:lnTo>
                  <a:lnTo>
                    <a:pt x="0" y="1066800"/>
                  </a:lnTo>
                  <a:close/>
                </a:path>
              </a:pathLst>
            </a:cu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0" t="47203" b="43007"/>
          <a:stretch>
            <a:fillRect/>
          </a:stretch>
        </p:blipFill>
        <p:spPr>
          <a:xfrm rot="10800000">
            <a:off x="7483482" y="5975532"/>
            <a:ext cx="4359729" cy="1066800"/>
          </a:xfrm>
          <a:custGeom>
            <a:avLst/>
            <a:gdLst>
              <a:gd name="connsiteX0" fmla="*/ 0 w 4359729"/>
              <a:gd name="connsiteY0" fmla="*/ 0 h 1066800"/>
              <a:gd name="connsiteX1" fmla="*/ 4359729 w 4359729"/>
              <a:gd name="connsiteY1" fmla="*/ 0 h 1066800"/>
              <a:gd name="connsiteX2" fmla="*/ 4359729 w 4359729"/>
              <a:gd name="connsiteY2" fmla="*/ 1066800 h 1066800"/>
              <a:gd name="connsiteX3" fmla="*/ 0 w 4359729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729" h="1066800">
                <a:moveTo>
                  <a:pt x="0" y="0"/>
                </a:moveTo>
                <a:lnTo>
                  <a:pt x="4359729" y="0"/>
                </a:lnTo>
                <a:lnTo>
                  <a:pt x="4359729" y="1066800"/>
                </a:lnTo>
                <a:lnTo>
                  <a:pt x="0" y="1066800"/>
                </a:ln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0" t="47203" b="43007"/>
          <a:stretch>
            <a:fillRect/>
          </a:stretch>
        </p:blipFill>
        <p:spPr>
          <a:xfrm rot="16200000">
            <a:off x="9651101" y="3810500"/>
            <a:ext cx="4359729" cy="1066800"/>
          </a:xfrm>
          <a:custGeom>
            <a:avLst/>
            <a:gdLst>
              <a:gd name="connsiteX0" fmla="*/ 0 w 4359729"/>
              <a:gd name="connsiteY0" fmla="*/ 0 h 1066800"/>
              <a:gd name="connsiteX1" fmla="*/ 4359729 w 4359729"/>
              <a:gd name="connsiteY1" fmla="*/ 0 h 1066800"/>
              <a:gd name="connsiteX2" fmla="*/ 4359729 w 4359729"/>
              <a:gd name="connsiteY2" fmla="*/ 1066800 h 1066800"/>
              <a:gd name="connsiteX3" fmla="*/ 0 w 4359729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729" h="1066800">
                <a:moveTo>
                  <a:pt x="0" y="0"/>
                </a:moveTo>
                <a:lnTo>
                  <a:pt x="4359729" y="0"/>
                </a:lnTo>
                <a:lnTo>
                  <a:pt x="4359729" y="1066800"/>
                </a:lnTo>
                <a:lnTo>
                  <a:pt x="0" y="1066800"/>
                </a:lnTo>
                <a:close/>
              </a:path>
            </a:pathLst>
          </a:custGeom>
        </p:spPr>
      </p:pic>
      <p:cxnSp>
        <p:nvCxnSpPr>
          <p:cNvPr id="15" name="直接连接符 14"/>
          <p:cNvCxnSpPr/>
          <p:nvPr/>
        </p:nvCxnSpPr>
        <p:spPr>
          <a:xfrm>
            <a:off x="1718917" y="1556875"/>
            <a:ext cx="0" cy="4966890"/>
          </a:xfrm>
          <a:prstGeom prst="line">
            <a:avLst/>
          </a:prstGeom>
          <a:ln w="63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244087" y="2155176"/>
            <a:ext cx="9042913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63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57268" y="1813167"/>
            <a:ext cx="2751819" cy="30670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需求分析总结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涉及的表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60855" y="2119630"/>
            <a:ext cx="8672195" cy="34150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事实表：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customer_relationship（客户意向表）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customer_clue（客户线索表）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维度表：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customer_appeal（线索申诉表）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employee（员工表）维度表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scrm_department（部门表）维度表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itcast_clazz（报名课程表）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819" cy="68580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-170545" y="-184332"/>
            <a:ext cx="4880883" cy="4878296"/>
            <a:chOff x="-228601" y="33383"/>
            <a:chExt cx="4880883" cy="487829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0" t="47203" b="43007"/>
            <a:stretch>
              <a:fillRect/>
            </a:stretch>
          </p:blipFill>
          <p:spPr>
            <a:xfrm>
              <a:off x="292553" y="33383"/>
              <a:ext cx="4359729" cy="1066800"/>
            </a:xfrm>
            <a:custGeom>
              <a:avLst/>
              <a:gdLst>
                <a:gd name="connsiteX0" fmla="*/ 0 w 4359729"/>
                <a:gd name="connsiteY0" fmla="*/ 0 h 1066800"/>
                <a:gd name="connsiteX1" fmla="*/ 4359729 w 4359729"/>
                <a:gd name="connsiteY1" fmla="*/ 0 h 1066800"/>
                <a:gd name="connsiteX2" fmla="*/ 4359729 w 4359729"/>
                <a:gd name="connsiteY2" fmla="*/ 1066800 h 1066800"/>
                <a:gd name="connsiteX3" fmla="*/ 0 w 4359729"/>
                <a:gd name="connsiteY3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729" h="1066800">
                  <a:moveTo>
                    <a:pt x="0" y="0"/>
                  </a:moveTo>
                  <a:lnTo>
                    <a:pt x="4359729" y="0"/>
                  </a:lnTo>
                  <a:lnTo>
                    <a:pt x="4359729" y="1066800"/>
                  </a:lnTo>
                  <a:lnTo>
                    <a:pt x="0" y="1066800"/>
                  </a:lnTo>
                  <a:close/>
                </a:path>
              </a:pathLst>
            </a:cu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0" t="47203" b="43007"/>
            <a:stretch>
              <a:fillRect/>
            </a:stretch>
          </p:blipFill>
          <p:spPr>
            <a:xfrm rot="5400000">
              <a:off x="-1875066" y="2198415"/>
              <a:ext cx="4359729" cy="1066800"/>
            </a:xfrm>
            <a:custGeom>
              <a:avLst/>
              <a:gdLst>
                <a:gd name="connsiteX0" fmla="*/ 0 w 4359729"/>
                <a:gd name="connsiteY0" fmla="*/ 0 h 1066800"/>
                <a:gd name="connsiteX1" fmla="*/ 4359729 w 4359729"/>
                <a:gd name="connsiteY1" fmla="*/ 0 h 1066800"/>
                <a:gd name="connsiteX2" fmla="*/ 4359729 w 4359729"/>
                <a:gd name="connsiteY2" fmla="*/ 1066800 h 1066800"/>
                <a:gd name="connsiteX3" fmla="*/ 0 w 4359729"/>
                <a:gd name="connsiteY3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729" h="1066800">
                  <a:moveTo>
                    <a:pt x="0" y="0"/>
                  </a:moveTo>
                  <a:lnTo>
                    <a:pt x="4359729" y="0"/>
                  </a:lnTo>
                  <a:lnTo>
                    <a:pt x="4359729" y="1066800"/>
                  </a:lnTo>
                  <a:lnTo>
                    <a:pt x="0" y="1066800"/>
                  </a:lnTo>
                  <a:close/>
                </a:path>
              </a:pathLst>
            </a:cu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0" t="47203" b="43007"/>
          <a:stretch>
            <a:fillRect/>
          </a:stretch>
        </p:blipFill>
        <p:spPr>
          <a:xfrm rot="10800000">
            <a:off x="7483482" y="5975532"/>
            <a:ext cx="4359729" cy="1066800"/>
          </a:xfrm>
          <a:custGeom>
            <a:avLst/>
            <a:gdLst>
              <a:gd name="connsiteX0" fmla="*/ 0 w 4359729"/>
              <a:gd name="connsiteY0" fmla="*/ 0 h 1066800"/>
              <a:gd name="connsiteX1" fmla="*/ 4359729 w 4359729"/>
              <a:gd name="connsiteY1" fmla="*/ 0 h 1066800"/>
              <a:gd name="connsiteX2" fmla="*/ 4359729 w 4359729"/>
              <a:gd name="connsiteY2" fmla="*/ 1066800 h 1066800"/>
              <a:gd name="connsiteX3" fmla="*/ 0 w 4359729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729" h="1066800">
                <a:moveTo>
                  <a:pt x="0" y="0"/>
                </a:moveTo>
                <a:lnTo>
                  <a:pt x="4359729" y="0"/>
                </a:lnTo>
                <a:lnTo>
                  <a:pt x="4359729" y="1066800"/>
                </a:lnTo>
                <a:lnTo>
                  <a:pt x="0" y="1066800"/>
                </a:ln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0" t="47203" b="43007"/>
          <a:stretch>
            <a:fillRect/>
          </a:stretch>
        </p:blipFill>
        <p:spPr>
          <a:xfrm rot="16200000">
            <a:off x="9651101" y="3810500"/>
            <a:ext cx="4359729" cy="1066800"/>
          </a:xfrm>
          <a:custGeom>
            <a:avLst/>
            <a:gdLst>
              <a:gd name="connsiteX0" fmla="*/ 0 w 4359729"/>
              <a:gd name="connsiteY0" fmla="*/ 0 h 1066800"/>
              <a:gd name="connsiteX1" fmla="*/ 4359729 w 4359729"/>
              <a:gd name="connsiteY1" fmla="*/ 0 h 1066800"/>
              <a:gd name="connsiteX2" fmla="*/ 4359729 w 4359729"/>
              <a:gd name="connsiteY2" fmla="*/ 1066800 h 1066800"/>
              <a:gd name="connsiteX3" fmla="*/ 0 w 4359729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729" h="1066800">
                <a:moveTo>
                  <a:pt x="0" y="0"/>
                </a:moveTo>
                <a:lnTo>
                  <a:pt x="4359729" y="0"/>
                </a:lnTo>
                <a:lnTo>
                  <a:pt x="4359729" y="1066800"/>
                </a:lnTo>
                <a:lnTo>
                  <a:pt x="0" y="1066800"/>
                </a:lnTo>
                <a:close/>
              </a:path>
            </a:pathLst>
          </a:custGeom>
        </p:spPr>
      </p:pic>
      <p:cxnSp>
        <p:nvCxnSpPr>
          <p:cNvPr id="15" name="直接连接符 14"/>
          <p:cNvCxnSpPr/>
          <p:nvPr/>
        </p:nvCxnSpPr>
        <p:spPr>
          <a:xfrm>
            <a:off x="1718917" y="1556875"/>
            <a:ext cx="0" cy="4966890"/>
          </a:xfrm>
          <a:prstGeom prst="line">
            <a:avLst/>
          </a:prstGeom>
          <a:ln w="63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244087" y="2155176"/>
            <a:ext cx="9042913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63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57268" y="1813167"/>
            <a:ext cx="2751819" cy="30670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需求分析总结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60855" y="2119630"/>
            <a:ext cx="8526145" cy="8299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customer_relationship（客户意向表） id，itcast_clazz_id（所属ems班级id），payment_state（支付状态），payment_time（支付变动时间），origin_type（数据来源），itcast_clazz_id（所属ems班级id），creator（创建人）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7045" y="3013710"/>
            <a:ext cx="8526145" cy="8299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itcast_clazz（报名课程表）：id（ems课程id），itcast_school_id（校区id），itcast_school_name（校区名称），itcast_subject_id（学科id），itcast_subject_name（学科名称）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60855" y="3843655"/>
            <a:ext cx="8526145" cy="8299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customer_clue（客户线索表）：id，customer_relationship_id(客户关系id)，clue_state（线索状态），deleted（是否被删除）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0855" y="4693920"/>
            <a:ext cx="8526145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customer_appeal（线索申诉表）：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id,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appeal_status（申诉状态）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employee（员工表）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id,tdepart_id：（直属部门）   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scrm_department（部门表）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0545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5" name="组合 14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6" name="组合 5"/>
          <p:cNvGrpSpPr/>
          <p:nvPr/>
        </p:nvGrpSpPr>
        <p:grpSpPr>
          <a:xfrm>
            <a:off x="2837053" y="2281520"/>
            <a:ext cx="4586514" cy="3576528"/>
            <a:chOff x="2641600" y="2737187"/>
            <a:chExt cx="4586514" cy="3576528"/>
          </a:xfrm>
        </p:grpSpPr>
        <p:sp>
          <p:nvSpPr>
            <p:cNvPr id="8" name="文本框 7"/>
            <p:cNvSpPr txBox="1"/>
            <p:nvPr/>
          </p:nvSpPr>
          <p:spPr>
            <a:xfrm>
              <a:off x="3741351" y="2737822"/>
              <a:ext cx="323088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需求分析</a:t>
              </a:r>
              <a:endParaRPr lang="zh-CN" altLang="en-US" sz="6000" dirty="0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294743" y="2737187"/>
              <a:ext cx="0" cy="3576528"/>
            </a:xfrm>
            <a:prstGeom prst="line">
              <a:avLst/>
            </a:prstGeom>
            <a:ln w="63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641600" y="3752850"/>
              <a:ext cx="4586514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2450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7" name="组合 16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3347953" y="2316298"/>
            <a:ext cx="5494877" cy="2677977"/>
            <a:chOff x="2414320" y="2713727"/>
            <a:chExt cx="5494877" cy="2677977"/>
          </a:xfrm>
        </p:grpSpPr>
        <p:sp>
          <p:nvSpPr>
            <p:cNvPr id="13" name="1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 flipH="1">
              <a:off x="5472142" y="1436305"/>
              <a:ext cx="207645" cy="4666464"/>
            </a:xfrm>
            <a:prstGeom prst="rect">
              <a:avLst/>
            </a:prstGeom>
            <a:noFill/>
            <a:ln w="127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MV Boli" panose="02000500030200090000" pitchFamily="2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031389" y="2713727"/>
              <a:ext cx="4564403" cy="829945"/>
              <a:chOff x="4724300" y="1292830"/>
              <a:chExt cx="4564403" cy="829945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724300" y="1462375"/>
                <a:ext cx="640080" cy="645160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zh-CN" altLang="en-US" sz="3600" dirty="0">
                    <a:solidFill>
                      <a:srgbClr val="131313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</a:rPr>
                  <a:t>二</a:t>
                </a:r>
                <a:endParaRPr lang="zh-CN" altLang="en-US" sz="3600" dirty="0">
                  <a:solidFill>
                    <a:srgbClr val="131313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364468" y="1292830"/>
                <a:ext cx="3924235" cy="829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48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hlinkClick r:id="rId4" action="ppaction://hlinkfile"/>
                  </a:rPr>
                  <a:t>建模分析</a:t>
                </a:r>
                <a:endParaRPr lang="zh-CN" altLang="en-US" sz="48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hlinkClick r:id="rId4" action="ppaction://hlinkfile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067463" y="2951490"/>
              <a:ext cx="0" cy="2440214"/>
            </a:xfrm>
            <a:prstGeom prst="line">
              <a:avLst/>
            </a:prstGeom>
            <a:ln w="63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4320" y="3537504"/>
              <a:ext cx="4586514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2450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7" name="组合 16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3348355" y="2842986"/>
            <a:ext cx="5322072" cy="2440214"/>
            <a:chOff x="2414087" y="2951490"/>
            <a:chExt cx="5322072" cy="2440214"/>
          </a:xfrm>
        </p:grpSpPr>
        <p:sp>
          <p:nvSpPr>
            <p:cNvPr id="13" name="1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 flipH="1">
              <a:off x="5126067" y="1436305"/>
              <a:ext cx="553720" cy="4666464"/>
            </a:xfrm>
            <a:prstGeom prst="rect">
              <a:avLst/>
            </a:prstGeom>
            <a:noFill/>
            <a:ln w="127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MV Boli" panose="02000500030200090000" pitchFamily="2" charset="0"/>
                  <a:sym typeface="微软雅黑 Light" panose="020B0502040204020203" pitchFamily="34" charset="-122"/>
                </a:rPr>
                <a:t>对接源数据层，保持和源数据相同的粒度（保持数据一致），源数据中有几个表，此层构建几个表与之对应。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MV Boli" panose="02000500030200090000" pitchFamily="2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068242" y="2995032"/>
              <a:ext cx="4536440" cy="521970"/>
              <a:chOff x="4761153" y="1574135"/>
              <a:chExt cx="4536440" cy="52197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761153" y="1574135"/>
                <a:ext cx="603250" cy="52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en-US" altLang="zh-CN" sz="2800" dirty="0">
                    <a:solidFill>
                      <a:srgbClr val="131313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</a:rPr>
                  <a:t>1</a:t>
                </a:r>
                <a:endParaRPr lang="zh-CN" altLang="en-US" sz="2800" dirty="0">
                  <a:solidFill>
                    <a:srgbClr val="131313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366308" y="1596995"/>
                <a:ext cx="3931285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ODS</a:t>
                </a:r>
                <a:r>
                  <a:rPr lang="zh-CN" altLang="en-US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源</a:t>
                </a:r>
                <a:r>
                  <a:rPr lang="zh-CN" altLang="en-US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数据层</a:t>
                </a:r>
                <a:endParaRPr lang="zh-CN" altLang="en-US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067463" y="2951490"/>
              <a:ext cx="0" cy="2440214"/>
            </a:xfrm>
            <a:prstGeom prst="line">
              <a:avLst/>
            </a:prstGeom>
            <a:ln w="63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4087" y="3537504"/>
              <a:ext cx="5302250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819" cy="68580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-170545" y="-184332"/>
            <a:ext cx="4880883" cy="4878296"/>
            <a:chOff x="-228601" y="33383"/>
            <a:chExt cx="4880883" cy="487829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0" t="47203" b="43007"/>
            <a:stretch>
              <a:fillRect/>
            </a:stretch>
          </p:blipFill>
          <p:spPr>
            <a:xfrm>
              <a:off x="292553" y="33383"/>
              <a:ext cx="4359729" cy="1066800"/>
            </a:xfrm>
            <a:custGeom>
              <a:avLst/>
              <a:gdLst>
                <a:gd name="connsiteX0" fmla="*/ 0 w 4359729"/>
                <a:gd name="connsiteY0" fmla="*/ 0 h 1066800"/>
                <a:gd name="connsiteX1" fmla="*/ 4359729 w 4359729"/>
                <a:gd name="connsiteY1" fmla="*/ 0 h 1066800"/>
                <a:gd name="connsiteX2" fmla="*/ 4359729 w 4359729"/>
                <a:gd name="connsiteY2" fmla="*/ 1066800 h 1066800"/>
                <a:gd name="connsiteX3" fmla="*/ 0 w 4359729"/>
                <a:gd name="connsiteY3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729" h="1066800">
                  <a:moveTo>
                    <a:pt x="0" y="0"/>
                  </a:moveTo>
                  <a:lnTo>
                    <a:pt x="4359729" y="0"/>
                  </a:lnTo>
                  <a:lnTo>
                    <a:pt x="4359729" y="1066800"/>
                  </a:lnTo>
                  <a:lnTo>
                    <a:pt x="0" y="1066800"/>
                  </a:lnTo>
                  <a:close/>
                </a:path>
              </a:pathLst>
            </a:cu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0" t="47203" b="43007"/>
            <a:stretch>
              <a:fillRect/>
            </a:stretch>
          </p:blipFill>
          <p:spPr>
            <a:xfrm rot="5400000">
              <a:off x="-1875066" y="2198415"/>
              <a:ext cx="4359729" cy="1066800"/>
            </a:xfrm>
            <a:custGeom>
              <a:avLst/>
              <a:gdLst>
                <a:gd name="connsiteX0" fmla="*/ 0 w 4359729"/>
                <a:gd name="connsiteY0" fmla="*/ 0 h 1066800"/>
                <a:gd name="connsiteX1" fmla="*/ 4359729 w 4359729"/>
                <a:gd name="connsiteY1" fmla="*/ 0 h 1066800"/>
                <a:gd name="connsiteX2" fmla="*/ 4359729 w 4359729"/>
                <a:gd name="connsiteY2" fmla="*/ 1066800 h 1066800"/>
                <a:gd name="connsiteX3" fmla="*/ 0 w 4359729"/>
                <a:gd name="connsiteY3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729" h="1066800">
                  <a:moveTo>
                    <a:pt x="0" y="0"/>
                  </a:moveTo>
                  <a:lnTo>
                    <a:pt x="4359729" y="0"/>
                  </a:lnTo>
                  <a:lnTo>
                    <a:pt x="4359729" y="1066800"/>
                  </a:lnTo>
                  <a:lnTo>
                    <a:pt x="0" y="1066800"/>
                  </a:lnTo>
                  <a:close/>
                </a:path>
              </a:pathLst>
            </a:cu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0" t="47203" b="43007"/>
          <a:stretch>
            <a:fillRect/>
          </a:stretch>
        </p:blipFill>
        <p:spPr>
          <a:xfrm rot="10800000">
            <a:off x="7483482" y="5975532"/>
            <a:ext cx="4359729" cy="1066800"/>
          </a:xfrm>
          <a:custGeom>
            <a:avLst/>
            <a:gdLst>
              <a:gd name="connsiteX0" fmla="*/ 0 w 4359729"/>
              <a:gd name="connsiteY0" fmla="*/ 0 h 1066800"/>
              <a:gd name="connsiteX1" fmla="*/ 4359729 w 4359729"/>
              <a:gd name="connsiteY1" fmla="*/ 0 h 1066800"/>
              <a:gd name="connsiteX2" fmla="*/ 4359729 w 4359729"/>
              <a:gd name="connsiteY2" fmla="*/ 1066800 h 1066800"/>
              <a:gd name="connsiteX3" fmla="*/ 0 w 4359729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729" h="1066800">
                <a:moveTo>
                  <a:pt x="0" y="0"/>
                </a:moveTo>
                <a:lnTo>
                  <a:pt x="4359729" y="0"/>
                </a:lnTo>
                <a:lnTo>
                  <a:pt x="4359729" y="1066800"/>
                </a:lnTo>
                <a:lnTo>
                  <a:pt x="0" y="1066800"/>
                </a:ln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0" t="47203" b="43007"/>
          <a:stretch>
            <a:fillRect/>
          </a:stretch>
        </p:blipFill>
        <p:spPr>
          <a:xfrm rot="16200000">
            <a:off x="9651101" y="3810500"/>
            <a:ext cx="4359729" cy="1066800"/>
          </a:xfrm>
          <a:custGeom>
            <a:avLst/>
            <a:gdLst>
              <a:gd name="connsiteX0" fmla="*/ 0 w 4359729"/>
              <a:gd name="connsiteY0" fmla="*/ 0 h 1066800"/>
              <a:gd name="connsiteX1" fmla="*/ 4359729 w 4359729"/>
              <a:gd name="connsiteY1" fmla="*/ 0 h 1066800"/>
              <a:gd name="connsiteX2" fmla="*/ 4359729 w 4359729"/>
              <a:gd name="connsiteY2" fmla="*/ 1066800 h 1066800"/>
              <a:gd name="connsiteX3" fmla="*/ 0 w 4359729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729" h="1066800">
                <a:moveTo>
                  <a:pt x="0" y="0"/>
                </a:moveTo>
                <a:lnTo>
                  <a:pt x="4359729" y="0"/>
                </a:lnTo>
                <a:lnTo>
                  <a:pt x="4359729" y="1066800"/>
                </a:lnTo>
                <a:lnTo>
                  <a:pt x="0" y="1066800"/>
                </a:lnTo>
                <a:close/>
              </a:path>
            </a:pathLst>
          </a:custGeom>
        </p:spPr>
      </p:pic>
      <p:cxnSp>
        <p:nvCxnSpPr>
          <p:cNvPr id="15" name="直接连接符 14"/>
          <p:cNvCxnSpPr/>
          <p:nvPr/>
        </p:nvCxnSpPr>
        <p:spPr>
          <a:xfrm>
            <a:off x="1718917" y="1556875"/>
            <a:ext cx="0" cy="4966890"/>
          </a:xfrm>
          <a:prstGeom prst="line">
            <a:avLst/>
          </a:prstGeom>
          <a:ln w="63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244087" y="2155176"/>
            <a:ext cx="9042913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63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57268" y="1813167"/>
            <a:ext cx="2751819" cy="30670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源数据层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60855" y="2119630"/>
            <a:ext cx="8526145" cy="8299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ODS层原始数据包括：customer_relationship（有报名信息）、itcast_clazz（获取到报名后的校区和学科信息）、employee（内部员工信息）、scrm_department（部门信息）。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2450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7" name="组合 16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3348588" y="2842986"/>
            <a:ext cx="5494877" cy="2440214"/>
            <a:chOff x="2414320" y="2951490"/>
            <a:chExt cx="5494877" cy="2440214"/>
          </a:xfrm>
        </p:grpSpPr>
        <p:sp>
          <p:nvSpPr>
            <p:cNvPr id="13" name="1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 flipH="1">
              <a:off x="5472142" y="1436305"/>
              <a:ext cx="207645" cy="4666464"/>
            </a:xfrm>
            <a:prstGeom prst="rect">
              <a:avLst/>
            </a:prstGeom>
            <a:noFill/>
            <a:ln w="127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MV Boli" panose="02000500030200090000" pitchFamily="2" charset="0"/>
                  <a:sym typeface="微软雅黑 Light" panose="020B0502040204020203" pitchFamily="34" charset="-122"/>
                </a:rPr>
                <a:t>用来放置维度表数据，字段和mysql中一致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MV Boli" panose="02000500030200090000" pitchFamily="2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068242" y="2995032"/>
              <a:ext cx="4536440" cy="521970"/>
              <a:chOff x="4761153" y="1574135"/>
              <a:chExt cx="4536440" cy="52197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761153" y="1574135"/>
                <a:ext cx="603250" cy="52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en-US" altLang="zh-CN" sz="2800" dirty="0">
                    <a:solidFill>
                      <a:srgbClr val="131313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</a:rPr>
                  <a:t>2</a:t>
                </a:r>
                <a:endParaRPr lang="zh-CN" altLang="en-US" sz="2800" dirty="0">
                  <a:solidFill>
                    <a:srgbClr val="131313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366308" y="1596995"/>
                <a:ext cx="3931285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DIM</a:t>
                </a:r>
                <a:r>
                  <a:rPr lang="zh-CN" altLang="en-US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维度层</a:t>
                </a:r>
                <a:endParaRPr lang="zh-CN" altLang="en-US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067463" y="2951490"/>
              <a:ext cx="0" cy="2440214"/>
            </a:xfrm>
            <a:prstGeom prst="line">
              <a:avLst/>
            </a:prstGeom>
            <a:ln w="63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4320" y="3537504"/>
              <a:ext cx="4586514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819" cy="68580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-170545" y="-184332"/>
            <a:ext cx="4880883" cy="4878296"/>
            <a:chOff x="-228601" y="33383"/>
            <a:chExt cx="4880883" cy="487829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0" t="47203" b="43007"/>
            <a:stretch>
              <a:fillRect/>
            </a:stretch>
          </p:blipFill>
          <p:spPr>
            <a:xfrm>
              <a:off x="292553" y="33383"/>
              <a:ext cx="4359729" cy="1066800"/>
            </a:xfrm>
            <a:custGeom>
              <a:avLst/>
              <a:gdLst>
                <a:gd name="connsiteX0" fmla="*/ 0 w 4359729"/>
                <a:gd name="connsiteY0" fmla="*/ 0 h 1066800"/>
                <a:gd name="connsiteX1" fmla="*/ 4359729 w 4359729"/>
                <a:gd name="connsiteY1" fmla="*/ 0 h 1066800"/>
                <a:gd name="connsiteX2" fmla="*/ 4359729 w 4359729"/>
                <a:gd name="connsiteY2" fmla="*/ 1066800 h 1066800"/>
                <a:gd name="connsiteX3" fmla="*/ 0 w 4359729"/>
                <a:gd name="connsiteY3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729" h="1066800">
                  <a:moveTo>
                    <a:pt x="0" y="0"/>
                  </a:moveTo>
                  <a:lnTo>
                    <a:pt x="4359729" y="0"/>
                  </a:lnTo>
                  <a:lnTo>
                    <a:pt x="4359729" y="1066800"/>
                  </a:lnTo>
                  <a:lnTo>
                    <a:pt x="0" y="1066800"/>
                  </a:lnTo>
                  <a:close/>
                </a:path>
              </a:pathLst>
            </a:cu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0" t="47203" b="43007"/>
            <a:stretch>
              <a:fillRect/>
            </a:stretch>
          </p:blipFill>
          <p:spPr>
            <a:xfrm rot="5400000">
              <a:off x="-1875066" y="2198415"/>
              <a:ext cx="4359729" cy="1066800"/>
            </a:xfrm>
            <a:custGeom>
              <a:avLst/>
              <a:gdLst>
                <a:gd name="connsiteX0" fmla="*/ 0 w 4359729"/>
                <a:gd name="connsiteY0" fmla="*/ 0 h 1066800"/>
                <a:gd name="connsiteX1" fmla="*/ 4359729 w 4359729"/>
                <a:gd name="connsiteY1" fmla="*/ 0 h 1066800"/>
                <a:gd name="connsiteX2" fmla="*/ 4359729 w 4359729"/>
                <a:gd name="connsiteY2" fmla="*/ 1066800 h 1066800"/>
                <a:gd name="connsiteX3" fmla="*/ 0 w 4359729"/>
                <a:gd name="connsiteY3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729" h="1066800">
                  <a:moveTo>
                    <a:pt x="0" y="0"/>
                  </a:moveTo>
                  <a:lnTo>
                    <a:pt x="4359729" y="0"/>
                  </a:lnTo>
                  <a:lnTo>
                    <a:pt x="4359729" y="1066800"/>
                  </a:lnTo>
                  <a:lnTo>
                    <a:pt x="0" y="1066800"/>
                  </a:lnTo>
                  <a:close/>
                </a:path>
              </a:pathLst>
            </a:cu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0" t="47203" b="43007"/>
          <a:stretch>
            <a:fillRect/>
          </a:stretch>
        </p:blipFill>
        <p:spPr>
          <a:xfrm rot="10800000">
            <a:off x="7483482" y="5975532"/>
            <a:ext cx="4359729" cy="1066800"/>
          </a:xfrm>
          <a:custGeom>
            <a:avLst/>
            <a:gdLst>
              <a:gd name="connsiteX0" fmla="*/ 0 w 4359729"/>
              <a:gd name="connsiteY0" fmla="*/ 0 h 1066800"/>
              <a:gd name="connsiteX1" fmla="*/ 4359729 w 4359729"/>
              <a:gd name="connsiteY1" fmla="*/ 0 h 1066800"/>
              <a:gd name="connsiteX2" fmla="*/ 4359729 w 4359729"/>
              <a:gd name="connsiteY2" fmla="*/ 1066800 h 1066800"/>
              <a:gd name="connsiteX3" fmla="*/ 0 w 4359729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729" h="1066800">
                <a:moveTo>
                  <a:pt x="0" y="0"/>
                </a:moveTo>
                <a:lnTo>
                  <a:pt x="4359729" y="0"/>
                </a:lnTo>
                <a:lnTo>
                  <a:pt x="4359729" y="1066800"/>
                </a:lnTo>
                <a:lnTo>
                  <a:pt x="0" y="1066800"/>
                </a:ln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0" t="47203" b="43007"/>
          <a:stretch>
            <a:fillRect/>
          </a:stretch>
        </p:blipFill>
        <p:spPr>
          <a:xfrm rot="16200000">
            <a:off x="9651101" y="3810500"/>
            <a:ext cx="4359729" cy="1066800"/>
          </a:xfrm>
          <a:custGeom>
            <a:avLst/>
            <a:gdLst>
              <a:gd name="connsiteX0" fmla="*/ 0 w 4359729"/>
              <a:gd name="connsiteY0" fmla="*/ 0 h 1066800"/>
              <a:gd name="connsiteX1" fmla="*/ 4359729 w 4359729"/>
              <a:gd name="connsiteY1" fmla="*/ 0 h 1066800"/>
              <a:gd name="connsiteX2" fmla="*/ 4359729 w 4359729"/>
              <a:gd name="connsiteY2" fmla="*/ 1066800 h 1066800"/>
              <a:gd name="connsiteX3" fmla="*/ 0 w 4359729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729" h="1066800">
                <a:moveTo>
                  <a:pt x="0" y="0"/>
                </a:moveTo>
                <a:lnTo>
                  <a:pt x="4359729" y="0"/>
                </a:lnTo>
                <a:lnTo>
                  <a:pt x="4359729" y="1066800"/>
                </a:lnTo>
                <a:lnTo>
                  <a:pt x="0" y="1066800"/>
                </a:lnTo>
                <a:close/>
              </a:path>
            </a:pathLst>
          </a:custGeom>
        </p:spPr>
      </p:pic>
      <p:cxnSp>
        <p:nvCxnSpPr>
          <p:cNvPr id="15" name="直接连接符 14"/>
          <p:cNvCxnSpPr/>
          <p:nvPr/>
        </p:nvCxnSpPr>
        <p:spPr>
          <a:xfrm>
            <a:off x="1718917" y="1556875"/>
            <a:ext cx="0" cy="4966890"/>
          </a:xfrm>
          <a:prstGeom prst="line">
            <a:avLst/>
          </a:prstGeom>
          <a:ln w="63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244087" y="2155176"/>
            <a:ext cx="9042913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63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57268" y="1813167"/>
            <a:ext cx="2751819" cy="30670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60855" y="2119630"/>
            <a:ext cx="8526145" cy="15684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customer_appeal（线索申诉表）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employee（员工表）维度表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scrm_department（部门表）维度表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itcast_clazz（报名课程表）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0545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7" name="组合 16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3348588" y="2842986"/>
            <a:ext cx="5391054" cy="2440214"/>
            <a:chOff x="2414320" y="2951490"/>
            <a:chExt cx="5391054" cy="2440214"/>
          </a:xfrm>
        </p:grpSpPr>
        <p:sp>
          <p:nvSpPr>
            <p:cNvPr id="13" name="1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 flipH="1">
              <a:off x="5264497" y="1436305"/>
              <a:ext cx="415290" cy="4666464"/>
            </a:xfrm>
            <a:prstGeom prst="rect">
              <a:avLst/>
            </a:prstGeom>
            <a:noFill/>
            <a:ln w="127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MV Boli" panose="02000500030200090000" pitchFamily="2" charset="0"/>
                  <a:sym typeface="微软雅黑 Light" panose="020B0502040204020203" pitchFamily="34" charset="-122"/>
                </a:rPr>
                <a:t>对接源数据层，对源数据层的数据根据主题要求进行清洗数据转换处理，此层可执行少量维度退化操作。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MV Boli" panose="02000500030200090000" pitchFamily="2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068242" y="2995032"/>
              <a:ext cx="4536440" cy="521970"/>
              <a:chOff x="4761153" y="1574135"/>
              <a:chExt cx="4536440" cy="52197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761153" y="1574135"/>
                <a:ext cx="603250" cy="52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en-US" altLang="zh-CN" sz="2800" dirty="0">
                    <a:solidFill>
                      <a:srgbClr val="131313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</a:rPr>
                  <a:t>3</a:t>
                </a:r>
                <a:endParaRPr lang="zh-CN" altLang="en-US" sz="2800" dirty="0">
                  <a:solidFill>
                    <a:srgbClr val="131313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366308" y="1596995"/>
                <a:ext cx="3931285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DWD</a:t>
                </a:r>
                <a:r>
                  <a:rPr lang="zh-CN" altLang="en-US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明细层</a:t>
                </a:r>
                <a:endParaRPr lang="zh-CN" altLang="en-US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067463" y="2951490"/>
              <a:ext cx="0" cy="2440214"/>
            </a:xfrm>
            <a:prstGeom prst="line">
              <a:avLst/>
            </a:prstGeom>
            <a:ln w="63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4320" y="3537504"/>
              <a:ext cx="4586514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819" cy="68580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-170545" y="-184332"/>
            <a:ext cx="4880883" cy="4878296"/>
            <a:chOff x="-228601" y="33383"/>
            <a:chExt cx="4880883" cy="487829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0" t="47203" b="43007"/>
            <a:stretch>
              <a:fillRect/>
            </a:stretch>
          </p:blipFill>
          <p:spPr>
            <a:xfrm>
              <a:off x="292553" y="33383"/>
              <a:ext cx="4359729" cy="1066800"/>
            </a:xfrm>
            <a:custGeom>
              <a:avLst/>
              <a:gdLst>
                <a:gd name="connsiteX0" fmla="*/ 0 w 4359729"/>
                <a:gd name="connsiteY0" fmla="*/ 0 h 1066800"/>
                <a:gd name="connsiteX1" fmla="*/ 4359729 w 4359729"/>
                <a:gd name="connsiteY1" fmla="*/ 0 h 1066800"/>
                <a:gd name="connsiteX2" fmla="*/ 4359729 w 4359729"/>
                <a:gd name="connsiteY2" fmla="*/ 1066800 h 1066800"/>
                <a:gd name="connsiteX3" fmla="*/ 0 w 4359729"/>
                <a:gd name="connsiteY3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729" h="1066800">
                  <a:moveTo>
                    <a:pt x="0" y="0"/>
                  </a:moveTo>
                  <a:lnTo>
                    <a:pt x="4359729" y="0"/>
                  </a:lnTo>
                  <a:lnTo>
                    <a:pt x="4359729" y="1066800"/>
                  </a:lnTo>
                  <a:lnTo>
                    <a:pt x="0" y="1066800"/>
                  </a:lnTo>
                  <a:close/>
                </a:path>
              </a:pathLst>
            </a:cu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0" t="47203" b="43007"/>
            <a:stretch>
              <a:fillRect/>
            </a:stretch>
          </p:blipFill>
          <p:spPr>
            <a:xfrm rot="5400000">
              <a:off x="-1875066" y="2198415"/>
              <a:ext cx="4359729" cy="1066800"/>
            </a:xfrm>
            <a:custGeom>
              <a:avLst/>
              <a:gdLst>
                <a:gd name="connsiteX0" fmla="*/ 0 w 4359729"/>
                <a:gd name="connsiteY0" fmla="*/ 0 h 1066800"/>
                <a:gd name="connsiteX1" fmla="*/ 4359729 w 4359729"/>
                <a:gd name="connsiteY1" fmla="*/ 0 h 1066800"/>
                <a:gd name="connsiteX2" fmla="*/ 4359729 w 4359729"/>
                <a:gd name="connsiteY2" fmla="*/ 1066800 h 1066800"/>
                <a:gd name="connsiteX3" fmla="*/ 0 w 4359729"/>
                <a:gd name="connsiteY3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729" h="1066800">
                  <a:moveTo>
                    <a:pt x="0" y="0"/>
                  </a:moveTo>
                  <a:lnTo>
                    <a:pt x="4359729" y="0"/>
                  </a:lnTo>
                  <a:lnTo>
                    <a:pt x="4359729" y="1066800"/>
                  </a:lnTo>
                  <a:lnTo>
                    <a:pt x="0" y="1066800"/>
                  </a:lnTo>
                  <a:close/>
                </a:path>
              </a:pathLst>
            </a:cu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0" t="47203" b="43007"/>
          <a:stretch>
            <a:fillRect/>
          </a:stretch>
        </p:blipFill>
        <p:spPr>
          <a:xfrm rot="10800000">
            <a:off x="7483482" y="5975532"/>
            <a:ext cx="4359729" cy="1066800"/>
          </a:xfrm>
          <a:custGeom>
            <a:avLst/>
            <a:gdLst>
              <a:gd name="connsiteX0" fmla="*/ 0 w 4359729"/>
              <a:gd name="connsiteY0" fmla="*/ 0 h 1066800"/>
              <a:gd name="connsiteX1" fmla="*/ 4359729 w 4359729"/>
              <a:gd name="connsiteY1" fmla="*/ 0 h 1066800"/>
              <a:gd name="connsiteX2" fmla="*/ 4359729 w 4359729"/>
              <a:gd name="connsiteY2" fmla="*/ 1066800 h 1066800"/>
              <a:gd name="connsiteX3" fmla="*/ 0 w 4359729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729" h="1066800">
                <a:moveTo>
                  <a:pt x="0" y="0"/>
                </a:moveTo>
                <a:lnTo>
                  <a:pt x="4359729" y="0"/>
                </a:lnTo>
                <a:lnTo>
                  <a:pt x="4359729" y="1066800"/>
                </a:lnTo>
                <a:lnTo>
                  <a:pt x="0" y="1066800"/>
                </a:ln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0" t="47203" b="43007"/>
          <a:stretch>
            <a:fillRect/>
          </a:stretch>
        </p:blipFill>
        <p:spPr>
          <a:xfrm rot="16200000">
            <a:off x="9651101" y="3810500"/>
            <a:ext cx="4359729" cy="1066800"/>
          </a:xfrm>
          <a:custGeom>
            <a:avLst/>
            <a:gdLst>
              <a:gd name="connsiteX0" fmla="*/ 0 w 4359729"/>
              <a:gd name="connsiteY0" fmla="*/ 0 h 1066800"/>
              <a:gd name="connsiteX1" fmla="*/ 4359729 w 4359729"/>
              <a:gd name="connsiteY1" fmla="*/ 0 h 1066800"/>
              <a:gd name="connsiteX2" fmla="*/ 4359729 w 4359729"/>
              <a:gd name="connsiteY2" fmla="*/ 1066800 h 1066800"/>
              <a:gd name="connsiteX3" fmla="*/ 0 w 4359729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729" h="1066800">
                <a:moveTo>
                  <a:pt x="0" y="0"/>
                </a:moveTo>
                <a:lnTo>
                  <a:pt x="4359729" y="0"/>
                </a:lnTo>
                <a:lnTo>
                  <a:pt x="4359729" y="1066800"/>
                </a:lnTo>
                <a:lnTo>
                  <a:pt x="0" y="1066800"/>
                </a:lnTo>
                <a:close/>
              </a:path>
            </a:pathLst>
          </a:custGeom>
        </p:spPr>
      </p:pic>
      <p:cxnSp>
        <p:nvCxnSpPr>
          <p:cNvPr id="15" name="直接连接符 14"/>
          <p:cNvCxnSpPr/>
          <p:nvPr/>
        </p:nvCxnSpPr>
        <p:spPr>
          <a:xfrm>
            <a:off x="1718917" y="1556875"/>
            <a:ext cx="0" cy="4966890"/>
          </a:xfrm>
          <a:prstGeom prst="line">
            <a:avLst/>
          </a:prstGeom>
          <a:ln w="63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244087" y="2155176"/>
            <a:ext cx="9042913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63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57268" y="1813167"/>
            <a:ext cx="2751819" cy="30670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明细层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60855" y="2119630"/>
            <a:ext cx="8526145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DWD层清洗删除的、customer不为空的、且是已支付的数据；转换获取到线上线下、年月日字段。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用户不存在多次报名的情况，因此报名数据无需去重。所以可以使用DWM中间层来进行过度，可被其他DWS层调用以提高计算速度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2450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7" name="组合 16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3348588" y="2842986"/>
            <a:ext cx="5391054" cy="2440214"/>
            <a:chOff x="2414320" y="2951490"/>
            <a:chExt cx="5391054" cy="2440214"/>
          </a:xfrm>
        </p:grpSpPr>
        <p:sp>
          <p:nvSpPr>
            <p:cNvPr id="13" name="1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 flipH="1">
              <a:off x="5264497" y="1436305"/>
              <a:ext cx="415290" cy="4666464"/>
            </a:xfrm>
            <a:prstGeom prst="rect">
              <a:avLst/>
            </a:prstGeom>
            <a:noFill/>
            <a:ln w="127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MV Boli" panose="02000500030200090000" pitchFamily="2" charset="0"/>
                  <a:sym typeface="微软雅黑 Light" panose="020B0502040204020203" pitchFamily="34" charset="-122"/>
                </a:rPr>
                <a:t>进一步对明细层进行聚合统计操作，根据某些维度进行聚合操作（周期快照事实表），并且可以执行维度退化操作。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MV Boli" panose="02000500030200090000" pitchFamily="2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068242" y="2995032"/>
              <a:ext cx="4536440" cy="521970"/>
              <a:chOff x="4761153" y="1574135"/>
              <a:chExt cx="4536440" cy="52197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761153" y="1574135"/>
                <a:ext cx="603250" cy="52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en-US" altLang="zh-CN" sz="2800" dirty="0">
                    <a:solidFill>
                      <a:srgbClr val="131313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</a:rPr>
                  <a:t>4</a:t>
                </a:r>
                <a:endParaRPr lang="zh-CN" altLang="en-US" sz="2800" dirty="0">
                  <a:solidFill>
                    <a:srgbClr val="131313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366308" y="1596995"/>
                <a:ext cx="3931285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DWM</a:t>
                </a:r>
                <a:r>
                  <a:rPr lang="zh-CN" altLang="en-US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中间层</a:t>
                </a:r>
                <a:endParaRPr lang="zh-CN" altLang="en-US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067463" y="2951490"/>
              <a:ext cx="0" cy="2440214"/>
            </a:xfrm>
            <a:prstGeom prst="line">
              <a:avLst/>
            </a:prstGeom>
            <a:ln w="63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4320" y="3537504"/>
              <a:ext cx="4586514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819" cy="68580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-170545" y="-184332"/>
            <a:ext cx="4880883" cy="4878296"/>
            <a:chOff x="-228601" y="33383"/>
            <a:chExt cx="4880883" cy="487829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0" t="47203" b="43007"/>
            <a:stretch>
              <a:fillRect/>
            </a:stretch>
          </p:blipFill>
          <p:spPr>
            <a:xfrm>
              <a:off x="292553" y="33383"/>
              <a:ext cx="4359729" cy="1066800"/>
            </a:xfrm>
            <a:custGeom>
              <a:avLst/>
              <a:gdLst>
                <a:gd name="connsiteX0" fmla="*/ 0 w 4359729"/>
                <a:gd name="connsiteY0" fmla="*/ 0 h 1066800"/>
                <a:gd name="connsiteX1" fmla="*/ 4359729 w 4359729"/>
                <a:gd name="connsiteY1" fmla="*/ 0 h 1066800"/>
                <a:gd name="connsiteX2" fmla="*/ 4359729 w 4359729"/>
                <a:gd name="connsiteY2" fmla="*/ 1066800 h 1066800"/>
                <a:gd name="connsiteX3" fmla="*/ 0 w 4359729"/>
                <a:gd name="connsiteY3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729" h="1066800">
                  <a:moveTo>
                    <a:pt x="0" y="0"/>
                  </a:moveTo>
                  <a:lnTo>
                    <a:pt x="4359729" y="0"/>
                  </a:lnTo>
                  <a:lnTo>
                    <a:pt x="4359729" y="1066800"/>
                  </a:lnTo>
                  <a:lnTo>
                    <a:pt x="0" y="1066800"/>
                  </a:lnTo>
                  <a:close/>
                </a:path>
              </a:pathLst>
            </a:cu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0" t="47203" b="43007"/>
            <a:stretch>
              <a:fillRect/>
            </a:stretch>
          </p:blipFill>
          <p:spPr>
            <a:xfrm rot="5400000">
              <a:off x="-1875066" y="2198415"/>
              <a:ext cx="4359729" cy="1066800"/>
            </a:xfrm>
            <a:custGeom>
              <a:avLst/>
              <a:gdLst>
                <a:gd name="connsiteX0" fmla="*/ 0 w 4359729"/>
                <a:gd name="connsiteY0" fmla="*/ 0 h 1066800"/>
                <a:gd name="connsiteX1" fmla="*/ 4359729 w 4359729"/>
                <a:gd name="connsiteY1" fmla="*/ 0 h 1066800"/>
                <a:gd name="connsiteX2" fmla="*/ 4359729 w 4359729"/>
                <a:gd name="connsiteY2" fmla="*/ 1066800 h 1066800"/>
                <a:gd name="connsiteX3" fmla="*/ 0 w 4359729"/>
                <a:gd name="connsiteY3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729" h="1066800">
                  <a:moveTo>
                    <a:pt x="0" y="0"/>
                  </a:moveTo>
                  <a:lnTo>
                    <a:pt x="4359729" y="0"/>
                  </a:lnTo>
                  <a:lnTo>
                    <a:pt x="4359729" y="1066800"/>
                  </a:lnTo>
                  <a:lnTo>
                    <a:pt x="0" y="1066800"/>
                  </a:lnTo>
                  <a:close/>
                </a:path>
              </a:pathLst>
            </a:cu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0" t="47203" b="43007"/>
          <a:stretch>
            <a:fillRect/>
          </a:stretch>
        </p:blipFill>
        <p:spPr>
          <a:xfrm rot="10800000">
            <a:off x="7483482" y="5975532"/>
            <a:ext cx="4359729" cy="1066800"/>
          </a:xfrm>
          <a:custGeom>
            <a:avLst/>
            <a:gdLst>
              <a:gd name="connsiteX0" fmla="*/ 0 w 4359729"/>
              <a:gd name="connsiteY0" fmla="*/ 0 h 1066800"/>
              <a:gd name="connsiteX1" fmla="*/ 4359729 w 4359729"/>
              <a:gd name="connsiteY1" fmla="*/ 0 h 1066800"/>
              <a:gd name="connsiteX2" fmla="*/ 4359729 w 4359729"/>
              <a:gd name="connsiteY2" fmla="*/ 1066800 h 1066800"/>
              <a:gd name="connsiteX3" fmla="*/ 0 w 4359729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729" h="1066800">
                <a:moveTo>
                  <a:pt x="0" y="0"/>
                </a:moveTo>
                <a:lnTo>
                  <a:pt x="4359729" y="0"/>
                </a:lnTo>
                <a:lnTo>
                  <a:pt x="4359729" y="1066800"/>
                </a:lnTo>
                <a:lnTo>
                  <a:pt x="0" y="1066800"/>
                </a:ln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0" t="47203" b="43007"/>
          <a:stretch>
            <a:fillRect/>
          </a:stretch>
        </p:blipFill>
        <p:spPr>
          <a:xfrm rot="16200000">
            <a:off x="9651101" y="3810500"/>
            <a:ext cx="4359729" cy="1066800"/>
          </a:xfrm>
          <a:custGeom>
            <a:avLst/>
            <a:gdLst>
              <a:gd name="connsiteX0" fmla="*/ 0 w 4359729"/>
              <a:gd name="connsiteY0" fmla="*/ 0 h 1066800"/>
              <a:gd name="connsiteX1" fmla="*/ 4359729 w 4359729"/>
              <a:gd name="connsiteY1" fmla="*/ 0 h 1066800"/>
              <a:gd name="connsiteX2" fmla="*/ 4359729 w 4359729"/>
              <a:gd name="connsiteY2" fmla="*/ 1066800 h 1066800"/>
              <a:gd name="connsiteX3" fmla="*/ 0 w 4359729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729" h="1066800">
                <a:moveTo>
                  <a:pt x="0" y="0"/>
                </a:moveTo>
                <a:lnTo>
                  <a:pt x="4359729" y="0"/>
                </a:lnTo>
                <a:lnTo>
                  <a:pt x="4359729" y="1066800"/>
                </a:lnTo>
                <a:lnTo>
                  <a:pt x="0" y="1066800"/>
                </a:lnTo>
                <a:close/>
              </a:path>
            </a:pathLst>
          </a:custGeom>
        </p:spPr>
      </p:pic>
      <p:cxnSp>
        <p:nvCxnSpPr>
          <p:cNvPr id="15" name="直接连接符 14"/>
          <p:cNvCxnSpPr/>
          <p:nvPr/>
        </p:nvCxnSpPr>
        <p:spPr>
          <a:xfrm>
            <a:off x="1718917" y="1556875"/>
            <a:ext cx="0" cy="4966890"/>
          </a:xfrm>
          <a:prstGeom prst="line">
            <a:avLst/>
          </a:prstGeom>
          <a:ln w="63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244087" y="2155176"/>
            <a:ext cx="9042913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63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57268" y="1813167"/>
            <a:ext cx="2751819" cy="30670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中间层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60855" y="2119630"/>
            <a:ext cx="852614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DWM层在DWD层的基础上，关联校区、学科和咨询中心，获取到所需要的关联字段。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2450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7" name="组合 16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3348588" y="2842986"/>
            <a:ext cx="5494877" cy="2440214"/>
            <a:chOff x="2414320" y="2951490"/>
            <a:chExt cx="5494877" cy="2440214"/>
          </a:xfrm>
        </p:grpSpPr>
        <p:sp>
          <p:nvSpPr>
            <p:cNvPr id="13" name="1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 flipH="1">
              <a:off x="5472142" y="1436305"/>
              <a:ext cx="207645" cy="4666464"/>
            </a:xfrm>
            <a:prstGeom prst="rect">
              <a:avLst/>
            </a:prstGeom>
            <a:noFill/>
            <a:ln w="127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MV Boli" panose="02000500030200090000" pitchFamily="2" charset="0"/>
                  <a:sym typeface="微软雅黑 Light" panose="020B0502040204020203" pitchFamily="34" charset="-122"/>
                </a:rPr>
                <a:t>对各维度进行细化聚合统计。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MV Boli" panose="02000500030200090000" pitchFamily="2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068242" y="2995032"/>
              <a:ext cx="4536440" cy="521970"/>
              <a:chOff x="4761153" y="1574135"/>
              <a:chExt cx="4536440" cy="52197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761153" y="1574135"/>
                <a:ext cx="603250" cy="52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en-US" altLang="zh-CN" sz="2800" dirty="0">
                    <a:solidFill>
                      <a:srgbClr val="131313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</a:rPr>
                  <a:t>5</a:t>
                </a:r>
                <a:endParaRPr lang="zh-CN" altLang="en-US" sz="2800" dirty="0">
                  <a:solidFill>
                    <a:srgbClr val="131313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366308" y="1596995"/>
                <a:ext cx="3931285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DWS</a:t>
                </a:r>
                <a:r>
                  <a:rPr lang="zh-CN" altLang="en-US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业务</a:t>
                </a:r>
                <a:r>
                  <a:rPr lang="zh-CN" altLang="en-US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层</a:t>
                </a:r>
                <a:endParaRPr lang="zh-CN" altLang="en-US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067463" y="2951490"/>
              <a:ext cx="0" cy="2440214"/>
            </a:xfrm>
            <a:prstGeom prst="line">
              <a:avLst/>
            </a:prstGeom>
            <a:ln w="63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4320" y="3537504"/>
              <a:ext cx="4586514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2450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7" name="组合 16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3348588" y="2842986"/>
            <a:ext cx="5494877" cy="1172029"/>
            <a:chOff x="2414320" y="2951490"/>
            <a:chExt cx="5494877" cy="1172029"/>
          </a:xfrm>
        </p:grpSpPr>
        <p:sp>
          <p:nvSpPr>
            <p:cNvPr id="13" name="1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 flipH="1">
              <a:off x="5472142" y="1436305"/>
              <a:ext cx="207645" cy="4666464"/>
            </a:xfrm>
            <a:prstGeom prst="rect">
              <a:avLst/>
            </a:prstGeom>
            <a:noFill/>
            <a:ln w="127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MV Boli" panose="02000500030200090000" pitchFamily="2" charset="0"/>
                  <a:sym typeface="微软雅黑 Light" panose="020B0502040204020203" pitchFamily="34" charset="-122"/>
                </a:rPr>
                <a:t>说明：统计期内，全部报名客户中，各校区报名人数分布。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MV Boli" panose="02000500030200090000" pitchFamily="2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239964" y="2980518"/>
              <a:ext cx="2669423" cy="523220"/>
              <a:chOff x="4932875" y="1559621"/>
              <a:chExt cx="2669423" cy="52322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932875" y="1559621"/>
                <a:ext cx="431528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en-US" altLang="zh-CN" sz="2800" dirty="0">
                    <a:solidFill>
                      <a:srgbClr val="131313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</a:rPr>
                  <a:t>01</a:t>
                </a:r>
                <a:endParaRPr lang="zh-CN" altLang="en-US" sz="2800" dirty="0">
                  <a:solidFill>
                    <a:srgbClr val="131313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366079" y="1596975"/>
                <a:ext cx="2236219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校区报名柱状图</a:t>
                </a:r>
                <a:endParaRPr lang="zh-CN" altLang="en-US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067463" y="2951490"/>
              <a:ext cx="0" cy="1172029"/>
            </a:xfrm>
            <a:prstGeom prst="line">
              <a:avLst/>
            </a:prstGeom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4320" y="3537504"/>
              <a:ext cx="4586514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819" cy="68580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-170545" y="-184332"/>
            <a:ext cx="4880883" cy="4878296"/>
            <a:chOff x="-228601" y="33383"/>
            <a:chExt cx="4880883" cy="487829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0" t="47203" b="43007"/>
            <a:stretch>
              <a:fillRect/>
            </a:stretch>
          </p:blipFill>
          <p:spPr>
            <a:xfrm>
              <a:off x="292553" y="33383"/>
              <a:ext cx="4359729" cy="1066800"/>
            </a:xfrm>
            <a:custGeom>
              <a:avLst/>
              <a:gdLst>
                <a:gd name="connsiteX0" fmla="*/ 0 w 4359729"/>
                <a:gd name="connsiteY0" fmla="*/ 0 h 1066800"/>
                <a:gd name="connsiteX1" fmla="*/ 4359729 w 4359729"/>
                <a:gd name="connsiteY1" fmla="*/ 0 h 1066800"/>
                <a:gd name="connsiteX2" fmla="*/ 4359729 w 4359729"/>
                <a:gd name="connsiteY2" fmla="*/ 1066800 h 1066800"/>
                <a:gd name="connsiteX3" fmla="*/ 0 w 4359729"/>
                <a:gd name="connsiteY3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729" h="1066800">
                  <a:moveTo>
                    <a:pt x="0" y="0"/>
                  </a:moveTo>
                  <a:lnTo>
                    <a:pt x="4359729" y="0"/>
                  </a:lnTo>
                  <a:lnTo>
                    <a:pt x="4359729" y="1066800"/>
                  </a:lnTo>
                  <a:lnTo>
                    <a:pt x="0" y="1066800"/>
                  </a:lnTo>
                  <a:close/>
                </a:path>
              </a:pathLst>
            </a:cu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0" t="47203" b="43007"/>
            <a:stretch>
              <a:fillRect/>
            </a:stretch>
          </p:blipFill>
          <p:spPr>
            <a:xfrm rot="5400000">
              <a:off x="-1875066" y="2198415"/>
              <a:ext cx="4359729" cy="1066800"/>
            </a:xfrm>
            <a:custGeom>
              <a:avLst/>
              <a:gdLst>
                <a:gd name="connsiteX0" fmla="*/ 0 w 4359729"/>
                <a:gd name="connsiteY0" fmla="*/ 0 h 1066800"/>
                <a:gd name="connsiteX1" fmla="*/ 4359729 w 4359729"/>
                <a:gd name="connsiteY1" fmla="*/ 0 h 1066800"/>
                <a:gd name="connsiteX2" fmla="*/ 4359729 w 4359729"/>
                <a:gd name="connsiteY2" fmla="*/ 1066800 h 1066800"/>
                <a:gd name="connsiteX3" fmla="*/ 0 w 4359729"/>
                <a:gd name="connsiteY3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729" h="1066800">
                  <a:moveTo>
                    <a:pt x="0" y="0"/>
                  </a:moveTo>
                  <a:lnTo>
                    <a:pt x="4359729" y="0"/>
                  </a:lnTo>
                  <a:lnTo>
                    <a:pt x="4359729" y="1066800"/>
                  </a:lnTo>
                  <a:lnTo>
                    <a:pt x="0" y="1066800"/>
                  </a:lnTo>
                  <a:close/>
                </a:path>
              </a:pathLst>
            </a:cu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0" t="47203" b="43007"/>
          <a:stretch>
            <a:fillRect/>
          </a:stretch>
        </p:blipFill>
        <p:spPr>
          <a:xfrm rot="10800000">
            <a:off x="7483482" y="5975532"/>
            <a:ext cx="4359729" cy="1066800"/>
          </a:xfrm>
          <a:custGeom>
            <a:avLst/>
            <a:gdLst>
              <a:gd name="connsiteX0" fmla="*/ 0 w 4359729"/>
              <a:gd name="connsiteY0" fmla="*/ 0 h 1066800"/>
              <a:gd name="connsiteX1" fmla="*/ 4359729 w 4359729"/>
              <a:gd name="connsiteY1" fmla="*/ 0 h 1066800"/>
              <a:gd name="connsiteX2" fmla="*/ 4359729 w 4359729"/>
              <a:gd name="connsiteY2" fmla="*/ 1066800 h 1066800"/>
              <a:gd name="connsiteX3" fmla="*/ 0 w 4359729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729" h="1066800">
                <a:moveTo>
                  <a:pt x="0" y="0"/>
                </a:moveTo>
                <a:lnTo>
                  <a:pt x="4359729" y="0"/>
                </a:lnTo>
                <a:lnTo>
                  <a:pt x="4359729" y="1066800"/>
                </a:lnTo>
                <a:lnTo>
                  <a:pt x="0" y="1066800"/>
                </a:ln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0" t="47203" b="43007"/>
          <a:stretch>
            <a:fillRect/>
          </a:stretch>
        </p:blipFill>
        <p:spPr>
          <a:xfrm rot="16200000">
            <a:off x="9651101" y="3810500"/>
            <a:ext cx="4359729" cy="1066800"/>
          </a:xfrm>
          <a:custGeom>
            <a:avLst/>
            <a:gdLst>
              <a:gd name="connsiteX0" fmla="*/ 0 w 4359729"/>
              <a:gd name="connsiteY0" fmla="*/ 0 h 1066800"/>
              <a:gd name="connsiteX1" fmla="*/ 4359729 w 4359729"/>
              <a:gd name="connsiteY1" fmla="*/ 0 h 1066800"/>
              <a:gd name="connsiteX2" fmla="*/ 4359729 w 4359729"/>
              <a:gd name="connsiteY2" fmla="*/ 1066800 h 1066800"/>
              <a:gd name="connsiteX3" fmla="*/ 0 w 4359729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729" h="1066800">
                <a:moveTo>
                  <a:pt x="0" y="0"/>
                </a:moveTo>
                <a:lnTo>
                  <a:pt x="4359729" y="0"/>
                </a:lnTo>
                <a:lnTo>
                  <a:pt x="4359729" y="1066800"/>
                </a:lnTo>
                <a:lnTo>
                  <a:pt x="0" y="1066800"/>
                </a:lnTo>
                <a:close/>
              </a:path>
            </a:pathLst>
          </a:custGeom>
        </p:spPr>
      </p:pic>
      <p:cxnSp>
        <p:nvCxnSpPr>
          <p:cNvPr id="15" name="直接连接符 14"/>
          <p:cNvCxnSpPr/>
          <p:nvPr/>
        </p:nvCxnSpPr>
        <p:spPr>
          <a:xfrm>
            <a:off x="1718917" y="1556875"/>
            <a:ext cx="0" cy="4966890"/>
          </a:xfrm>
          <a:prstGeom prst="line">
            <a:avLst/>
          </a:prstGeom>
          <a:ln w="635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244087" y="2155176"/>
            <a:ext cx="9042913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63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57268" y="1813167"/>
            <a:ext cx="2751819" cy="30670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DWS-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57045" y="2119630"/>
            <a:ext cx="8526145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DWS在DWM层的基础上，按照产品属性维度进行统计，得到统计宽表。其中时间维度使用最小粒度的小时维度。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为了方便OLAP应用使用，可以在APP层按照年月日的时间维度进行二次聚合。因为DWS已经按照产品属性维度统计过一次，数据较少，所以APP的统计效率会比较高。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2450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7" name="组合 16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3348588" y="2842986"/>
            <a:ext cx="5391054" cy="2440214"/>
            <a:chOff x="2414320" y="2951490"/>
            <a:chExt cx="5391054" cy="2440214"/>
          </a:xfrm>
        </p:grpSpPr>
        <p:sp>
          <p:nvSpPr>
            <p:cNvPr id="13" name="1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 flipH="1">
              <a:off x="5264497" y="1436305"/>
              <a:ext cx="415290" cy="4666464"/>
            </a:xfrm>
            <a:prstGeom prst="rect">
              <a:avLst/>
            </a:prstGeom>
            <a:noFill/>
            <a:ln w="127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MV Boli" panose="02000500030200090000" pitchFamily="2" charset="0"/>
                  <a:sym typeface="微软雅黑 Light" panose="020B0502040204020203" pitchFamily="34" charset="-122"/>
                </a:rPr>
                <a:t>对接源数据层，保持和源数据相同的粒度（保持数据一致），源数据中有几个表，此层构建几个表与之对应。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MV Boli" panose="02000500030200090000" pitchFamily="2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068242" y="2995032"/>
              <a:ext cx="4536440" cy="521970"/>
              <a:chOff x="4761153" y="1574135"/>
              <a:chExt cx="4536440" cy="52197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761153" y="1574135"/>
                <a:ext cx="603250" cy="52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en-US" altLang="zh-CN" sz="2800" dirty="0">
                    <a:solidFill>
                      <a:srgbClr val="131313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</a:rPr>
                  <a:t>6</a:t>
                </a:r>
                <a:endParaRPr lang="zh-CN" altLang="en-US" sz="2800" dirty="0">
                  <a:solidFill>
                    <a:srgbClr val="131313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366308" y="1596995"/>
                <a:ext cx="3931285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APP</a:t>
                </a:r>
                <a:r>
                  <a:rPr lang="zh-CN" altLang="en-US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应用层</a:t>
                </a:r>
                <a:endParaRPr lang="zh-CN" altLang="en-US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067463" y="2951490"/>
              <a:ext cx="0" cy="2440214"/>
            </a:xfrm>
            <a:prstGeom prst="line">
              <a:avLst/>
            </a:prstGeom>
            <a:ln w="63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4320" y="3537504"/>
              <a:ext cx="4586514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0545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5" name="组合 14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6" name="组合 5"/>
          <p:cNvGrpSpPr/>
          <p:nvPr/>
        </p:nvGrpSpPr>
        <p:grpSpPr>
          <a:xfrm>
            <a:off x="2847213" y="2281520"/>
            <a:ext cx="4586514" cy="3576528"/>
            <a:chOff x="2641600" y="2737187"/>
            <a:chExt cx="4586514" cy="3576528"/>
          </a:xfrm>
        </p:grpSpPr>
        <p:sp>
          <p:nvSpPr>
            <p:cNvPr id="8" name="文本框 7"/>
            <p:cNvSpPr txBox="1"/>
            <p:nvPr/>
          </p:nvSpPr>
          <p:spPr>
            <a:xfrm>
              <a:off x="4167436" y="2737187"/>
              <a:ext cx="208788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谢</a:t>
              </a:r>
              <a:r>
                <a:rPr lang="en-US" altLang="zh-CN" sz="60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 </a:t>
              </a:r>
              <a:r>
                <a:rPr lang="zh-CN" altLang="en-US" sz="60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谢</a:t>
              </a:r>
              <a:endParaRPr lang="zh-CN" altLang="en-US" sz="6000" dirty="0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294743" y="2737187"/>
              <a:ext cx="0" cy="3576528"/>
            </a:xfrm>
            <a:prstGeom prst="line">
              <a:avLst/>
            </a:prstGeom>
            <a:ln w="63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641600" y="3752850"/>
              <a:ext cx="4586514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52765" y="-184332"/>
            <a:ext cx="12534910" cy="7226664"/>
            <a:chOff x="-170545" y="-184332"/>
            <a:chExt cx="12534910" cy="722666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61" name="图片 6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36" name="组合 35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1128604" y="1585501"/>
            <a:ext cx="9934792" cy="2384630"/>
            <a:chOff x="1128604" y="1788703"/>
            <a:chExt cx="9934792" cy="2384630"/>
          </a:xfrm>
        </p:grpSpPr>
        <p:grpSp>
          <p:nvGrpSpPr>
            <p:cNvPr id="7" name="组合 6"/>
            <p:cNvGrpSpPr/>
            <p:nvPr/>
          </p:nvGrpSpPr>
          <p:grpSpPr>
            <a:xfrm>
              <a:off x="1128604" y="1788703"/>
              <a:ext cx="4586514" cy="2159185"/>
              <a:chOff x="1386113" y="1678506"/>
              <a:chExt cx="4586514" cy="2159185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2039256" y="1678506"/>
                <a:ext cx="0" cy="2159185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本框 4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01</a:t>
                </a:r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维度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080292" y="2229875"/>
                <a:ext cx="2953852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校区	时间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476882" y="1788703"/>
              <a:ext cx="4586514" cy="2384630"/>
              <a:chOff x="1386113" y="1678506"/>
              <a:chExt cx="4586514" cy="2384630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2039256" y="1678506"/>
                <a:ext cx="0" cy="2384630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02</a:t>
                </a:r>
                <a:endParaRPr lang="zh-CN" altLang="en-US" dirty="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080292" y="2229875"/>
                <a:ext cx="2953852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报名人数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128604" y="3970131"/>
            <a:ext cx="11063278" cy="2005401"/>
            <a:chOff x="1128604" y="3839504"/>
            <a:chExt cx="11063278" cy="2005401"/>
          </a:xfrm>
        </p:grpSpPr>
        <p:grpSp>
          <p:nvGrpSpPr>
            <p:cNvPr id="43" name="组合 42"/>
            <p:cNvGrpSpPr/>
            <p:nvPr/>
          </p:nvGrpSpPr>
          <p:grpSpPr>
            <a:xfrm>
              <a:off x="1128604" y="3839504"/>
              <a:ext cx="4586514" cy="2005401"/>
              <a:chOff x="1386113" y="1678506"/>
              <a:chExt cx="4586514" cy="2005401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03</a:t>
                </a:r>
                <a:endParaRPr lang="zh-CN" altLang="en-US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涉及表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080292" y="2229875"/>
                <a:ext cx="2953852" cy="82994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customer_relationship（客户意向表）itcast_clazz（报名课程表）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6476882" y="3839504"/>
              <a:ext cx="5715000" cy="2005401"/>
              <a:chOff x="1386113" y="1678506"/>
              <a:chExt cx="5715000" cy="2005401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04</a:t>
                </a:r>
                <a:endParaRPr lang="zh-CN" altLang="en-US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涉及字段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080168" y="2229686"/>
                <a:ext cx="5020945" cy="119888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customer_relationship：id，itcast_clazz_id，payment_state，payment_time，origin_type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itcast_clazz：id，itcast_school_id，itcast_school_name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0545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7" name="组合 16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3348588" y="2842986"/>
            <a:ext cx="5494877" cy="1172029"/>
            <a:chOff x="2414320" y="2951490"/>
            <a:chExt cx="5494877" cy="1172029"/>
          </a:xfrm>
        </p:grpSpPr>
        <p:sp>
          <p:nvSpPr>
            <p:cNvPr id="13" name="1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 flipH="1">
              <a:off x="5472142" y="1436305"/>
              <a:ext cx="207645" cy="4666464"/>
            </a:xfrm>
            <a:prstGeom prst="rect">
              <a:avLst/>
            </a:prstGeom>
            <a:noFill/>
            <a:ln w="127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MV Boli" panose="02000500030200090000" pitchFamily="2" charset="0"/>
                  <a:sym typeface="微软雅黑 Light" panose="020B0502040204020203" pitchFamily="34" charset="-122"/>
                </a:rPr>
                <a:t>统计期内，全部报名客户中，各学科报名人数分布。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MV Boli" panose="02000500030200090000" pitchFamily="2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91874" y="2980518"/>
              <a:ext cx="2717513" cy="523220"/>
              <a:chOff x="4884785" y="1559621"/>
              <a:chExt cx="2717513" cy="52322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884785" y="1559621"/>
                <a:ext cx="479618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en-US" altLang="zh-CN" sz="2800" dirty="0">
                    <a:solidFill>
                      <a:srgbClr val="131313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</a:rPr>
                  <a:t>02</a:t>
                </a:r>
                <a:endParaRPr lang="zh-CN" altLang="en-US" sz="2800" dirty="0">
                  <a:solidFill>
                    <a:srgbClr val="131313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366079" y="1596975"/>
                <a:ext cx="2236219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学科报名柱状图</a:t>
                </a:r>
                <a:endParaRPr lang="zh-CN" altLang="en-US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067463" y="2951490"/>
              <a:ext cx="0" cy="1172029"/>
            </a:xfrm>
            <a:prstGeom prst="line">
              <a:avLst/>
            </a:prstGeom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4320" y="3537504"/>
              <a:ext cx="4586514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52765" y="-184332"/>
            <a:ext cx="12534910" cy="7226664"/>
            <a:chOff x="-170545" y="-184332"/>
            <a:chExt cx="12534910" cy="722666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61" name="图片 6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36" name="组合 35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1128604" y="1585501"/>
            <a:ext cx="9934792" cy="2384630"/>
            <a:chOff x="1128604" y="1788703"/>
            <a:chExt cx="9934792" cy="2384630"/>
          </a:xfrm>
        </p:grpSpPr>
        <p:grpSp>
          <p:nvGrpSpPr>
            <p:cNvPr id="7" name="组合 6"/>
            <p:cNvGrpSpPr/>
            <p:nvPr/>
          </p:nvGrpSpPr>
          <p:grpSpPr>
            <a:xfrm>
              <a:off x="1128604" y="1788703"/>
              <a:ext cx="4586514" cy="2159185"/>
              <a:chOff x="1386113" y="1678506"/>
              <a:chExt cx="4586514" cy="2159185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2039256" y="1678506"/>
                <a:ext cx="0" cy="2159185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本框 4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01</a:t>
                </a:r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维度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080292" y="2229875"/>
                <a:ext cx="2953852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学科	时间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476882" y="1788703"/>
              <a:ext cx="4586514" cy="2384630"/>
              <a:chOff x="1386113" y="1678506"/>
              <a:chExt cx="4586514" cy="2384630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2039256" y="1678506"/>
                <a:ext cx="0" cy="2384630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02</a:t>
                </a:r>
                <a:endParaRPr lang="zh-CN" altLang="en-US" dirty="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080292" y="2229875"/>
                <a:ext cx="2953852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报名人数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128604" y="3970131"/>
            <a:ext cx="11063278" cy="2005401"/>
            <a:chOff x="1128604" y="3839504"/>
            <a:chExt cx="11063278" cy="2005401"/>
          </a:xfrm>
        </p:grpSpPr>
        <p:grpSp>
          <p:nvGrpSpPr>
            <p:cNvPr id="43" name="组合 42"/>
            <p:cNvGrpSpPr/>
            <p:nvPr/>
          </p:nvGrpSpPr>
          <p:grpSpPr>
            <a:xfrm>
              <a:off x="1128604" y="3839504"/>
              <a:ext cx="4586514" cy="2005401"/>
              <a:chOff x="1386113" y="1678506"/>
              <a:chExt cx="4586514" cy="2005401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03</a:t>
                </a:r>
                <a:endParaRPr lang="zh-CN" altLang="en-US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涉及表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080168" y="2229686"/>
                <a:ext cx="3891915" cy="82994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customer_relationship（客户意向表）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itcast_clazz（报名课程表）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6476882" y="3839504"/>
              <a:ext cx="5715000" cy="2005401"/>
              <a:chOff x="1386113" y="1678506"/>
              <a:chExt cx="5715000" cy="2005401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04</a:t>
                </a:r>
                <a:endParaRPr lang="zh-CN" altLang="en-US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涉及字段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080168" y="2229686"/>
                <a:ext cx="5020945" cy="119888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customer_relationship：id，itcast_clazz_id，payment_state，payment_time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itcast_clazz：id，itcast_school_id，itcast_school_name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0545" y="-184332"/>
            <a:ext cx="12534910" cy="7226664"/>
            <a:chOff x="-170545" y="-184332"/>
            <a:chExt cx="12534910" cy="722666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17" name="组合 16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3348588" y="2842986"/>
            <a:ext cx="5494877" cy="1172029"/>
            <a:chOff x="2414320" y="2951490"/>
            <a:chExt cx="5494877" cy="1172029"/>
          </a:xfrm>
        </p:grpSpPr>
        <p:sp>
          <p:nvSpPr>
            <p:cNvPr id="13" name="1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 flipH="1">
              <a:off x="5472142" y="1436305"/>
              <a:ext cx="207645" cy="4666464"/>
            </a:xfrm>
            <a:prstGeom prst="rect">
              <a:avLst/>
            </a:prstGeom>
            <a:noFill/>
            <a:ln w="127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MV Boli" panose="02000500030200090000" pitchFamily="2" charset="0"/>
                  <a:sym typeface="微软雅黑 Light" panose="020B0502040204020203" pitchFamily="34" charset="-122"/>
                </a:rPr>
                <a:t>统计期内，已经缴费的报名客户总量</a:t>
              </a:r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MV Boli" panose="02000500030200090000" pitchFamily="2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209506" y="2995032"/>
              <a:ext cx="2699881" cy="523220"/>
              <a:chOff x="4902417" y="1574135"/>
              <a:chExt cx="2699881" cy="52322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902417" y="1574135"/>
                <a:ext cx="461986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en-US" altLang="zh-CN" sz="2800" dirty="0">
                    <a:solidFill>
                      <a:srgbClr val="131313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</a:rPr>
                  <a:t>03</a:t>
                </a:r>
                <a:endParaRPr lang="zh-CN" altLang="en-US" sz="2800" dirty="0">
                  <a:solidFill>
                    <a:srgbClr val="131313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366079" y="1596975"/>
                <a:ext cx="2236219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20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总报名量</a:t>
                </a:r>
                <a:endParaRPr lang="zh-CN" altLang="en-US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3067463" y="2951490"/>
              <a:ext cx="0" cy="1172029"/>
            </a:xfrm>
            <a:prstGeom prst="line">
              <a:avLst/>
            </a:prstGeom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14320" y="3537504"/>
              <a:ext cx="4586514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52765" y="-184332"/>
            <a:ext cx="12534910" cy="7226664"/>
            <a:chOff x="-170545" y="-184332"/>
            <a:chExt cx="12534910" cy="722666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3819" cy="6858000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>
              <a:off x="-170545" y="-184332"/>
              <a:ext cx="4880883" cy="4878296"/>
              <a:chOff x="-228601" y="33383"/>
              <a:chExt cx="4880883" cy="4878296"/>
            </a:xfrm>
          </p:grpSpPr>
          <p:pic>
            <p:nvPicPr>
              <p:cNvPr id="61" name="图片 6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  <p:grpSp>
          <p:nvGrpSpPr>
            <p:cNvPr id="36" name="组合 35"/>
            <p:cNvGrpSpPr/>
            <p:nvPr/>
          </p:nvGrpSpPr>
          <p:grpSpPr>
            <a:xfrm rot="10800000">
              <a:off x="7483482" y="2164036"/>
              <a:ext cx="4880883" cy="4878296"/>
              <a:chOff x="-228601" y="33383"/>
              <a:chExt cx="4880883" cy="4878296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>
                <a:off x="292553" y="33383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990" t="47203" b="43007"/>
              <a:stretch>
                <a:fillRect/>
              </a:stretch>
            </p:blipFill>
            <p:spPr>
              <a:xfrm rot="5400000">
                <a:off x="-1875066" y="2198415"/>
                <a:ext cx="4359729" cy="1066800"/>
              </a:xfrm>
              <a:custGeom>
                <a:avLst/>
                <a:gdLst>
                  <a:gd name="connsiteX0" fmla="*/ 0 w 4359729"/>
                  <a:gd name="connsiteY0" fmla="*/ 0 h 1066800"/>
                  <a:gd name="connsiteX1" fmla="*/ 4359729 w 4359729"/>
                  <a:gd name="connsiteY1" fmla="*/ 0 h 1066800"/>
                  <a:gd name="connsiteX2" fmla="*/ 4359729 w 4359729"/>
                  <a:gd name="connsiteY2" fmla="*/ 1066800 h 1066800"/>
                  <a:gd name="connsiteX3" fmla="*/ 0 w 4359729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729" h="1066800">
                    <a:moveTo>
                      <a:pt x="0" y="0"/>
                    </a:moveTo>
                    <a:lnTo>
                      <a:pt x="4359729" y="0"/>
                    </a:lnTo>
                    <a:lnTo>
                      <a:pt x="4359729" y="1066800"/>
                    </a:lnTo>
                    <a:lnTo>
                      <a:pt x="0" y="106680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1128604" y="1585501"/>
            <a:ext cx="9934792" cy="2384630"/>
            <a:chOff x="1128604" y="1788703"/>
            <a:chExt cx="9934792" cy="2384630"/>
          </a:xfrm>
        </p:grpSpPr>
        <p:grpSp>
          <p:nvGrpSpPr>
            <p:cNvPr id="7" name="组合 6"/>
            <p:cNvGrpSpPr/>
            <p:nvPr/>
          </p:nvGrpSpPr>
          <p:grpSpPr>
            <a:xfrm>
              <a:off x="1128604" y="1788703"/>
              <a:ext cx="4586514" cy="2159185"/>
              <a:chOff x="1386113" y="1678506"/>
              <a:chExt cx="4586514" cy="2159185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2039256" y="1678506"/>
                <a:ext cx="0" cy="2159185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本框 4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01</a:t>
                </a:r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维度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080292" y="2229875"/>
                <a:ext cx="2953852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476882" y="1788703"/>
              <a:ext cx="4586514" cy="2384630"/>
              <a:chOff x="1386113" y="1678506"/>
              <a:chExt cx="4586514" cy="2384630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2039256" y="1678506"/>
                <a:ext cx="0" cy="2384630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02</a:t>
                </a:r>
                <a:endParaRPr lang="zh-CN" altLang="en-US" dirty="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080292" y="2229875"/>
                <a:ext cx="2953852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报名人数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128604" y="3970131"/>
            <a:ext cx="11063278" cy="2005401"/>
            <a:chOff x="1128604" y="3839504"/>
            <a:chExt cx="11063278" cy="2005401"/>
          </a:xfrm>
        </p:grpSpPr>
        <p:grpSp>
          <p:nvGrpSpPr>
            <p:cNvPr id="43" name="组合 42"/>
            <p:cNvGrpSpPr/>
            <p:nvPr/>
          </p:nvGrpSpPr>
          <p:grpSpPr>
            <a:xfrm>
              <a:off x="1128604" y="3839504"/>
              <a:ext cx="4586514" cy="2005401"/>
              <a:chOff x="1386113" y="1678506"/>
              <a:chExt cx="4586514" cy="2005401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03</a:t>
                </a:r>
                <a:endParaRPr lang="zh-CN" altLang="en-US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涉及表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080168" y="2229686"/>
                <a:ext cx="3891915" cy="46037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customer_relationship（客户意向表）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6476882" y="3839504"/>
              <a:ext cx="5715000" cy="2005401"/>
              <a:chOff x="1386113" y="1678506"/>
              <a:chExt cx="5715000" cy="2005401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2039256" y="1678506"/>
                <a:ext cx="0" cy="2005401"/>
              </a:xfrm>
              <a:prstGeom prst="line">
                <a:avLst/>
              </a:prstGeom>
              <a:ln w="63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386113" y="2276807"/>
                <a:ext cx="4586514" cy="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1610934" y="19013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04</a:t>
                </a:r>
                <a:endParaRPr lang="zh-CN" altLang="en-US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2077607" y="1934798"/>
                <a:ext cx="2751819" cy="30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涉及字段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080168" y="2229686"/>
                <a:ext cx="5020945" cy="82994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customer_relationship：id，payment_state，payment_time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origin_type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4000"/>
    </mc:Choice>
    <mc:Fallback>
      <p:transition advClick="0" advTm="14000"/>
    </mc:Fallback>
  </mc:AlternateContent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PP_MARK_KEY" val="a2b96f67-740e-4237-b3ad-1d2c5e0c432b"/>
  <p:tag name="COMMONDATA" val="eyJjb3VudCI6MiwiaGRpZCI6Ijk4Y2I2MGFmOGJlMTc1NTZlNWNmNmFkZDY4MjhlNmEyIiwidXNlckNvdW50IjoyfQ==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4014</Words>
  <Application>WPS 演示</Application>
  <PresentationFormat>宽屏</PresentationFormat>
  <Paragraphs>492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9" baseType="lpstr">
      <vt:lpstr>Arial</vt:lpstr>
      <vt:lpstr>宋体</vt:lpstr>
      <vt:lpstr>Wingdings</vt:lpstr>
      <vt:lpstr>新宋体</vt:lpstr>
      <vt:lpstr>Montserrat Hairline</vt:lpstr>
      <vt:lpstr>Segoe Print</vt:lpstr>
      <vt:lpstr>方正喵呜体</vt:lpstr>
      <vt:lpstr>微软雅黑 Light</vt:lpstr>
      <vt:lpstr>锐字工房云字库细圆GBK</vt:lpstr>
      <vt:lpstr>MV Boli</vt:lpstr>
      <vt:lpstr>微软雅黑</vt:lpstr>
      <vt:lpstr>等线 Light</vt:lpstr>
      <vt:lpstr>等线</vt:lpstr>
      <vt:lpstr>Calibri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深圳_程康_第六组</cp:lastModifiedBy>
  <cp:revision>9</cp:revision>
  <dcterms:created xsi:type="dcterms:W3CDTF">2019-11-15T05:59:00Z</dcterms:created>
  <dcterms:modified xsi:type="dcterms:W3CDTF">2022-06-22T08:19:25Z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KSOTemplateUUID">
    <vt:lpwstr>v1.0_mb_n3Fos1PONHTqr+WU1SzLKA==</vt:lpwstr>
  </property>
  <property fmtid="{D5CDD505-2E9C-101B-9397-08002B2CF9AE}" pid="4" name="ICV">
    <vt:lpwstr>A73D0575F1B24AE1B4AB114B220F46D3</vt:lpwstr>
  </property>
</Properties>
</file>