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5.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6.xml" ContentType="application/vnd.openxmlformats-officedocument.theme+xml"/>
  <Override PartName="/ppt/slideLayouts/slideLayout2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665" r:id="rId2"/>
    <p:sldMasterId id="2147483707" r:id="rId3"/>
    <p:sldMasterId id="2147483700" r:id="rId4"/>
    <p:sldMasterId id="2147483698" r:id="rId5"/>
    <p:sldMasterId id="2147483668" r:id="rId6"/>
    <p:sldMasterId id="2147483672" r:id="rId7"/>
  </p:sldMasterIdLst>
  <p:notesMasterIdLst>
    <p:notesMasterId r:id="rId44"/>
  </p:notesMasterIdLst>
  <p:handoutMasterIdLst>
    <p:handoutMasterId r:id="rId45"/>
  </p:handoutMasterIdLst>
  <p:sldIdLst>
    <p:sldId id="462" r:id="rId8"/>
    <p:sldId id="463" r:id="rId9"/>
    <p:sldId id="466" r:id="rId10"/>
    <p:sldId id="467" r:id="rId11"/>
    <p:sldId id="532" r:id="rId12"/>
    <p:sldId id="533" r:id="rId13"/>
    <p:sldId id="479" r:id="rId14"/>
    <p:sldId id="535" r:id="rId15"/>
    <p:sldId id="536" r:id="rId16"/>
    <p:sldId id="537" r:id="rId17"/>
    <p:sldId id="538" r:id="rId18"/>
    <p:sldId id="539" r:id="rId19"/>
    <p:sldId id="483" r:id="rId20"/>
    <p:sldId id="541" r:id="rId21"/>
    <p:sldId id="540" r:id="rId22"/>
    <p:sldId id="542" r:id="rId23"/>
    <p:sldId id="543" r:id="rId24"/>
    <p:sldId id="544" r:id="rId25"/>
    <p:sldId id="545" r:id="rId26"/>
    <p:sldId id="500" r:id="rId27"/>
    <p:sldId id="546" r:id="rId28"/>
    <p:sldId id="547" r:id="rId29"/>
    <p:sldId id="548" r:id="rId30"/>
    <p:sldId id="549" r:id="rId31"/>
    <p:sldId id="550" r:id="rId32"/>
    <p:sldId id="551" r:id="rId33"/>
    <p:sldId id="552" r:id="rId34"/>
    <p:sldId id="507" r:id="rId35"/>
    <p:sldId id="553" r:id="rId36"/>
    <p:sldId id="554" r:id="rId37"/>
    <p:sldId id="555" r:id="rId38"/>
    <p:sldId id="517" r:id="rId39"/>
    <p:sldId id="556" r:id="rId40"/>
    <p:sldId id="523" r:id="rId41"/>
    <p:sldId id="557" r:id="rId42"/>
    <p:sldId id="264" r:id="rId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E4"/>
    <a:srgbClr val="FFFFFF"/>
    <a:srgbClr val="B60206"/>
    <a:srgbClr val="AD2B26"/>
    <a:srgbClr val="49504F"/>
    <a:srgbClr val="B70006"/>
    <a:srgbClr val="919191"/>
    <a:srgbClr val="333333"/>
    <a:srgbClr val="D9D9D9"/>
    <a:srgbClr val="5151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73" autoAdjust="0"/>
    <p:restoredTop sz="90554" autoAdjust="0"/>
  </p:normalViewPr>
  <p:slideViewPr>
    <p:cSldViewPr snapToGrid="0">
      <p:cViewPr varScale="1">
        <p:scale>
          <a:sx n="89" d="100"/>
          <a:sy n="89" d="100"/>
        </p:scale>
        <p:origin x="1200" y="76"/>
      </p:cViewPr>
      <p:guideLst/>
    </p:cSldViewPr>
  </p:slideViewPr>
  <p:notesTextViewPr>
    <p:cViewPr>
      <p:scale>
        <a:sx n="1" d="1"/>
        <a:sy n="1" d="1"/>
      </p:scale>
      <p:origin x="0" y="0"/>
    </p:cViewPr>
  </p:notesTextViewPr>
  <p:notesViewPr>
    <p:cSldViewPr snapToGrid="0" showGuides="1">
      <p:cViewPr varScale="1">
        <p:scale>
          <a:sx n="97" d="100"/>
          <a:sy n="97" d="100"/>
        </p:scale>
        <p:origin x="3416"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viewProps" Target="view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theme" Target="theme/theme1.xml"/><Relationship Id="rId8" Type="http://schemas.openxmlformats.org/officeDocument/2006/relationships/slide" Target="slides/slide1.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presProps" Target="presProps.xml"/><Relationship Id="rId20" Type="http://schemas.openxmlformats.org/officeDocument/2006/relationships/slide" Target="slides/slide13.xml"/><Relationship Id="rId41" Type="http://schemas.openxmlformats.org/officeDocument/2006/relationships/slide" Target="slides/slide34.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5BAB8F7-26C7-2345-A2F0-4C70E8EFA8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a16="http://schemas.microsoft.com/office/drawing/2014/main" id="{1EB0FE49-C86E-0B42-8C7E-921C60B5AA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3DFD10-C36A-A44C-AC52-E91D9A58CF7E}" type="datetimeFigureOut">
              <a:rPr kumimoji="1" lang="zh-CN" altLang="en-US" smtClean="0"/>
              <a:t>2022/6/21</a:t>
            </a:fld>
            <a:endParaRPr kumimoji="1" lang="zh-CN" altLang="en-US"/>
          </a:p>
        </p:txBody>
      </p:sp>
      <p:sp>
        <p:nvSpPr>
          <p:cNvPr id="4" name="页脚占位符 3">
            <a:extLst>
              <a:ext uri="{FF2B5EF4-FFF2-40B4-BE49-F238E27FC236}">
                <a16:creationId xmlns:a16="http://schemas.microsoft.com/office/drawing/2014/main" id="{9E928822-8127-CD43-9156-5BB443851D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4FC3EF7F-6078-7249-A167-F5C0687992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F0B397-CD8F-1C4C-97BB-ADF18DDD1C00}" type="slidenum">
              <a:rPr kumimoji="1" lang="zh-CN" altLang="en-US" smtClean="0"/>
              <a:t>‹#›</a:t>
            </a:fld>
            <a:endParaRPr kumimoji="1" lang="zh-CN" altLang="en-US"/>
          </a:p>
        </p:txBody>
      </p:sp>
    </p:spTree>
    <p:extLst>
      <p:ext uri="{BB962C8B-B14F-4D97-AF65-F5344CB8AC3E}">
        <p14:creationId xmlns:p14="http://schemas.microsoft.com/office/powerpoint/2010/main" val="27626559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7ACF5-0677-4CC5-89ED-AE83D3F5859D}" type="datetimeFigureOut">
              <a:rPr lang="zh-CN" altLang="en-US" smtClean="0"/>
              <a:t>2022/6/21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63F50-FC71-46DD-9BDC-11F985EF414C}" type="slidenum">
              <a:rPr lang="zh-CN" altLang="en-US" smtClean="0"/>
              <a:t>‹#›</a:t>
            </a:fld>
            <a:endParaRPr lang="zh-CN" altLang="en-US"/>
          </a:p>
        </p:txBody>
      </p:sp>
    </p:spTree>
    <p:extLst>
      <p:ext uri="{BB962C8B-B14F-4D97-AF65-F5344CB8AC3E}">
        <p14:creationId xmlns:p14="http://schemas.microsoft.com/office/powerpoint/2010/main" val="3085594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版式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469F54-72BF-044A-89E7-CDAF75E947E3}"/>
              </a:ext>
            </a:extLst>
          </p:cNvPr>
          <p:cNvSpPr>
            <a:spLocks noGrp="1"/>
          </p:cNvSpPr>
          <p:nvPr>
            <p:ph type="title" hasCustomPrompt="1"/>
          </p:nvPr>
        </p:nvSpPr>
        <p:spPr>
          <a:xfrm>
            <a:off x="838200" y="2244725"/>
            <a:ext cx="10541000" cy="1158875"/>
          </a:xfrm>
          <a:prstGeom prst="rect">
            <a:avLst/>
          </a:prstGeom>
        </p:spPr>
        <p:txBody>
          <a:bodyPr anchor="ct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p>
        </p:txBody>
      </p:sp>
      <p:sp>
        <p:nvSpPr>
          <p:cNvPr id="3" name="文本占位符 3">
            <a:extLst>
              <a:ext uri="{FF2B5EF4-FFF2-40B4-BE49-F238E27FC236}">
                <a16:creationId xmlns:a16="http://schemas.microsoft.com/office/drawing/2014/main" id="{FE68CD30-ECD6-A642-8C7F-BA42D1249DFD}"/>
              </a:ext>
            </a:extLst>
          </p:cNvPr>
          <p:cNvSpPr>
            <a:spLocks noGrp="1"/>
          </p:cNvSpPr>
          <p:nvPr>
            <p:ph type="body" sz="quarter" idx="10" hasCustomPrompt="1"/>
          </p:nvPr>
        </p:nvSpPr>
        <p:spPr>
          <a:xfrm>
            <a:off x="838200" y="3454401"/>
            <a:ext cx="10540999" cy="630237"/>
          </a:xfrm>
          <a:prstGeom prst="rect">
            <a:avLst/>
          </a:prstGeom>
        </p:spPr>
        <p:txBody>
          <a:bodyPr anchor="ct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p>
        </p:txBody>
      </p:sp>
    </p:spTree>
    <p:extLst>
      <p:ext uri="{BB962C8B-B14F-4D97-AF65-F5344CB8AC3E}">
        <p14:creationId xmlns:p14="http://schemas.microsoft.com/office/powerpoint/2010/main" val="588721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4D92416-D30F-8049-AD27-C955EC07F253}"/>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5" name="文本占位符 9">
            <a:extLst>
              <a:ext uri="{FF2B5EF4-FFF2-40B4-BE49-F238E27FC236}">
                <a16:creationId xmlns:a16="http://schemas.microsoft.com/office/drawing/2014/main" id="{FB933948-E99B-AD48-8B41-DEA66BC8FB53}"/>
              </a:ext>
            </a:extLst>
          </p:cNvPr>
          <p:cNvSpPr>
            <a:spLocks noGrp="1"/>
          </p:cNvSpPr>
          <p:nvPr>
            <p:ph type="body" sz="quarter" idx="10" hasCustomPrompt="1"/>
          </p:nvPr>
        </p:nvSpPr>
        <p:spPr>
          <a:xfrm>
            <a:off x="710880" y="940081"/>
            <a:ext cx="10748056"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
        <p:nvSpPr>
          <p:cNvPr id="6" name="文本占位符 11">
            <a:extLst>
              <a:ext uri="{FF2B5EF4-FFF2-40B4-BE49-F238E27FC236}">
                <a16:creationId xmlns:a16="http://schemas.microsoft.com/office/drawing/2014/main" id="{D8BA1B0F-468D-0446-AB7E-B23A83414DF2}"/>
              </a:ext>
            </a:extLst>
          </p:cNvPr>
          <p:cNvSpPr>
            <a:spLocks noGrp="1"/>
          </p:cNvSpPr>
          <p:nvPr>
            <p:ph type="body" sz="quarter" idx="11" hasCustomPrompt="1"/>
          </p:nvPr>
        </p:nvSpPr>
        <p:spPr>
          <a:xfrm>
            <a:off x="710880" y="1646133"/>
            <a:ext cx="10748057"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037497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940081"/>
            <a:ext cx="9845675" cy="4871439"/>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
        <p:nvSpPr>
          <p:cNvPr id="4" name="标题 1">
            <a:extLst>
              <a:ext uri="{FF2B5EF4-FFF2-40B4-BE49-F238E27FC236}">
                <a16:creationId xmlns:a16="http://schemas.microsoft.com/office/drawing/2014/main" id="{9947CB16-8D08-5242-A2E0-936DC1D438F6}"/>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29088069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正文内容（数字符号）">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B678CE99-982F-E747-B6C5-B29DECDE389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 name="文本占位符 11">
            <a:extLst>
              <a:ext uri="{FF2B5EF4-FFF2-40B4-BE49-F238E27FC236}">
                <a16:creationId xmlns:a16="http://schemas.microsoft.com/office/drawing/2014/main" id="{88D105DB-24C1-B042-AF5E-89B957331250}"/>
              </a:ext>
            </a:extLst>
          </p:cNvPr>
          <p:cNvSpPr>
            <a:spLocks noGrp="1"/>
          </p:cNvSpPr>
          <p:nvPr>
            <p:ph type="body" sz="quarter" idx="11" hasCustomPrompt="1"/>
          </p:nvPr>
        </p:nvSpPr>
        <p:spPr>
          <a:xfrm>
            <a:off x="710879" y="934933"/>
            <a:ext cx="10719120"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11588711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正文内容+项目编号">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 name="文本占位符 11">
            <a:extLst>
              <a:ext uri="{FF2B5EF4-FFF2-40B4-BE49-F238E27FC236}">
                <a16:creationId xmlns:a16="http://schemas.microsoft.com/office/drawing/2014/main" id="{9C0915B4-3DAF-C444-883E-818CAE39A5B1}"/>
              </a:ext>
            </a:extLst>
          </p:cNvPr>
          <p:cNvSpPr>
            <a:spLocks noGrp="1"/>
          </p:cNvSpPr>
          <p:nvPr>
            <p:ph type="body" sz="quarter" idx="11" hasCustomPrompt="1"/>
          </p:nvPr>
        </p:nvSpPr>
        <p:spPr>
          <a:xfrm>
            <a:off x="710880" y="945093"/>
            <a:ext cx="10748057"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3571635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由发挥">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11824831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案例">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案例</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案例标题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2806330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步骤">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步骤</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步骤标题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24558441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练习">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练习</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练习标题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4145838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思考页">
    <p:spTree>
      <p:nvGrpSpPr>
        <p:cNvPr id="1" name=""/>
        <p:cNvGrpSpPr/>
        <p:nvPr/>
      </p:nvGrpSpPr>
      <p:grpSpPr>
        <a:xfrm>
          <a:off x="0" y="0"/>
          <a:ext cx="0" cy="0"/>
          <a:chOff x="0" y="0"/>
          <a:chExt cx="0" cy="0"/>
        </a:xfrm>
      </p:grpSpPr>
      <p:sp>
        <p:nvSpPr>
          <p:cNvPr id="28" name="六边形 27">
            <a:extLst>
              <a:ext uri="{FF2B5EF4-FFF2-40B4-BE49-F238E27FC236}">
                <a16:creationId xmlns:a16="http://schemas.microsoft.com/office/drawing/2014/main" id="{380B9059-6AA7-9E4F-BC56-F30289A262EA}"/>
              </a:ext>
            </a:extLst>
          </p:cNvPr>
          <p:cNvSpPr/>
          <p:nvPr userDrawn="1"/>
        </p:nvSpPr>
        <p:spPr>
          <a:xfrm rot="5400000">
            <a:off x="941355" y="36120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a:extLst>
              <a:ext uri="{FF2B5EF4-FFF2-40B4-BE49-F238E27FC236}">
                <a16:creationId xmlns:a16="http://schemas.microsoft.com/office/drawing/2014/main" id="{D71D36F9-1B1C-094A-A062-19A46A7AB388}"/>
              </a:ext>
            </a:extLst>
          </p:cNvPr>
          <p:cNvSpPr/>
          <p:nvPr userDrawn="1"/>
        </p:nvSpPr>
        <p:spPr>
          <a:xfrm rot="5400000">
            <a:off x="1484022" y="26325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36556"/>
            <a:ext cx="576053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695420" y="29877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p>
        </p:txBody>
      </p:sp>
      <p:sp>
        <p:nvSpPr>
          <p:cNvPr id="20" name="标题 1">
            <a:extLst>
              <a:ext uri="{FF2B5EF4-FFF2-40B4-BE49-F238E27FC236}">
                <a16:creationId xmlns:a16="http://schemas.microsoft.com/office/drawing/2014/main" id="{493FA365-EB18-4C49-B470-79A013EED4C7}"/>
              </a:ext>
            </a:extLst>
          </p:cNvPr>
          <p:cNvSpPr>
            <a:spLocks noGrp="1"/>
          </p:cNvSpPr>
          <p:nvPr userDrawn="1">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24" name="六边形 23">
            <a:extLst>
              <a:ext uri="{FF2B5EF4-FFF2-40B4-BE49-F238E27FC236}">
                <a16:creationId xmlns:a16="http://schemas.microsoft.com/office/drawing/2014/main" id="{745B08E3-3066-3844-87E9-46D7426765C6}"/>
              </a:ext>
            </a:extLst>
          </p:cNvPr>
          <p:cNvSpPr/>
          <p:nvPr userDrawn="1"/>
        </p:nvSpPr>
        <p:spPr>
          <a:xfrm rot="5400000">
            <a:off x="3294074" y="22542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a:extLst>
              <a:ext uri="{FF2B5EF4-FFF2-40B4-BE49-F238E27FC236}">
                <a16:creationId xmlns:a16="http://schemas.microsoft.com/office/drawing/2014/main" id="{B7A42CA5-7885-7642-B20D-B92B35099CBC}"/>
              </a:ext>
            </a:extLst>
          </p:cNvPr>
          <p:cNvSpPr/>
          <p:nvPr userDrawn="1"/>
        </p:nvSpPr>
        <p:spPr>
          <a:xfrm rot="5400000">
            <a:off x="1198356" y="42315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a:extLst>
              <a:ext uri="{FF2B5EF4-FFF2-40B4-BE49-F238E27FC236}">
                <a16:creationId xmlns:a16="http://schemas.microsoft.com/office/drawing/2014/main" id="{DE7B2235-1C6B-6B44-BC4F-1EC9BD8B9D8D}"/>
              </a:ext>
            </a:extLst>
          </p:cNvPr>
          <p:cNvSpPr/>
          <p:nvPr userDrawn="1"/>
        </p:nvSpPr>
        <p:spPr>
          <a:xfrm rot="5400000">
            <a:off x="3642476" y="44903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a:extLst>
              <a:ext uri="{FF2B5EF4-FFF2-40B4-BE49-F238E27FC236}">
                <a16:creationId xmlns:a16="http://schemas.microsoft.com/office/drawing/2014/main" id="{5BF818FD-51C6-E54A-9D53-783E1313F19E}"/>
              </a:ext>
            </a:extLst>
          </p:cNvPr>
          <p:cNvSpPr/>
          <p:nvPr userDrawn="1"/>
        </p:nvSpPr>
        <p:spPr>
          <a:xfrm rot="5400000">
            <a:off x="1190641" y="18201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2361137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总结页">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92870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
        <p:nvSpPr>
          <p:cNvPr id="21" name="标题 1">
            <a:extLst>
              <a:ext uri="{FF2B5EF4-FFF2-40B4-BE49-F238E27FC236}">
                <a16:creationId xmlns:a16="http://schemas.microsoft.com/office/drawing/2014/main" id="{B0EF16AB-AE8A-5D46-82EA-397E62F9359F}"/>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4170094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5019358" y="1006475"/>
            <a:ext cx="5973761" cy="4256405"/>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189" marR="0" lvl="0" indent="-457189" algn="l" defTabSz="914400" rtl="0" eaLnBrk="0" fontAlgn="base" latinLnBrk="0" hangingPunct="0">
              <a:lnSpc>
                <a:spcPct val="200000"/>
              </a:lnSpc>
              <a:spcBef>
                <a:spcPct val="20000"/>
              </a:spcBef>
              <a:spcAft>
                <a:spcPct val="0"/>
              </a:spcAft>
              <a:buClrTx/>
              <a:buSzTx/>
              <a:buFont typeface="Wingdings" pitchFamily="2" charset="2"/>
              <a:buChar char="u"/>
              <a:tabLst/>
              <a:defRPr/>
            </a:pPr>
            <a:r>
              <a:rPr kumimoji="1" lang="zh-CN" altLang="en-US" dirty="0"/>
              <a:t>此内容上下居中对齐，可根据实际情况微调位置和字体大小</a:t>
            </a:r>
          </a:p>
          <a:p>
            <a:pPr lvl="0"/>
            <a:endParaRPr kumimoji="1" lang="zh-CN" altLang="en-US" dirty="0"/>
          </a:p>
        </p:txBody>
      </p:sp>
    </p:spTree>
    <p:extLst>
      <p:ext uri="{BB962C8B-B14F-4D97-AF65-F5344CB8AC3E}">
        <p14:creationId xmlns:p14="http://schemas.microsoft.com/office/powerpoint/2010/main" val="35646942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思路">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1" name="标题 1">
            <a:extLst>
              <a:ext uri="{FF2B5EF4-FFF2-40B4-BE49-F238E27FC236}">
                <a16:creationId xmlns:a16="http://schemas.microsoft.com/office/drawing/2014/main" id="{B0EF16AB-AE8A-5D46-82EA-397E62F9359F}"/>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15" name="泪珠形 14">
            <a:extLst>
              <a:ext uri="{FF2B5EF4-FFF2-40B4-BE49-F238E27FC236}">
                <a16:creationId xmlns:a16="http://schemas.microsoft.com/office/drawing/2014/main" id="{0EFAFC56-5B16-1644-BDCA-117D21E2806E}"/>
              </a:ext>
            </a:extLst>
          </p:cNvPr>
          <p:cNvSpPr/>
          <p:nvPr userDrawn="1"/>
        </p:nvSpPr>
        <p:spPr>
          <a:xfrm>
            <a:off x="1013943" y="3264492"/>
            <a:ext cx="1399001" cy="1399001"/>
          </a:xfrm>
          <a:prstGeom prst="teardrop">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0" name="泪珠形 19">
            <a:extLst>
              <a:ext uri="{FF2B5EF4-FFF2-40B4-BE49-F238E27FC236}">
                <a16:creationId xmlns:a16="http://schemas.microsoft.com/office/drawing/2014/main" id="{02C17FF1-E140-B64F-AF1C-FE17A937E731}"/>
              </a:ext>
            </a:extLst>
          </p:cNvPr>
          <p:cNvSpPr/>
          <p:nvPr userDrawn="1"/>
        </p:nvSpPr>
        <p:spPr>
          <a:xfrm>
            <a:off x="1645363" y="2434299"/>
            <a:ext cx="2017950" cy="2017950"/>
          </a:xfrm>
          <a:prstGeom prst="teardrop">
            <a:avLst/>
          </a:prstGeom>
          <a:solidFill>
            <a:schemeClr val="bg1"/>
          </a:solidFill>
          <a:ln w="114300">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2" name="标题占位符 1">
            <a:extLst>
              <a:ext uri="{FF2B5EF4-FFF2-40B4-BE49-F238E27FC236}">
                <a16:creationId xmlns:a16="http://schemas.microsoft.com/office/drawing/2014/main" id="{F639FB5D-6047-3448-A319-F4FD2BA72BB3}"/>
              </a:ext>
            </a:extLst>
          </p:cNvPr>
          <p:cNvSpPr txBox="1">
            <a:spLocks noChangeArrowheads="1"/>
          </p:cNvSpPr>
          <p:nvPr userDrawn="1"/>
        </p:nvSpPr>
        <p:spPr bwMode="auto">
          <a:xfrm>
            <a:off x="1938193" y="2679748"/>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思路</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3" name="泪珠形 22">
            <a:extLst>
              <a:ext uri="{FF2B5EF4-FFF2-40B4-BE49-F238E27FC236}">
                <a16:creationId xmlns:a16="http://schemas.microsoft.com/office/drawing/2014/main" id="{0C1BFADD-1066-B04B-BD99-C7E20F0FA73E}"/>
              </a:ext>
            </a:extLst>
          </p:cNvPr>
          <p:cNvSpPr/>
          <p:nvPr userDrawn="1"/>
        </p:nvSpPr>
        <p:spPr>
          <a:xfrm>
            <a:off x="3663313" y="4089233"/>
            <a:ext cx="439924" cy="439924"/>
          </a:xfrm>
          <a:prstGeom prst="teardrop">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4" name="泪珠形 23">
            <a:extLst>
              <a:ext uri="{FF2B5EF4-FFF2-40B4-BE49-F238E27FC236}">
                <a16:creationId xmlns:a16="http://schemas.microsoft.com/office/drawing/2014/main" id="{20149FF9-71F5-FB43-A7A0-BB0C90CB4486}"/>
              </a:ext>
            </a:extLst>
          </p:cNvPr>
          <p:cNvSpPr/>
          <p:nvPr userDrawn="1"/>
        </p:nvSpPr>
        <p:spPr>
          <a:xfrm>
            <a:off x="2152487" y="2051117"/>
            <a:ext cx="260457" cy="260457"/>
          </a:xfrm>
          <a:prstGeom prst="teardrop">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泪珠形 24">
            <a:extLst>
              <a:ext uri="{FF2B5EF4-FFF2-40B4-BE49-F238E27FC236}">
                <a16:creationId xmlns:a16="http://schemas.microsoft.com/office/drawing/2014/main" id="{098F3E8C-7A22-A34B-817A-438DDA0CAC1C}"/>
              </a:ext>
            </a:extLst>
          </p:cNvPr>
          <p:cNvSpPr/>
          <p:nvPr userDrawn="1"/>
        </p:nvSpPr>
        <p:spPr>
          <a:xfrm>
            <a:off x="844996" y="3381144"/>
            <a:ext cx="562210" cy="562210"/>
          </a:xfrm>
          <a:prstGeom prst="teardrop">
            <a:avLst/>
          </a:prstGeom>
          <a:noFill/>
          <a:ln w="12700">
            <a:solidFill>
              <a:srgbClr val="DE001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18206875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今日作业">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4AB6E3BD-F819-724D-9482-568CE7A3A1F8}"/>
              </a:ext>
            </a:extLst>
          </p:cNvPr>
          <p:cNvSpPr/>
          <p:nvPr userDrawn="1"/>
        </p:nvSpPr>
        <p:spPr>
          <a:xfrm rot="2700000">
            <a:off x="3564412" y="3089727"/>
            <a:ext cx="936368" cy="936368"/>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9" name="矩形 38">
            <a:extLst>
              <a:ext uri="{FF2B5EF4-FFF2-40B4-BE49-F238E27FC236}">
                <a16:creationId xmlns:a16="http://schemas.microsoft.com/office/drawing/2014/main" id="{19BD6F73-BC4E-714F-81EB-5276C9B1460A}"/>
              </a:ext>
            </a:extLst>
          </p:cNvPr>
          <p:cNvSpPr/>
          <p:nvPr userDrawn="1"/>
        </p:nvSpPr>
        <p:spPr>
          <a:xfrm rot="2700000">
            <a:off x="3711024" y="4032814"/>
            <a:ext cx="643144" cy="643144"/>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1" name="矩形 40">
            <a:extLst>
              <a:ext uri="{FF2B5EF4-FFF2-40B4-BE49-F238E27FC236}">
                <a16:creationId xmlns:a16="http://schemas.microsoft.com/office/drawing/2014/main" id="{93788A09-8D86-D048-B1A9-A02E86D4E252}"/>
              </a:ext>
            </a:extLst>
          </p:cNvPr>
          <p:cNvSpPr/>
          <p:nvPr userDrawn="1"/>
        </p:nvSpPr>
        <p:spPr>
          <a:xfrm rot="2700000">
            <a:off x="1595908" y="2140629"/>
            <a:ext cx="219635" cy="219635"/>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2" name="矩形 41">
            <a:extLst>
              <a:ext uri="{FF2B5EF4-FFF2-40B4-BE49-F238E27FC236}">
                <a16:creationId xmlns:a16="http://schemas.microsoft.com/office/drawing/2014/main" id="{B9328185-789E-DD42-AA27-851035E2E6BA}"/>
              </a:ext>
            </a:extLst>
          </p:cNvPr>
          <p:cNvSpPr/>
          <p:nvPr userDrawn="1"/>
        </p:nvSpPr>
        <p:spPr>
          <a:xfrm rot="2700000">
            <a:off x="1559312" y="4247863"/>
            <a:ext cx="494750" cy="494750"/>
          </a:xfrm>
          <a:prstGeom prst="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4" name="矩形 43">
            <a:extLst>
              <a:ext uri="{FF2B5EF4-FFF2-40B4-BE49-F238E27FC236}">
                <a16:creationId xmlns:a16="http://schemas.microsoft.com/office/drawing/2014/main" id="{5F2080FE-05C6-2340-B7D7-FCDE4D780420}"/>
              </a:ext>
            </a:extLst>
          </p:cNvPr>
          <p:cNvSpPr/>
          <p:nvPr userDrawn="1"/>
        </p:nvSpPr>
        <p:spPr>
          <a:xfrm rot="2700000">
            <a:off x="986540" y="2161712"/>
            <a:ext cx="361655" cy="361655"/>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0" name="矩形 39">
            <a:extLst>
              <a:ext uri="{FF2B5EF4-FFF2-40B4-BE49-F238E27FC236}">
                <a16:creationId xmlns:a16="http://schemas.microsoft.com/office/drawing/2014/main" id="{990C36A6-06C1-0647-8725-306AE7D5DB42}"/>
              </a:ext>
            </a:extLst>
          </p:cNvPr>
          <p:cNvSpPr/>
          <p:nvPr userDrawn="1"/>
        </p:nvSpPr>
        <p:spPr>
          <a:xfrm rot="2700000">
            <a:off x="1815645" y="2537749"/>
            <a:ext cx="1828800" cy="1828800"/>
          </a:xfrm>
          <a:prstGeom prst="rect">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371600"/>
            <a:ext cx="576053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21" name="标题 1">
            <a:extLst>
              <a:ext uri="{FF2B5EF4-FFF2-40B4-BE49-F238E27FC236}">
                <a16:creationId xmlns:a16="http://schemas.microsoft.com/office/drawing/2014/main" id="{B0EF16AB-AE8A-5D46-82EA-397E62F9359F}"/>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3" name="标题占位符 1">
            <a:extLst>
              <a:ext uri="{FF2B5EF4-FFF2-40B4-BE49-F238E27FC236}">
                <a16:creationId xmlns:a16="http://schemas.microsoft.com/office/drawing/2014/main" id="{C9A22D05-8FDB-7546-BB47-01F708903CCD}"/>
              </a:ext>
            </a:extLst>
          </p:cNvPr>
          <p:cNvSpPr txBox="1">
            <a:spLocks noChangeArrowheads="1"/>
          </p:cNvSpPr>
          <p:nvPr userDrawn="1"/>
        </p:nvSpPr>
        <p:spPr bwMode="auto">
          <a:xfrm>
            <a:off x="1938193" y="2679748"/>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今日</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作业</a:t>
            </a:r>
          </a:p>
        </p:txBody>
      </p:sp>
      <p:sp>
        <p:nvSpPr>
          <p:cNvPr id="45" name="矩形 44">
            <a:extLst>
              <a:ext uri="{FF2B5EF4-FFF2-40B4-BE49-F238E27FC236}">
                <a16:creationId xmlns:a16="http://schemas.microsoft.com/office/drawing/2014/main" id="{9C7A4DAB-DC8A-9A43-A443-C9AE1D1E2698}"/>
              </a:ext>
            </a:extLst>
          </p:cNvPr>
          <p:cNvSpPr/>
          <p:nvPr userDrawn="1"/>
        </p:nvSpPr>
        <p:spPr>
          <a:xfrm rot="2700000">
            <a:off x="4273426" y="2466440"/>
            <a:ext cx="263657" cy="263657"/>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40339224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4151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学习目标">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4866958" y="1087755"/>
            <a:ext cx="6298881" cy="4855845"/>
          </a:xfrm>
          <a:prstGeom prst="rect">
            <a:avLst/>
          </a:prstGeom>
        </p:spPr>
        <p:txBody>
          <a:bodyPr anchor="ctr"/>
          <a:lstStyle>
            <a:lvl1pPr>
              <a:lnSpc>
                <a:spcPct val="200000"/>
              </a:lnSpc>
              <a:buFont typeface="+mj-lt"/>
              <a:buAutoNum type="arabicPeriod"/>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lvl="0"/>
            <a:r>
              <a:rPr kumimoji="1" lang="zh-CN" altLang="en-US" dirty="0"/>
              <a:t>此内容上下居中对齐，可根据实际情况微调位置和字体大小</a:t>
            </a:r>
          </a:p>
        </p:txBody>
      </p:sp>
    </p:spTree>
    <p:extLst>
      <p:ext uri="{BB962C8B-B14F-4D97-AF65-F5344CB8AC3E}">
        <p14:creationId xmlns:p14="http://schemas.microsoft.com/office/powerpoint/2010/main" val="2196259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章节页版式（一级+二级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239209-2A8D-D940-8FA0-61988543E499}"/>
              </a:ext>
            </a:extLst>
          </p:cNvPr>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a:extLst>
              <a:ext uri="{FF2B5EF4-FFF2-40B4-BE49-F238E27FC236}">
                <a16:creationId xmlns:a16="http://schemas.microsoft.com/office/drawing/2014/main" id="{CA56E57C-1F68-E948-87DC-0FF15A8C7DE7}"/>
              </a:ext>
            </a:extLst>
          </p:cNvPr>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p>
        </p:txBody>
      </p:sp>
      <p:sp>
        <p:nvSpPr>
          <p:cNvPr id="17" name="文本占位符 13">
            <a:extLst>
              <a:ext uri="{FF2B5EF4-FFF2-40B4-BE49-F238E27FC236}">
                <a16:creationId xmlns:a16="http://schemas.microsoft.com/office/drawing/2014/main" id="{01590D97-7CA9-B247-806A-885950A786CD}"/>
              </a:ext>
            </a:extLst>
          </p:cNvPr>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198760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章节页版式（一级标题）">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ED1003EB-0D97-5849-AC50-BFB3EDAA3B2B}"/>
              </a:ext>
            </a:extLst>
          </p:cNvPr>
          <p:cNvSpPr>
            <a:spLocks noGrp="1"/>
          </p:cNvSpPr>
          <p:nvPr>
            <p:ph type="title" hasCustomPrompt="1"/>
          </p:nvPr>
        </p:nvSpPr>
        <p:spPr>
          <a:xfrm>
            <a:off x="5232400" y="2766218"/>
            <a:ext cx="6654800" cy="1325563"/>
          </a:xfrm>
          <a:prstGeom prst="rect">
            <a:avLst/>
          </a:prstGeom>
        </p:spPr>
        <p:txBody>
          <a:bodyPr/>
          <a:lstStyle>
            <a:lvl1pPr>
              <a:defRPr sz="3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章节标题，右侧章节数字需自行设置</a:t>
            </a:r>
          </a:p>
        </p:txBody>
      </p:sp>
      <p:sp>
        <p:nvSpPr>
          <p:cNvPr id="14" name="文本占位符 13">
            <a:extLst>
              <a:ext uri="{FF2B5EF4-FFF2-40B4-BE49-F238E27FC236}">
                <a16:creationId xmlns:a16="http://schemas.microsoft.com/office/drawing/2014/main" id="{0C8E5D29-3E75-FC46-80C9-2080D9268EBF}"/>
              </a:ext>
            </a:extLst>
          </p:cNvPr>
          <p:cNvSpPr>
            <a:spLocks noGrp="1"/>
          </p:cNvSpPr>
          <p:nvPr>
            <p:ph type="body" sz="quarter" idx="10"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3315334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二级标题+正文内容（无编号）">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2551-88ED-4239-96A2-7F3C49A205FD}"/>
              </a:ext>
            </a:extLst>
          </p:cNvPr>
          <p:cNvSpPr>
            <a:spLocks noGrp="1"/>
          </p:cNvSpPr>
          <p:nvPr>
            <p:ph type="title" hasCustomPrompt="1"/>
          </p:nvPr>
        </p:nvSpPr>
        <p:spPr>
          <a:xfrm>
            <a:off x="710880" y="234029"/>
            <a:ext cx="8771021" cy="517190"/>
          </a:xfrm>
          <a:prstGeom prst="rect">
            <a:avLst/>
          </a:prstGeom>
        </p:spPr>
        <p:txBody>
          <a:bodyPr anchor="ctr" anchorCtr="0"/>
          <a:lstStyle>
            <a:lvl1pPr>
              <a:defRPr sz="2400" b="1" i="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10" name="文本占位符 9">
            <a:extLst>
              <a:ext uri="{FF2B5EF4-FFF2-40B4-BE49-F238E27FC236}">
                <a16:creationId xmlns:a16="http://schemas.microsoft.com/office/drawing/2014/main" id="{1BE760B7-955D-46DB-9CF6-0F5E75ACEF47}"/>
              </a:ext>
            </a:extLst>
          </p:cNvPr>
          <p:cNvSpPr>
            <a:spLocks noGrp="1"/>
          </p:cNvSpPr>
          <p:nvPr>
            <p:ph type="body" sz="quarter" idx="10" hasCustomPrompt="1"/>
          </p:nvPr>
        </p:nvSpPr>
        <p:spPr>
          <a:xfrm>
            <a:off x="710880" y="940081"/>
            <a:ext cx="10698800"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56000"/>
            <a:ext cx="1069880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3390351001"/>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2551-88ED-4239-96A2-7F3C49A205FD}"/>
              </a:ext>
            </a:extLst>
          </p:cNvPr>
          <p:cNvSpPr>
            <a:spLocks noGrp="1"/>
          </p:cNvSpPr>
          <p:nvPr>
            <p:ph type="title" hasCustomPrompt="1"/>
          </p:nvPr>
        </p:nvSpPr>
        <p:spPr>
          <a:xfrm>
            <a:off x="710880" y="234029"/>
            <a:ext cx="8771021" cy="517190"/>
          </a:xfrm>
          <a:prstGeom prst="rect">
            <a:avLst/>
          </a:prstGeom>
        </p:spPr>
        <p:txBody>
          <a:bodyPr anchor="ctr" anchorCtr="0"/>
          <a:lstStyle>
            <a:lvl1pPr>
              <a:defRPr sz="2400" b="1" i="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10" name="文本占位符 9">
            <a:extLst>
              <a:ext uri="{FF2B5EF4-FFF2-40B4-BE49-F238E27FC236}">
                <a16:creationId xmlns:a16="http://schemas.microsoft.com/office/drawing/2014/main" id="{1BE760B7-955D-46DB-9CF6-0F5E75ACEF47}"/>
              </a:ext>
            </a:extLst>
          </p:cNvPr>
          <p:cNvSpPr>
            <a:spLocks noGrp="1"/>
          </p:cNvSpPr>
          <p:nvPr>
            <p:ph type="body" sz="quarter" idx="10" hasCustomPrompt="1"/>
          </p:nvPr>
        </p:nvSpPr>
        <p:spPr>
          <a:xfrm>
            <a:off x="710880" y="940081"/>
            <a:ext cx="10698800"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56000"/>
            <a:ext cx="1069880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88898513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646133"/>
            <a:ext cx="10749598"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24418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id="{2DD40269-A2A6-814E-991D-1DBB12873808}"/>
              </a:ext>
            </a:extLst>
          </p:cNvPr>
          <p:cNvSpPr>
            <a:spLocks noGrp="1"/>
          </p:cNvSpPr>
          <p:nvPr>
            <p:ph type="body" sz="quarter" idx="10" hasCustomPrompt="1"/>
          </p:nvPr>
        </p:nvSpPr>
        <p:spPr>
          <a:xfrm>
            <a:off x="710880" y="940081"/>
            <a:ext cx="107495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1639914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79" y="1646133"/>
            <a:ext cx="10719120"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64C54839-92D5-0E4E-B9C2-203FF53C3229}"/>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id="{E5CC542A-FF04-5243-BA82-1AC7B0A112E0}"/>
              </a:ext>
            </a:extLst>
          </p:cNvPr>
          <p:cNvSpPr>
            <a:spLocks noGrp="1"/>
          </p:cNvSpPr>
          <p:nvPr>
            <p:ph type="body" sz="quarter" idx="10" hasCustomPrompt="1"/>
          </p:nvPr>
        </p:nvSpPr>
        <p:spPr>
          <a:xfrm>
            <a:off x="710881" y="940081"/>
            <a:ext cx="10719120"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286276754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3.xml"/><Relationship Id="rId4" Type="http://schemas.openxmlformats.org/officeDocument/2006/relationships/image" Target="../media/image3.svg"/></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image" Target="../media/image4.png"/><Relationship Id="rId2" Type="http://schemas.openxmlformats.org/officeDocument/2006/relationships/slideLayout" Target="../slideLayouts/slideLayout8.xml"/><Relationship Id="rId16" Type="http://schemas.openxmlformats.org/officeDocument/2006/relationships/theme" Target="../theme/theme6.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slideLayout" Target="../slideLayouts/slideLayout2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7.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D359BD9D-8F8C-A44C-91CC-CA8F5146AA4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721677" y="5726430"/>
            <a:ext cx="2748647" cy="448662"/>
          </a:xfrm>
          <a:prstGeom prst="rect">
            <a:avLst/>
          </a:prstGeom>
        </p:spPr>
      </p:pic>
      <p:sp>
        <p:nvSpPr>
          <p:cNvPr id="30" name="六边形 29">
            <a:extLst>
              <a:ext uri="{FF2B5EF4-FFF2-40B4-BE49-F238E27FC236}">
                <a16:creationId xmlns:a16="http://schemas.microsoft.com/office/drawing/2014/main" id="{6F51DA0D-EA98-B14B-A35B-7EDF8DBC5804}"/>
              </a:ext>
            </a:extLst>
          </p:cNvPr>
          <p:cNvSpPr/>
          <p:nvPr userDrawn="1"/>
        </p:nvSpPr>
        <p:spPr>
          <a:xfrm rot="5400000">
            <a:off x="8672366" y="-244234"/>
            <a:ext cx="1034350" cy="1136649"/>
          </a:xfrm>
          <a:custGeom>
            <a:avLst/>
            <a:gdLst>
              <a:gd name="connsiteX0" fmla="*/ 0 w 1318512"/>
              <a:gd name="connsiteY0" fmla="*/ 568325 h 1136649"/>
              <a:gd name="connsiteX1" fmla="*/ 284162 w 1318512"/>
              <a:gd name="connsiteY1" fmla="*/ 0 h 1136649"/>
              <a:gd name="connsiteX2" fmla="*/ 1034350 w 1318512"/>
              <a:gd name="connsiteY2" fmla="*/ 0 h 1136649"/>
              <a:gd name="connsiteX3" fmla="*/ 1318512 w 1318512"/>
              <a:gd name="connsiteY3" fmla="*/ 568325 h 1136649"/>
              <a:gd name="connsiteX4" fmla="*/ 1034350 w 1318512"/>
              <a:gd name="connsiteY4" fmla="*/ 1136649 h 1136649"/>
              <a:gd name="connsiteX5" fmla="*/ 284162 w 1318512"/>
              <a:gd name="connsiteY5" fmla="*/ 1136649 h 1136649"/>
              <a:gd name="connsiteX6" fmla="*/ 0 w 1318512"/>
              <a:gd name="connsiteY6" fmla="*/ 568325 h 1136649"/>
              <a:gd name="connsiteX0" fmla="*/ 0 w 1034350"/>
              <a:gd name="connsiteY0" fmla="*/ 1136649 h 1136649"/>
              <a:gd name="connsiteX1" fmla="*/ 0 w 1034350"/>
              <a:gd name="connsiteY1" fmla="*/ 0 h 1136649"/>
              <a:gd name="connsiteX2" fmla="*/ 750188 w 1034350"/>
              <a:gd name="connsiteY2" fmla="*/ 0 h 1136649"/>
              <a:gd name="connsiteX3" fmla="*/ 1034350 w 1034350"/>
              <a:gd name="connsiteY3" fmla="*/ 568325 h 1136649"/>
              <a:gd name="connsiteX4" fmla="*/ 750188 w 1034350"/>
              <a:gd name="connsiteY4" fmla="*/ 1136649 h 1136649"/>
              <a:gd name="connsiteX5" fmla="*/ 0 w 1034350"/>
              <a:gd name="connsiteY5" fmla="*/ 1136649 h 1136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4350" h="1136649">
                <a:moveTo>
                  <a:pt x="0" y="1136649"/>
                </a:moveTo>
                <a:lnTo>
                  <a:pt x="0" y="0"/>
                </a:lnTo>
                <a:lnTo>
                  <a:pt x="750188" y="0"/>
                </a:lnTo>
                <a:lnTo>
                  <a:pt x="1034350" y="568325"/>
                </a:lnTo>
                <a:lnTo>
                  <a:pt x="750188" y="1136649"/>
                </a:lnTo>
                <a:lnTo>
                  <a:pt x="0" y="1136649"/>
                </a:lnTo>
                <a:close/>
              </a:path>
            </a:pathLst>
          </a:cu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六边形 30">
            <a:extLst>
              <a:ext uri="{FF2B5EF4-FFF2-40B4-BE49-F238E27FC236}">
                <a16:creationId xmlns:a16="http://schemas.microsoft.com/office/drawing/2014/main" id="{B0F52978-FC9E-FC46-A244-4605B31E7CC6}"/>
              </a:ext>
            </a:extLst>
          </p:cNvPr>
          <p:cNvSpPr/>
          <p:nvPr userDrawn="1"/>
        </p:nvSpPr>
        <p:spPr>
          <a:xfrm rot="5400000">
            <a:off x="9521078" y="753888"/>
            <a:ext cx="523072" cy="450925"/>
          </a:xfrm>
          <a:prstGeom prst="hexagon">
            <a:avLst/>
          </a:prstGeom>
          <a:solidFill>
            <a:srgbClr val="49504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六边形 31">
            <a:extLst>
              <a:ext uri="{FF2B5EF4-FFF2-40B4-BE49-F238E27FC236}">
                <a16:creationId xmlns:a16="http://schemas.microsoft.com/office/drawing/2014/main" id="{6677D3A6-DA28-9444-815A-4524D9FED995}"/>
              </a:ext>
            </a:extLst>
          </p:cNvPr>
          <p:cNvSpPr/>
          <p:nvPr userDrawn="1"/>
        </p:nvSpPr>
        <p:spPr>
          <a:xfrm rot="5400000">
            <a:off x="8027944" y="996957"/>
            <a:ext cx="523072" cy="450925"/>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六边形 32">
            <a:extLst>
              <a:ext uri="{FF2B5EF4-FFF2-40B4-BE49-F238E27FC236}">
                <a16:creationId xmlns:a16="http://schemas.microsoft.com/office/drawing/2014/main" id="{B3967B50-7DD6-B247-97B6-4844195F68D5}"/>
              </a:ext>
            </a:extLst>
          </p:cNvPr>
          <p:cNvSpPr/>
          <p:nvPr userDrawn="1"/>
        </p:nvSpPr>
        <p:spPr>
          <a:xfrm rot="5400000">
            <a:off x="10287577" y="140894"/>
            <a:ext cx="196767" cy="169627"/>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六边形 33">
            <a:extLst>
              <a:ext uri="{FF2B5EF4-FFF2-40B4-BE49-F238E27FC236}">
                <a16:creationId xmlns:a16="http://schemas.microsoft.com/office/drawing/2014/main" id="{4C290A33-8D65-DC47-BE12-79B4B22A299D}"/>
              </a:ext>
            </a:extLst>
          </p:cNvPr>
          <p:cNvSpPr/>
          <p:nvPr userDrawn="1"/>
        </p:nvSpPr>
        <p:spPr>
          <a:xfrm rot="5400000">
            <a:off x="3684719" y="893697"/>
            <a:ext cx="886529" cy="76425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六边形 34">
            <a:extLst>
              <a:ext uri="{FF2B5EF4-FFF2-40B4-BE49-F238E27FC236}">
                <a16:creationId xmlns:a16="http://schemas.microsoft.com/office/drawing/2014/main" id="{E0867641-ABCE-C84A-84A4-696E52E6543B}"/>
              </a:ext>
            </a:extLst>
          </p:cNvPr>
          <p:cNvSpPr/>
          <p:nvPr userDrawn="1"/>
        </p:nvSpPr>
        <p:spPr>
          <a:xfrm rot="5400000">
            <a:off x="11266257" y="1225116"/>
            <a:ext cx="206955" cy="17841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六边形 35">
            <a:extLst>
              <a:ext uri="{FF2B5EF4-FFF2-40B4-BE49-F238E27FC236}">
                <a16:creationId xmlns:a16="http://schemas.microsoft.com/office/drawing/2014/main" id="{3DC81806-A479-FD47-B1B6-A77189F32D48}"/>
              </a:ext>
            </a:extLst>
          </p:cNvPr>
          <p:cNvSpPr/>
          <p:nvPr userDrawn="1"/>
        </p:nvSpPr>
        <p:spPr>
          <a:xfrm rot="5400000">
            <a:off x="918490" y="676500"/>
            <a:ext cx="206955" cy="178410"/>
          </a:xfrm>
          <a:prstGeom prst="hexagon">
            <a:avLst/>
          </a:prstGeom>
          <a:solidFill>
            <a:srgbClr val="AD2B2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六边形 36">
            <a:extLst>
              <a:ext uri="{FF2B5EF4-FFF2-40B4-BE49-F238E27FC236}">
                <a16:creationId xmlns:a16="http://schemas.microsoft.com/office/drawing/2014/main" id="{D15987B7-89CB-8549-AEE5-ADD4AED257B7}"/>
              </a:ext>
            </a:extLst>
          </p:cNvPr>
          <p:cNvSpPr/>
          <p:nvPr userDrawn="1"/>
        </p:nvSpPr>
        <p:spPr>
          <a:xfrm rot="5400000">
            <a:off x="4564916" y="775592"/>
            <a:ext cx="369001" cy="318105"/>
          </a:xfrm>
          <a:prstGeom prst="hexagon">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 name="直线连接符 2">
            <a:extLst>
              <a:ext uri="{FF2B5EF4-FFF2-40B4-BE49-F238E27FC236}">
                <a16:creationId xmlns:a16="http://schemas.microsoft.com/office/drawing/2014/main" id="{382A540C-45FC-EB45-96D5-1EA0511DAF21}"/>
              </a:ext>
            </a:extLst>
          </p:cNvPr>
          <p:cNvCxnSpPr>
            <a:cxnSpLocks/>
          </p:cNvCxnSpPr>
          <p:nvPr userDrawn="1"/>
        </p:nvCxnSpPr>
        <p:spPr>
          <a:xfrm>
            <a:off x="9997213" y="1131213"/>
            <a:ext cx="647089" cy="396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符 40">
            <a:extLst>
              <a:ext uri="{FF2B5EF4-FFF2-40B4-BE49-F238E27FC236}">
                <a16:creationId xmlns:a16="http://schemas.microsoft.com/office/drawing/2014/main" id="{28569DD6-18D5-5D45-BC4E-E4C2727B945C}"/>
              </a:ext>
            </a:extLst>
          </p:cNvPr>
          <p:cNvCxnSpPr>
            <a:cxnSpLocks/>
          </p:cNvCxnSpPr>
          <p:nvPr userDrawn="1"/>
        </p:nvCxnSpPr>
        <p:spPr>
          <a:xfrm>
            <a:off x="3898416" y="466240"/>
            <a:ext cx="691948" cy="366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7860066"/>
      </p:ext>
    </p:extLst>
  </p:cSld>
  <p:clrMap bg1="lt1" tx1="dk1" bg2="lt2" tx2="dk2" accent1="accent1" accent2="accent2" accent3="accent3" accent4="accent4" accent5="accent5" accent6="accent6" hlink="hlink" folHlink="folHlink"/>
  <p:sldLayoutIdLst>
    <p:sldLayoutId id="2147483697"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grpSp>
        <p:nvGrpSpPr>
          <p:cNvPr id="5" name="组合 4">
            <a:extLst>
              <a:ext uri="{FF2B5EF4-FFF2-40B4-BE49-F238E27FC236}">
                <a16:creationId xmlns:a16="http://schemas.microsoft.com/office/drawing/2014/main" id="{3A7F5CA1-11F4-B94D-84AE-F6E3E12DEC4D}"/>
              </a:ext>
            </a:extLst>
          </p:cNvPr>
          <p:cNvGrpSpPr/>
          <p:nvPr userDrawn="1"/>
        </p:nvGrpSpPr>
        <p:grpSpPr>
          <a:xfrm>
            <a:off x="2126595" y="2260317"/>
            <a:ext cx="2280944" cy="1168683"/>
            <a:chOff x="1984355" y="1223746"/>
            <a:chExt cx="2280944" cy="1168683"/>
          </a:xfrm>
        </p:grpSpPr>
        <p:sp>
          <p:nvSpPr>
            <p:cNvPr id="20" name="文本框 19">
              <a:extLst>
                <a:ext uri="{FF2B5EF4-FFF2-40B4-BE49-F238E27FC236}">
                  <a16:creationId xmlns:a16="http://schemas.microsoft.com/office/drawing/2014/main" id="{DB73C1A2-926E-3849-92AB-BCE7B4C71DF2}"/>
                </a:ext>
              </a:extLst>
            </p:cNvPr>
            <p:cNvSpPr txBox="1"/>
            <p:nvPr/>
          </p:nvSpPr>
          <p:spPr>
            <a:xfrm>
              <a:off x="2549296" y="1223746"/>
              <a:ext cx="1245854"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目录</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1984355" y="1869209"/>
              <a:ext cx="1833941" cy="523220"/>
            </a:xfrm>
            <a:prstGeom prst="rect">
              <a:avLst/>
            </a:prstGeom>
            <a:noFill/>
            <a:ln>
              <a:noFill/>
            </a:ln>
          </p:spPr>
          <p:txBody>
            <a:bodyPr wrap="square" rtlCol="0">
              <a:spAutoFit/>
            </a:bodyPr>
            <a:lstStyle/>
            <a:p>
              <a:pPr algn="ctr"/>
              <a:r>
                <a:rPr lang="en-US" altLang="zh-CN" sz="28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Contents</a:t>
              </a:r>
              <a:endParaRPr lang="zh-CN" altLang="en-US" sz="28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265299" y="1300145"/>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六边形 24">
              <a:extLst>
                <a:ext uri="{FF2B5EF4-FFF2-40B4-BE49-F238E27FC236}">
                  <a16:creationId xmlns:a16="http://schemas.microsoft.com/office/drawing/2014/main" id="{3EDCC472-8CF0-F84C-9270-06FAC7E8DD4D}"/>
                </a:ext>
              </a:extLst>
            </p:cNvPr>
            <p:cNvSpPr/>
            <p:nvPr/>
          </p:nvSpPr>
          <p:spPr>
            <a:xfrm rot="5400000">
              <a:off x="2142134" y="1404577"/>
              <a:ext cx="437322" cy="377002"/>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六边形 25">
              <a:extLst>
                <a:ext uri="{FF2B5EF4-FFF2-40B4-BE49-F238E27FC236}">
                  <a16:creationId xmlns:a16="http://schemas.microsoft.com/office/drawing/2014/main" id="{E8F71936-0CC4-CB4A-AF12-89754A9ADA5D}"/>
                </a:ext>
              </a:extLst>
            </p:cNvPr>
            <p:cNvSpPr/>
            <p:nvPr/>
          </p:nvSpPr>
          <p:spPr>
            <a:xfrm rot="5400000">
              <a:off x="2037082" y="1610051"/>
              <a:ext cx="246109" cy="212163"/>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759586569"/>
      </p:ext>
    </p:extLst>
  </p:cSld>
  <p:clrMap bg1="lt1" tx1="dk1" bg2="lt2" tx2="dk2" accent1="accent1" accent2="accent2" accent3="accent3" accent4="accent4" accent5="accent5" accent6="accent6" hlink="hlink" folHlink="folHlink"/>
  <p:sldLayoutIdLst>
    <p:sldLayoutId id="2147483667"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8438130-7B30-A94E-B2AC-38EDD0B85909}"/>
              </a:ext>
            </a:extLst>
          </p:cNvPr>
          <p:cNvSpPr/>
          <p:nvPr userDrawn="1"/>
        </p:nvSpPr>
        <p:spPr>
          <a:xfrm>
            <a:off x="1285029" y="2458684"/>
            <a:ext cx="474473" cy="474473"/>
          </a:xfrm>
          <a:prstGeom prst="ellipse">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sp>
        <p:nvSpPr>
          <p:cNvPr id="20" name="文本框 19">
            <a:extLst>
              <a:ext uri="{FF2B5EF4-FFF2-40B4-BE49-F238E27FC236}">
                <a16:creationId xmlns:a16="http://schemas.microsoft.com/office/drawing/2014/main" id="{DB73C1A2-926E-3849-92AB-BCE7B4C71DF2}"/>
              </a:ext>
            </a:extLst>
          </p:cNvPr>
          <p:cNvSpPr txBox="1"/>
          <p:nvPr/>
        </p:nvSpPr>
        <p:spPr>
          <a:xfrm>
            <a:off x="1732839" y="2333175"/>
            <a:ext cx="2307042"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学习目标</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702992" y="2983479"/>
            <a:ext cx="3873724" cy="415498"/>
          </a:xfrm>
          <a:prstGeom prst="rect">
            <a:avLst/>
          </a:prstGeom>
          <a:noFill/>
          <a:ln>
            <a:noFill/>
          </a:ln>
        </p:spPr>
        <p:txBody>
          <a:bodyPr wrap="square" rtlCol="0">
            <a:spAutoFit/>
          </a:bodyPr>
          <a:lstStyle/>
          <a:p>
            <a:pPr algn="ct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Learning</a:t>
            </a:r>
            <a:r>
              <a:rPr lang="zh-CN" altLang="en-US"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 </a:t>
            </a: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Objectives</a:t>
            </a:r>
            <a:endParaRPr lang="zh-CN" altLang="en-US" sz="21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417699" y="2336716"/>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图形 2">
            <a:extLst>
              <a:ext uri="{FF2B5EF4-FFF2-40B4-BE49-F238E27FC236}">
                <a16:creationId xmlns:a16="http://schemas.microsoft.com/office/drawing/2014/main" id="{A7484BB2-BD94-3C49-9EC4-B9A294E2AF24}"/>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9070" y="2491361"/>
            <a:ext cx="406390" cy="406390"/>
          </a:xfrm>
          <a:prstGeom prst="rect">
            <a:avLst/>
          </a:prstGeom>
        </p:spPr>
      </p:pic>
    </p:spTree>
    <p:extLst>
      <p:ext uri="{BB962C8B-B14F-4D97-AF65-F5344CB8AC3E}">
        <p14:creationId xmlns:p14="http://schemas.microsoft.com/office/powerpoint/2010/main" val="2014879460"/>
      </p:ext>
    </p:extLst>
  </p:cSld>
  <p:clrMap bg1="lt1" tx1="dk1" bg2="lt2" tx2="dk2" accent1="accent1" accent2="accent2" accent3="accent3" accent4="accent4" accent5="accent5" accent6="accent6" hlink="hlink" folHlink="folHlink"/>
  <p:sldLayoutIdLst>
    <p:sldLayoutId id="2147483708"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91B717BE-9DF9-1B41-9DBF-CB511A9C606B}"/>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998722ED-C4DC-C24C-A17B-B9CA36751549}"/>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557575230"/>
      </p:ext>
    </p:extLst>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D82380DF-4088-5449-BBFC-0B57E0B8F475}"/>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六边形 10">
            <a:extLst>
              <a:ext uri="{FF2B5EF4-FFF2-40B4-BE49-F238E27FC236}">
                <a16:creationId xmlns:a16="http://schemas.microsoft.com/office/drawing/2014/main" id="{2FB8D235-9189-C14B-8111-0D705B9AA121}"/>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255265264"/>
      </p:ext>
    </p:extLst>
  </p:cSld>
  <p:clrMap bg1="lt1" tx1="dk1" bg2="lt2" tx2="dk2" accent1="accent1" accent2="accent2" accent3="accent3" accent4="accent4" accent5="accent5" accent6="accent6" hlink="hlink" folHlink="folHlink"/>
  <p:sldLayoutIdLst>
    <p:sldLayoutId id="2147483699" r:id="rId1"/>
    <p:sldLayoutId id="2147483711"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0"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cxnSp>
        <p:nvCxnSpPr>
          <p:cNvPr id="11" name="直接连接符 22">
            <a:extLst>
              <a:ext uri="{FF2B5EF4-FFF2-40B4-BE49-F238E27FC236}">
                <a16:creationId xmlns:a16="http://schemas.microsoft.com/office/drawing/2014/main" id="{E3D0AD59-338B-5041-BA54-3D9BB0E399D6}"/>
              </a:ext>
            </a:extLst>
          </p:cNvPr>
          <p:cNvCxnSpPr/>
          <p:nvPr userDrawn="1"/>
        </p:nvCxnSpPr>
        <p:spPr>
          <a:xfrm flipH="1">
            <a:off x="323600" y="763880"/>
            <a:ext cx="11544801" cy="0"/>
          </a:xfrm>
          <a:prstGeom prst="line">
            <a:avLst/>
          </a:prstGeom>
          <a:ln w="9525">
            <a:solidFill>
              <a:srgbClr val="F2F2F2"/>
            </a:solidFill>
          </a:ln>
        </p:spPr>
        <p:style>
          <a:lnRef idx="1">
            <a:schemeClr val="accent1"/>
          </a:lnRef>
          <a:fillRef idx="0">
            <a:schemeClr val="accent1"/>
          </a:fillRef>
          <a:effectRef idx="0">
            <a:schemeClr val="accent1"/>
          </a:effectRef>
          <a:fontRef idx="minor">
            <a:schemeClr val="tx1"/>
          </a:fontRef>
        </p:style>
      </p:cxnSp>
      <p:grpSp>
        <p:nvGrpSpPr>
          <p:cNvPr id="12" name="组合 11">
            <a:extLst>
              <a:ext uri="{FF2B5EF4-FFF2-40B4-BE49-F238E27FC236}">
                <a16:creationId xmlns:a16="http://schemas.microsoft.com/office/drawing/2014/main" id="{F2197ADE-85E8-B341-8233-C315893A0BCC}"/>
              </a:ext>
            </a:extLst>
          </p:cNvPr>
          <p:cNvGrpSpPr/>
          <p:nvPr userDrawn="1"/>
        </p:nvGrpSpPr>
        <p:grpSpPr>
          <a:xfrm>
            <a:off x="0" y="420997"/>
            <a:ext cx="224590" cy="220464"/>
            <a:chOff x="0" y="262878"/>
            <a:chExt cx="224590" cy="506266"/>
          </a:xfrm>
        </p:grpSpPr>
        <p:sp>
          <p:nvSpPr>
            <p:cNvPr id="13" name="矩形 12">
              <a:extLst>
                <a:ext uri="{FF2B5EF4-FFF2-40B4-BE49-F238E27FC236}">
                  <a16:creationId xmlns:a16="http://schemas.microsoft.com/office/drawing/2014/main" id="{C3756651-9738-8349-95DA-B0B282B3FAEA}"/>
                </a:ext>
              </a:extLst>
            </p:cNvPr>
            <p:cNvSpPr/>
            <p:nvPr/>
          </p:nvSpPr>
          <p:spPr>
            <a:xfrm>
              <a:off x="0" y="262878"/>
              <a:ext cx="224590" cy="506266"/>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5EF63353-41E7-0E43-AFC0-B2282740E9FE}"/>
                </a:ext>
              </a:extLst>
            </p:cNvPr>
            <p:cNvSpPr/>
            <p:nvPr/>
          </p:nvSpPr>
          <p:spPr>
            <a:xfrm>
              <a:off x="142500" y="262878"/>
              <a:ext cx="82090" cy="506266"/>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pic>
        <p:nvPicPr>
          <p:cNvPr id="16" name="图片 15">
            <a:extLst>
              <a:ext uri="{FF2B5EF4-FFF2-40B4-BE49-F238E27FC236}">
                <a16:creationId xmlns:a16="http://schemas.microsoft.com/office/drawing/2014/main" id="{27893006-C6C0-BC4A-8CFB-289F585A2778}"/>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0634242" y="283220"/>
            <a:ext cx="1225447" cy="358241"/>
          </a:xfrm>
          <a:prstGeom prst="rect">
            <a:avLst/>
          </a:prstGeom>
        </p:spPr>
      </p:pic>
    </p:spTree>
    <p:extLst>
      <p:ext uri="{BB962C8B-B14F-4D97-AF65-F5344CB8AC3E}">
        <p14:creationId xmlns:p14="http://schemas.microsoft.com/office/powerpoint/2010/main" val="128244268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83" r:id="rId3"/>
    <p:sldLayoutId id="2147483678" r:id="rId4"/>
    <p:sldLayoutId id="2147483679" r:id="rId5"/>
    <p:sldLayoutId id="2147483680" r:id="rId6"/>
    <p:sldLayoutId id="2147483677" r:id="rId7"/>
    <p:sldLayoutId id="2147483702" r:id="rId8"/>
    <p:sldLayoutId id="2147483703" r:id="rId9"/>
    <p:sldLayoutId id="2147483709" r:id="rId10"/>
    <p:sldLayoutId id="2147483704" r:id="rId11"/>
    <p:sldLayoutId id="2147483681" r:id="rId12"/>
    <p:sldLayoutId id="2147483693" r:id="rId13"/>
    <p:sldLayoutId id="2147483710" r:id="rId14"/>
    <p:sldLayoutId id="2147483706" r:id="rId15"/>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38713" y="2604635"/>
            <a:ext cx="2314575" cy="955968"/>
          </a:xfrm>
          <a:prstGeom prst="rect">
            <a:avLst/>
          </a:prstGeom>
        </p:spPr>
      </p:pic>
    </p:spTree>
    <p:extLst>
      <p:ext uri="{BB962C8B-B14F-4D97-AF65-F5344CB8AC3E}">
        <p14:creationId xmlns:p14="http://schemas.microsoft.com/office/powerpoint/2010/main" val="770715422"/>
      </p:ext>
    </p:extLst>
  </p:cSld>
  <p:clrMap bg1="lt1" tx1="dk1" bg2="lt2" tx2="dk2" accent1="accent1" accent2="accent2" accent3="accent3" accent4="accent4" accent5="accent5" accent6="accent6" hlink="hlink" folHlink="folHlink"/>
  <p:sldLayoutIdLst>
    <p:sldLayoutId id="2147483673"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16EC87-9B0D-CD4B-997D-0A66FE90B29E}"/>
              </a:ext>
            </a:extLst>
          </p:cNvPr>
          <p:cNvSpPr>
            <a:spLocks noGrp="1"/>
          </p:cNvSpPr>
          <p:nvPr>
            <p:ph type="title"/>
          </p:nvPr>
        </p:nvSpPr>
        <p:spPr>
          <a:xfrm>
            <a:off x="325781" y="2224847"/>
            <a:ext cx="11565835" cy="1158875"/>
          </a:xfrm>
        </p:spPr>
        <p:txBody>
          <a:bodyPr/>
          <a:lstStyle/>
          <a:p>
            <a:r>
              <a:rPr lang="zh-CN" altLang="en-US" sz="6600" b="1" dirty="0"/>
              <a:t>在线教育项目汇报</a:t>
            </a:r>
            <a:endParaRPr kumimoji="1" lang="zh-CN" altLang="en-US" sz="6600" dirty="0"/>
          </a:p>
        </p:txBody>
      </p:sp>
      <p:sp>
        <p:nvSpPr>
          <p:cNvPr id="3" name="文本占位符 2">
            <a:extLst>
              <a:ext uri="{FF2B5EF4-FFF2-40B4-BE49-F238E27FC236}">
                <a16:creationId xmlns:a16="http://schemas.microsoft.com/office/drawing/2014/main" id="{FB6AC0F8-4890-4046-8499-78F7C6973826}"/>
              </a:ext>
            </a:extLst>
          </p:cNvPr>
          <p:cNvSpPr>
            <a:spLocks noGrp="1"/>
          </p:cNvSpPr>
          <p:nvPr>
            <p:ph type="body" sz="quarter" idx="10"/>
          </p:nvPr>
        </p:nvSpPr>
        <p:spPr>
          <a:xfrm>
            <a:off x="838200" y="3454401"/>
            <a:ext cx="10540999" cy="946149"/>
          </a:xfrm>
        </p:spPr>
        <p:txBody>
          <a:bodyPr/>
          <a:lstStyle/>
          <a:p>
            <a:r>
              <a:rPr lang="zh-CN" altLang="en-US" sz="2400" b="1" dirty="0"/>
              <a:t>深圳</a:t>
            </a:r>
            <a:r>
              <a:rPr lang="en-US" altLang="zh-CN" sz="2400" b="1" dirty="0"/>
              <a:t>-31</a:t>
            </a:r>
            <a:r>
              <a:rPr lang="zh-CN" altLang="en-US" sz="2400" b="1" dirty="0"/>
              <a:t>期</a:t>
            </a:r>
            <a:r>
              <a:rPr lang="en-US" altLang="zh-CN" sz="2400" b="1" dirty="0"/>
              <a:t>-</a:t>
            </a:r>
            <a:r>
              <a:rPr lang="zh-CN" altLang="en-US" sz="2400" b="1" dirty="0"/>
              <a:t>第</a:t>
            </a:r>
            <a:r>
              <a:rPr lang="en-US" altLang="zh-CN" sz="2400" b="1" dirty="0"/>
              <a:t>6</a:t>
            </a:r>
            <a:r>
              <a:rPr lang="zh-CN" altLang="en-US" sz="2400" b="1" dirty="0"/>
              <a:t>组</a:t>
            </a:r>
            <a:endParaRPr kumimoji="1" lang="zh-CN" altLang="en-US" dirty="0"/>
          </a:p>
        </p:txBody>
      </p:sp>
      <p:sp>
        <p:nvSpPr>
          <p:cNvPr id="4" name="文本框 3">
            <a:extLst>
              <a:ext uri="{FF2B5EF4-FFF2-40B4-BE49-F238E27FC236}">
                <a16:creationId xmlns:a16="http://schemas.microsoft.com/office/drawing/2014/main" id="{36FB4392-EC68-3285-B95F-B66EA5FBF8DD}"/>
              </a:ext>
            </a:extLst>
          </p:cNvPr>
          <p:cNvSpPr txBox="1"/>
          <p:nvPr/>
        </p:nvSpPr>
        <p:spPr>
          <a:xfrm>
            <a:off x="5243512" y="4471229"/>
            <a:ext cx="2300287" cy="369332"/>
          </a:xfrm>
          <a:prstGeom prst="rect">
            <a:avLst/>
          </a:prstGeom>
          <a:noFill/>
        </p:spPr>
        <p:txBody>
          <a:bodyPr wrap="square" rtlCol="0">
            <a:spAutoFit/>
          </a:bodyPr>
          <a:lstStyle/>
          <a:p>
            <a:r>
              <a:rPr lang="en-US" altLang="zh-CN" dirty="0"/>
              <a:t>2022</a:t>
            </a:r>
            <a:r>
              <a:rPr lang="zh-CN" altLang="en-US" dirty="0"/>
              <a:t>年</a:t>
            </a:r>
            <a:r>
              <a:rPr lang="en-US" altLang="zh-CN" dirty="0"/>
              <a:t>6</a:t>
            </a:r>
            <a:r>
              <a:rPr lang="zh-CN" altLang="en-US" dirty="0"/>
              <a:t>月</a:t>
            </a:r>
            <a:r>
              <a:rPr lang="en-US" altLang="zh-CN" dirty="0"/>
              <a:t>22</a:t>
            </a:r>
            <a:r>
              <a:rPr lang="zh-CN" altLang="en-US" dirty="0"/>
              <a:t>日</a:t>
            </a:r>
          </a:p>
        </p:txBody>
      </p:sp>
    </p:spTree>
    <p:extLst>
      <p:ext uri="{BB962C8B-B14F-4D97-AF65-F5344CB8AC3E}">
        <p14:creationId xmlns:p14="http://schemas.microsoft.com/office/powerpoint/2010/main" val="3833974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64C089C-0935-5E44-B9F7-7E9F84DDBA17}"/>
              </a:ext>
            </a:extLst>
          </p:cNvPr>
          <p:cNvSpPr>
            <a:spLocks noGrp="1"/>
          </p:cNvSpPr>
          <p:nvPr>
            <p:ph type="title"/>
          </p:nvPr>
        </p:nvSpPr>
        <p:spPr/>
        <p:txBody>
          <a:bodyPr/>
          <a:lstStyle/>
          <a:p>
            <a:r>
              <a:rPr kumimoji="1" lang="zh-CN" altLang="en-US" sz="1800" b="0" dirty="0">
                <a:ln w="0"/>
                <a:solidFill>
                  <a:schemeClr val="accent1"/>
                </a:solidFill>
                <a:effectLst>
                  <a:outerShdw blurRad="38100" dist="25400" dir="5400000" algn="ctr" rotWithShape="0">
                    <a:srgbClr val="6E747A">
                      <a:alpha val="43000"/>
                    </a:srgbClr>
                  </a:outerShdw>
                </a:effectLst>
              </a:rPr>
              <a:t>在线教育行业的优势和机遇</a:t>
            </a:r>
          </a:p>
        </p:txBody>
      </p:sp>
      <p:sp>
        <p:nvSpPr>
          <p:cNvPr id="4" name="文本占位符 3">
            <a:extLst>
              <a:ext uri="{FF2B5EF4-FFF2-40B4-BE49-F238E27FC236}">
                <a16:creationId xmlns:a16="http://schemas.microsoft.com/office/drawing/2014/main" id="{6CF94E84-6F22-C942-A1D4-BA6A5DBD17DC}"/>
              </a:ext>
            </a:extLst>
          </p:cNvPr>
          <p:cNvSpPr>
            <a:spLocks noGrp="1"/>
          </p:cNvSpPr>
          <p:nvPr>
            <p:ph type="body" sz="quarter" idx="10"/>
          </p:nvPr>
        </p:nvSpPr>
        <p:spPr>
          <a:xfrm>
            <a:off x="710880" y="1291486"/>
            <a:ext cx="10698800" cy="517190"/>
          </a:xfrm>
        </p:spPr>
        <p:txBody>
          <a:bodyPr/>
          <a:lstStyle/>
          <a:p>
            <a:r>
              <a:rPr kumimoji="1" lang="zh-CN" altLang="en-US" sz="2400" dirty="0"/>
              <a:t>（二）机遇</a:t>
            </a:r>
          </a:p>
        </p:txBody>
      </p:sp>
      <p:sp>
        <p:nvSpPr>
          <p:cNvPr id="5" name="文本占位符 4">
            <a:extLst>
              <a:ext uri="{FF2B5EF4-FFF2-40B4-BE49-F238E27FC236}">
                <a16:creationId xmlns:a16="http://schemas.microsoft.com/office/drawing/2014/main" id="{D7F516C2-EDEB-82DB-5DB2-F47956C9E968}"/>
              </a:ext>
            </a:extLst>
          </p:cNvPr>
          <p:cNvSpPr>
            <a:spLocks noGrp="1"/>
          </p:cNvSpPr>
          <p:nvPr>
            <p:ph type="body" sz="quarter" idx="11"/>
          </p:nvPr>
        </p:nvSpPr>
        <p:spPr>
          <a:xfrm>
            <a:off x="710880" y="2348944"/>
            <a:ext cx="10561958" cy="2058749"/>
          </a:xfrm>
        </p:spPr>
        <p:txBody>
          <a:bodyPr/>
          <a:lstStyle/>
          <a:p>
            <a:pPr fontAlgn="auto">
              <a:spcBef>
                <a:spcPts val="0"/>
              </a:spcBef>
              <a:spcAft>
                <a:spcPts val="0"/>
              </a:spcAft>
            </a:pPr>
            <a:r>
              <a:rPr lang="en-US" altLang="zh-CN" sz="2000" dirty="0"/>
              <a:t>        1.</a:t>
            </a:r>
            <a:r>
              <a:rPr lang="zh-CN" altLang="en-US" sz="2000" dirty="0"/>
              <a:t>在线教育行业迎来爆发期。近年来，随着在线购物热度不断提升，在线教育也迎来新风口，超过</a:t>
            </a:r>
            <a:r>
              <a:rPr lang="en-US" altLang="zh-CN" sz="2000" dirty="0"/>
              <a:t>2800</a:t>
            </a:r>
            <a:r>
              <a:rPr lang="zh-CN" altLang="en-US" sz="2000" dirty="0"/>
              <a:t>亿的销售额度、用户规模达</a:t>
            </a:r>
            <a:r>
              <a:rPr lang="en-US" altLang="zh-CN" sz="2000" dirty="0"/>
              <a:t>1.44</a:t>
            </a:r>
            <a:r>
              <a:rPr lang="zh-CN" altLang="en-US" sz="2000" dirty="0"/>
              <a:t>亿、融资金额的增加，不仅说明在线教育行业已迎来爆发期，也反映出家长对孩子的教育问题愈加重视。</a:t>
            </a:r>
            <a:endParaRPr lang="en-US" altLang="zh-CN" sz="2000" dirty="0"/>
          </a:p>
        </p:txBody>
      </p:sp>
      <p:sp>
        <p:nvSpPr>
          <p:cNvPr id="2" name="Rectangle 1">
            <a:extLst>
              <a:ext uri="{FF2B5EF4-FFF2-40B4-BE49-F238E27FC236}">
                <a16:creationId xmlns:a16="http://schemas.microsoft.com/office/drawing/2014/main" id="{9752572A-EAEF-6860-4E3C-BE73A0833707}"/>
              </a:ext>
            </a:extLst>
          </p:cNvPr>
          <p:cNvSpPr>
            <a:spLocks noChangeArrowheads="1"/>
          </p:cNvSpPr>
          <p:nvPr/>
        </p:nvSpPr>
        <p:spPr bwMode="auto">
          <a:xfrm>
            <a:off x="0" y="-14948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latin typeface="Arial" panose="020B0604020202020204" pitchFamily="34" charset="0"/>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66883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64C089C-0935-5E44-B9F7-7E9F84DDBA17}"/>
              </a:ext>
            </a:extLst>
          </p:cNvPr>
          <p:cNvSpPr>
            <a:spLocks noGrp="1"/>
          </p:cNvSpPr>
          <p:nvPr>
            <p:ph type="title"/>
          </p:nvPr>
        </p:nvSpPr>
        <p:spPr/>
        <p:txBody>
          <a:bodyPr/>
          <a:lstStyle/>
          <a:p>
            <a:r>
              <a:rPr kumimoji="1" lang="zh-CN" altLang="en-US" sz="1800" b="0" dirty="0">
                <a:ln w="0"/>
                <a:solidFill>
                  <a:schemeClr val="accent1"/>
                </a:solidFill>
                <a:effectLst>
                  <a:outerShdw blurRad="38100" dist="25400" dir="5400000" algn="ctr" rotWithShape="0">
                    <a:srgbClr val="6E747A">
                      <a:alpha val="43000"/>
                    </a:srgbClr>
                  </a:outerShdw>
                </a:effectLst>
              </a:rPr>
              <a:t>在线教育行业的优势和机遇</a:t>
            </a:r>
          </a:p>
        </p:txBody>
      </p:sp>
      <p:sp>
        <p:nvSpPr>
          <p:cNvPr id="4" name="文本占位符 3">
            <a:extLst>
              <a:ext uri="{FF2B5EF4-FFF2-40B4-BE49-F238E27FC236}">
                <a16:creationId xmlns:a16="http://schemas.microsoft.com/office/drawing/2014/main" id="{6CF94E84-6F22-C942-A1D4-BA6A5DBD17DC}"/>
              </a:ext>
            </a:extLst>
          </p:cNvPr>
          <p:cNvSpPr>
            <a:spLocks noGrp="1"/>
          </p:cNvSpPr>
          <p:nvPr>
            <p:ph type="body" sz="quarter" idx="10"/>
          </p:nvPr>
        </p:nvSpPr>
        <p:spPr>
          <a:xfrm>
            <a:off x="710880" y="1291486"/>
            <a:ext cx="10698800" cy="517190"/>
          </a:xfrm>
        </p:spPr>
        <p:txBody>
          <a:bodyPr/>
          <a:lstStyle/>
          <a:p>
            <a:r>
              <a:rPr kumimoji="1" lang="zh-CN" altLang="en-US" sz="2400" dirty="0"/>
              <a:t>（二）机遇</a:t>
            </a:r>
          </a:p>
        </p:txBody>
      </p:sp>
      <p:sp>
        <p:nvSpPr>
          <p:cNvPr id="5" name="文本占位符 4">
            <a:extLst>
              <a:ext uri="{FF2B5EF4-FFF2-40B4-BE49-F238E27FC236}">
                <a16:creationId xmlns:a16="http://schemas.microsoft.com/office/drawing/2014/main" id="{D7F516C2-EDEB-82DB-5DB2-F47956C9E968}"/>
              </a:ext>
            </a:extLst>
          </p:cNvPr>
          <p:cNvSpPr>
            <a:spLocks noGrp="1"/>
          </p:cNvSpPr>
          <p:nvPr>
            <p:ph type="body" sz="quarter" idx="11"/>
          </p:nvPr>
        </p:nvSpPr>
        <p:spPr>
          <a:xfrm>
            <a:off x="710880" y="2348944"/>
            <a:ext cx="10561958" cy="2058749"/>
          </a:xfrm>
        </p:spPr>
        <p:txBody>
          <a:bodyPr/>
          <a:lstStyle/>
          <a:p>
            <a:pPr fontAlgn="auto">
              <a:spcBef>
                <a:spcPts val="0"/>
              </a:spcBef>
              <a:spcAft>
                <a:spcPts val="0"/>
              </a:spcAft>
            </a:pPr>
            <a:r>
              <a:rPr lang="en-US" altLang="zh-CN" sz="2000" dirty="0"/>
              <a:t>        2.</a:t>
            </a:r>
            <a:r>
              <a:rPr lang="zh-CN" altLang="en-US" sz="2000" dirty="0"/>
              <a:t>在线教育可共享资源、提供终身学习。在线教育突破了传统教育的时空限制，在全球疫情持续期间，可以把最优质的教育资源、最先进的教育理念、最新颖的教学模式在更大范围内共享，包括偏远贫困地区，能在很大程度上改善国内教育资源分配不均的现状，为每个人提供更好的教育机会，促进教育公平发展。</a:t>
            </a:r>
            <a:endParaRPr lang="en-US" altLang="zh-CN" sz="2000" dirty="0"/>
          </a:p>
        </p:txBody>
      </p:sp>
      <p:sp>
        <p:nvSpPr>
          <p:cNvPr id="2" name="Rectangle 1">
            <a:extLst>
              <a:ext uri="{FF2B5EF4-FFF2-40B4-BE49-F238E27FC236}">
                <a16:creationId xmlns:a16="http://schemas.microsoft.com/office/drawing/2014/main" id="{9752572A-EAEF-6860-4E3C-BE73A0833707}"/>
              </a:ext>
            </a:extLst>
          </p:cNvPr>
          <p:cNvSpPr>
            <a:spLocks noChangeArrowheads="1"/>
          </p:cNvSpPr>
          <p:nvPr/>
        </p:nvSpPr>
        <p:spPr bwMode="auto">
          <a:xfrm>
            <a:off x="0" y="-14948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latin typeface="Arial" panose="020B0604020202020204" pitchFamily="34" charset="0"/>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34527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B5EC2059-C43B-E74C-9676-118DAF47C657}"/>
              </a:ext>
            </a:extLst>
          </p:cNvPr>
          <p:cNvSpPr>
            <a:spLocks noGrp="1"/>
          </p:cNvSpPr>
          <p:nvPr>
            <p:ph type="body" sz="quarter" idx="10"/>
          </p:nvPr>
        </p:nvSpPr>
        <p:spPr>
          <a:xfrm>
            <a:off x="5126583" y="1371600"/>
            <a:ext cx="6199899" cy="4673600"/>
          </a:xfrm>
        </p:spPr>
        <p:txBody>
          <a:bodyPr/>
          <a:lstStyle/>
          <a:p>
            <a:pPr marL="0" indent="0">
              <a:buNone/>
            </a:pPr>
            <a:r>
              <a:rPr lang="zh-CN" altLang="en-US" dirty="0"/>
              <a:t>        </a:t>
            </a:r>
            <a:r>
              <a:rPr lang="zh-CN" altLang="en-US" sz="2400" b="1" dirty="0"/>
              <a:t>面对日益激烈的市场竞争，我们要如何在行业大洗牌和更新迭代中发挥自己的优势，抢占市场份额，坐稳新冠疫情下在线教育行业巨头的位置？</a:t>
            </a:r>
            <a:endParaRPr lang="en-US" altLang="zh-CN" sz="2400" b="1" dirty="0"/>
          </a:p>
          <a:p>
            <a:endParaRPr lang="zh-CN" altLang="en-US" dirty="0"/>
          </a:p>
        </p:txBody>
      </p:sp>
      <p:sp>
        <p:nvSpPr>
          <p:cNvPr id="2" name="矩形 1">
            <a:extLst>
              <a:ext uri="{FF2B5EF4-FFF2-40B4-BE49-F238E27FC236}">
                <a16:creationId xmlns:a16="http://schemas.microsoft.com/office/drawing/2014/main" id="{1891DA62-FB0D-BF60-1BA2-20BCA5604593}"/>
              </a:ext>
            </a:extLst>
          </p:cNvPr>
          <p:cNvSpPr/>
          <p:nvPr/>
        </p:nvSpPr>
        <p:spPr>
          <a:xfrm>
            <a:off x="2164556" y="2943225"/>
            <a:ext cx="1107282" cy="101441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a:solidFill>
                  <a:srgbClr val="C00000"/>
                </a:solidFill>
              </a:rPr>
              <a:t>问题</a:t>
            </a:r>
          </a:p>
        </p:txBody>
      </p:sp>
    </p:spTree>
    <p:extLst>
      <p:ext uri="{BB962C8B-B14F-4D97-AF65-F5344CB8AC3E}">
        <p14:creationId xmlns:p14="http://schemas.microsoft.com/office/powerpoint/2010/main" val="2703106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DC7A42-DEB9-4846-9885-EF1F65B29AB4}"/>
              </a:ext>
            </a:extLst>
          </p:cNvPr>
          <p:cNvSpPr>
            <a:spLocks noGrp="1"/>
          </p:cNvSpPr>
          <p:nvPr>
            <p:ph type="title"/>
          </p:nvPr>
        </p:nvSpPr>
        <p:spPr/>
        <p:txBody>
          <a:bodyPr/>
          <a:lstStyle/>
          <a:p>
            <a:r>
              <a:rPr kumimoji="1" lang="zh-CN" altLang="en-US" dirty="0"/>
              <a:t>在线教育分析成果汇报</a:t>
            </a:r>
          </a:p>
        </p:txBody>
      </p:sp>
      <p:sp>
        <p:nvSpPr>
          <p:cNvPr id="3" name="文本占位符 2">
            <a:extLst>
              <a:ext uri="{FF2B5EF4-FFF2-40B4-BE49-F238E27FC236}">
                <a16:creationId xmlns:a16="http://schemas.microsoft.com/office/drawing/2014/main" id="{DC0D98B5-82FB-804B-8565-7E31DD4B40B6}"/>
              </a:ext>
            </a:extLst>
          </p:cNvPr>
          <p:cNvSpPr>
            <a:spLocks noGrp="1"/>
          </p:cNvSpPr>
          <p:nvPr>
            <p:ph type="body" sz="quarter" idx="10"/>
          </p:nvPr>
        </p:nvSpPr>
        <p:spPr/>
        <p:txBody>
          <a:bodyPr/>
          <a:lstStyle/>
          <a:p>
            <a:r>
              <a:rPr kumimoji="1" lang="en-US" altLang="zh-CN" dirty="0"/>
              <a:t>03</a:t>
            </a:r>
            <a:endParaRPr kumimoji="1" lang="zh-CN" altLang="en-US" dirty="0"/>
          </a:p>
        </p:txBody>
      </p:sp>
    </p:spTree>
    <p:extLst>
      <p:ext uri="{BB962C8B-B14F-4D97-AF65-F5344CB8AC3E}">
        <p14:creationId xmlns:p14="http://schemas.microsoft.com/office/powerpoint/2010/main" val="1728381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6FB0DE5-135F-EF18-16F8-BC904D3C680B}"/>
              </a:ext>
            </a:extLst>
          </p:cNvPr>
          <p:cNvSpPr>
            <a:spLocks noGrp="1"/>
          </p:cNvSpPr>
          <p:nvPr>
            <p:ph type="body" sz="quarter" idx="10"/>
          </p:nvPr>
        </p:nvSpPr>
        <p:spPr/>
        <p:txBody>
          <a:bodyPr/>
          <a:lstStyle/>
          <a:p>
            <a:r>
              <a:rPr lang="en-US" altLang="zh-CN" dirty="0"/>
              <a:t>1.</a:t>
            </a:r>
            <a:r>
              <a:rPr lang="zh-CN" altLang="en-US" dirty="0"/>
              <a:t>访问咨询主题看板  罗锦豪</a:t>
            </a:r>
            <a:endParaRPr lang="en-US" altLang="zh-CN" dirty="0"/>
          </a:p>
          <a:p>
            <a:r>
              <a:rPr lang="en-US" altLang="zh-CN" dirty="0"/>
              <a:t>2.</a:t>
            </a:r>
            <a:r>
              <a:rPr lang="zh-CN" altLang="en-US" dirty="0"/>
              <a:t>意向主题看板 罗薇薇</a:t>
            </a:r>
            <a:endParaRPr lang="en-US" altLang="zh-CN" dirty="0"/>
          </a:p>
          <a:p>
            <a:r>
              <a:rPr lang="en-US" altLang="zh-CN" dirty="0"/>
              <a:t>3.</a:t>
            </a:r>
            <a:r>
              <a:rPr lang="zh-CN" altLang="en-US" dirty="0"/>
              <a:t>有效线索主题看板 单旭辉</a:t>
            </a:r>
            <a:endParaRPr lang="en-US" altLang="zh-CN" dirty="0"/>
          </a:p>
          <a:p>
            <a:r>
              <a:rPr lang="en-US" altLang="zh-CN" dirty="0"/>
              <a:t>4.</a:t>
            </a:r>
            <a:r>
              <a:rPr lang="zh-CN" altLang="en-US" dirty="0"/>
              <a:t>报名用户主题看板 易杰</a:t>
            </a:r>
            <a:endParaRPr lang="en-US" altLang="zh-CN" dirty="0"/>
          </a:p>
          <a:p>
            <a:r>
              <a:rPr lang="en-US" altLang="zh-CN" dirty="0"/>
              <a:t>5.</a:t>
            </a:r>
            <a:r>
              <a:rPr lang="zh-CN" altLang="en-US" dirty="0"/>
              <a:t>出勤主题看板 程康</a:t>
            </a:r>
          </a:p>
        </p:txBody>
      </p:sp>
    </p:spTree>
    <p:extLst>
      <p:ext uri="{BB962C8B-B14F-4D97-AF65-F5344CB8AC3E}">
        <p14:creationId xmlns:p14="http://schemas.microsoft.com/office/powerpoint/2010/main" val="3330571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D7F516C2-EDEB-82DB-5DB2-F47956C9E968}"/>
              </a:ext>
            </a:extLst>
          </p:cNvPr>
          <p:cNvSpPr>
            <a:spLocks noGrp="1"/>
          </p:cNvSpPr>
          <p:nvPr>
            <p:ph type="body" sz="quarter" idx="11"/>
          </p:nvPr>
        </p:nvSpPr>
        <p:spPr/>
        <p:txBody>
          <a:bodyPr/>
          <a:lstStyle/>
          <a:p>
            <a:pPr marL="0" indent="0">
              <a:buNone/>
            </a:pPr>
            <a:r>
              <a:rPr lang="zh-CN" altLang="en-US" sz="2000" dirty="0"/>
              <a:t>     与项目经理沟通后，我们拿到六个需求分析，分别是：</a:t>
            </a:r>
          </a:p>
          <a:p>
            <a:pPr marL="0" indent="0">
              <a:buNone/>
            </a:pPr>
            <a:r>
              <a:rPr lang="zh-CN" altLang="en-US" sz="2000" dirty="0"/>
              <a:t>​	需求一：新增意向客户（包含已录入意向用户）总数</a:t>
            </a:r>
          </a:p>
          <a:p>
            <a:pPr marL="0" indent="0">
              <a:buNone/>
            </a:pPr>
            <a:r>
              <a:rPr lang="zh-CN" altLang="en-US" sz="2000" dirty="0"/>
              <a:t>​	需求二：意向学员位置热力图</a:t>
            </a:r>
          </a:p>
          <a:p>
            <a:pPr marL="0" indent="0">
              <a:buNone/>
            </a:pPr>
            <a:r>
              <a:rPr lang="zh-CN" altLang="en-US" sz="2000" dirty="0"/>
              <a:t>​	需求三：统计指定时间段内，新增的意向客户中，意向学科人数排行榜</a:t>
            </a:r>
          </a:p>
          <a:p>
            <a:pPr marL="0" indent="0">
              <a:buNone/>
            </a:pPr>
            <a:r>
              <a:rPr lang="zh-CN" altLang="en-US" sz="2000" dirty="0"/>
              <a:t>​	需求四：统计指定时间段内，新增的意向客户中，意向校区人数排行榜</a:t>
            </a:r>
          </a:p>
          <a:p>
            <a:pPr marL="0" indent="0">
              <a:buNone/>
            </a:pPr>
            <a:r>
              <a:rPr lang="zh-CN" altLang="en-US" sz="2000" dirty="0"/>
              <a:t>​	需求五：统计指定时间段内，新增的意向客户中，不同来源渠道的意向客户占比</a:t>
            </a:r>
          </a:p>
          <a:p>
            <a:pPr marL="0" indent="0">
              <a:buNone/>
            </a:pPr>
            <a:r>
              <a:rPr lang="zh-CN" altLang="en-US" sz="2000" dirty="0"/>
              <a:t>​	需求六：统计指定时间段内，新增的意向客户中，各咨询中心产生的意向客户数占比情况</a:t>
            </a:r>
          </a:p>
        </p:txBody>
      </p:sp>
      <p:sp>
        <p:nvSpPr>
          <p:cNvPr id="3" name="标题 2">
            <a:extLst>
              <a:ext uri="{FF2B5EF4-FFF2-40B4-BE49-F238E27FC236}">
                <a16:creationId xmlns:a16="http://schemas.microsoft.com/office/drawing/2014/main" id="{764C089C-0935-5E44-B9F7-7E9F84DDBA17}"/>
              </a:ext>
            </a:extLst>
          </p:cNvPr>
          <p:cNvSpPr>
            <a:spLocks noGrp="1"/>
          </p:cNvSpPr>
          <p:nvPr>
            <p:ph type="title"/>
          </p:nvPr>
        </p:nvSpPr>
        <p:spPr/>
        <p:txBody>
          <a:bodyPr/>
          <a:lstStyle/>
          <a:p>
            <a:r>
              <a:rPr kumimoji="1" lang="zh-CN" altLang="en-US" sz="1800" b="0" dirty="0">
                <a:ln w="0"/>
                <a:solidFill>
                  <a:schemeClr val="accent1"/>
                </a:solidFill>
                <a:effectLst>
                  <a:outerShdw blurRad="38100" dist="25400" dir="5400000" algn="ctr" rotWithShape="0">
                    <a:srgbClr val="6E747A">
                      <a:alpha val="43000"/>
                    </a:srgbClr>
                  </a:outerShdw>
                </a:effectLst>
              </a:rPr>
              <a:t>在线教育分析成果汇报</a:t>
            </a:r>
          </a:p>
        </p:txBody>
      </p:sp>
      <p:sp>
        <p:nvSpPr>
          <p:cNvPr id="4" name="文本占位符 3">
            <a:extLst>
              <a:ext uri="{FF2B5EF4-FFF2-40B4-BE49-F238E27FC236}">
                <a16:creationId xmlns:a16="http://schemas.microsoft.com/office/drawing/2014/main" id="{6CF94E84-6F22-C942-A1D4-BA6A5DBD17DC}"/>
              </a:ext>
            </a:extLst>
          </p:cNvPr>
          <p:cNvSpPr>
            <a:spLocks noGrp="1"/>
          </p:cNvSpPr>
          <p:nvPr>
            <p:ph type="body" sz="quarter" idx="10"/>
          </p:nvPr>
        </p:nvSpPr>
        <p:spPr/>
        <p:txBody>
          <a:bodyPr/>
          <a:lstStyle/>
          <a:p>
            <a:r>
              <a:rPr kumimoji="1" lang="zh-CN" altLang="en-US" sz="2400" dirty="0"/>
              <a:t>（二）意向主题</a:t>
            </a:r>
          </a:p>
        </p:txBody>
      </p:sp>
      <p:sp>
        <p:nvSpPr>
          <p:cNvPr id="18" name="文本框 17">
            <a:extLst>
              <a:ext uri="{FF2B5EF4-FFF2-40B4-BE49-F238E27FC236}">
                <a16:creationId xmlns:a16="http://schemas.microsoft.com/office/drawing/2014/main" id="{E4ED4109-7D62-0076-DC9F-7FCC427F28F8}"/>
              </a:ext>
            </a:extLst>
          </p:cNvPr>
          <p:cNvSpPr txBox="1"/>
          <p:nvPr/>
        </p:nvSpPr>
        <p:spPr>
          <a:xfrm>
            <a:off x="640555" y="2774671"/>
            <a:ext cx="11436511" cy="400110"/>
          </a:xfrm>
          <a:prstGeom prst="rect">
            <a:avLst/>
          </a:prstGeom>
          <a:noFill/>
        </p:spPr>
        <p:txBody>
          <a:bodyPr wrap="square" rtlCol="0">
            <a:spAutoFit/>
          </a:bodyPr>
          <a:lstStyle/>
          <a:p>
            <a:pPr fontAlgn="auto">
              <a:spcBef>
                <a:spcPts val="0"/>
              </a:spcBef>
              <a:spcAft>
                <a:spcPts val="0"/>
              </a:spcAft>
            </a:pPr>
            <a:r>
              <a:rPr lang="zh-CN" altLang="en-US" sz="2000" b="0" i="0" dirty="0">
                <a:solidFill>
                  <a:srgbClr val="404040"/>
                </a:solidFill>
                <a:effectLst/>
                <a:latin typeface="+mn-ea"/>
              </a:rPr>
              <a:t>    </a:t>
            </a:r>
            <a:endParaRPr lang="zh-CN" altLang="en-US" sz="2000" dirty="0">
              <a:solidFill>
                <a:schemeClr val="tx1">
                  <a:lumMod val="65000"/>
                  <a:lumOff val="35000"/>
                </a:schemeClr>
              </a:solidFill>
              <a:latin typeface="+mn-ea"/>
            </a:endParaRPr>
          </a:p>
        </p:txBody>
      </p:sp>
      <p:sp>
        <p:nvSpPr>
          <p:cNvPr id="2" name="Rectangle 1">
            <a:extLst>
              <a:ext uri="{FF2B5EF4-FFF2-40B4-BE49-F238E27FC236}">
                <a16:creationId xmlns:a16="http://schemas.microsoft.com/office/drawing/2014/main" id="{9752572A-EAEF-6860-4E3C-BE73A0833707}"/>
              </a:ext>
            </a:extLst>
          </p:cNvPr>
          <p:cNvSpPr>
            <a:spLocks noChangeArrowheads="1"/>
          </p:cNvSpPr>
          <p:nvPr/>
        </p:nvSpPr>
        <p:spPr bwMode="auto">
          <a:xfrm>
            <a:off x="0" y="-14948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latin typeface="Arial" panose="020B0604020202020204" pitchFamily="34" charset="0"/>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39686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D7F516C2-EDEB-82DB-5DB2-F47956C9E968}"/>
              </a:ext>
            </a:extLst>
          </p:cNvPr>
          <p:cNvSpPr>
            <a:spLocks noGrp="1"/>
          </p:cNvSpPr>
          <p:nvPr>
            <p:ph type="body" sz="quarter" idx="11"/>
          </p:nvPr>
        </p:nvSpPr>
        <p:spPr>
          <a:xfrm>
            <a:off x="710881" y="1937491"/>
            <a:ext cx="10719120" cy="2983017"/>
          </a:xfrm>
        </p:spPr>
        <p:txBody>
          <a:bodyPr/>
          <a:lstStyle/>
          <a:p>
            <a:pPr marL="0" indent="0">
              <a:buNone/>
            </a:pPr>
            <a:r>
              <a:rPr lang="en-US" altLang="zh-CN" sz="2000" dirty="0"/>
              <a:t>        </a:t>
            </a:r>
            <a:r>
              <a:rPr lang="zh-CN" altLang="en-US" sz="2000" dirty="0"/>
              <a:t>需求一：新增意向客户是为了拉新促活，判断黑马在线教育在整个市场中潜在客户量，为决策下一步广告投放和促销的费用给出相关数据支持；</a:t>
            </a:r>
            <a:endParaRPr lang="en-US" altLang="zh-CN" sz="2000" dirty="0"/>
          </a:p>
          <a:p>
            <a:pPr marL="0" indent="0">
              <a:buNone/>
            </a:pPr>
            <a:endParaRPr lang="en-US" altLang="zh-CN" sz="2000" dirty="0"/>
          </a:p>
          <a:p>
            <a:pPr marL="0" indent="0">
              <a:buNone/>
            </a:pPr>
            <a:r>
              <a:rPr lang="en-US" altLang="zh-CN" sz="2000" dirty="0"/>
              <a:t>        </a:t>
            </a:r>
            <a:r>
              <a:rPr lang="zh-CN" altLang="en-US" sz="2000" dirty="0"/>
              <a:t>需求二：意向学员位置热力图则按区域分别计算了意向学员的人数总和，可以针对性进行区域广告投放和营销活动；</a:t>
            </a:r>
          </a:p>
        </p:txBody>
      </p:sp>
      <p:sp>
        <p:nvSpPr>
          <p:cNvPr id="3" name="标题 2">
            <a:extLst>
              <a:ext uri="{FF2B5EF4-FFF2-40B4-BE49-F238E27FC236}">
                <a16:creationId xmlns:a16="http://schemas.microsoft.com/office/drawing/2014/main" id="{764C089C-0935-5E44-B9F7-7E9F84DDBA17}"/>
              </a:ext>
            </a:extLst>
          </p:cNvPr>
          <p:cNvSpPr>
            <a:spLocks noGrp="1"/>
          </p:cNvSpPr>
          <p:nvPr>
            <p:ph type="title"/>
          </p:nvPr>
        </p:nvSpPr>
        <p:spPr/>
        <p:txBody>
          <a:bodyPr/>
          <a:lstStyle/>
          <a:p>
            <a:r>
              <a:rPr kumimoji="1" lang="zh-CN" altLang="en-US" sz="1800" b="0" dirty="0">
                <a:ln w="0"/>
                <a:solidFill>
                  <a:schemeClr val="accent1"/>
                </a:solidFill>
                <a:effectLst>
                  <a:outerShdw blurRad="38100" dist="25400" dir="5400000" algn="ctr" rotWithShape="0">
                    <a:srgbClr val="6E747A">
                      <a:alpha val="43000"/>
                    </a:srgbClr>
                  </a:outerShdw>
                </a:effectLst>
              </a:rPr>
              <a:t>在线教育分析成果汇报</a:t>
            </a:r>
          </a:p>
        </p:txBody>
      </p:sp>
      <p:sp>
        <p:nvSpPr>
          <p:cNvPr id="4" name="文本占位符 3">
            <a:extLst>
              <a:ext uri="{FF2B5EF4-FFF2-40B4-BE49-F238E27FC236}">
                <a16:creationId xmlns:a16="http://schemas.microsoft.com/office/drawing/2014/main" id="{6CF94E84-6F22-C942-A1D4-BA6A5DBD17DC}"/>
              </a:ext>
            </a:extLst>
          </p:cNvPr>
          <p:cNvSpPr>
            <a:spLocks noGrp="1"/>
          </p:cNvSpPr>
          <p:nvPr>
            <p:ph type="body" sz="quarter" idx="10"/>
          </p:nvPr>
        </p:nvSpPr>
        <p:spPr/>
        <p:txBody>
          <a:bodyPr/>
          <a:lstStyle/>
          <a:p>
            <a:r>
              <a:rPr kumimoji="1" lang="zh-CN" altLang="en-US" sz="2400" dirty="0"/>
              <a:t>（二）意向主题</a:t>
            </a:r>
          </a:p>
        </p:txBody>
      </p:sp>
      <p:sp>
        <p:nvSpPr>
          <p:cNvPr id="2" name="Rectangle 1">
            <a:extLst>
              <a:ext uri="{FF2B5EF4-FFF2-40B4-BE49-F238E27FC236}">
                <a16:creationId xmlns:a16="http://schemas.microsoft.com/office/drawing/2014/main" id="{9752572A-EAEF-6860-4E3C-BE73A0833707}"/>
              </a:ext>
            </a:extLst>
          </p:cNvPr>
          <p:cNvSpPr>
            <a:spLocks noChangeArrowheads="1"/>
          </p:cNvSpPr>
          <p:nvPr/>
        </p:nvSpPr>
        <p:spPr bwMode="auto">
          <a:xfrm>
            <a:off x="0" y="-14948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latin typeface="Arial" panose="020B0604020202020204" pitchFamily="34" charset="0"/>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4339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D7F516C2-EDEB-82DB-5DB2-F47956C9E968}"/>
              </a:ext>
            </a:extLst>
          </p:cNvPr>
          <p:cNvSpPr>
            <a:spLocks noGrp="1"/>
          </p:cNvSpPr>
          <p:nvPr>
            <p:ph type="body" sz="quarter" idx="11"/>
          </p:nvPr>
        </p:nvSpPr>
        <p:spPr>
          <a:xfrm>
            <a:off x="710881" y="1937491"/>
            <a:ext cx="10719120" cy="2983017"/>
          </a:xfrm>
        </p:spPr>
        <p:txBody>
          <a:bodyPr/>
          <a:lstStyle/>
          <a:p>
            <a:pPr marL="0" indent="0">
              <a:buNone/>
            </a:pPr>
            <a:r>
              <a:rPr lang="en-US" altLang="zh-CN" sz="2000" dirty="0"/>
              <a:t>        </a:t>
            </a:r>
            <a:r>
              <a:rPr lang="zh-CN" altLang="en-US" sz="2000" dirty="0"/>
              <a:t>需求三：意向学科人数排行榜可以对黑马在线教育的已有课程受欢迎程度评比，并预测未来学科调整方向，是否要删减或增加学科等；</a:t>
            </a:r>
            <a:endParaRPr lang="en-US" altLang="zh-CN" sz="2000" dirty="0"/>
          </a:p>
          <a:p>
            <a:pPr marL="0" indent="0">
              <a:buNone/>
            </a:pPr>
            <a:endParaRPr lang="en-US" altLang="zh-CN" sz="2000" dirty="0"/>
          </a:p>
          <a:p>
            <a:pPr marL="0" indent="0">
              <a:buNone/>
            </a:pPr>
            <a:r>
              <a:rPr lang="en-US" altLang="zh-CN" sz="2000" dirty="0"/>
              <a:t>        </a:t>
            </a:r>
            <a:r>
              <a:rPr lang="zh-CN" altLang="en-US" sz="2000" dirty="0"/>
              <a:t>需求四：意向校区人数排行榜能对已有校区的承载力进行判断，是否要扩建或者新建校区等；</a:t>
            </a:r>
          </a:p>
        </p:txBody>
      </p:sp>
      <p:sp>
        <p:nvSpPr>
          <p:cNvPr id="3" name="标题 2">
            <a:extLst>
              <a:ext uri="{FF2B5EF4-FFF2-40B4-BE49-F238E27FC236}">
                <a16:creationId xmlns:a16="http://schemas.microsoft.com/office/drawing/2014/main" id="{764C089C-0935-5E44-B9F7-7E9F84DDBA17}"/>
              </a:ext>
            </a:extLst>
          </p:cNvPr>
          <p:cNvSpPr>
            <a:spLocks noGrp="1"/>
          </p:cNvSpPr>
          <p:nvPr>
            <p:ph type="title"/>
          </p:nvPr>
        </p:nvSpPr>
        <p:spPr/>
        <p:txBody>
          <a:bodyPr/>
          <a:lstStyle/>
          <a:p>
            <a:r>
              <a:rPr kumimoji="1" lang="zh-CN" altLang="en-US" sz="1800" b="0" dirty="0">
                <a:ln w="0"/>
                <a:solidFill>
                  <a:schemeClr val="accent1"/>
                </a:solidFill>
                <a:effectLst>
                  <a:outerShdw blurRad="38100" dist="25400" dir="5400000" algn="ctr" rotWithShape="0">
                    <a:srgbClr val="6E747A">
                      <a:alpha val="43000"/>
                    </a:srgbClr>
                  </a:outerShdw>
                </a:effectLst>
              </a:rPr>
              <a:t>在线教育分析成果汇报</a:t>
            </a:r>
          </a:p>
        </p:txBody>
      </p:sp>
      <p:sp>
        <p:nvSpPr>
          <p:cNvPr id="4" name="文本占位符 3">
            <a:extLst>
              <a:ext uri="{FF2B5EF4-FFF2-40B4-BE49-F238E27FC236}">
                <a16:creationId xmlns:a16="http://schemas.microsoft.com/office/drawing/2014/main" id="{6CF94E84-6F22-C942-A1D4-BA6A5DBD17DC}"/>
              </a:ext>
            </a:extLst>
          </p:cNvPr>
          <p:cNvSpPr>
            <a:spLocks noGrp="1"/>
          </p:cNvSpPr>
          <p:nvPr>
            <p:ph type="body" sz="quarter" idx="10"/>
          </p:nvPr>
        </p:nvSpPr>
        <p:spPr/>
        <p:txBody>
          <a:bodyPr/>
          <a:lstStyle/>
          <a:p>
            <a:r>
              <a:rPr kumimoji="1" lang="zh-CN" altLang="en-US" sz="2400" dirty="0"/>
              <a:t>（二）意向主题</a:t>
            </a:r>
          </a:p>
        </p:txBody>
      </p:sp>
      <p:sp>
        <p:nvSpPr>
          <p:cNvPr id="2" name="Rectangle 1">
            <a:extLst>
              <a:ext uri="{FF2B5EF4-FFF2-40B4-BE49-F238E27FC236}">
                <a16:creationId xmlns:a16="http://schemas.microsoft.com/office/drawing/2014/main" id="{9752572A-EAEF-6860-4E3C-BE73A0833707}"/>
              </a:ext>
            </a:extLst>
          </p:cNvPr>
          <p:cNvSpPr>
            <a:spLocks noChangeArrowheads="1"/>
          </p:cNvSpPr>
          <p:nvPr/>
        </p:nvSpPr>
        <p:spPr bwMode="auto">
          <a:xfrm>
            <a:off x="0" y="-14948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latin typeface="Arial" panose="020B0604020202020204" pitchFamily="34" charset="0"/>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06506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D7F516C2-EDEB-82DB-5DB2-F47956C9E968}"/>
              </a:ext>
            </a:extLst>
          </p:cNvPr>
          <p:cNvSpPr>
            <a:spLocks noGrp="1"/>
          </p:cNvSpPr>
          <p:nvPr>
            <p:ph type="body" sz="quarter" idx="11"/>
          </p:nvPr>
        </p:nvSpPr>
        <p:spPr>
          <a:xfrm>
            <a:off x="710881" y="1937491"/>
            <a:ext cx="10869138" cy="2983017"/>
          </a:xfrm>
        </p:spPr>
        <p:txBody>
          <a:bodyPr/>
          <a:lstStyle/>
          <a:p>
            <a:pPr marL="0" indent="0">
              <a:buNone/>
            </a:pPr>
            <a:r>
              <a:rPr lang="en-US" altLang="zh-CN" sz="2000" dirty="0"/>
              <a:t>        </a:t>
            </a:r>
            <a:r>
              <a:rPr lang="zh-CN" altLang="en-US" sz="2000" dirty="0"/>
              <a:t>需求五：不同来源渠道的意向客户占比反映了广告投放成效，哪些渠道的</a:t>
            </a:r>
            <a:r>
              <a:rPr lang="en-US" altLang="zh-CN" sz="2000" dirty="0"/>
              <a:t>ROI</a:t>
            </a:r>
            <a:r>
              <a:rPr lang="zh-CN" altLang="en-US" sz="2000" dirty="0"/>
              <a:t>（投入产出率）高，应增加投放力度，哪些渠道</a:t>
            </a:r>
            <a:r>
              <a:rPr lang="en-US" altLang="zh-CN" sz="2000" dirty="0"/>
              <a:t>ROI</a:t>
            </a:r>
            <a:r>
              <a:rPr lang="zh-CN" altLang="en-US" sz="2000" dirty="0"/>
              <a:t>低，要减少甚至取消投放；</a:t>
            </a:r>
            <a:endParaRPr lang="en-US" altLang="zh-CN" sz="2000" dirty="0"/>
          </a:p>
          <a:p>
            <a:pPr marL="0" indent="0">
              <a:buNone/>
            </a:pPr>
            <a:endParaRPr lang="en-US" altLang="zh-CN" sz="2000" dirty="0"/>
          </a:p>
          <a:p>
            <a:pPr marL="0" indent="0">
              <a:buNone/>
            </a:pPr>
            <a:r>
              <a:rPr lang="en-US" altLang="zh-CN" sz="2000" dirty="0"/>
              <a:t>        </a:t>
            </a:r>
            <a:r>
              <a:rPr lang="zh-CN" altLang="en-US" sz="2000" dirty="0"/>
              <a:t>需求六：各咨询中心产生的意向客户数占比是对各咨询中心的综合</a:t>
            </a:r>
            <a:r>
              <a:rPr lang="en-US" altLang="zh-CN" sz="2000" dirty="0"/>
              <a:t>KPI</a:t>
            </a:r>
            <a:r>
              <a:rPr lang="zh-CN" altLang="en-US" sz="2000" dirty="0"/>
              <a:t>给出一个评判标准。</a:t>
            </a:r>
          </a:p>
        </p:txBody>
      </p:sp>
      <p:sp>
        <p:nvSpPr>
          <p:cNvPr id="3" name="标题 2">
            <a:extLst>
              <a:ext uri="{FF2B5EF4-FFF2-40B4-BE49-F238E27FC236}">
                <a16:creationId xmlns:a16="http://schemas.microsoft.com/office/drawing/2014/main" id="{764C089C-0935-5E44-B9F7-7E9F84DDBA17}"/>
              </a:ext>
            </a:extLst>
          </p:cNvPr>
          <p:cNvSpPr>
            <a:spLocks noGrp="1"/>
          </p:cNvSpPr>
          <p:nvPr>
            <p:ph type="title"/>
          </p:nvPr>
        </p:nvSpPr>
        <p:spPr/>
        <p:txBody>
          <a:bodyPr/>
          <a:lstStyle/>
          <a:p>
            <a:r>
              <a:rPr kumimoji="1" lang="zh-CN" altLang="en-US" sz="1800" b="0" dirty="0">
                <a:ln w="0"/>
                <a:solidFill>
                  <a:schemeClr val="accent1"/>
                </a:solidFill>
                <a:effectLst>
                  <a:outerShdw blurRad="38100" dist="25400" dir="5400000" algn="ctr" rotWithShape="0">
                    <a:srgbClr val="6E747A">
                      <a:alpha val="43000"/>
                    </a:srgbClr>
                  </a:outerShdw>
                </a:effectLst>
              </a:rPr>
              <a:t>在线教育分析成果汇报</a:t>
            </a:r>
          </a:p>
        </p:txBody>
      </p:sp>
      <p:sp>
        <p:nvSpPr>
          <p:cNvPr id="4" name="文本占位符 3">
            <a:extLst>
              <a:ext uri="{FF2B5EF4-FFF2-40B4-BE49-F238E27FC236}">
                <a16:creationId xmlns:a16="http://schemas.microsoft.com/office/drawing/2014/main" id="{6CF94E84-6F22-C942-A1D4-BA6A5DBD17DC}"/>
              </a:ext>
            </a:extLst>
          </p:cNvPr>
          <p:cNvSpPr>
            <a:spLocks noGrp="1"/>
          </p:cNvSpPr>
          <p:nvPr>
            <p:ph type="body" sz="quarter" idx="10"/>
          </p:nvPr>
        </p:nvSpPr>
        <p:spPr/>
        <p:txBody>
          <a:bodyPr/>
          <a:lstStyle/>
          <a:p>
            <a:r>
              <a:rPr kumimoji="1" lang="zh-CN" altLang="en-US" sz="2400" dirty="0"/>
              <a:t>（二）意向主题</a:t>
            </a:r>
          </a:p>
        </p:txBody>
      </p:sp>
      <p:sp>
        <p:nvSpPr>
          <p:cNvPr id="2" name="Rectangle 1">
            <a:extLst>
              <a:ext uri="{FF2B5EF4-FFF2-40B4-BE49-F238E27FC236}">
                <a16:creationId xmlns:a16="http://schemas.microsoft.com/office/drawing/2014/main" id="{9752572A-EAEF-6860-4E3C-BE73A0833707}"/>
              </a:ext>
            </a:extLst>
          </p:cNvPr>
          <p:cNvSpPr>
            <a:spLocks noChangeArrowheads="1"/>
          </p:cNvSpPr>
          <p:nvPr/>
        </p:nvSpPr>
        <p:spPr bwMode="auto">
          <a:xfrm>
            <a:off x="0" y="-14948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latin typeface="Arial" panose="020B0604020202020204" pitchFamily="34" charset="0"/>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97224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6C8B0D9E-B681-6CE7-B757-F1377EE1D94C}"/>
              </a:ext>
            </a:extLst>
          </p:cNvPr>
          <p:cNvSpPr>
            <a:spLocks noGrp="1" noChangeArrowheads="1"/>
          </p:cNvSpPr>
          <p:nvPr>
            <p:ph type="body" sz="quarter" idx="10"/>
          </p:nvPr>
        </p:nvSpPr>
        <p:spPr bwMode="auto">
          <a:xfrm>
            <a:off x="5126584" y="2607679"/>
            <a:ext cx="5473141" cy="2221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2400" b="0" i="0" u="none" strike="noStrike" cap="none" normalizeH="0" baseline="0" dirty="0">
                <a:ln>
                  <a:noFill/>
                </a:ln>
                <a:solidFill>
                  <a:srgbClr val="333333"/>
                </a:solidFill>
                <a:effectLst/>
                <a:latin typeface="+mn-ea"/>
                <a:ea typeface="+mn-ea"/>
              </a:rPr>
              <a:t>    </a:t>
            </a:r>
            <a:r>
              <a:rPr kumimoji="0" lang="zh-CN" altLang="zh-CN" sz="2400" b="0" i="0" u="none" strike="noStrike" cap="none" normalizeH="0" baseline="0" dirty="0">
                <a:ln>
                  <a:noFill/>
                </a:ln>
                <a:solidFill>
                  <a:srgbClr val="333333"/>
                </a:solidFill>
                <a:effectLst/>
                <a:latin typeface="+mn-ea"/>
                <a:ea typeface="+mn-ea"/>
              </a:rPr>
              <a:t>通过大数据建模分析，我们可以得出有效的数据指标，为业务部门和领导决策提供客观全面的依据，精准实施运营活动和战略部署。</a:t>
            </a:r>
            <a:r>
              <a:rPr kumimoji="0" lang="zh-CN" altLang="zh-CN" sz="2400" b="0" i="0" u="none" strike="noStrike" cap="none" normalizeH="0" baseline="0" dirty="0">
                <a:ln>
                  <a:noFill/>
                </a:ln>
                <a:solidFill>
                  <a:schemeClr val="tx1"/>
                </a:solidFill>
                <a:effectLst/>
                <a:latin typeface="+mn-ea"/>
                <a:ea typeface="+mn-ea"/>
              </a:rPr>
              <a:t> </a:t>
            </a:r>
          </a:p>
        </p:txBody>
      </p:sp>
    </p:spTree>
    <p:extLst>
      <p:ext uri="{BB962C8B-B14F-4D97-AF65-F5344CB8AC3E}">
        <p14:creationId xmlns:p14="http://schemas.microsoft.com/office/powerpoint/2010/main" val="3909442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765970" y="1072576"/>
            <a:ext cx="5973761" cy="4256405"/>
          </a:xfrm>
        </p:spPr>
        <p:txBody>
          <a:bodyPr/>
          <a:lstStyle/>
          <a:p>
            <a:r>
              <a:rPr lang="zh-CN" altLang="en-US" dirty="0"/>
              <a:t>在线教育需求分析背景</a:t>
            </a:r>
            <a:endParaRPr lang="en-US" altLang="zh-CN" dirty="0"/>
          </a:p>
          <a:p>
            <a:r>
              <a:rPr lang="zh-CN" altLang="en-US" dirty="0">
                <a:solidFill>
                  <a:schemeClr val="tx1"/>
                </a:solidFill>
              </a:rPr>
              <a:t>在线教育行业的优势和机遇</a:t>
            </a:r>
            <a:endParaRPr lang="en-US" altLang="zh-CN" dirty="0">
              <a:solidFill>
                <a:schemeClr val="tx1"/>
              </a:solidFill>
            </a:endParaRPr>
          </a:p>
          <a:p>
            <a:r>
              <a:rPr lang="zh-CN" altLang="en-US" dirty="0">
                <a:solidFill>
                  <a:srgbClr val="AD2B26"/>
                </a:solidFill>
              </a:rPr>
              <a:t>在线教育分析成果汇报</a:t>
            </a:r>
            <a:endParaRPr lang="en-US" altLang="zh-CN" dirty="0">
              <a:solidFill>
                <a:srgbClr val="AD2B26"/>
              </a:solidFill>
            </a:endParaRPr>
          </a:p>
          <a:p>
            <a:r>
              <a:rPr lang="zh-CN" altLang="en-US" dirty="0">
                <a:solidFill>
                  <a:srgbClr val="C00000"/>
                </a:solidFill>
              </a:rPr>
              <a:t>建仓过程概述（仅全量操作）</a:t>
            </a:r>
            <a:endParaRPr lang="en-US" altLang="zh-CN" dirty="0">
              <a:solidFill>
                <a:srgbClr val="C00000"/>
              </a:solidFill>
            </a:endParaRPr>
          </a:p>
          <a:p>
            <a:r>
              <a:rPr lang="zh-CN" altLang="en-US" dirty="0">
                <a:solidFill>
                  <a:srgbClr val="AD2B26"/>
                </a:solidFill>
              </a:rPr>
              <a:t>团队的努力</a:t>
            </a:r>
            <a:endParaRPr lang="en-US" altLang="zh-CN" dirty="0">
              <a:solidFill>
                <a:srgbClr val="AD2B26"/>
              </a:solidFill>
            </a:endParaRPr>
          </a:p>
          <a:p>
            <a:r>
              <a:rPr lang="zh-CN" altLang="en-US" dirty="0"/>
              <a:t>存在的问题</a:t>
            </a:r>
            <a:endParaRPr lang="en-US" altLang="zh-CN" dirty="0"/>
          </a:p>
          <a:p>
            <a:r>
              <a:rPr lang="zh-CN" altLang="en-US" dirty="0">
                <a:solidFill>
                  <a:srgbClr val="AD2B26"/>
                </a:solidFill>
              </a:rPr>
              <a:t>解决的办法，下一步学习计划</a:t>
            </a:r>
            <a:endParaRPr lang="en-US" altLang="zh-CN" dirty="0">
              <a:solidFill>
                <a:srgbClr val="AD2B26"/>
              </a:solidFill>
            </a:endParaRPr>
          </a:p>
        </p:txBody>
      </p:sp>
    </p:spTree>
    <p:extLst>
      <p:ext uri="{BB962C8B-B14F-4D97-AF65-F5344CB8AC3E}">
        <p14:creationId xmlns:p14="http://schemas.microsoft.com/office/powerpoint/2010/main" val="3710185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DC7A42-DEB9-4846-9885-EF1F65B29AB4}"/>
              </a:ext>
            </a:extLst>
          </p:cNvPr>
          <p:cNvSpPr>
            <a:spLocks noGrp="1"/>
          </p:cNvSpPr>
          <p:nvPr>
            <p:ph type="title"/>
          </p:nvPr>
        </p:nvSpPr>
        <p:spPr/>
        <p:txBody>
          <a:bodyPr/>
          <a:lstStyle/>
          <a:p>
            <a:r>
              <a:rPr kumimoji="1" lang="zh-CN" altLang="en-US" dirty="0"/>
              <a:t>建仓过程概述（仅全量操作）</a:t>
            </a:r>
          </a:p>
        </p:txBody>
      </p:sp>
      <p:sp>
        <p:nvSpPr>
          <p:cNvPr id="3" name="文本占位符 2">
            <a:extLst>
              <a:ext uri="{FF2B5EF4-FFF2-40B4-BE49-F238E27FC236}">
                <a16:creationId xmlns:a16="http://schemas.microsoft.com/office/drawing/2014/main" id="{DC0D98B5-82FB-804B-8565-7E31DD4B40B6}"/>
              </a:ext>
            </a:extLst>
          </p:cNvPr>
          <p:cNvSpPr>
            <a:spLocks noGrp="1"/>
          </p:cNvSpPr>
          <p:nvPr>
            <p:ph type="body" sz="quarter" idx="10"/>
          </p:nvPr>
        </p:nvSpPr>
        <p:spPr/>
        <p:txBody>
          <a:bodyPr/>
          <a:lstStyle/>
          <a:p>
            <a:r>
              <a:rPr kumimoji="1" lang="en-US" altLang="zh-CN" dirty="0"/>
              <a:t>04</a:t>
            </a:r>
            <a:endParaRPr kumimoji="1" lang="zh-CN" altLang="en-US" dirty="0"/>
          </a:p>
        </p:txBody>
      </p:sp>
    </p:spTree>
    <p:extLst>
      <p:ext uri="{BB962C8B-B14F-4D97-AF65-F5344CB8AC3E}">
        <p14:creationId xmlns:p14="http://schemas.microsoft.com/office/powerpoint/2010/main" val="30868203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D7F516C2-EDEB-82DB-5DB2-F47956C9E968}"/>
              </a:ext>
            </a:extLst>
          </p:cNvPr>
          <p:cNvSpPr>
            <a:spLocks noGrp="1"/>
          </p:cNvSpPr>
          <p:nvPr>
            <p:ph type="body" sz="quarter" idx="11"/>
          </p:nvPr>
        </p:nvSpPr>
        <p:spPr>
          <a:xfrm>
            <a:off x="710881" y="1937491"/>
            <a:ext cx="10719120" cy="2983017"/>
          </a:xfrm>
        </p:spPr>
        <p:txBody>
          <a:bodyPr/>
          <a:lstStyle/>
          <a:p>
            <a:pPr marL="0" indent="0">
              <a:buNone/>
            </a:pPr>
            <a:r>
              <a:rPr lang="en-US" altLang="zh-CN" sz="2000" dirty="0"/>
              <a:t>1</a:t>
            </a:r>
            <a:r>
              <a:rPr lang="zh-CN" altLang="en-US" sz="2000" dirty="0"/>
              <a:t>、</a:t>
            </a:r>
            <a:r>
              <a:rPr lang="en-US" altLang="zh-CN" sz="2000" dirty="0" err="1"/>
              <a:t>mysql</a:t>
            </a:r>
            <a:endParaRPr lang="en-US" altLang="zh-CN" sz="2000" dirty="0"/>
          </a:p>
          <a:p>
            <a:pPr marL="0" indent="0">
              <a:buNone/>
            </a:pPr>
            <a:r>
              <a:rPr lang="en-US" altLang="zh-CN" sz="2000" dirty="0"/>
              <a:t>​</a:t>
            </a:r>
          </a:p>
          <a:p>
            <a:pPr marL="0" indent="0">
              <a:buNone/>
            </a:pPr>
            <a:r>
              <a:rPr lang="en-US" altLang="zh-CN" sz="2000" dirty="0"/>
              <a:t>        </a:t>
            </a:r>
            <a:r>
              <a:rPr lang="zh-CN" altLang="en-US" sz="2000" dirty="0"/>
              <a:t>从业务部门拿到各有关的数据表，形成</a:t>
            </a:r>
            <a:r>
              <a:rPr lang="en-US" altLang="zh-CN" sz="2000" dirty="0" err="1"/>
              <a:t>mysql</a:t>
            </a:r>
            <a:r>
              <a:rPr lang="zh-CN" altLang="en-US" sz="2000" dirty="0"/>
              <a:t>数据库。</a:t>
            </a:r>
          </a:p>
        </p:txBody>
      </p:sp>
      <p:sp>
        <p:nvSpPr>
          <p:cNvPr id="3" name="标题 2">
            <a:extLst>
              <a:ext uri="{FF2B5EF4-FFF2-40B4-BE49-F238E27FC236}">
                <a16:creationId xmlns:a16="http://schemas.microsoft.com/office/drawing/2014/main" id="{764C089C-0935-5E44-B9F7-7E9F84DDBA17}"/>
              </a:ext>
            </a:extLst>
          </p:cNvPr>
          <p:cNvSpPr>
            <a:spLocks noGrp="1"/>
          </p:cNvSpPr>
          <p:nvPr>
            <p:ph type="title"/>
          </p:nvPr>
        </p:nvSpPr>
        <p:spPr/>
        <p:txBody>
          <a:bodyPr/>
          <a:lstStyle/>
          <a:p>
            <a:r>
              <a:rPr kumimoji="1" lang="zh-CN" altLang="en-US" sz="1800" b="0" dirty="0">
                <a:ln w="0"/>
                <a:solidFill>
                  <a:schemeClr val="accent1"/>
                </a:solidFill>
                <a:effectLst>
                  <a:outerShdw blurRad="38100" dist="25400" dir="5400000" algn="ctr" rotWithShape="0">
                    <a:srgbClr val="6E747A">
                      <a:alpha val="43000"/>
                    </a:srgbClr>
                  </a:outerShdw>
                </a:effectLst>
              </a:rPr>
              <a:t>建仓过程概述</a:t>
            </a:r>
          </a:p>
        </p:txBody>
      </p:sp>
      <p:sp>
        <p:nvSpPr>
          <p:cNvPr id="4" name="文本占位符 3">
            <a:extLst>
              <a:ext uri="{FF2B5EF4-FFF2-40B4-BE49-F238E27FC236}">
                <a16:creationId xmlns:a16="http://schemas.microsoft.com/office/drawing/2014/main" id="{6CF94E84-6F22-C942-A1D4-BA6A5DBD17DC}"/>
              </a:ext>
            </a:extLst>
          </p:cNvPr>
          <p:cNvSpPr>
            <a:spLocks noGrp="1"/>
          </p:cNvSpPr>
          <p:nvPr>
            <p:ph type="body" sz="quarter" idx="10"/>
          </p:nvPr>
        </p:nvSpPr>
        <p:spPr/>
        <p:txBody>
          <a:bodyPr/>
          <a:lstStyle/>
          <a:p>
            <a:r>
              <a:rPr kumimoji="1" lang="zh-CN" altLang="en-US" sz="2400" dirty="0"/>
              <a:t>（二）意向主题</a:t>
            </a:r>
          </a:p>
        </p:txBody>
      </p:sp>
      <p:sp>
        <p:nvSpPr>
          <p:cNvPr id="2" name="Rectangle 1">
            <a:extLst>
              <a:ext uri="{FF2B5EF4-FFF2-40B4-BE49-F238E27FC236}">
                <a16:creationId xmlns:a16="http://schemas.microsoft.com/office/drawing/2014/main" id="{9752572A-EAEF-6860-4E3C-BE73A0833707}"/>
              </a:ext>
            </a:extLst>
          </p:cNvPr>
          <p:cNvSpPr>
            <a:spLocks noChangeArrowheads="1"/>
          </p:cNvSpPr>
          <p:nvPr/>
        </p:nvSpPr>
        <p:spPr bwMode="auto">
          <a:xfrm>
            <a:off x="0" y="-14948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zh-CN" sz="600" b="0" i="0" u="none" strike="noStrike" kern="1200" cap="none" spc="0" normalizeH="0" baseline="0" noProof="0" dirty="0">
                <a:ln>
                  <a:noFill/>
                </a:ln>
                <a:solidFill>
                  <a:prstClr val="black"/>
                </a:solidFill>
                <a:effectLst/>
                <a:uLnTx/>
                <a:uFillTx/>
                <a:latin typeface="Arial" panose="020B0604020202020204" pitchFamily="34" charset="0"/>
                <a:ea typeface="黑体"/>
                <a:cs typeface="+mn-cs"/>
              </a:rPr>
              <a:t> </a:t>
            </a:r>
            <a:endParaRPr kumimoji="0" lang="zh-CN" altLang="zh-CN" sz="1800" b="0" i="0" u="none" strike="noStrike" kern="1200" cap="none" spc="0" normalizeH="0" baseline="0" noProof="0" dirty="0">
              <a:ln>
                <a:noFill/>
              </a:ln>
              <a:solidFill>
                <a:prstClr val="black"/>
              </a:solidFill>
              <a:effectLst/>
              <a:uLnTx/>
              <a:uFillTx/>
              <a:latin typeface="Arial" panose="020B0604020202020204" pitchFamily="34" charset="0"/>
              <a:ea typeface="黑体"/>
              <a:cs typeface="+mn-cs"/>
            </a:endParaRPr>
          </a:p>
        </p:txBody>
      </p:sp>
    </p:spTree>
    <p:extLst>
      <p:ext uri="{BB962C8B-B14F-4D97-AF65-F5344CB8AC3E}">
        <p14:creationId xmlns:p14="http://schemas.microsoft.com/office/powerpoint/2010/main" val="11328487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D7F516C2-EDEB-82DB-5DB2-F47956C9E968}"/>
              </a:ext>
            </a:extLst>
          </p:cNvPr>
          <p:cNvSpPr>
            <a:spLocks noGrp="1"/>
          </p:cNvSpPr>
          <p:nvPr>
            <p:ph type="body" sz="quarter" idx="11"/>
          </p:nvPr>
        </p:nvSpPr>
        <p:spPr>
          <a:xfrm>
            <a:off x="710881" y="1937491"/>
            <a:ext cx="10719120" cy="2983017"/>
          </a:xfrm>
        </p:spPr>
        <p:txBody>
          <a:bodyPr/>
          <a:lstStyle/>
          <a:p>
            <a:pPr marL="0" indent="0">
              <a:buNone/>
            </a:pPr>
            <a:r>
              <a:rPr lang="en-US" altLang="zh-CN" sz="2000" dirty="0"/>
              <a:t>2</a:t>
            </a:r>
            <a:r>
              <a:rPr lang="zh-CN" altLang="en-US" sz="2000" dirty="0"/>
              <a:t>、</a:t>
            </a:r>
            <a:r>
              <a:rPr lang="en-US" altLang="zh-CN" sz="2000" dirty="0" err="1"/>
              <a:t>ods</a:t>
            </a:r>
            <a:r>
              <a:rPr lang="zh-CN" altLang="en-US" sz="2000" dirty="0"/>
              <a:t>层</a:t>
            </a:r>
          </a:p>
          <a:p>
            <a:pPr marL="0" indent="0">
              <a:buNone/>
            </a:pPr>
            <a:endParaRPr lang="zh-CN" altLang="en-US" sz="2000" dirty="0"/>
          </a:p>
          <a:p>
            <a:pPr marL="0" indent="0">
              <a:buNone/>
            </a:pPr>
            <a:r>
              <a:rPr lang="zh-CN" altLang="en-US" sz="2000" dirty="0"/>
              <a:t>​        通过</a:t>
            </a:r>
            <a:r>
              <a:rPr lang="en-US" altLang="zh-CN" sz="2000" dirty="0" err="1"/>
              <a:t>sqoop</a:t>
            </a:r>
            <a:r>
              <a:rPr lang="zh-CN" altLang="en-US" sz="2000" dirty="0"/>
              <a:t>工具，将</a:t>
            </a:r>
            <a:r>
              <a:rPr lang="en-US" altLang="zh-CN" sz="2000" dirty="0" err="1"/>
              <a:t>mysql</a:t>
            </a:r>
            <a:r>
              <a:rPr lang="zh-CN" altLang="en-US" sz="2000" dirty="0"/>
              <a:t>数据表导入</a:t>
            </a:r>
            <a:r>
              <a:rPr lang="en-US" altLang="zh-CN" sz="2000" dirty="0" err="1"/>
              <a:t>ods</a:t>
            </a:r>
            <a:r>
              <a:rPr lang="zh-CN" altLang="en-US" sz="2000" dirty="0"/>
              <a:t>层（压缩方式为“</a:t>
            </a:r>
            <a:r>
              <a:rPr lang="en-US" altLang="zh-CN" sz="2000" dirty="0"/>
              <a:t>ZIP”</a:t>
            </a:r>
            <a:r>
              <a:rPr lang="zh-CN" altLang="en-US" sz="2000" dirty="0"/>
              <a:t>），数据完全导入，没有进行修改。</a:t>
            </a:r>
          </a:p>
        </p:txBody>
      </p:sp>
      <p:sp>
        <p:nvSpPr>
          <p:cNvPr id="3" name="标题 2">
            <a:extLst>
              <a:ext uri="{FF2B5EF4-FFF2-40B4-BE49-F238E27FC236}">
                <a16:creationId xmlns:a16="http://schemas.microsoft.com/office/drawing/2014/main" id="{764C089C-0935-5E44-B9F7-7E9F84DDBA17}"/>
              </a:ext>
            </a:extLst>
          </p:cNvPr>
          <p:cNvSpPr>
            <a:spLocks noGrp="1"/>
          </p:cNvSpPr>
          <p:nvPr>
            <p:ph type="title"/>
          </p:nvPr>
        </p:nvSpPr>
        <p:spPr/>
        <p:txBody>
          <a:bodyPr/>
          <a:lstStyle/>
          <a:p>
            <a:r>
              <a:rPr kumimoji="1" lang="zh-CN" altLang="en-US" sz="1800" b="0" dirty="0">
                <a:ln w="0"/>
                <a:solidFill>
                  <a:schemeClr val="accent1"/>
                </a:solidFill>
                <a:effectLst>
                  <a:outerShdw blurRad="38100" dist="25400" dir="5400000" algn="ctr" rotWithShape="0">
                    <a:srgbClr val="6E747A">
                      <a:alpha val="43000"/>
                    </a:srgbClr>
                  </a:outerShdw>
                </a:effectLst>
              </a:rPr>
              <a:t>建仓过程概述</a:t>
            </a:r>
          </a:p>
        </p:txBody>
      </p:sp>
      <p:sp>
        <p:nvSpPr>
          <p:cNvPr id="4" name="文本占位符 3">
            <a:extLst>
              <a:ext uri="{FF2B5EF4-FFF2-40B4-BE49-F238E27FC236}">
                <a16:creationId xmlns:a16="http://schemas.microsoft.com/office/drawing/2014/main" id="{6CF94E84-6F22-C942-A1D4-BA6A5DBD17DC}"/>
              </a:ext>
            </a:extLst>
          </p:cNvPr>
          <p:cNvSpPr>
            <a:spLocks noGrp="1"/>
          </p:cNvSpPr>
          <p:nvPr>
            <p:ph type="body" sz="quarter" idx="10"/>
          </p:nvPr>
        </p:nvSpPr>
        <p:spPr/>
        <p:txBody>
          <a:bodyPr/>
          <a:lstStyle/>
          <a:p>
            <a:r>
              <a:rPr kumimoji="1" lang="zh-CN" altLang="en-US" sz="2400" dirty="0"/>
              <a:t>（二）意向主题</a:t>
            </a:r>
          </a:p>
        </p:txBody>
      </p:sp>
      <p:sp>
        <p:nvSpPr>
          <p:cNvPr id="2" name="Rectangle 1">
            <a:extLst>
              <a:ext uri="{FF2B5EF4-FFF2-40B4-BE49-F238E27FC236}">
                <a16:creationId xmlns:a16="http://schemas.microsoft.com/office/drawing/2014/main" id="{9752572A-EAEF-6860-4E3C-BE73A0833707}"/>
              </a:ext>
            </a:extLst>
          </p:cNvPr>
          <p:cNvSpPr>
            <a:spLocks noChangeArrowheads="1"/>
          </p:cNvSpPr>
          <p:nvPr/>
        </p:nvSpPr>
        <p:spPr bwMode="auto">
          <a:xfrm>
            <a:off x="0" y="-14948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zh-CN" sz="600" b="0" i="0" u="none" strike="noStrike" kern="1200" cap="none" spc="0" normalizeH="0" baseline="0" noProof="0" dirty="0">
                <a:ln>
                  <a:noFill/>
                </a:ln>
                <a:solidFill>
                  <a:prstClr val="black"/>
                </a:solidFill>
                <a:effectLst/>
                <a:uLnTx/>
                <a:uFillTx/>
                <a:latin typeface="Arial" panose="020B0604020202020204" pitchFamily="34" charset="0"/>
                <a:ea typeface="黑体"/>
                <a:cs typeface="+mn-cs"/>
              </a:rPr>
              <a:t> </a:t>
            </a:r>
            <a:endParaRPr kumimoji="0" lang="zh-CN" altLang="zh-CN" sz="1800" b="0" i="0" u="none" strike="noStrike" kern="1200" cap="none" spc="0" normalizeH="0" baseline="0" noProof="0" dirty="0">
              <a:ln>
                <a:noFill/>
              </a:ln>
              <a:solidFill>
                <a:prstClr val="black"/>
              </a:solidFill>
              <a:effectLst/>
              <a:uLnTx/>
              <a:uFillTx/>
              <a:latin typeface="Arial" panose="020B0604020202020204" pitchFamily="34" charset="0"/>
              <a:ea typeface="黑体"/>
              <a:cs typeface="+mn-cs"/>
            </a:endParaRPr>
          </a:p>
        </p:txBody>
      </p:sp>
    </p:spTree>
    <p:extLst>
      <p:ext uri="{BB962C8B-B14F-4D97-AF65-F5344CB8AC3E}">
        <p14:creationId xmlns:p14="http://schemas.microsoft.com/office/powerpoint/2010/main" val="41110021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D7F516C2-EDEB-82DB-5DB2-F47956C9E968}"/>
              </a:ext>
            </a:extLst>
          </p:cNvPr>
          <p:cNvSpPr>
            <a:spLocks noGrp="1"/>
          </p:cNvSpPr>
          <p:nvPr>
            <p:ph type="body" sz="quarter" idx="11"/>
          </p:nvPr>
        </p:nvSpPr>
        <p:spPr>
          <a:xfrm>
            <a:off x="710881" y="1585913"/>
            <a:ext cx="10719120" cy="4886325"/>
          </a:xfrm>
        </p:spPr>
        <p:txBody>
          <a:bodyPr/>
          <a:lstStyle/>
          <a:p>
            <a:pPr marL="0" indent="0">
              <a:buNone/>
            </a:pPr>
            <a:r>
              <a:rPr lang="en-US" altLang="zh-CN" sz="2000" dirty="0"/>
              <a:t>3</a:t>
            </a:r>
            <a:r>
              <a:rPr lang="zh-CN" altLang="en-US" sz="2000" dirty="0"/>
              <a:t>、</a:t>
            </a:r>
            <a:r>
              <a:rPr lang="en-US" altLang="zh-CN" sz="2000" dirty="0" err="1"/>
              <a:t>dwd</a:t>
            </a:r>
            <a:r>
              <a:rPr lang="zh-CN" altLang="en-US" sz="2000" dirty="0"/>
              <a:t>层</a:t>
            </a:r>
          </a:p>
          <a:p>
            <a:pPr marL="0" indent="0">
              <a:buNone/>
            </a:pPr>
            <a:r>
              <a:rPr lang="zh-CN" altLang="en-US" sz="2000" dirty="0"/>
              <a:t>​        从</a:t>
            </a:r>
            <a:r>
              <a:rPr lang="en-US" altLang="zh-CN" sz="2000" dirty="0" err="1"/>
              <a:t>ods</a:t>
            </a:r>
            <a:r>
              <a:rPr lang="zh-CN" altLang="en-US" sz="2000" dirty="0"/>
              <a:t>层中将意向主题的</a:t>
            </a:r>
            <a:r>
              <a:rPr lang="en-US" altLang="zh-CN" sz="2000" dirty="0"/>
              <a:t>9</a:t>
            </a:r>
            <a:r>
              <a:rPr lang="zh-CN" altLang="en-US" sz="2000" dirty="0"/>
              <a:t>个数据表进行清洗转换，主要有以下几个动作：</a:t>
            </a:r>
          </a:p>
          <a:p>
            <a:pPr marL="0" indent="0">
              <a:buNone/>
            </a:pPr>
            <a:r>
              <a:rPr lang="zh-CN" altLang="en-US" sz="2000" dirty="0"/>
              <a:t>​	</a:t>
            </a:r>
            <a:r>
              <a:rPr lang="en-US" altLang="zh-CN" sz="2000" dirty="0"/>
              <a:t>1.</a:t>
            </a:r>
            <a:r>
              <a:rPr lang="zh-CN" altLang="en-US" sz="2000" dirty="0"/>
              <a:t>增加了时间维度（年</a:t>
            </a:r>
            <a:r>
              <a:rPr lang="en-US" altLang="zh-CN" sz="2000" dirty="0"/>
              <a:t>/</a:t>
            </a:r>
            <a:r>
              <a:rPr lang="zh-CN" altLang="en-US" sz="2000" dirty="0"/>
              <a:t>季度</a:t>
            </a:r>
            <a:r>
              <a:rPr lang="en-US" altLang="zh-CN" sz="2000" dirty="0"/>
              <a:t>/</a:t>
            </a:r>
            <a:r>
              <a:rPr lang="zh-CN" altLang="en-US" sz="2000" dirty="0"/>
              <a:t>月</a:t>
            </a:r>
            <a:r>
              <a:rPr lang="en-US" altLang="zh-CN" sz="2000" dirty="0"/>
              <a:t>/</a:t>
            </a:r>
            <a:r>
              <a:rPr lang="zh-CN" altLang="en-US" sz="2000" dirty="0"/>
              <a:t>日</a:t>
            </a:r>
            <a:r>
              <a:rPr lang="en-US" altLang="zh-CN" sz="2000" dirty="0"/>
              <a:t>/</a:t>
            </a:r>
            <a:r>
              <a:rPr lang="zh-CN" altLang="en-US" sz="2000" dirty="0"/>
              <a:t>时）</a:t>
            </a:r>
          </a:p>
          <a:p>
            <a:pPr marL="0" indent="0">
              <a:buNone/>
            </a:pPr>
            <a:r>
              <a:rPr lang="zh-CN" altLang="en-US" sz="2000" dirty="0"/>
              <a:t>​	</a:t>
            </a:r>
            <a:r>
              <a:rPr lang="en-US" altLang="zh-CN" sz="2000" dirty="0"/>
              <a:t>2.</a:t>
            </a:r>
            <a:r>
              <a:rPr lang="zh-CN" altLang="en-US" sz="2000" dirty="0"/>
              <a:t>删掉了多余的字段</a:t>
            </a:r>
          </a:p>
          <a:p>
            <a:pPr marL="0" indent="0">
              <a:buNone/>
            </a:pPr>
            <a:r>
              <a:rPr lang="zh-CN" altLang="en-US" sz="2000" dirty="0"/>
              <a:t>​	</a:t>
            </a:r>
            <a:r>
              <a:rPr lang="en-US" altLang="zh-CN" sz="2000" dirty="0"/>
              <a:t>3.</a:t>
            </a:r>
            <a:r>
              <a:rPr lang="zh-CN" altLang="en-US" sz="2000" dirty="0"/>
              <a:t>筛选出</a:t>
            </a:r>
            <a:r>
              <a:rPr lang="en-US" altLang="zh-CN" sz="2000" dirty="0"/>
              <a:t>delete=0</a:t>
            </a:r>
            <a:r>
              <a:rPr lang="zh-CN" altLang="en-US" sz="2000" dirty="0"/>
              <a:t>的有效信息</a:t>
            </a:r>
          </a:p>
          <a:p>
            <a:pPr marL="0" indent="0">
              <a:buNone/>
            </a:pPr>
            <a:r>
              <a:rPr lang="zh-CN" altLang="en-US" sz="2000" dirty="0"/>
              <a:t>​	</a:t>
            </a:r>
            <a:r>
              <a:rPr lang="en-US" altLang="zh-CN" sz="2000" dirty="0"/>
              <a:t>4.</a:t>
            </a:r>
            <a:r>
              <a:rPr lang="zh-CN" altLang="en-US" sz="2000" dirty="0"/>
              <a:t>添加判断新老和线上线下的字段</a:t>
            </a:r>
          </a:p>
          <a:p>
            <a:pPr marL="0" indent="0">
              <a:buNone/>
            </a:pPr>
            <a:r>
              <a:rPr lang="zh-CN" altLang="en-US" sz="2000" dirty="0"/>
              <a:t>​	</a:t>
            </a:r>
            <a:r>
              <a:rPr lang="en-US" altLang="zh-CN" sz="2000" dirty="0"/>
              <a:t>5.</a:t>
            </a:r>
            <a:r>
              <a:rPr lang="zh-CN" altLang="en-US" sz="2000" dirty="0"/>
              <a:t>压缩方式改成“</a:t>
            </a:r>
            <a:r>
              <a:rPr lang="en-US" altLang="zh-CN" sz="2000" dirty="0"/>
              <a:t>SNAPPY”</a:t>
            </a:r>
          </a:p>
          <a:p>
            <a:pPr marL="0" indent="0">
              <a:buNone/>
            </a:pPr>
            <a:r>
              <a:rPr lang="en-US" altLang="zh-CN" sz="2000" dirty="0"/>
              <a:t>​	6.</a:t>
            </a:r>
            <a:r>
              <a:rPr lang="zh-CN" altLang="en-US" sz="2000" dirty="0"/>
              <a:t>电脑内存不足要添加</a:t>
            </a:r>
            <a:r>
              <a:rPr lang="en-US" altLang="zh-CN" sz="2000" dirty="0"/>
              <a:t>"where id&lt;1000"</a:t>
            </a:r>
            <a:r>
              <a:rPr lang="zh-CN" altLang="en-US" sz="2000" dirty="0"/>
              <a:t>的条件</a:t>
            </a:r>
          </a:p>
          <a:p>
            <a:pPr marL="0" indent="0">
              <a:buNone/>
            </a:pPr>
            <a:r>
              <a:rPr lang="zh-CN" altLang="en-US" sz="2000" dirty="0"/>
              <a:t>​	</a:t>
            </a:r>
            <a:r>
              <a:rPr lang="en-US" altLang="zh-CN" sz="2000" dirty="0"/>
              <a:t>7.</a:t>
            </a:r>
            <a:r>
              <a:rPr lang="zh-CN" altLang="en-US" sz="2000" dirty="0"/>
              <a:t>插入数据前优化</a:t>
            </a:r>
          </a:p>
        </p:txBody>
      </p:sp>
      <p:sp>
        <p:nvSpPr>
          <p:cNvPr id="3" name="标题 2">
            <a:extLst>
              <a:ext uri="{FF2B5EF4-FFF2-40B4-BE49-F238E27FC236}">
                <a16:creationId xmlns:a16="http://schemas.microsoft.com/office/drawing/2014/main" id="{764C089C-0935-5E44-B9F7-7E9F84DDBA17}"/>
              </a:ext>
            </a:extLst>
          </p:cNvPr>
          <p:cNvSpPr>
            <a:spLocks noGrp="1"/>
          </p:cNvSpPr>
          <p:nvPr>
            <p:ph type="title"/>
          </p:nvPr>
        </p:nvSpPr>
        <p:spPr/>
        <p:txBody>
          <a:bodyPr/>
          <a:lstStyle/>
          <a:p>
            <a:r>
              <a:rPr kumimoji="1" lang="zh-CN" altLang="en-US" sz="1800" b="0" dirty="0">
                <a:ln w="0"/>
                <a:solidFill>
                  <a:schemeClr val="accent1"/>
                </a:solidFill>
                <a:effectLst>
                  <a:outerShdw blurRad="38100" dist="25400" dir="5400000" algn="ctr" rotWithShape="0">
                    <a:srgbClr val="6E747A">
                      <a:alpha val="43000"/>
                    </a:srgbClr>
                  </a:outerShdw>
                </a:effectLst>
              </a:rPr>
              <a:t>建仓过程概述</a:t>
            </a:r>
          </a:p>
        </p:txBody>
      </p:sp>
      <p:sp>
        <p:nvSpPr>
          <p:cNvPr id="4" name="文本占位符 3">
            <a:extLst>
              <a:ext uri="{FF2B5EF4-FFF2-40B4-BE49-F238E27FC236}">
                <a16:creationId xmlns:a16="http://schemas.microsoft.com/office/drawing/2014/main" id="{6CF94E84-6F22-C942-A1D4-BA6A5DBD17DC}"/>
              </a:ext>
            </a:extLst>
          </p:cNvPr>
          <p:cNvSpPr>
            <a:spLocks noGrp="1"/>
          </p:cNvSpPr>
          <p:nvPr>
            <p:ph type="body" sz="quarter" idx="10"/>
          </p:nvPr>
        </p:nvSpPr>
        <p:spPr/>
        <p:txBody>
          <a:bodyPr/>
          <a:lstStyle/>
          <a:p>
            <a:r>
              <a:rPr kumimoji="1" lang="zh-CN" altLang="en-US" sz="2400" dirty="0"/>
              <a:t>（二）意向主题</a:t>
            </a:r>
          </a:p>
        </p:txBody>
      </p:sp>
      <p:sp>
        <p:nvSpPr>
          <p:cNvPr id="2" name="Rectangle 1">
            <a:extLst>
              <a:ext uri="{FF2B5EF4-FFF2-40B4-BE49-F238E27FC236}">
                <a16:creationId xmlns:a16="http://schemas.microsoft.com/office/drawing/2014/main" id="{9752572A-EAEF-6860-4E3C-BE73A0833707}"/>
              </a:ext>
            </a:extLst>
          </p:cNvPr>
          <p:cNvSpPr>
            <a:spLocks noChangeArrowheads="1"/>
          </p:cNvSpPr>
          <p:nvPr/>
        </p:nvSpPr>
        <p:spPr bwMode="auto">
          <a:xfrm>
            <a:off x="0" y="-14948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zh-CN" sz="600" b="0" i="0" u="none" strike="noStrike" kern="1200" cap="none" spc="0" normalizeH="0" baseline="0" noProof="0" dirty="0">
                <a:ln>
                  <a:noFill/>
                </a:ln>
                <a:solidFill>
                  <a:prstClr val="black"/>
                </a:solidFill>
                <a:effectLst/>
                <a:uLnTx/>
                <a:uFillTx/>
                <a:latin typeface="Arial" panose="020B0604020202020204" pitchFamily="34" charset="0"/>
                <a:ea typeface="黑体"/>
                <a:cs typeface="+mn-cs"/>
              </a:rPr>
              <a:t> </a:t>
            </a:r>
            <a:endParaRPr kumimoji="0" lang="zh-CN" altLang="zh-CN" sz="1800" b="0" i="0" u="none" strike="noStrike" kern="1200" cap="none" spc="0" normalizeH="0" baseline="0" noProof="0" dirty="0">
              <a:ln>
                <a:noFill/>
              </a:ln>
              <a:solidFill>
                <a:prstClr val="black"/>
              </a:solidFill>
              <a:effectLst/>
              <a:uLnTx/>
              <a:uFillTx/>
              <a:latin typeface="Arial" panose="020B0604020202020204" pitchFamily="34" charset="0"/>
              <a:ea typeface="黑体"/>
              <a:cs typeface="+mn-cs"/>
            </a:endParaRPr>
          </a:p>
        </p:txBody>
      </p:sp>
    </p:spTree>
    <p:extLst>
      <p:ext uri="{BB962C8B-B14F-4D97-AF65-F5344CB8AC3E}">
        <p14:creationId xmlns:p14="http://schemas.microsoft.com/office/powerpoint/2010/main" val="13613550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D7F516C2-EDEB-82DB-5DB2-F47956C9E968}"/>
              </a:ext>
            </a:extLst>
          </p:cNvPr>
          <p:cNvSpPr>
            <a:spLocks noGrp="1"/>
          </p:cNvSpPr>
          <p:nvPr>
            <p:ph type="body" sz="quarter" idx="11"/>
          </p:nvPr>
        </p:nvSpPr>
        <p:spPr>
          <a:xfrm>
            <a:off x="710881" y="1937491"/>
            <a:ext cx="10719120" cy="2983017"/>
          </a:xfrm>
        </p:spPr>
        <p:txBody>
          <a:bodyPr/>
          <a:lstStyle/>
          <a:p>
            <a:pPr marL="0" indent="0">
              <a:buNone/>
            </a:pPr>
            <a:r>
              <a:rPr lang="en-US" altLang="zh-CN" sz="2000" dirty="0"/>
              <a:t>4</a:t>
            </a:r>
            <a:r>
              <a:rPr lang="zh-CN" altLang="en-US" sz="2000" dirty="0"/>
              <a:t>、</a:t>
            </a:r>
            <a:r>
              <a:rPr lang="en-US" altLang="zh-CN" sz="2000" dirty="0" err="1"/>
              <a:t>dwb</a:t>
            </a:r>
            <a:r>
              <a:rPr lang="zh-CN" altLang="en-US" sz="2000" dirty="0"/>
              <a:t>层</a:t>
            </a:r>
          </a:p>
          <a:p>
            <a:pPr marL="0" indent="0">
              <a:buNone/>
            </a:pPr>
            <a:endParaRPr lang="zh-CN" altLang="en-US" sz="2000" dirty="0"/>
          </a:p>
          <a:p>
            <a:pPr marL="0" indent="0">
              <a:buNone/>
            </a:pPr>
            <a:r>
              <a:rPr lang="zh-CN" altLang="en-US" sz="2000" dirty="0"/>
              <a:t>​        根据</a:t>
            </a:r>
            <a:r>
              <a:rPr lang="en-US" altLang="zh-CN" sz="2000" dirty="0" err="1"/>
              <a:t>dws</a:t>
            </a:r>
            <a:r>
              <a:rPr lang="zh-CN" altLang="en-US" sz="2000" dirty="0"/>
              <a:t>层最终业务需求，从</a:t>
            </a:r>
            <a:r>
              <a:rPr lang="en-US" altLang="zh-CN" sz="2000" dirty="0" err="1"/>
              <a:t>dwd</a:t>
            </a:r>
            <a:r>
              <a:rPr lang="zh-CN" altLang="en-US" sz="2000" dirty="0"/>
              <a:t>层中的</a:t>
            </a:r>
            <a:r>
              <a:rPr lang="en-US" altLang="zh-CN" sz="2000" dirty="0"/>
              <a:t>9</a:t>
            </a:r>
            <a:r>
              <a:rPr lang="zh-CN" altLang="en-US" sz="2000" dirty="0"/>
              <a:t>个表，通过</a:t>
            </a:r>
            <a:r>
              <a:rPr lang="en-US" altLang="zh-CN" sz="2000" dirty="0"/>
              <a:t>left join</a:t>
            </a:r>
            <a:r>
              <a:rPr lang="zh-CN" altLang="en-US" sz="2000" dirty="0"/>
              <a:t>方式进行主要字段提取，再次剔除掉多余的字段，形成</a:t>
            </a:r>
            <a:r>
              <a:rPr lang="en-US" altLang="zh-CN" sz="2000" dirty="0" err="1"/>
              <a:t>dwb</a:t>
            </a:r>
            <a:r>
              <a:rPr lang="zh-CN" altLang="en-US" sz="2000" dirty="0"/>
              <a:t>层的意向主题宽表（分区表）。</a:t>
            </a:r>
          </a:p>
        </p:txBody>
      </p:sp>
      <p:sp>
        <p:nvSpPr>
          <p:cNvPr id="3" name="标题 2">
            <a:extLst>
              <a:ext uri="{FF2B5EF4-FFF2-40B4-BE49-F238E27FC236}">
                <a16:creationId xmlns:a16="http://schemas.microsoft.com/office/drawing/2014/main" id="{764C089C-0935-5E44-B9F7-7E9F84DDBA17}"/>
              </a:ext>
            </a:extLst>
          </p:cNvPr>
          <p:cNvSpPr>
            <a:spLocks noGrp="1"/>
          </p:cNvSpPr>
          <p:nvPr>
            <p:ph type="title"/>
          </p:nvPr>
        </p:nvSpPr>
        <p:spPr/>
        <p:txBody>
          <a:bodyPr/>
          <a:lstStyle/>
          <a:p>
            <a:r>
              <a:rPr kumimoji="1" lang="zh-CN" altLang="en-US" sz="1800" b="0" dirty="0">
                <a:ln w="0"/>
                <a:solidFill>
                  <a:schemeClr val="accent1"/>
                </a:solidFill>
                <a:effectLst>
                  <a:outerShdw blurRad="38100" dist="25400" dir="5400000" algn="ctr" rotWithShape="0">
                    <a:srgbClr val="6E747A">
                      <a:alpha val="43000"/>
                    </a:srgbClr>
                  </a:outerShdw>
                </a:effectLst>
              </a:rPr>
              <a:t>建仓过程概述</a:t>
            </a:r>
          </a:p>
        </p:txBody>
      </p:sp>
      <p:sp>
        <p:nvSpPr>
          <p:cNvPr id="4" name="文本占位符 3">
            <a:extLst>
              <a:ext uri="{FF2B5EF4-FFF2-40B4-BE49-F238E27FC236}">
                <a16:creationId xmlns:a16="http://schemas.microsoft.com/office/drawing/2014/main" id="{6CF94E84-6F22-C942-A1D4-BA6A5DBD17DC}"/>
              </a:ext>
            </a:extLst>
          </p:cNvPr>
          <p:cNvSpPr>
            <a:spLocks noGrp="1"/>
          </p:cNvSpPr>
          <p:nvPr>
            <p:ph type="body" sz="quarter" idx="10"/>
          </p:nvPr>
        </p:nvSpPr>
        <p:spPr/>
        <p:txBody>
          <a:bodyPr/>
          <a:lstStyle/>
          <a:p>
            <a:r>
              <a:rPr kumimoji="1" lang="zh-CN" altLang="en-US" sz="2400" dirty="0"/>
              <a:t>（二）意向主题</a:t>
            </a:r>
          </a:p>
        </p:txBody>
      </p:sp>
      <p:sp>
        <p:nvSpPr>
          <p:cNvPr id="2" name="Rectangle 1">
            <a:extLst>
              <a:ext uri="{FF2B5EF4-FFF2-40B4-BE49-F238E27FC236}">
                <a16:creationId xmlns:a16="http://schemas.microsoft.com/office/drawing/2014/main" id="{9752572A-EAEF-6860-4E3C-BE73A0833707}"/>
              </a:ext>
            </a:extLst>
          </p:cNvPr>
          <p:cNvSpPr>
            <a:spLocks noChangeArrowheads="1"/>
          </p:cNvSpPr>
          <p:nvPr/>
        </p:nvSpPr>
        <p:spPr bwMode="auto">
          <a:xfrm>
            <a:off x="0" y="-14948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zh-CN" sz="600" b="0" i="0" u="none" strike="noStrike" kern="1200" cap="none" spc="0" normalizeH="0" baseline="0" noProof="0" dirty="0">
                <a:ln>
                  <a:noFill/>
                </a:ln>
                <a:solidFill>
                  <a:prstClr val="black"/>
                </a:solidFill>
                <a:effectLst/>
                <a:uLnTx/>
                <a:uFillTx/>
                <a:latin typeface="Arial" panose="020B0604020202020204" pitchFamily="34" charset="0"/>
                <a:ea typeface="黑体"/>
                <a:cs typeface="+mn-cs"/>
              </a:rPr>
              <a:t> </a:t>
            </a:r>
            <a:endParaRPr kumimoji="0" lang="zh-CN" altLang="zh-CN" sz="1800" b="0" i="0" u="none" strike="noStrike" kern="1200" cap="none" spc="0" normalizeH="0" baseline="0" noProof="0" dirty="0">
              <a:ln>
                <a:noFill/>
              </a:ln>
              <a:solidFill>
                <a:prstClr val="black"/>
              </a:solidFill>
              <a:effectLst/>
              <a:uLnTx/>
              <a:uFillTx/>
              <a:latin typeface="Arial" panose="020B0604020202020204" pitchFamily="34" charset="0"/>
              <a:ea typeface="黑体"/>
              <a:cs typeface="+mn-cs"/>
            </a:endParaRPr>
          </a:p>
        </p:txBody>
      </p:sp>
    </p:spTree>
    <p:extLst>
      <p:ext uri="{BB962C8B-B14F-4D97-AF65-F5344CB8AC3E}">
        <p14:creationId xmlns:p14="http://schemas.microsoft.com/office/powerpoint/2010/main" val="9160968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D7F516C2-EDEB-82DB-5DB2-F47956C9E968}"/>
              </a:ext>
            </a:extLst>
          </p:cNvPr>
          <p:cNvSpPr>
            <a:spLocks noGrp="1"/>
          </p:cNvSpPr>
          <p:nvPr>
            <p:ph type="body" sz="quarter" idx="11"/>
          </p:nvPr>
        </p:nvSpPr>
        <p:spPr>
          <a:xfrm>
            <a:off x="710881" y="1937491"/>
            <a:ext cx="10719120" cy="3798940"/>
          </a:xfrm>
        </p:spPr>
        <p:txBody>
          <a:bodyPr/>
          <a:lstStyle/>
          <a:p>
            <a:pPr marL="0" indent="0">
              <a:buNone/>
            </a:pPr>
            <a:r>
              <a:rPr lang="en-US" altLang="zh-CN" sz="2000" dirty="0"/>
              <a:t>5</a:t>
            </a:r>
            <a:r>
              <a:rPr lang="zh-CN" altLang="en-US" sz="2000" dirty="0"/>
              <a:t>、</a:t>
            </a:r>
            <a:r>
              <a:rPr lang="en-US" altLang="zh-CN" sz="2000" dirty="0" err="1"/>
              <a:t>dws</a:t>
            </a:r>
            <a:r>
              <a:rPr lang="zh-CN" altLang="en-US" sz="2000" dirty="0"/>
              <a:t>层</a:t>
            </a:r>
          </a:p>
          <a:p>
            <a:pPr marL="0" indent="0">
              <a:buNone/>
            </a:pPr>
            <a:endParaRPr lang="zh-CN" altLang="en-US" sz="2000" dirty="0"/>
          </a:p>
          <a:p>
            <a:pPr marL="0" indent="0">
              <a:buNone/>
            </a:pPr>
            <a:r>
              <a:rPr lang="zh-CN" altLang="en-US" sz="2000" dirty="0"/>
              <a:t>​        根据</a:t>
            </a:r>
            <a:r>
              <a:rPr lang="en-US" altLang="zh-CN" sz="2000" dirty="0" err="1"/>
              <a:t>dwb</a:t>
            </a:r>
            <a:r>
              <a:rPr lang="zh-CN" altLang="en-US" sz="2000" dirty="0"/>
              <a:t>层的意向主题宽表（分区表）</a:t>
            </a:r>
            <a:r>
              <a:rPr lang="en-US" altLang="zh-CN" sz="2000" dirty="0"/>
              <a:t>,</a:t>
            </a:r>
            <a:r>
              <a:rPr lang="zh-CN" altLang="en-US" sz="2000" dirty="0"/>
              <a:t>在</a:t>
            </a:r>
            <a:r>
              <a:rPr lang="en-US" altLang="zh-CN" sz="2000" dirty="0"/>
              <a:t>presto</a:t>
            </a:r>
            <a:r>
              <a:rPr lang="zh-CN" altLang="en-US" sz="2000" dirty="0"/>
              <a:t>中进行查询和插入数据：</a:t>
            </a:r>
          </a:p>
          <a:p>
            <a:pPr marL="0" indent="0">
              <a:buNone/>
            </a:pPr>
            <a:r>
              <a:rPr lang="zh-CN" altLang="en-US" sz="2000" dirty="0"/>
              <a:t>​	</a:t>
            </a:r>
            <a:r>
              <a:rPr lang="en-US" altLang="zh-CN" sz="2000" dirty="0"/>
              <a:t>1.</a:t>
            </a:r>
            <a:r>
              <a:rPr lang="zh-CN" altLang="en-US" sz="2000" dirty="0"/>
              <a:t>根据业务需求，增加意向总量字段</a:t>
            </a:r>
            <a:r>
              <a:rPr lang="en-US" altLang="zh-CN" sz="2000" dirty="0"/>
              <a:t>count(</a:t>
            </a:r>
            <a:r>
              <a:rPr lang="en-US" altLang="zh-CN" sz="2000" dirty="0" err="1"/>
              <a:t>customer_id</a:t>
            </a:r>
            <a:r>
              <a:rPr lang="en-US" altLang="zh-CN" sz="2000" dirty="0"/>
              <a:t>)</a:t>
            </a:r>
          </a:p>
          <a:p>
            <a:pPr marL="0" indent="0">
              <a:buNone/>
            </a:pPr>
            <a:r>
              <a:rPr lang="en-US" altLang="zh-CN" sz="2000" dirty="0"/>
              <a:t>​	2.</a:t>
            </a:r>
            <a:r>
              <a:rPr lang="zh-CN" altLang="en-US" sz="2000" dirty="0"/>
              <a:t>把</a:t>
            </a:r>
            <a:r>
              <a:rPr lang="en-US" altLang="zh-CN" sz="2000" dirty="0"/>
              <a:t>6</a:t>
            </a:r>
            <a:r>
              <a:rPr lang="zh-CN" altLang="en-US" sz="2000" dirty="0"/>
              <a:t>个需求要用到的指标汇总设计好，增加</a:t>
            </a:r>
            <a:r>
              <a:rPr lang="en-US" altLang="zh-CN" sz="2000" dirty="0" err="1"/>
              <a:t>grouptype</a:t>
            </a:r>
            <a:r>
              <a:rPr lang="zh-CN" altLang="en-US" sz="2000" dirty="0"/>
              <a:t>、</a:t>
            </a:r>
            <a:r>
              <a:rPr lang="en-US" altLang="zh-CN" sz="2000" dirty="0" err="1"/>
              <a:t>time_type</a:t>
            </a:r>
            <a:r>
              <a:rPr lang="zh-CN" altLang="en-US" sz="2000" dirty="0"/>
              <a:t>、</a:t>
            </a:r>
            <a:r>
              <a:rPr lang="en-US" altLang="zh-CN" sz="2000" dirty="0" err="1"/>
              <a:t>time_str</a:t>
            </a:r>
            <a:r>
              <a:rPr lang="zh-CN" altLang="en-US" sz="2000" dirty="0"/>
              <a:t>三个维度判断指标字段</a:t>
            </a:r>
          </a:p>
        </p:txBody>
      </p:sp>
      <p:sp>
        <p:nvSpPr>
          <p:cNvPr id="3" name="标题 2">
            <a:extLst>
              <a:ext uri="{FF2B5EF4-FFF2-40B4-BE49-F238E27FC236}">
                <a16:creationId xmlns:a16="http://schemas.microsoft.com/office/drawing/2014/main" id="{764C089C-0935-5E44-B9F7-7E9F84DDBA17}"/>
              </a:ext>
            </a:extLst>
          </p:cNvPr>
          <p:cNvSpPr>
            <a:spLocks noGrp="1"/>
          </p:cNvSpPr>
          <p:nvPr>
            <p:ph type="title"/>
          </p:nvPr>
        </p:nvSpPr>
        <p:spPr/>
        <p:txBody>
          <a:bodyPr/>
          <a:lstStyle/>
          <a:p>
            <a:r>
              <a:rPr kumimoji="1" lang="zh-CN" altLang="en-US" sz="1800" b="0" dirty="0">
                <a:ln w="0"/>
                <a:solidFill>
                  <a:schemeClr val="accent1"/>
                </a:solidFill>
                <a:effectLst>
                  <a:outerShdw blurRad="38100" dist="25400" dir="5400000" algn="ctr" rotWithShape="0">
                    <a:srgbClr val="6E747A">
                      <a:alpha val="43000"/>
                    </a:srgbClr>
                  </a:outerShdw>
                </a:effectLst>
              </a:rPr>
              <a:t>建仓过程概述</a:t>
            </a:r>
          </a:p>
        </p:txBody>
      </p:sp>
      <p:sp>
        <p:nvSpPr>
          <p:cNvPr id="4" name="文本占位符 3">
            <a:extLst>
              <a:ext uri="{FF2B5EF4-FFF2-40B4-BE49-F238E27FC236}">
                <a16:creationId xmlns:a16="http://schemas.microsoft.com/office/drawing/2014/main" id="{6CF94E84-6F22-C942-A1D4-BA6A5DBD17DC}"/>
              </a:ext>
            </a:extLst>
          </p:cNvPr>
          <p:cNvSpPr>
            <a:spLocks noGrp="1"/>
          </p:cNvSpPr>
          <p:nvPr>
            <p:ph type="body" sz="quarter" idx="10"/>
          </p:nvPr>
        </p:nvSpPr>
        <p:spPr/>
        <p:txBody>
          <a:bodyPr/>
          <a:lstStyle/>
          <a:p>
            <a:r>
              <a:rPr kumimoji="1" lang="zh-CN" altLang="en-US" sz="2400" dirty="0"/>
              <a:t>（二）意向主题</a:t>
            </a:r>
          </a:p>
        </p:txBody>
      </p:sp>
      <p:sp>
        <p:nvSpPr>
          <p:cNvPr id="2" name="Rectangle 1">
            <a:extLst>
              <a:ext uri="{FF2B5EF4-FFF2-40B4-BE49-F238E27FC236}">
                <a16:creationId xmlns:a16="http://schemas.microsoft.com/office/drawing/2014/main" id="{9752572A-EAEF-6860-4E3C-BE73A0833707}"/>
              </a:ext>
            </a:extLst>
          </p:cNvPr>
          <p:cNvSpPr>
            <a:spLocks noChangeArrowheads="1"/>
          </p:cNvSpPr>
          <p:nvPr/>
        </p:nvSpPr>
        <p:spPr bwMode="auto">
          <a:xfrm>
            <a:off x="0" y="-14948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zh-CN" sz="600" b="0" i="0" u="none" strike="noStrike" kern="1200" cap="none" spc="0" normalizeH="0" baseline="0" noProof="0" dirty="0">
                <a:ln>
                  <a:noFill/>
                </a:ln>
                <a:solidFill>
                  <a:prstClr val="black"/>
                </a:solidFill>
                <a:effectLst/>
                <a:uLnTx/>
                <a:uFillTx/>
                <a:latin typeface="Arial" panose="020B0604020202020204" pitchFamily="34" charset="0"/>
                <a:ea typeface="黑体"/>
                <a:cs typeface="+mn-cs"/>
              </a:rPr>
              <a:t> </a:t>
            </a:r>
            <a:endParaRPr kumimoji="0" lang="zh-CN" altLang="zh-CN" sz="1800" b="0" i="0" u="none" strike="noStrike" kern="1200" cap="none" spc="0" normalizeH="0" baseline="0" noProof="0" dirty="0">
              <a:ln>
                <a:noFill/>
              </a:ln>
              <a:solidFill>
                <a:prstClr val="black"/>
              </a:solidFill>
              <a:effectLst/>
              <a:uLnTx/>
              <a:uFillTx/>
              <a:latin typeface="Arial" panose="020B0604020202020204" pitchFamily="34" charset="0"/>
              <a:ea typeface="黑体"/>
              <a:cs typeface="+mn-cs"/>
            </a:endParaRPr>
          </a:p>
        </p:txBody>
      </p:sp>
    </p:spTree>
    <p:extLst>
      <p:ext uri="{BB962C8B-B14F-4D97-AF65-F5344CB8AC3E}">
        <p14:creationId xmlns:p14="http://schemas.microsoft.com/office/powerpoint/2010/main" val="10869316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D7F516C2-EDEB-82DB-5DB2-F47956C9E968}"/>
              </a:ext>
            </a:extLst>
          </p:cNvPr>
          <p:cNvSpPr>
            <a:spLocks noGrp="1"/>
          </p:cNvSpPr>
          <p:nvPr>
            <p:ph type="body" sz="quarter" idx="11"/>
          </p:nvPr>
        </p:nvSpPr>
        <p:spPr>
          <a:xfrm>
            <a:off x="710881" y="1937491"/>
            <a:ext cx="10719120" cy="3798940"/>
          </a:xfrm>
        </p:spPr>
        <p:txBody>
          <a:bodyPr/>
          <a:lstStyle/>
          <a:p>
            <a:pPr marL="0" indent="0">
              <a:buNone/>
            </a:pPr>
            <a:r>
              <a:rPr lang="en-US" altLang="zh-CN" sz="2000" dirty="0"/>
              <a:t>6</a:t>
            </a:r>
            <a:r>
              <a:rPr lang="zh-CN" altLang="en-US" sz="2000" dirty="0"/>
              <a:t>、需求</a:t>
            </a:r>
            <a:r>
              <a:rPr lang="en-US" altLang="zh-CN" sz="2000" dirty="0"/>
              <a:t>SQL</a:t>
            </a:r>
            <a:r>
              <a:rPr lang="zh-CN" altLang="en-US" sz="2000" dirty="0"/>
              <a:t>分析</a:t>
            </a:r>
          </a:p>
          <a:p>
            <a:pPr marL="0" indent="0">
              <a:buNone/>
            </a:pPr>
            <a:endParaRPr lang="zh-CN" altLang="en-US" sz="2000" dirty="0"/>
          </a:p>
          <a:p>
            <a:pPr marL="0" indent="0">
              <a:buNone/>
            </a:pPr>
            <a:r>
              <a:rPr lang="zh-CN" altLang="en-US" sz="2000" dirty="0"/>
              <a:t>​	</a:t>
            </a:r>
            <a:r>
              <a:rPr lang="en-US" altLang="zh-CN" sz="2000" dirty="0"/>
              <a:t>1</a:t>
            </a:r>
            <a:r>
              <a:rPr lang="zh-CN" altLang="en-US" sz="2000" dirty="0"/>
              <a:t>）将当前需求用不上的字段用</a:t>
            </a:r>
            <a:r>
              <a:rPr lang="en-US" altLang="zh-CN" sz="2000" dirty="0"/>
              <a:t>'-1'</a:t>
            </a:r>
            <a:r>
              <a:rPr lang="zh-CN" altLang="en-US" sz="2000" dirty="0"/>
              <a:t>显示</a:t>
            </a:r>
          </a:p>
          <a:p>
            <a:pPr marL="0" indent="0">
              <a:buNone/>
            </a:pPr>
            <a:r>
              <a:rPr lang="zh-CN" altLang="en-US" sz="2000" dirty="0"/>
              <a:t>​	</a:t>
            </a:r>
            <a:r>
              <a:rPr lang="en-US" altLang="zh-CN" sz="2000" dirty="0"/>
              <a:t>2</a:t>
            </a:r>
            <a:r>
              <a:rPr lang="zh-CN" altLang="en-US" sz="2000" dirty="0"/>
              <a:t>）根据固有维度和事实维度调整字段值，比如放开</a:t>
            </a:r>
            <a:r>
              <a:rPr lang="en-US" altLang="zh-CN" sz="2000" dirty="0"/>
              <a:t>'-1'</a:t>
            </a:r>
            <a:r>
              <a:rPr lang="zh-CN" altLang="en-US" sz="2000" dirty="0"/>
              <a:t>值和更新</a:t>
            </a:r>
            <a:r>
              <a:rPr lang="en-US" altLang="zh-CN" sz="2000" dirty="0" err="1"/>
              <a:t>grouptype</a:t>
            </a:r>
            <a:r>
              <a:rPr lang="zh-CN" altLang="en-US" sz="2000" dirty="0"/>
              <a:t>、</a:t>
            </a:r>
            <a:r>
              <a:rPr lang="en-US" altLang="zh-CN" sz="2000" dirty="0" err="1"/>
              <a:t>time_type</a:t>
            </a:r>
            <a:r>
              <a:rPr lang="zh-CN" altLang="en-US" sz="2000" dirty="0"/>
              <a:t>、</a:t>
            </a:r>
            <a:r>
              <a:rPr lang="en-US" altLang="zh-CN" sz="2000" dirty="0" err="1"/>
              <a:t>time_str</a:t>
            </a:r>
            <a:r>
              <a:rPr lang="zh-CN" altLang="en-US" sz="2000" dirty="0"/>
              <a:t>的表示的数值等</a:t>
            </a:r>
          </a:p>
          <a:p>
            <a:pPr marL="0" indent="0">
              <a:buNone/>
            </a:pPr>
            <a:r>
              <a:rPr lang="zh-CN" altLang="en-US" sz="2000" dirty="0"/>
              <a:t>​	</a:t>
            </a:r>
            <a:r>
              <a:rPr lang="en-US" altLang="zh-CN" sz="2000" dirty="0"/>
              <a:t>3</a:t>
            </a:r>
            <a:r>
              <a:rPr lang="zh-CN" altLang="en-US" sz="2000" dirty="0"/>
              <a:t>）</a:t>
            </a:r>
            <a:r>
              <a:rPr lang="en-US" altLang="zh-CN" sz="2000" dirty="0"/>
              <a:t>group by</a:t>
            </a:r>
            <a:r>
              <a:rPr lang="zh-CN" altLang="en-US" sz="2000" dirty="0"/>
              <a:t>和</a:t>
            </a:r>
            <a:r>
              <a:rPr lang="en-US" altLang="zh-CN" sz="2000" dirty="0"/>
              <a:t>order by </a:t>
            </a:r>
            <a:r>
              <a:rPr lang="zh-CN" altLang="en-US" sz="2000" dirty="0"/>
              <a:t>也相对应调整</a:t>
            </a:r>
          </a:p>
        </p:txBody>
      </p:sp>
      <p:sp>
        <p:nvSpPr>
          <p:cNvPr id="3" name="标题 2">
            <a:extLst>
              <a:ext uri="{FF2B5EF4-FFF2-40B4-BE49-F238E27FC236}">
                <a16:creationId xmlns:a16="http://schemas.microsoft.com/office/drawing/2014/main" id="{764C089C-0935-5E44-B9F7-7E9F84DDBA17}"/>
              </a:ext>
            </a:extLst>
          </p:cNvPr>
          <p:cNvSpPr>
            <a:spLocks noGrp="1"/>
          </p:cNvSpPr>
          <p:nvPr>
            <p:ph type="title"/>
          </p:nvPr>
        </p:nvSpPr>
        <p:spPr/>
        <p:txBody>
          <a:bodyPr/>
          <a:lstStyle/>
          <a:p>
            <a:r>
              <a:rPr kumimoji="1" lang="zh-CN" altLang="en-US" sz="1800" b="0" dirty="0">
                <a:ln w="0"/>
                <a:solidFill>
                  <a:schemeClr val="accent1"/>
                </a:solidFill>
                <a:effectLst>
                  <a:outerShdw blurRad="38100" dist="25400" dir="5400000" algn="ctr" rotWithShape="0">
                    <a:srgbClr val="6E747A">
                      <a:alpha val="43000"/>
                    </a:srgbClr>
                  </a:outerShdw>
                </a:effectLst>
              </a:rPr>
              <a:t>建仓过程概述</a:t>
            </a:r>
          </a:p>
        </p:txBody>
      </p:sp>
      <p:sp>
        <p:nvSpPr>
          <p:cNvPr id="4" name="文本占位符 3">
            <a:extLst>
              <a:ext uri="{FF2B5EF4-FFF2-40B4-BE49-F238E27FC236}">
                <a16:creationId xmlns:a16="http://schemas.microsoft.com/office/drawing/2014/main" id="{6CF94E84-6F22-C942-A1D4-BA6A5DBD17DC}"/>
              </a:ext>
            </a:extLst>
          </p:cNvPr>
          <p:cNvSpPr>
            <a:spLocks noGrp="1"/>
          </p:cNvSpPr>
          <p:nvPr>
            <p:ph type="body" sz="quarter" idx="10"/>
          </p:nvPr>
        </p:nvSpPr>
        <p:spPr/>
        <p:txBody>
          <a:bodyPr/>
          <a:lstStyle/>
          <a:p>
            <a:r>
              <a:rPr kumimoji="1" lang="zh-CN" altLang="en-US" sz="2400" dirty="0"/>
              <a:t>（二）意向主题</a:t>
            </a:r>
          </a:p>
        </p:txBody>
      </p:sp>
      <p:sp>
        <p:nvSpPr>
          <p:cNvPr id="2" name="Rectangle 1">
            <a:extLst>
              <a:ext uri="{FF2B5EF4-FFF2-40B4-BE49-F238E27FC236}">
                <a16:creationId xmlns:a16="http://schemas.microsoft.com/office/drawing/2014/main" id="{9752572A-EAEF-6860-4E3C-BE73A0833707}"/>
              </a:ext>
            </a:extLst>
          </p:cNvPr>
          <p:cNvSpPr>
            <a:spLocks noChangeArrowheads="1"/>
          </p:cNvSpPr>
          <p:nvPr/>
        </p:nvSpPr>
        <p:spPr bwMode="auto">
          <a:xfrm>
            <a:off x="0" y="-14948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zh-CN" sz="600" b="0" i="0" u="none" strike="noStrike" kern="1200" cap="none" spc="0" normalizeH="0" baseline="0" noProof="0" dirty="0">
                <a:ln>
                  <a:noFill/>
                </a:ln>
                <a:solidFill>
                  <a:prstClr val="black"/>
                </a:solidFill>
                <a:effectLst/>
                <a:uLnTx/>
                <a:uFillTx/>
                <a:latin typeface="Arial" panose="020B0604020202020204" pitchFamily="34" charset="0"/>
                <a:ea typeface="黑体"/>
                <a:cs typeface="+mn-cs"/>
              </a:rPr>
              <a:t> </a:t>
            </a:r>
            <a:endParaRPr kumimoji="0" lang="zh-CN" altLang="zh-CN" sz="1800" b="0" i="0" u="none" strike="noStrike" kern="1200" cap="none" spc="0" normalizeH="0" baseline="0" noProof="0" dirty="0">
              <a:ln>
                <a:noFill/>
              </a:ln>
              <a:solidFill>
                <a:prstClr val="black"/>
              </a:solidFill>
              <a:effectLst/>
              <a:uLnTx/>
              <a:uFillTx/>
              <a:latin typeface="Arial" panose="020B0604020202020204" pitchFamily="34" charset="0"/>
              <a:ea typeface="黑体"/>
              <a:cs typeface="+mn-cs"/>
            </a:endParaRPr>
          </a:p>
        </p:txBody>
      </p:sp>
    </p:spTree>
    <p:extLst>
      <p:ext uri="{BB962C8B-B14F-4D97-AF65-F5344CB8AC3E}">
        <p14:creationId xmlns:p14="http://schemas.microsoft.com/office/powerpoint/2010/main" val="39322439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D7F516C2-EDEB-82DB-5DB2-F47956C9E968}"/>
              </a:ext>
            </a:extLst>
          </p:cNvPr>
          <p:cNvSpPr>
            <a:spLocks noGrp="1"/>
          </p:cNvSpPr>
          <p:nvPr>
            <p:ph type="body" sz="quarter" idx="11"/>
          </p:nvPr>
        </p:nvSpPr>
        <p:spPr>
          <a:xfrm>
            <a:off x="710881" y="1937491"/>
            <a:ext cx="10719120" cy="3798940"/>
          </a:xfrm>
        </p:spPr>
        <p:txBody>
          <a:bodyPr/>
          <a:lstStyle/>
          <a:p>
            <a:pPr marL="0" indent="0">
              <a:buNone/>
            </a:pPr>
            <a:r>
              <a:rPr lang="en-US" altLang="zh-CN" sz="2000" dirty="0"/>
              <a:t>7</a:t>
            </a:r>
            <a:r>
              <a:rPr lang="zh-CN" altLang="en-US" sz="2000" dirty="0"/>
              <a:t>、数据导出</a:t>
            </a:r>
          </a:p>
          <a:p>
            <a:pPr marL="0" indent="0">
              <a:buNone/>
            </a:pPr>
            <a:endParaRPr lang="zh-CN" altLang="en-US" sz="2000" dirty="0"/>
          </a:p>
          <a:p>
            <a:pPr marL="0" indent="0">
              <a:buNone/>
            </a:pPr>
            <a:r>
              <a:rPr lang="zh-CN" altLang="en-US" sz="2000" dirty="0"/>
              <a:t>​	</a:t>
            </a:r>
            <a:r>
              <a:rPr lang="en-US" altLang="zh-CN" sz="2000" dirty="0"/>
              <a:t>1</a:t>
            </a:r>
            <a:r>
              <a:rPr lang="zh-CN" altLang="en-US" sz="2000" dirty="0"/>
              <a:t>）在</a:t>
            </a:r>
            <a:r>
              <a:rPr lang="en-US" altLang="zh-CN" sz="2000" dirty="0" err="1"/>
              <a:t>mysql</a:t>
            </a:r>
            <a:r>
              <a:rPr lang="zh-CN" altLang="en-US" sz="2000" dirty="0"/>
              <a:t>构建目标表</a:t>
            </a:r>
          </a:p>
          <a:p>
            <a:pPr marL="0" indent="0">
              <a:buNone/>
            </a:pPr>
            <a:r>
              <a:rPr lang="zh-CN" altLang="en-US" sz="2000" dirty="0"/>
              <a:t>​	</a:t>
            </a:r>
            <a:r>
              <a:rPr lang="en-US" altLang="zh-CN" sz="2000" dirty="0"/>
              <a:t>2</a:t>
            </a:r>
            <a:r>
              <a:rPr lang="zh-CN" altLang="en-US" sz="2000" dirty="0"/>
              <a:t>）使用 </a:t>
            </a:r>
            <a:r>
              <a:rPr lang="en-US" altLang="zh-CN" sz="2000" dirty="0" err="1"/>
              <a:t>sqoop</a:t>
            </a:r>
            <a:r>
              <a:rPr lang="zh-CN" altLang="en-US" sz="2000" dirty="0"/>
              <a:t>导出命令</a:t>
            </a:r>
          </a:p>
          <a:p>
            <a:pPr marL="0" indent="0">
              <a:buNone/>
            </a:pPr>
            <a:r>
              <a:rPr lang="zh-CN" altLang="en-US" sz="2000" dirty="0"/>
              <a:t>​	</a:t>
            </a:r>
            <a:r>
              <a:rPr lang="en-US" altLang="zh-CN" sz="2000" dirty="0"/>
              <a:t>3</a:t>
            </a:r>
            <a:r>
              <a:rPr lang="zh-CN" altLang="en-US" sz="2000" dirty="0"/>
              <a:t>）检测是否导入成功</a:t>
            </a:r>
          </a:p>
        </p:txBody>
      </p:sp>
      <p:sp>
        <p:nvSpPr>
          <p:cNvPr id="3" name="标题 2">
            <a:extLst>
              <a:ext uri="{FF2B5EF4-FFF2-40B4-BE49-F238E27FC236}">
                <a16:creationId xmlns:a16="http://schemas.microsoft.com/office/drawing/2014/main" id="{764C089C-0935-5E44-B9F7-7E9F84DDBA17}"/>
              </a:ext>
            </a:extLst>
          </p:cNvPr>
          <p:cNvSpPr>
            <a:spLocks noGrp="1"/>
          </p:cNvSpPr>
          <p:nvPr>
            <p:ph type="title"/>
          </p:nvPr>
        </p:nvSpPr>
        <p:spPr/>
        <p:txBody>
          <a:bodyPr/>
          <a:lstStyle/>
          <a:p>
            <a:r>
              <a:rPr kumimoji="1" lang="zh-CN" altLang="en-US" sz="1800" b="0" dirty="0">
                <a:ln w="0"/>
                <a:solidFill>
                  <a:schemeClr val="accent1"/>
                </a:solidFill>
                <a:effectLst>
                  <a:outerShdw blurRad="38100" dist="25400" dir="5400000" algn="ctr" rotWithShape="0">
                    <a:srgbClr val="6E747A">
                      <a:alpha val="43000"/>
                    </a:srgbClr>
                  </a:outerShdw>
                </a:effectLst>
              </a:rPr>
              <a:t>建仓过程概述</a:t>
            </a:r>
          </a:p>
        </p:txBody>
      </p:sp>
      <p:sp>
        <p:nvSpPr>
          <p:cNvPr id="4" name="文本占位符 3">
            <a:extLst>
              <a:ext uri="{FF2B5EF4-FFF2-40B4-BE49-F238E27FC236}">
                <a16:creationId xmlns:a16="http://schemas.microsoft.com/office/drawing/2014/main" id="{6CF94E84-6F22-C942-A1D4-BA6A5DBD17DC}"/>
              </a:ext>
            </a:extLst>
          </p:cNvPr>
          <p:cNvSpPr>
            <a:spLocks noGrp="1"/>
          </p:cNvSpPr>
          <p:nvPr>
            <p:ph type="body" sz="quarter" idx="10"/>
          </p:nvPr>
        </p:nvSpPr>
        <p:spPr/>
        <p:txBody>
          <a:bodyPr/>
          <a:lstStyle/>
          <a:p>
            <a:r>
              <a:rPr kumimoji="1" lang="zh-CN" altLang="en-US" sz="2400" dirty="0"/>
              <a:t>（二）意向主题</a:t>
            </a:r>
          </a:p>
        </p:txBody>
      </p:sp>
      <p:sp>
        <p:nvSpPr>
          <p:cNvPr id="2" name="Rectangle 1">
            <a:extLst>
              <a:ext uri="{FF2B5EF4-FFF2-40B4-BE49-F238E27FC236}">
                <a16:creationId xmlns:a16="http://schemas.microsoft.com/office/drawing/2014/main" id="{9752572A-EAEF-6860-4E3C-BE73A0833707}"/>
              </a:ext>
            </a:extLst>
          </p:cNvPr>
          <p:cNvSpPr>
            <a:spLocks noChangeArrowheads="1"/>
          </p:cNvSpPr>
          <p:nvPr/>
        </p:nvSpPr>
        <p:spPr bwMode="auto">
          <a:xfrm>
            <a:off x="0" y="-14948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zh-CN" sz="600" b="0" i="0" u="none" strike="noStrike" kern="1200" cap="none" spc="0" normalizeH="0" baseline="0" noProof="0" dirty="0">
                <a:ln>
                  <a:noFill/>
                </a:ln>
                <a:solidFill>
                  <a:prstClr val="black"/>
                </a:solidFill>
                <a:effectLst/>
                <a:uLnTx/>
                <a:uFillTx/>
                <a:latin typeface="Arial" panose="020B0604020202020204" pitchFamily="34" charset="0"/>
                <a:ea typeface="黑体"/>
                <a:cs typeface="+mn-cs"/>
              </a:rPr>
              <a:t> </a:t>
            </a:r>
            <a:endParaRPr kumimoji="0" lang="zh-CN" altLang="zh-CN" sz="1800" b="0" i="0" u="none" strike="noStrike" kern="1200" cap="none" spc="0" normalizeH="0" baseline="0" noProof="0" dirty="0">
              <a:ln>
                <a:noFill/>
              </a:ln>
              <a:solidFill>
                <a:prstClr val="black"/>
              </a:solidFill>
              <a:effectLst/>
              <a:uLnTx/>
              <a:uFillTx/>
              <a:latin typeface="Arial" panose="020B0604020202020204" pitchFamily="34" charset="0"/>
              <a:ea typeface="黑体"/>
              <a:cs typeface="+mn-cs"/>
            </a:endParaRPr>
          </a:p>
        </p:txBody>
      </p:sp>
    </p:spTree>
    <p:extLst>
      <p:ext uri="{BB962C8B-B14F-4D97-AF65-F5344CB8AC3E}">
        <p14:creationId xmlns:p14="http://schemas.microsoft.com/office/powerpoint/2010/main" val="30190001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DC7A42-DEB9-4846-9885-EF1F65B29AB4}"/>
              </a:ext>
            </a:extLst>
          </p:cNvPr>
          <p:cNvSpPr>
            <a:spLocks noGrp="1"/>
          </p:cNvSpPr>
          <p:nvPr>
            <p:ph type="title"/>
          </p:nvPr>
        </p:nvSpPr>
        <p:spPr/>
        <p:txBody>
          <a:bodyPr/>
          <a:lstStyle/>
          <a:p>
            <a:r>
              <a:rPr kumimoji="1" lang="zh-CN" altLang="en-US" dirty="0"/>
              <a:t>团队的努力</a:t>
            </a:r>
          </a:p>
        </p:txBody>
      </p:sp>
      <p:sp>
        <p:nvSpPr>
          <p:cNvPr id="3" name="文本占位符 2">
            <a:extLst>
              <a:ext uri="{FF2B5EF4-FFF2-40B4-BE49-F238E27FC236}">
                <a16:creationId xmlns:a16="http://schemas.microsoft.com/office/drawing/2014/main" id="{DC0D98B5-82FB-804B-8565-7E31DD4B40B6}"/>
              </a:ext>
            </a:extLst>
          </p:cNvPr>
          <p:cNvSpPr>
            <a:spLocks noGrp="1"/>
          </p:cNvSpPr>
          <p:nvPr>
            <p:ph type="body" sz="quarter" idx="10"/>
          </p:nvPr>
        </p:nvSpPr>
        <p:spPr/>
        <p:txBody>
          <a:bodyPr/>
          <a:lstStyle/>
          <a:p>
            <a:r>
              <a:rPr kumimoji="1" lang="en-US" altLang="zh-CN" dirty="0"/>
              <a:t>05</a:t>
            </a:r>
            <a:endParaRPr kumimoji="1" lang="zh-CN" altLang="en-US" dirty="0"/>
          </a:p>
        </p:txBody>
      </p:sp>
      <p:sp>
        <p:nvSpPr>
          <p:cNvPr id="4" name="文本框 3">
            <a:extLst>
              <a:ext uri="{FF2B5EF4-FFF2-40B4-BE49-F238E27FC236}">
                <a16:creationId xmlns:a16="http://schemas.microsoft.com/office/drawing/2014/main" id="{37B2AF3D-43D8-8FF3-7290-F2BC0F0EF30A}"/>
              </a:ext>
            </a:extLst>
          </p:cNvPr>
          <p:cNvSpPr txBox="1"/>
          <p:nvPr/>
        </p:nvSpPr>
        <p:spPr>
          <a:xfrm>
            <a:off x="2478881" y="4579144"/>
            <a:ext cx="6786563" cy="369332"/>
          </a:xfrm>
          <a:prstGeom prst="rect">
            <a:avLst/>
          </a:prstGeom>
          <a:noFill/>
        </p:spPr>
        <p:txBody>
          <a:bodyPr wrap="square" rtlCol="0">
            <a:spAutoFit/>
          </a:bodyPr>
          <a:lstStyle/>
          <a:p>
            <a:r>
              <a:rPr lang="en-US" altLang="zh-CN" dirty="0"/>
              <a:t>————  </a:t>
            </a:r>
            <a:r>
              <a:rPr lang="zh-CN" altLang="en-US" dirty="0"/>
              <a:t>这不是一个人在努力，是整个团队在战斗，加油！！！</a:t>
            </a:r>
          </a:p>
        </p:txBody>
      </p:sp>
    </p:spTree>
    <p:extLst>
      <p:ext uri="{BB962C8B-B14F-4D97-AF65-F5344CB8AC3E}">
        <p14:creationId xmlns:p14="http://schemas.microsoft.com/office/powerpoint/2010/main" val="5166333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D7F516C2-EDEB-82DB-5DB2-F47956C9E968}"/>
              </a:ext>
            </a:extLst>
          </p:cNvPr>
          <p:cNvSpPr>
            <a:spLocks noGrp="1"/>
          </p:cNvSpPr>
          <p:nvPr>
            <p:ph type="body" sz="quarter" idx="11"/>
          </p:nvPr>
        </p:nvSpPr>
        <p:spPr>
          <a:xfrm>
            <a:off x="610869" y="2637579"/>
            <a:ext cx="10719120" cy="1898702"/>
          </a:xfrm>
        </p:spPr>
        <p:txBody>
          <a:bodyPr/>
          <a:lstStyle/>
          <a:p>
            <a:pPr marL="0" indent="0">
              <a:buNone/>
            </a:pPr>
            <a:r>
              <a:rPr lang="en-US" altLang="zh-CN" sz="2000" dirty="0"/>
              <a:t>      1</a:t>
            </a:r>
            <a:r>
              <a:rPr lang="zh-CN" altLang="en-US" sz="2000" dirty="0"/>
              <a:t>、</a:t>
            </a:r>
            <a:r>
              <a:rPr lang="en-US" altLang="zh-CN" sz="2000" dirty="0"/>
              <a:t>6</a:t>
            </a:r>
            <a:r>
              <a:rPr lang="zh-CN" altLang="en-US" sz="2000" dirty="0"/>
              <a:t>月</a:t>
            </a:r>
            <a:r>
              <a:rPr lang="en-US" altLang="zh-CN" sz="2000" dirty="0"/>
              <a:t>15</a:t>
            </a:r>
            <a:r>
              <a:rPr lang="zh-CN" altLang="en-US" sz="2000" dirty="0"/>
              <a:t>日晚成立项目小组，建微信群，组员就位</a:t>
            </a:r>
          </a:p>
          <a:p>
            <a:pPr marL="0" indent="0">
              <a:buNone/>
            </a:pPr>
            <a:endParaRPr lang="zh-CN" altLang="en-US" sz="2000" dirty="0"/>
          </a:p>
          <a:p>
            <a:pPr marL="0" indent="0">
              <a:buNone/>
            </a:pPr>
            <a:r>
              <a:rPr lang="en-US" altLang="zh-CN" sz="2000" dirty="0"/>
              <a:t>      2</a:t>
            </a:r>
            <a:r>
              <a:rPr lang="zh-CN" altLang="en-US" sz="2000" dirty="0"/>
              <a:t>、</a:t>
            </a:r>
            <a:r>
              <a:rPr lang="en-US" altLang="zh-CN" sz="2000" dirty="0"/>
              <a:t>6</a:t>
            </a:r>
            <a:r>
              <a:rPr lang="zh-CN" altLang="en-US" sz="2000" dirty="0"/>
              <a:t>月</a:t>
            </a:r>
            <a:r>
              <a:rPr lang="en-US" altLang="zh-CN" sz="2000" dirty="0"/>
              <a:t>16</a:t>
            </a:r>
            <a:r>
              <a:rPr lang="zh-CN" altLang="en-US" sz="2000" dirty="0"/>
              <a:t>日晚召开线上会议，确定组长，明确组员分工和职责，每日三次汇报进度</a:t>
            </a:r>
          </a:p>
        </p:txBody>
      </p:sp>
      <p:sp>
        <p:nvSpPr>
          <p:cNvPr id="3" name="标题 2">
            <a:extLst>
              <a:ext uri="{FF2B5EF4-FFF2-40B4-BE49-F238E27FC236}">
                <a16:creationId xmlns:a16="http://schemas.microsoft.com/office/drawing/2014/main" id="{764C089C-0935-5E44-B9F7-7E9F84DDBA17}"/>
              </a:ext>
            </a:extLst>
          </p:cNvPr>
          <p:cNvSpPr>
            <a:spLocks noGrp="1"/>
          </p:cNvSpPr>
          <p:nvPr>
            <p:ph type="title"/>
          </p:nvPr>
        </p:nvSpPr>
        <p:spPr/>
        <p:txBody>
          <a:bodyPr/>
          <a:lstStyle/>
          <a:p>
            <a:r>
              <a:rPr kumimoji="1" lang="zh-CN" altLang="en-US" sz="1800" b="0" dirty="0">
                <a:ln w="0"/>
                <a:solidFill>
                  <a:schemeClr val="accent1"/>
                </a:solidFill>
                <a:effectLst>
                  <a:outerShdw blurRad="38100" dist="25400" dir="5400000" algn="ctr" rotWithShape="0">
                    <a:srgbClr val="6E747A">
                      <a:alpha val="43000"/>
                    </a:srgbClr>
                  </a:outerShdw>
                </a:effectLst>
              </a:rPr>
              <a:t>团队的努力</a:t>
            </a:r>
          </a:p>
        </p:txBody>
      </p:sp>
      <p:sp>
        <p:nvSpPr>
          <p:cNvPr id="4" name="文本占位符 3">
            <a:extLst>
              <a:ext uri="{FF2B5EF4-FFF2-40B4-BE49-F238E27FC236}">
                <a16:creationId xmlns:a16="http://schemas.microsoft.com/office/drawing/2014/main" id="{6CF94E84-6F22-C942-A1D4-BA6A5DBD17DC}"/>
              </a:ext>
            </a:extLst>
          </p:cNvPr>
          <p:cNvSpPr>
            <a:spLocks noGrp="1"/>
          </p:cNvSpPr>
          <p:nvPr>
            <p:ph type="body" sz="quarter" idx="10"/>
          </p:nvPr>
        </p:nvSpPr>
        <p:spPr>
          <a:xfrm>
            <a:off x="610869" y="1382994"/>
            <a:ext cx="10719120" cy="517190"/>
          </a:xfrm>
        </p:spPr>
        <p:txBody>
          <a:bodyPr/>
          <a:lstStyle/>
          <a:p>
            <a:r>
              <a:rPr kumimoji="1" lang="zh-CN" altLang="en-US" sz="2400" dirty="0"/>
              <a:t>（一）准备工作</a:t>
            </a:r>
          </a:p>
        </p:txBody>
      </p:sp>
      <p:sp>
        <p:nvSpPr>
          <p:cNvPr id="2" name="Rectangle 1">
            <a:extLst>
              <a:ext uri="{FF2B5EF4-FFF2-40B4-BE49-F238E27FC236}">
                <a16:creationId xmlns:a16="http://schemas.microsoft.com/office/drawing/2014/main" id="{9752572A-EAEF-6860-4E3C-BE73A0833707}"/>
              </a:ext>
            </a:extLst>
          </p:cNvPr>
          <p:cNvSpPr>
            <a:spLocks noChangeArrowheads="1"/>
          </p:cNvSpPr>
          <p:nvPr/>
        </p:nvSpPr>
        <p:spPr bwMode="auto">
          <a:xfrm>
            <a:off x="0" y="-14948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zh-CN" sz="600" b="0" i="0" u="none" strike="noStrike" kern="1200" cap="none" spc="0" normalizeH="0" baseline="0" noProof="0" dirty="0">
                <a:ln>
                  <a:noFill/>
                </a:ln>
                <a:solidFill>
                  <a:prstClr val="black"/>
                </a:solidFill>
                <a:effectLst/>
                <a:uLnTx/>
                <a:uFillTx/>
                <a:latin typeface="Arial" panose="020B0604020202020204" pitchFamily="34" charset="0"/>
                <a:ea typeface="黑体"/>
                <a:cs typeface="+mn-cs"/>
              </a:rPr>
              <a:t> </a:t>
            </a:r>
            <a:endParaRPr kumimoji="0" lang="zh-CN" altLang="zh-CN" sz="1800" b="0" i="0" u="none" strike="noStrike" kern="1200" cap="none" spc="0" normalizeH="0" baseline="0" noProof="0" dirty="0">
              <a:ln>
                <a:noFill/>
              </a:ln>
              <a:solidFill>
                <a:prstClr val="black"/>
              </a:solidFill>
              <a:effectLst/>
              <a:uLnTx/>
              <a:uFillTx/>
              <a:latin typeface="Arial" panose="020B0604020202020204" pitchFamily="34" charset="0"/>
              <a:ea typeface="黑体"/>
              <a:cs typeface="+mn-cs"/>
            </a:endParaRPr>
          </a:p>
        </p:txBody>
      </p:sp>
    </p:spTree>
    <p:extLst>
      <p:ext uri="{BB962C8B-B14F-4D97-AF65-F5344CB8AC3E}">
        <p14:creationId xmlns:p14="http://schemas.microsoft.com/office/powerpoint/2010/main" val="3271455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DC7A42-DEB9-4846-9885-EF1F65B29AB4}"/>
              </a:ext>
            </a:extLst>
          </p:cNvPr>
          <p:cNvSpPr>
            <a:spLocks noGrp="1"/>
          </p:cNvSpPr>
          <p:nvPr>
            <p:ph type="title"/>
          </p:nvPr>
        </p:nvSpPr>
        <p:spPr/>
        <p:txBody>
          <a:bodyPr/>
          <a:lstStyle/>
          <a:p>
            <a:r>
              <a:rPr kumimoji="1" lang="zh-CN" altLang="en-US" dirty="0"/>
              <a:t>在线教育需求分析背景</a:t>
            </a:r>
          </a:p>
        </p:txBody>
      </p:sp>
      <p:sp>
        <p:nvSpPr>
          <p:cNvPr id="3" name="文本占位符 2">
            <a:extLst>
              <a:ext uri="{FF2B5EF4-FFF2-40B4-BE49-F238E27FC236}">
                <a16:creationId xmlns:a16="http://schemas.microsoft.com/office/drawing/2014/main" id="{DC0D98B5-82FB-804B-8565-7E31DD4B40B6}"/>
              </a:ext>
            </a:extLst>
          </p:cNvPr>
          <p:cNvSpPr>
            <a:spLocks noGrp="1"/>
          </p:cNvSpPr>
          <p:nvPr>
            <p:ph type="body" sz="quarter" idx="10"/>
          </p:nvPr>
        </p:nvSpPr>
        <p:spPr/>
        <p:txBody>
          <a:bodyPr/>
          <a:lstStyle/>
          <a:p>
            <a:r>
              <a:rPr kumimoji="1" lang="en-US" altLang="zh-CN" dirty="0"/>
              <a:t>01</a:t>
            </a:r>
            <a:endParaRPr kumimoji="1" lang="zh-CN" altLang="en-US" dirty="0"/>
          </a:p>
        </p:txBody>
      </p:sp>
    </p:spTree>
    <p:extLst>
      <p:ext uri="{BB962C8B-B14F-4D97-AF65-F5344CB8AC3E}">
        <p14:creationId xmlns:p14="http://schemas.microsoft.com/office/powerpoint/2010/main" val="2513354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D7F516C2-EDEB-82DB-5DB2-F47956C9E968}"/>
              </a:ext>
            </a:extLst>
          </p:cNvPr>
          <p:cNvSpPr>
            <a:spLocks noGrp="1"/>
          </p:cNvSpPr>
          <p:nvPr>
            <p:ph type="body" sz="quarter" idx="11"/>
          </p:nvPr>
        </p:nvSpPr>
        <p:spPr>
          <a:xfrm>
            <a:off x="269799" y="2422087"/>
            <a:ext cx="10719120" cy="3063134"/>
          </a:xfrm>
        </p:spPr>
        <p:txBody>
          <a:bodyPr/>
          <a:lstStyle/>
          <a:p>
            <a:pPr marL="0" indent="0">
              <a:buNone/>
            </a:pPr>
            <a:r>
              <a:rPr lang="en-US" altLang="zh-CN" sz="2000" dirty="0"/>
              <a:t>	1</a:t>
            </a:r>
            <a:r>
              <a:rPr lang="zh-CN" altLang="en-US" sz="2000" dirty="0"/>
              <a:t>、</a:t>
            </a:r>
            <a:r>
              <a:rPr lang="en-US" altLang="zh-CN" sz="2000" dirty="0"/>
              <a:t>6</a:t>
            </a:r>
            <a:r>
              <a:rPr lang="zh-CN" altLang="en-US" sz="2000" dirty="0"/>
              <a:t>月</a:t>
            </a:r>
            <a:r>
              <a:rPr lang="en-US" altLang="zh-CN" sz="2000" dirty="0"/>
              <a:t>17-18</a:t>
            </a:r>
            <a:r>
              <a:rPr lang="zh-CN" altLang="en-US" sz="2000" dirty="0"/>
              <a:t>日进行需求分析文档撰写</a:t>
            </a:r>
          </a:p>
          <a:p>
            <a:pPr marL="0" indent="0">
              <a:buNone/>
            </a:pPr>
            <a:r>
              <a:rPr lang="en-US" altLang="zh-CN" sz="2000" dirty="0"/>
              <a:t>	2</a:t>
            </a:r>
            <a:r>
              <a:rPr lang="zh-CN" altLang="en-US" sz="2000" dirty="0"/>
              <a:t>、</a:t>
            </a:r>
            <a:r>
              <a:rPr lang="en-US" altLang="zh-CN" sz="2000" dirty="0"/>
              <a:t>6</a:t>
            </a:r>
            <a:r>
              <a:rPr lang="zh-CN" altLang="en-US" sz="2000" dirty="0"/>
              <a:t>月</a:t>
            </a:r>
            <a:r>
              <a:rPr lang="en-US" altLang="zh-CN" sz="2000" dirty="0"/>
              <a:t>19-20</a:t>
            </a:r>
            <a:r>
              <a:rPr lang="zh-CN" altLang="en-US" sz="2000" dirty="0"/>
              <a:t>日进行数仓建模</a:t>
            </a:r>
          </a:p>
          <a:p>
            <a:pPr marL="0" indent="0">
              <a:buNone/>
            </a:pPr>
            <a:r>
              <a:rPr lang="en-US" altLang="zh-CN" sz="2000" dirty="0"/>
              <a:t>	3</a:t>
            </a:r>
            <a:r>
              <a:rPr lang="zh-CN" altLang="en-US" sz="2000" dirty="0"/>
              <a:t>、</a:t>
            </a:r>
            <a:r>
              <a:rPr lang="en-US" altLang="zh-CN" sz="2000" dirty="0"/>
              <a:t>6</a:t>
            </a:r>
            <a:r>
              <a:rPr lang="zh-CN" altLang="en-US" sz="2000" dirty="0"/>
              <a:t>月</a:t>
            </a:r>
            <a:r>
              <a:rPr lang="en-US" altLang="zh-CN" sz="2000" dirty="0"/>
              <a:t>21</a:t>
            </a:r>
            <a:r>
              <a:rPr lang="zh-CN" altLang="en-US" sz="2000" dirty="0"/>
              <a:t>日对数仓进行二次调整修改</a:t>
            </a:r>
          </a:p>
          <a:p>
            <a:pPr marL="0" indent="0">
              <a:buNone/>
            </a:pPr>
            <a:r>
              <a:rPr lang="en-US" altLang="zh-CN" sz="2000" dirty="0"/>
              <a:t>	4</a:t>
            </a:r>
            <a:r>
              <a:rPr lang="zh-CN" altLang="en-US" sz="2000" dirty="0"/>
              <a:t>、</a:t>
            </a:r>
            <a:r>
              <a:rPr lang="en-US" altLang="zh-CN" sz="2000" dirty="0"/>
              <a:t>6</a:t>
            </a:r>
            <a:r>
              <a:rPr lang="zh-CN" altLang="en-US" sz="2000" dirty="0"/>
              <a:t>月</a:t>
            </a:r>
            <a:r>
              <a:rPr lang="en-US" altLang="zh-CN" sz="2000" dirty="0"/>
              <a:t>21</a:t>
            </a:r>
            <a:r>
              <a:rPr lang="zh-CN" altLang="en-US" sz="2000" dirty="0"/>
              <a:t>日下午及</a:t>
            </a:r>
            <a:r>
              <a:rPr lang="en-US" altLang="zh-CN" sz="2000" dirty="0"/>
              <a:t>6</a:t>
            </a:r>
            <a:r>
              <a:rPr lang="zh-CN" altLang="en-US" sz="2000" dirty="0"/>
              <a:t>月</a:t>
            </a:r>
            <a:r>
              <a:rPr lang="en-US" altLang="zh-CN" sz="2000" dirty="0"/>
              <a:t>22</a:t>
            </a:r>
            <a:r>
              <a:rPr lang="zh-CN" altLang="en-US" sz="2000" dirty="0"/>
              <a:t>日上午完成</a:t>
            </a:r>
            <a:r>
              <a:rPr lang="en-US" altLang="zh-CN" sz="2000" dirty="0"/>
              <a:t>PPT</a:t>
            </a:r>
            <a:r>
              <a:rPr lang="zh-CN" altLang="en-US" sz="2000" dirty="0"/>
              <a:t>文稿</a:t>
            </a:r>
          </a:p>
          <a:p>
            <a:pPr marL="0" indent="0">
              <a:buNone/>
            </a:pPr>
            <a:r>
              <a:rPr lang="en-US" altLang="zh-CN" sz="2000" dirty="0"/>
              <a:t>	5</a:t>
            </a:r>
            <a:r>
              <a:rPr lang="zh-CN" altLang="en-US" sz="2000" dirty="0"/>
              <a:t>、</a:t>
            </a:r>
            <a:r>
              <a:rPr lang="en-US" altLang="zh-CN" sz="2000" dirty="0"/>
              <a:t>6</a:t>
            </a:r>
            <a:r>
              <a:rPr lang="zh-CN" altLang="en-US" sz="2000" dirty="0"/>
              <a:t>月</a:t>
            </a:r>
            <a:r>
              <a:rPr lang="en-US" altLang="zh-CN" sz="2000" dirty="0"/>
              <a:t>21</a:t>
            </a:r>
            <a:r>
              <a:rPr lang="zh-CN" altLang="en-US" sz="2000" dirty="0"/>
              <a:t>日开展项目答辩</a:t>
            </a:r>
          </a:p>
        </p:txBody>
      </p:sp>
      <p:sp>
        <p:nvSpPr>
          <p:cNvPr id="3" name="标题 2">
            <a:extLst>
              <a:ext uri="{FF2B5EF4-FFF2-40B4-BE49-F238E27FC236}">
                <a16:creationId xmlns:a16="http://schemas.microsoft.com/office/drawing/2014/main" id="{764C089C-0935-5E44-B9F7-7E9F84DDBA17}"/>
              </a:ext>
            </a:extLst>
          </p:cNvPr>
          <p:cNvSpPr>
            <a:spLocks noGrp="1"/>
          </p:cNvSpPr>
          <p:nvPr>
            <p:ph type="title"/>
          </p:nvPr>
        </p:nvSpPr>
        <p:spPr/>
        <p:txBody>
          <a:bodyPr/>
          <a:lstStyle/>
          <a:p>
            <a:r>
              <a:rPr kumimoji="1" lang="zh-CN" altLang="en-US" sz="1800" b="0" dirty="0">
                <a:ln w="0"/>
                <a:solidFill>
                  <a:schemeClr val="accent1"/>
                </a:solidFill>
                <a:effectLst>
                  <a:outerShdw blurRad="38100" dist="25400" dir="5400000" algn="ctr" rotWithShape="0">
                    <a:srgbClr val="6E747A">
                      <a:alpha val="43000"/>
                    </a:srgbClr>
                  </a:outerShdw>
                </a:effectLst>
              </a:rPr>
              <a:t>团队的努力</a:t>
            </a:r>
          </a:p>
        </p:txBody>
      </p:sp>
      <p:sp>
        <p:nvSpPr>
          <p:cNvPr id="4" name="文本占位符 3">
            <a:extLst>
              <a:ext uri="{FF2B5EF4-FFF2-40B4-BE49-F238E27FC236}">
                <a16:creationId xmlns:a16="http://schemas.microsoft.com/office/drawing/2014/main" id="{6CF94E84-6F22-C942-A1D4-BA6A5DBD17DC}"/>
              </a:ext>
            </a:extLst>
          </p:cNvPr>
          <p:cNvSpPr>
            <a:spLocks noGrp="1"/>
          </p:cNvSpPr>
          <p:nvPr>
            <p:ph type="body" sz="quarter" idx="10"/>
          </p:nvPr>
        </p:nvSpPr>
        <p:spPr>
          <a:xfrm>
            <a:off x="610869" y="1382994"/>
            <a:ext cx="10719120" cy="517190"/>
          </a:xfrm>
        </p:spPr>
        <p:txBody>
          <a:bodyPr/>
          <a:lstStyle/>
          <a:p>
            <a:r>
              <a:rPr kumimoji="1" lang="zh-CN" altLang="en-US" sz="2400" dirty="0"/>
              <a:t>（二）实施过程</a:t>
            </a:r>
          </a:p>
        </p:txBody>
      </p:sp>
      <p:sp>
        <p:nvSpPr>
          <p:cNvPr id="2" name="Rectangle 1">
            <a:extLst>
              <a:ext uri="{FF2B5EF4-FFF2-40B4-BE49-F238E27FC236}">
                <a16:creationId xmlns:a16="http://schemas.microsoft.com/office/drawing/2014/main" id="{9752572A-EAEF-6860-4E3C-BE73A0833707}"/>
              </a:ext>
            </a:extLst>
          </p:cNvPr>
          <p:cNvSpPr>
            <a:spLocks noChangeArrowheads="1"/>
          </p:cNvSpPr>
          <p:nvPr/>
        </p:nvSpPr>
        <p:spPr bwMode="auto">
          <a:xfrm>
            <a:off x="0" y="-14948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zh-CN" sz="600" b="0" i="0" u="none" strike="noStrike" kern="1200" cap="none" spc="0" normalizeH="0" baseline="0" noProof="0" dirty="0">
                <a:ln>
                  <a:noFill/>
                </a:ln>
                <a:solidFill>
                  <a:prstClr val="black"/>
                </a:solidFill>
                <a:effectLst/>
                <a:uLnTx/>
                <a:uFillTx/>
                <a:latin typeface="Arial" panose="020B0604020202020204" pitchFamily="34" charset="0"/>
                <a:ea typeface="黑体"/>
                <a:cs typeface="+mn-cs"/>
              </a:rPr>
              <a:t> </a:t>
            </a:r>
            <a:endParaRPr kumimoji="0" lang="zh-CN" altLang="zh-CN" sz="1800" b="0" i="0" u="none" strike="noStrike" kern="1200" cap="none" spc="0" normalizeH="0" baseline="0" noProof="0" dirty="0">
              <a:ln>
                <a:noFill/>
              </a:ln>
              <a:solidFill>
                <a:prstClr val="black"/>
              </a:solidFill>
              <a:effectLst/>
              <a:uLnTx/>
              <a:uFillTx/>
              <a:latin typeface="Arial" panose="020B0604020202020204" pitchFamily="34" charset="0"/>
              <a:ea typeface="黑体"/>
              <a:cs typeface="+mn-cs"/>
            </a:endParaRPr>
          </a:p>
        </p:txBody>
      </p:sp>
    </p:spTree>
    <p:extLst>
      <p:ext uri="{BB962C8B-B14F-4D97-AF65-F5344CB8AC3E}">
        <p14:creationId xmlns:p14="http://schemas.microsoft.com/office/powerpoint/2010/main" val="9076657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D7F516C2-EDEB-82DB-5DB2-F47956C9E968}"/>
              </a:ext>
            </a:extLst>
          </p:cNvPr>
          <p:cNvSpPr>
            <a:spLocks noGrp="1"/>
          </p:cNvSpPr>
          <p:nvPr>
            <p:ph type="body" sz="quarter" idx="11"/>
          </p:nvPr>
        </p:nvSpPr>
        <p:spPr>
          <a:xfrm>
            <a:off x="269799" y="2422087"/>
            <a:ext cx="10719120" cy="3063134"/>
          </a:xfrm>
        </p:spPr>
        <p:txBody>
          <a:bodyPr/>
          <a:lstStyle/>
          <a:p>
            <a:pPr marL="0" indent="0">
              <a:buNone/>
            </a:pPr>
            <a:r>
              <a:rPr lang="zh-CN" altLang="en-US" sz="2000" dirty="0"/>
              <a:t>​	</a:t>
            </a:r>
            <a:r>
              <a:rPr lang="en-US" altLang="zh-CN" sz="2000" dirty="0"/>
              <a:t>1</a:t>
            </a:r>
            <a:r>
              <a:rPr lang="zh-CN" altLang="en-US" sz="2000" dirty="0"/>
              <a:t>、线上线下沟通问题</a:t>
            </a:r>
          </a:p>
          <a:p>
            <a:pPr marL="0" indent="0">
              <a:buNone/>
            </a:pPr>
            <a:r>
              <a:rPr lang="zh-CN" altLang="en-US" sz="2000" dirty="0"/>
              <a:t>​	</a:t>
            </a:r>
            <a:r>
              <a:rPr lang="en-US" altLang="zh-CN" sz="2000" dirty="0"/>
              <a:t>2</a:t>
            </a:r>
            <a:r>
              <a:rPr lang="zh-CN" altLang="en-US" sz="2000" dirty="0"/>
              <a:t>、每个组员进度不一致问题</a:t>
            </a:r>
          </a:p>
          <a:p>
            <a:pPr marL="0" indent="0">
              <a:buNone/>
            </a:pPr>
            <a:r>
              <a:rPr lang="zh-CN" altLang="en-US" sz="2000" dirty="0"/>
              <a:t>​	</a:t>
            </a:r>
            <a:r>
              <a:rPr lang="en-US" altLang="zh-CN" sz="2000" dirty="0"/>
              <a:t>3</a:t>
            </a:r>
            <a:r>
              <a:rPr lang="zh-CN" altLang="en-US" sz="2000" dirty="0"/>
              <a:t>、组员思维和工作方式不一致问题</a:t>
            </a:r>
          </a:p>
          <a:p>
            <a:pPr marL="0" indent="0">
              <a:buNone/>
            </a:pPr>
            <a:r>
              <a:rPr lang="zh-CN" altLang="en-US" sz="2000" dirty="0"/>
              <a:t>​	</a:t>
            </a:r>
            <a:r>
              <a:rPr lang="en-US" altLang="zh-CN" sz="2000" dirty="0"/>
              <a:t>4</a:t>
            </a:r>
            <a:r>
              <a:rPr lang="zh-CN" altLang="en-US" sz="2000" dirty="0"/>
              <a:t>、工作与项目冲突问题</a:t>
            </a:r>
          </a:p>
          <a:p>
            <a:pPr marL="0" indent="0">
              <a:buNone/>
            </a:pPr>
            <a:r>
              <a:rPr lang="zh-CN" altLang="en-US" sz="2000" dirty="0"/>
              <a:t>​	</a:t>
            </a:r>
            <a:r>
              <a:rPr lang="en-US" altLang="zh-CN" sz="2000" dirty="0"/>
              <a:t>5</a:t>
            </a:r>
            <a:r>
              <a:rPr lang="zh-CN" altLang="en-US" sz="2000" dirty="0"/>
              <a:t>、其他</a:t>
            </a:r>
          </a:p>
        </p:txBody>
      </p:sp>
      <p:sp>
        <p:nvSpPr>
          <p:cNvPr id="3" name="标题 2">
            <a:extLst>
              <a:ext uri="{FF2B5EF4-FFF2-40B4-BE49-F238E27FC236}">
                <a16:creationId xmlns:a16="http://schemas.microsoft.com/office/drawing/2014/main" id="{764C089C-0935-5E44-B9F7-7E9F84DDBA17}"/>
              </a:ext>
            </a:extLst>
          </p:cNvPr>
          <p:cNvSpPr>
            <a:spLocks noGrp="1"/>
          </p:cNvSpPr>
          <p:nvPr>
            <p:ph type="title"/>
          </p:nvPr>
        </p:nvSpPr>
        <p:spPr/>
        <p:txBody>
          <a:bodyPr/>
          <a:lstStyle/>
          <a:p>
            <a:r>
              <a:rPr kumimoji="1" lang="zh-CN" altLang="en-US" sz="1800" b="0" dirty="0">
                <a:ln w="0"/>
                <a:solidFill>
                  <a:schemeClr val="accent1"/>
                </a:solidFill>
                <a:effectLst>
                  <a:outerShdw blurRad="38100" dist="25400" dir="5400000" algn="ctr" rotWithShape="0">
                    <a:srgbClr val="6E747A">
                      <a:alpha val="43000"/>
                    </a:srgbClr>
                  </a:outerShdw>
                </a:effectLst>
              </a:rPr>
              <a:t>团队的努力</a:t>
            </a:r>
          </a:p>
        </p:txBody>
      </p:sp>
      <p:sp>
        <p:nvSpPr>
          <p:cNvPr id="4" name="文本占位符 3">
            <a:extLst>
              <a:ext uri="{FF2B5EF4-FFF2-40B4-BE49-F238E27FC236}">
                <a16:creationId xmlns:a16="http://schemas.microsoft.com/office/drawing/2014/main" id="{6CF94E84-6F22-C942-A1D4-BA6A5DBD17DC}"/>
              </a:ext>
            </a:extLst>
          </p:cNvPr>
          <p:cNvSpPr>
            <a:spLocks noGrp="1"/>
          </p:cNvSpPr>
          <p:nvPr>
            <p:ph type="body" sz="quarter" idx="10"/>
          </p:nvPr>
        </p:nvSpPr>
        <p:spPr>
          <a:xfrm>
            <a:off x="610869" y="1382994"/>
            <a:ext cx="10719120" cy="517190"/>
          </a:xfrm>
        </p:spPr>
        <p:txBody>
          <a:bodyPr/>
          <a:lstStyle/>
          <a:p>
            <a:r>
              <a:rPr kumimoji="1" lang="zh-CN" altLang="en-US" sz="2400" dirty="0"/>
              <a:t>（三）克服了哪些困难</a:t>
            </a:r>
          </a:p>
        </p:txBody>
      </p:sp>
      <p:sp>
        <p:nvSpPr>
          <p:cNvPr id="2" name="Rectangle 1">
            <a:extLst>
              <a:ext uri="{FF2B5EF4-FFF2-40B4-BE49-F238E27FC236}">
                <a16:creationId xmlns:a16="http://schemas.microsoft.com/office/drawing/2014/main" id="{9752572A-EAEF-6860-4E3C-BE73A0833707}"/>
              </a:ext>
            </a:extLst>
          </p:cNvPr>
          <p:cNvSpPr>
            <a:spLocks noChangeArrowheads="1"/>
          </p:cNvSpPr>
          <p:nvPr/>
        </p:nvSpPr>
        <p:spPr bwMode="auto">
          <a:xfrm>
            <a:off x="0" y="-14948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zh-CN" sz="600" b="0" i="0" u="none" strike="noStrike" kern="1200" cap="none" spc="0" normalizeH="0" baseline="0" noProof="0" dirty="0">
                <a:ln>
                  <a:noFill/>
                </a:ln>
                <a:solidFill>
                  <a:prstClr val="black"/>
                </a:solidFill>
                <a:effectLst/>
                <a:uLnTx/>
                <a:uFillTx/>
                <a:latin typeface="Arial" panose="020B0604020202020204" pitchFamily="34" charset="0"/>
                <a:ea typeface="黑体"/>
                <a:cs typeface="+mn-cs"/>
              </a:rPr>
              <a:t> </a:t>
            </a:r>
            <a:endParaRPr kumimoji="0" lang="zh-CN" altLang="zh-CN" sz="1800" b="0" i="0" u="none" strike="noStrike" kern="1200" cap="none" spc="0" normalizeH="0" baseline="0" noProof="0" dirty="0">
              <a:ln>
                <a:noFill/>
              </a:ln>
              <a:solidFill>
                <a:prstClr val="black"/>
              </a:solidFill>
              <a:effectLst/>
              <a:uLnTx/>
              <a:uFillTx/>
              <a:latin typeface="Arial" panose="020B0604020202020204" pitchFamily="34" charset="0"/>
              <a:ea typeface="黑体"/>
              <a:cs typeface="+mn-cs"/>
            </a:endParaRPr>
          </a:p>
        </p:txBody>
      </p:sp>
    </p:spTree>
    <p:extLst>
      <p:ext uri="{BB962C8B-B14F-4D97-AF65-F5344CB8AC3E}">
        <p14:creationId xmlns:p14="http://schemas.microsoft.com/office/powerpoint/2010/main" val="34735396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DC7A42-DEB9-4846-9885-EF1F65B29AB4}"/>
              </a:ext>
            </a:extLst>
          </p:cNvPr>
          <p:cNvSpPr>
            <a:spLocks noGrp="1"/>
          </p:cNvSpPr>
          <p:nvPr>
            <p:ph type="title"/>
          </p:nvPr>
        </p:nvSpPr>
        <p:spPr/>
        <p:txBody>
          <a:bodyPr/>
          <a:lstStyle/>
          <a:p>
            <a:r>
              <a:rPr kumimoji="1" lang="zh-CN" altLang="en-US" dirty="0"/>
              <a:t>存在的问题</a:t>
            </a:r>
          </a:p>
        </p:txBody>
      </p:sp>
      <p:sp>
        <p:nvSpPr>
          <p:cNvPr id="3" name="文本占位符 2">
            <a:extLst>
              <a:ext uri="{FF2B5EF4-FFF2-40B4-BE49-F238E27FC236}">
                <a16:creationId xmlns:a16="http://schemas.microsoft.com/office/drawing/2014/main" id="{DC0D98B5-82FB-804B-8565-7E31DD4B40B6}"/>
              </a:ext>
            </a:extLst>
          </p:cNvPr>
          <p:cNvSpPr>
            <a:spLocks noGrp="1"/>
          </p:cNvSpPr>
          <p:nvPr>
            <p:ph type="body" sz="quarter" idx="10"/>
          </p:nvPr>
        </p:nvSpPr>
        <p:spPr/>
        <p:txBody>
          <a:bodyPr/>
          <a:lstStyle/>
          <a:p>
            <a:r>
              <a:rPr kumimoji="1" lang="en-US" altLang="zh-CN" dirty="0"/>
              <a:t>06</a:t>
            </a:r>
            <a:endParaRPr kumimoji="1" lang="zh-CN" altLang="en-US" dirty="0"/>
          </a:p>
        </p:txBody>
      </p:sp>
    </p:spTree>
    <p:extLst>
      <p:ext uri="{BB962C8B-B14F-4D97-AF65-F5344CB8AC3E}">
        <p14:creationId xmlns:p14="http://schemas.microsoft.com/office/powerpoint/2010/main" val="40502119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6FB0DE5-135F-EF18-16F8-BC904D3C680B}"/>
              </a:ext>
            </a:extLst>
          </p:cNvPr>
          <p:cNvSpPr>
            <a:spLocks noGrp="1"/>
          </p:cNvSpPr>
          <p:nvPr>
            <p:ph type="body" sz="quarter" idx="10"/>
          </p:nvPr>
        </p:nvSpPr>
        <p:spPr>
          <a:xfrm>
            <a:off x="4029075" y="1006475"/>
            <a:ext cx="7329488" cy="4256405"/>
          </a:xfrm>
        </p:spPr>
        <p:txBody>
          <a:bodyPr/>
          <a:lstStyle/>
          <a:p>
            <a:r>
              <a:rPr lang="zh-CN" altLang="en-US" dirty="0"/>
              <a:t>（一）对业务不熟悉导致需求分析不准确</a:t>
            </a:r>
          </a:p>
          <a:p>
            <a:r>
              <a:rPr lang="zh-CN" altLang="en-US" dirty="0"/>
              <a:t>（二）对数仓建模流程不熟悉导致效率低下，反复做工</a:t>
            </a:r>
          </a:p>
          <a:p>
            <a:r>
              <a:rPr lang="zh-CN" altLang="en-US" dirty="0"/>
              <a:t>（三）部分组员没有做拉链表，对增量的相关知识不熟悉不会做</a:t>
            </a:r>
          </a:p>
          <a:p>
            <a:r>
              <a:rPr lang="zh-CN" altLang="en-US" dirty="0"/>
              <a:t>​（四）对项目时间没有规划好，虎头蛇尾，数据质量不高</a:t>
            </a:r>
          </a:p>
          <a:p>
            <a:r>
              <a:rPr lang="zh-CN" altLang="en-US" dirty="0"/>
              <a:t>​（五）由于组长是在职且线上，与组员沟通频率和效率都较低，以后要加强。</a:t>
            </a:r>
          </a:p>
        </p:txBody>
      </p:sp>
      <p:sp>
        <p:nvSpPr>
          <p:cNvPr id="3" name="矩形 2">
            <a:extLst>
              <a:ext uri="{FF2B5EF4-FFF2-40B4-BE49-F238E27FC236}">
                <a16:creationId xmlns:a16="http://schemas.microsoft.com/office/drawing/2014/main" id="{BD9D529E-F672-C0ED-8683-E40071751B17}"/>
              </a:ext>
            </a:extLst>
          </p:cNvPr>
          <p:cNvSpPr/>
          <p:nvPr/>
        </p:nvSpPr>
        <p:spPr>
          <a:xfrm>
            <a:off x="2736056" y="2300288"/>
            <a:ext cx="1178719" cy="664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57D3B7EF-527D-03A0-5CBD-F867BC81FDEA}"/>
              </a:ext>
            </a:extLst>
          </p:cNvPr>
          <p:cNvSpPr/>
          <p:nvPr/>
        </p:nvSpPr>
        <p:spPr>
          <a:xfrm>
            <a:off x="2401655" y="2318325"/>
            <a:ext cx="1684570" cy="646331"/>
          </a:xfrm>
          <a:prstGeom prst="rect">
            <a:avLst/>
          </a:prstGeom>
          <a:noFill/>
        </p:spPr>
        <p:txBody>
          <a:bodyPr wrap="square" lIns="91440" tIns="45720" rIns="91440" bIns="45720">
            <a:spAutoFit/>
          </a:bodyPr>
          <a:lstStyle/>
          <a:p>
            <a:pPr algn="ctr"/>
            <a:r>
              <a:rPr lang="zh-CN" altLang="en-US" sz="3600" b="1" cap="none" spc="0" dirty="0">
                <a:ln w="0"/>
                <a:solidFill>
                  <a:schemeClr val="tx1"/>
                </a:solidFill>
                <a:effectLst>
                  <a:outerShdw blurRad="38100" dist="19050" dir="2700000" algn="tl" rotWithShape="0">
                    <a:schemeClr val="dk1">
                      <a:alpha val="40000"/>
                    </a:schemeClr>
                  </a:outerShdw>
                </a:effectLst>
              </a:rPr>
              <a:t>问题</a:t>
            </a:r>
          </a:p>
        </p:txBody>
      </p:sp>
    </p:spTree>
    <p:extLst>
      <p:ext uri="{BB962C8B-B14F-4D97-AF65-F5344CB8AC3E}">
        <p14:creationId xmlns:p14="http://schemas.microsoft.com/office/powerpoint/2010/main" val="28284396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DC7A42-DEB9-4846-9885-EF1F65B29AB4}"/>
              </a:ext>
            </a:extLst>
          </p:cNvPr>
          <p:cNvSpPr>
            <a:spLocks noGrp="1"/>
          </p:cNvSpPr>
          <p:nvPr>
            <p:ph type="title"/>
          </p:nvPr>
        </p:nvSpPr>
        <p:spPr/>
        <p:txBody>
          <a:bodyPr/>
          <a:lstStyle/>
          <a:p>
            <a:r>
              <a:rPr lang="zh-CN" altLang="en-US" dirty="0">
                <a:solidFill>
                  <a:srgbClr val="AD2B26"/>
                </a:solidFill>
              </a:rPr>
              <a:t>解决的办法，下一步学习计划</a:t>
            </a:r>
            <a:endParaRPr lang="en-US" altLang="zh-CN" dirty="0">
              <a:solidFill>
                <a:srgbClr val="AD2B26"/>
              </a:solidFill>
            </a:endParaRPr>
          </a:p>
        </p:txBody>
      </p:sp>
      <p:sp>
        <p:nvSpPr>
          <p:cNvPr id="3" name="文本占位符 2">
            <a:extLst>
              <a:ext uri="{FF2B5EF4-FFF2-40B4-BE49-F238E27FC236}">
                <a16:creationId xmlns:a16="http://schemas.microsoft.com/office/drawing/2014/main" id="{DC0D98B5-82FB-804B-8565-7E31DD4B40B6}"/>
              </a:ext>
            </a:extLst>
          </p:cNvPr>
          <p:cNvSpPr>
            <a:spLocks noGrp="1"/>
          </p:cNvSpPr>
          <p:nvPr>
            <p:ph type="body" sz="quarter" idx="10"/>
          </p:nvPr>
        </p:nvSpPr>
        <p:spPr/>
        <p:txBody>
          <a:bodyPr/>
          <a:lstStyle/>
          <a:p>
            <a:r>
              <a:rPr kumimoji="1" lang="en-US" altLang="zh-CN" dirty="0"/>
              <a:t>07</a:t>
            </a:r>
            <a:endParaRPr kumimoji="1" lang="zh-CN" altLang="en-US" dirty="0"/>
          </a:p>
        </p:txBody>
      </p:sp>
    </p:spTree>
    <p:extLst>
      <p:ext uri="{BB962C8B-B14F-4D97-AF65-F5344CB8AC3E}">
        <p14:creationId xmlns:p14="http://schemas.microsoft.com/office/powerpoint/2010/main" val="32994858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6FB0DE5-135F-EF18-16F8-BC904D3C680B}"/>
              </a:ext>
            </a:extLst>
          </p:cNvPr>
          <p:cNvSpPr>
            <a:spLocks noGrp="1"/>
          </p:cNvSpPr>
          <p:nvPr>
            <p:ph type="body" sz="quarter" idx="10"/>
          </p:nvPr>
        </p:nvSpPr>
        <p:spPr>
          <a:xfrm>
            <a:off x="4029075" y="1006475"/>
            <a:ext cx="7329488" cy="4256405"/>
          </a:xfrm>
        </p:spPr>
        <p:txBody>
          <a:bodyPr/>
          <a:lstStyle/>
          <a:p>
            <a:r>
              <a:rPr lang="zh-CN" altLang="en-US" dirty="0"/>
              <a:t>（一）各组员对自己存在的问题进行整理</a:t>
            </a:r>
          </a:p>
          <a:p>
            <a:r>
              <a:rPr lang="zh-CN" altLang="en-US" dirty="0"/>
              <a:t>​（二）召开复盘会议，会上每个人都要发言，总结项目经验、遇到的问题</a:t>
            </a:r>
            <a:r>
              <a:rPr lang="en-US" altLang="zh-CN" dirty="0"/>
              <a:t>/BUG</a:t>
            </a:r>
            <a:r>
              <a:rPr lang="zh-CN" altLang="en-US" dirty="0"/>
              <a:t>点，是如何解决的，做好会议记录，会后形成会议纪要存档</a:t>
            </a:r>
          </a:p>
          <a:p>
            <a:r>
              <a:rPr lang="zh-CN" altLang="en-US" dirty="0"/>
              <a:t>​（三）此次项目中因时间和知识水平没有完成的板块，要在后期补足，不能成为个人技术短板</a:t>
            </a:r>
          </a:p>
        </p:txBody>
      </p:sp>
      <p:sp>
        <p:nvSpPr>
          <p:cNvPr id="3" name="矩形 2">
            <a:extLst>
              <a:ext uri="{FF2B5EF4-FFF2-40B4-BE49-F238E27FC236}">
                <a16:creationId xmlns:a16="http://schemas.microsoft.com/office/drawing/2014/main" id="{DA4159BE-CDB6-B72A-560A-445FDBDF8A3C}"/>
              </a:ext>
            </a:extLst>
          </p:cNvPr>
          <p:cNvSpPr/>
          <p:nvPr/>
        </p:nvSpPr>
        <p:spPr>
          <a:xfrm>
            <a:off x="2750344" y="2328863"/>
            <a:ext cx="1157287" cy="628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B87C9A32-FA6F-97AE-E8CD-8EBD82CE07F7}"/>
              </a:ext>
            </a:extLst>
          </p:cNvPr>
          <p:cNvSpPr/>
          <p:nvPr/>
        </p:nvSpPr>
        <p:spPr>
          <a:xfrm>
            <a:off x="2603689" y="2318326"/>
            <a:ext cx="1246793" cy="646331"/>
          </a:xfrm>
          <a:prstGeom prst="rect">
            <a:avLst/>
          </a:prstGeom>
          <a:noFill/>
        </p:spPr>
        <p:txBody>
          <a:bodyPr wrap="square" lIns="91440" tIns="45720" rIns="91440" bIns="45720">
            <a:spAutoFit/>
          </a:bodyPr>
          <a:lstStyle/>
          <a:p>
            <a:pPr algn="ctr"/>
            <a:r>
              <a:rPr lang="zh-CN" altLang="en-US" sz="3600" b="1" cap="none" spc="0" dirty="0">
                <a:ln w="0"/>
                <a:effectLst>
                  <a:outerShdw blurRad="38100" dist="25400" dir="5400000" algn="ctr" rotWithShape="0">
                    <a:srgbClr val="6E747A">
                      <a:alpha val="43000"/>
                    </a:srgbClr>
                  </a:outerShdw>
                </a:effectLst>
              </a:rPr>
              <a:t>改进</a:t>
            </a:r>
          </a:p>
        </p:txBody>
      </p:sp>
    </p:spTree>
    <p:extLst>
      <p:ext uri="{BB962C8B-B14F-4D97-AF65-F5344CB8AC3E}">
        <p14:creationId xmlns:p14="http://schemas.microsoft.com/office/powerpoint/2010/main" val="16333537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5645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64C089C-0935-5E44-B9F7-7E9F84DDBA17}"/>
              </a:ext>
            </a:extLst>
          </p:cNvPr>
          <p:cNvSpPr>
            <a:spLocks noGrp="1"/>
          </p:cNvSpPr>
          <p:nvPr>
            <p:ph type="title"/>
          </p:nvPr>
        </p:nvSpPr>
        <p:spPr/>
        <p:txBody>
          <a:bodyPr/>
          <a:lstStyle/>
          <a:p>
            <a:r>
              <a:rPr kumimoji="1" lang="zh-CN" altLang="en-US" sz="1800" b="0" dirty="0">
                <a:ln w="0"/>
                <a:solidFill>
                  <a:schemeClr val="accent1"/>
                </a:solidFill>
                <a:effectLst>
                  <a:outerShdw blurRad="38100" dist="25400" dir="5400000" algn="ctr" rotWithShape="0">
                    <a:srgbClr val="6E747A">
                      <a:alpha val="43000"/>
                    </a:srgbClr>
                  </a:outerShdw>
                </a:effectLst>
              </a:rPr>
              <a:t>在线教育需求分析背景</a:t>
            </a:r>
          </a:p>
        </p:txBody>
      </p:sp>
      <p:sp>
        <p:nvSpPr>
          <p:cNvPr id="4" name="文本占位符 3">
            <a:extLst>
              <a:ext uri="{FF2B5EF4-FFF2-40B4-BE49-F238E27FC236}">
                <a16:creationId xmlns:a16="http://schemas.microsoft.com/office/drawing/2014/main" id="{6CF94E84-6F22-C942-A1D4-BA6A5DBD17DC}"/>
              </a:ext>
            </a:extLst>
          </p:cNvPr>
          <p:cNvSpPr>
            <a:spLocks noGrp="1"/>
          </p:cNvSpPr>
          <p:nvPr>
            <p:ph type="body" sz="quarter" idx="10"/>
          </p:nvPr>
        </p:nvSpPr>
        <p:spPr>
          <a:xfrm>
            <a:off x="357820" y="761379"/>
            <a:ext cx="10747674" cy="859077"/>
          </a:xfrm>
        </p:spPr>
        <p:txBody>
          <a:bodyPr/>
          <a:lstStyle/>
          <a:p>
            <a:r>
              <a:rPr kumimoji="1" lang="zh-CN" altLang="en-US" sz="2400" dirty="0"/>
              <a:t>（一）国家政策方面</a:t>
            </a:r>
          </a:p>
        </p:txBody>
      </p:sp>
      <p:sp>
        <p:nvSpPr>
          <p:cNvPr id="18" name="文本框 17">
            <a:extLst>
              <a:ext uri="{FF2B5EF4-FFF2-40B4-BE49-F238E27FC236}">
                <a16:creationId xmlns:a16="http://schemas.microsoft.com/office/drawing/2014/main" id="{E4ED4109-7D62-0076-DC9F-7FCC427F28F8}"/>
              </a:ext>
            </a:extLst>
          </p:cNvPr>
          <p:cNvSpPr txBox="1"/>
          <p:nvPr/>
        </p:nvSpPr>
        <p:spPr>
          <a:xfrm>
            <a:off x="236375" y="1475926"/>
            <a:ext cx="11436511" cy="1323439"/>
          </a:xfrm>
          <a:prstGeom prst="rect">
            <a:avLst/>
          </a:prstGeom>
          <a:noFill/>
        </p:spPr>
        <p:txBody>
          <a:bodyPr wrap="square" rtlCol="0">
            <a:spAutoFit/>
          </a:bodyPr>
          <a:lstStyle/>
          <a:p>
            <a:pPr fontAlgn="auto">
              <a:spcBef>
                <a:spcPts val="0"/>
              </a:spcBef>
              <a:spcAft>
                <a:spcPts val="0"/>
              </a:spcAft>
            </a:pPr>
            <a:r>
              <a:rPr lang="en-US" altLang="zh-CN" sz="2000" dirty="0">
                <a:solidFill>
                  <a:schemeClr val="tx1">
                    <a:lumMod val="65000"/>
                    <a:lumOff val="35000"/>
                  </a:schemeClr>
                </a:solidFill>
              </a:rPr>
              <a:t>          </a:t>
            </a:r>
            <a:r>
              <a:rPr lang="zh-CN" altLang="en-US" sz="2000" dirty="0">
                <a:solidFill>
                  <a:srgbClr val="404040"/>
                </a:solidFill>
                <a:latin typeface="Arial" panose="020B0604020202020204" pitchFamily="34" charset="0"/>
              </a:rPr>
              <a:t>在新冠疫情的影响下，国家推出“停课不停学”的政策，加速了在线教育行业的渗透率。</a:t>
            </a:r>
            <a:endParaRPr lang="en-US" altLang="zh-CN" sz="2000" dirty="0">
              <a:solidFill>
                <a:srgbClr val="404040"/>
              </a:solidFill>
              <a:latin typeface="Arial" panose="020B0604020202020204" pitchFamily="34" charset="0"/>
            </a:endParaRPr>
          </a:p>
          <a:p>
            <a:pPr fontAlgn="auto">
              <a:spcBef>
                <a:spcPts val="0"/>
              </a:spcBef>
              <a:spcAft>
                <a:spcPts val="0"/>
              </a:spcAft>
            </a:pPr>
            <a:endParaRPr lang="en-US" altLang="zh-CN" sz="2000" dirty="0">
              <a:solidFill>
                <a:schemeClr val="tx1">
                  <a:lumMod val="65000"/>
                  <a:lumOff val="35000"/>
                </a:schemeClr>
              </a:solidFill>
              <a:latin typeface="+mn-lt"/>
              <a:ea typeface="+mn-ea"/>
            </a:endParaRPr>
          </a:p>
          <a:p>
            <a:pPr fontAlgn="auto">
              <a:spcBef>
                <a:spcPts val="0"/>
              </a:spcBef>
              <a:spcAft>
                <a:spcPts val="0"/>
              </a:spcAft>
            </a:pPr>
            <a:r>
              <a:rPr lang="zh-CN" altLang="en-US" sz="2000" b="0" i="0" dirty="0">
                <a:solidFill>
                  <a:srgbClr val="404040"/>
                </a:solidFill>
                <a:effectLst/>
                <a:latin typeface="Arial" panose="020B0604020202020204" pitchFamily="34" charset="0"/>
              </a:rPr>
              <a:t>        随着信息化技术在教育领域中的作用日益提升，财政部对教育领域信息技术的建设投入也不断提升。</a:t>
            </a:r>
            <a:r>
              <a:rPr lang="en-US" altLang="zh-CN" sz="2000" b="0" i="0" dirty="0">
                <a:solidFill>
                  <a:srgbClr val="404040"/>
                </a:solidFill>
                <a:effectLst/>
                <a:latin typeface="Arial" panose="020B0604020202020204" pitchFamily="34" charset="0"/>
              </a:rPr>
              <a:t>2021</a:t>
            </a:r>
            <a:r>
              <a:rPr lang="zh-CN" altLang="en-US" sz="2000" b="0" i="0" dirty="0">
                <a:solidFill>
                  <a:srgbClr val="404040"/>
                </a:solidFill>
                <a:effectLst/>
                <a:latin typeface="Arial" panose="020B0604020202020204" pitchFamily="34" charset="0"/>
              </a:rPr>
              <a:t>年中国教育信息化的教育财政投入超</a:t>
            </a:r>
            <a:r>
              <a:rPr lang="en-US" altLang="zh-CN" sz="2000" b="0" i="0" dirty="0">
                <a:solidFill>
                  <a:srgbClr val="404040"/>
                </a:solidFill>
                <a:effectLst/>
                <a:latin typeface="Arial" panose="020B0604020202020204" pitchFamily="34" charset="0"/>
              </a:rPr>
              <a:t>4000</a:t>
            </a:r>
            <a:r>
              <a:rPr lang="zh-CN" altLang="en-US" sz="2000" b="0" i="0" dirty="0">
                <a:solidFill>
                  <a:srgbClr val="404040"/>
                </a:solidFill>
                <a:effectLst/>
                <a:latin typeface="Arial" panose="020B0604020202020204" pitchFamily="34" charset="0"/>
              </a:rPr>
              <a:t>亿元。</a:t>
            </a:r>
            <a:endParaRPr lang="zh-CN" altLang="en-US" sz="2000" dirty="0">
              <a:solidFill>
                <a:schemeClr val="tx1">
                  <a:lumMod val="65000"/>
                  <a:lumOff val="35000"/>
                </a:schemeClr>
              </a:solidFill>
              <a:latin typeface="+mn-lt"/>
              <a:ea typeface="+mn-ea"/>
            </a:endParaRPr>
          </a:p>
        </p:txBody>
      </p:sp>
      <p:pic>
        <p:nvPicPr>
          <p:cNvPr id="21" name="图片 20">
            <a:extLst>
              <a:ext uri="{FF2B5EF4-FFF2-40B4-BE49-F238E27FC236}">
                <a16:creationId xmlns:a16="http://schemas.microsoft.com/office/drawing/2014/main" id="{64C057CD-B427-0F42-162B-8EC2C6070A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3675" y="3028951"/>
            <a:ext cx="7696200" cy="3584860"/>
          </a:xfrm>
          <a:prstGeom prst="rect">
            <a:avLst/>
          </a:prstGeom>
        </p:spPr>
      </p:pic>
    </p:spTree>
    <p:extLst>
      <p:ext uri="{BB962C8B-B14F-4D97-AF65-F5344CB8AC3E}">
        <p14:creationId xmlns:p14="http://schemas.microsoft.com/office/powerpoint/2010/main" val="1874264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64C089C-0935-5E44-B9F7-7E9F84DDBA17}"/>
              </a:ext>
            </a:extLst>
          </p:cNvPr>
          <p:cNvSpPr>
            <a:spLocks noGrp="1"/>
          </p:cNvSpPr>
          <p:nvPr>
            <p:ph type="title"/>
          </p:nvPr>
        </p:nvSpPr>
        <p:spPr/>
        <p:txBody>
          <a:bodyPr/>
          <a:lstStyle/>
          <a:p>
            <a:r>
              <a:rPr kumimoji="1" lang="zh-CN" altLang="en-US" sz="1800" b="0" dirty="0">
                <a:ln w="0"/>
                <a:solidFill>
                  <a:schemeClr val="accent1"/>
                </a:solidFill>
                <a:effectLst>
                  <a:outerShdw blurRad="38100" dist="25400" dir="5400000" algn="ctr" rotWithShape="0">
                    <a:srgbClr val="6E747A">
                      <a:alpha val="43000"/>
                    </a:srgbClr>
                  </a:outerShdw>
                </a:effectLst>
              </a:rPr>
              <a:t>在线教育需求分析背景</a:t>
            </a:r>
          </a:p>
        </p:txBody>
      </p:sp>
      <p:sp>
        <p:nvSpPr>
          <p:cNvPr id="4" name="文本占位符 3">
            <a:extLst>
              <a:ext uri="{FF2B5EF4-FFF2-40B4-BE49-F238E27FC236}">
                <a16:creationId xmlns:a16="http://schemas.microsoft.com/office/drawing/2014/main" id="{6CF94E84-6F22-C942-A1D4-BA6A5DBD17DC}"/>
              </a:ext>
            </a:extLst>
          </p:cNvPr>
          <p:cNvSpPr>
            <a:spLocks noGrp="1"/>
          </p:cNvSpPr>
          <p:nvPr>
            <p:ph type="body" sz="quarter" idx="10"/>
          </p:nvPr>
        </p:nvSpPr>
        <p:spPr>
          <a:xfrm>
            <a:off x="543558" y="761380"/>
            <a:ext cx="10747674" cy="761378"/>
          </a:xfrm>
        </p:spPr>
        <p:txBody>
          <a:bodyPr/>
          <a:lstStyle/>
          <a:p>
            <a:r>
              <a:rPr kumimoji="1" lang="zh-CN" altLang="en-US" sz="2400" dirty="0"/>
              <a:t>（二）市场需求方面</a:t>
            </a:r>
          </a:p>
        </p:txBody>
      </p:sp>
      <p:sp>
        <p:nvSpPr>
          <p:cNvPr id="18" name="文本框 17">
            <a:extLst>
              <a:ext uri="{FF2B5EF4-FFF2-40B4-BE49-F238E27FC236}">
                <a16:creationId xmlns:a16="http://schemas.microsoft.com/office/drawing/2014/main" id="{E4ED4109-7D62-0076-DC9F-7FCC427F28F8}"/>
              </a:ext>
            </a:extLst>
          </p:cNvPr>
          <p:cNvSpPr txBox="1"/>
          <p:nvPr/>
        </p:nvSpPr>
        <p:spPr>
          <a:xfrm>
            <a:off x="261937" y="1437384"/>
            <a:ext cx="11436511" cy="1323439"/>
          </a:xfrm>
          <a:prstGeom prst="rect">
            <a:avLst/>
          </a:prstGeom>
          <a:noFill/>
        </p:spPr>
        <p:txBody>
          <a:bodyPr wrap="square" rtlCol="0">
            <a:spAutoFit/>
          </a:bodyPr>
          <a:lstStyle/>
          <a:p>
            <a:pPr fontAlgn="auto">
              <a:spcBef>
                <a:spcPts val="0"/>
              </a:spcBef>
              <a:spcAft>
                <a:spcPts val="0"/>
              </a:spcAft>
            </a:pPr>
            <a:r>
              <a:rPr lang="zh-CN" altLang="en-US" sz="2000" b="0" i="0" dirty="0">
                <a:solidFill>
                  <a:srgbClr val="404040"/>
                </a:solidFill>
                <a:effectLst/>
                <a:latin typeface="+mn-ea"/>
              </a:rPr>
              <a:t>    国民受教育意愿提升以及</a:t>
            </a:r>
            <a:r>
              <a:rPr lang="en-US" altLang="zh-CN" sz="2000" b="0" i="0" dirty="0">
                <a:solidFill>
                  <a:srgbClr val="404040"/>
                </a:solidFill>
                <a:effectLst/>
                <a:latin typeface="+mn-ea"/>
              </a:rPr>
              <a:t>2020</a:t>
            </a:r>
            <a:r>
              <a:rPr lang="zh-CN" altLang="en-US" sz="2000" b="0" i="0" dirty="0">
                <a:solidFill>
                  <a:srgbClr val="404040"/>
                </a:solidFill>
                <a:effectLst/>
                <a:latin typeface="+mn-ea"/>
              </a:rPr>
              <a:t>年在疫情推动下，在线教育需求激增，在线教育用户规模的快速增长。</a:t>
            </a:r>
            <a:endParaRPr lang="en-US" altLang="zh-CN" sz="2000" b="0" i="0" dirty="0">
              <a:solidFill>
                <a:srgbClr val="404040"/>
              </a:solidFill>
              <a:effectLst/>
              <a:latin typeface="+mn-ea"/>
            </a:endParaRPr>
          </a:p>
          <a:p>
            <a:pPr fontAlgn="auto">
              <a:spcBef>
                <a:spcPts val="0"/>
              </a:spcBef>
              <a:spcAft>
                <a:spcPts val="0"/>
              </a:spcAft>
            </a:pPr>
            <a:r>
              <a:rPr lang="en-US" altLang="zh-CN" sz="2000" dirty="0">
                <a:solidFill>
                  <a:srgbClr val="404040"/>
                </a:solidFill>
                <a:latin typeface="+mn-ea"/>
              </a:rPr>
              <a:t>    </a:t>
            </a:r>
            <a:r>
              <a:rPr lang="en-US" altLang="zh-CN" sz="2000" b="0" i="0" dirty="0">
                <a:solidFill>
                  <a:srgbClr val="404040"/>
                </a:solidFill>
                <a:effectLst/>
                <a:latin typeface="+mn-ea"/>
              </a:rPr>
              <a:t>2020</a:t>
            </a:r>
            <a:r>
              <a:rPr lang="zh-CN" altLang="en-US" sz="2000" b="0" i="0" dirty="0">
                <a:solidFill>
                  <a:srgbClr val="404040"/>
                </a:solidFill>
                <a:effectLst/>
                <a:latin typeface="+mn-ea"/>
              </a:rPr>
              <a:t>年中国在线教育行业用户规模达到</a:t>
            </a:r>
            <a:r>
              <a:rPr lang="en-US" altLang="zh-CN" sz="2000" b="0" i="0" dirty="0">
                <a:solidFill>
                  <a:srgbClr val="404040"/>
                </a:solidFill>
                <a:effectLst/>
                <a:latin typeface="+mn-ea"/>
              </a:rPr>
              <a:t>3.42</a:t>
            </a:r>
            <a:r>
              <a:rPr lang="zh-CN" altLang="en-US" sz="2000" b="0" i="0" dirty="0">
                <a:solidFill>
                  <a:srgbClr val="404040"/>
                </a:solidFill>
                <a:effectLst/>
                <a:latin typeface="+mn-ea"/>
              </a:rPr>
              <a:t>亿人，同比增长</a:t>
            </a:r>
            <a:r>
              <a:rPr lang="en-US" altLang="zh-CN" sz="2000" b="0" i="0" dirty="0">
                <a:solidFill>
                  <a:srgbClr val="404040"/>
                </a:solidFill>
                <a:effectLst/>
                <a:latin typeface="+mn-ea"/>
              </a:rPr>
              <a:t>27.13%</a:t>
            </a:r>
            <a:r>
              <a:rPr lang="zh-CN" altLang="en-US" sz="2000" b="0" i="0" dirty="0">
                <a:solidFill>
                  <a:srgbClr val="404040"/>
                </a:solidFill>
                <a:effectLst/>
                <a:latin typeface="+mn-ea"/>
              </a:rPr>
              <a:t>；</a:t>
            </a:r>
            <a:r>
              <a:rPr lang="en-US" altLang="zh-CN" sz="2000" b="0" i="0" dirty="0">
                <a:solidFill>
                  <a:srgbClr val="404040"/>
                </a:solidFill>
                <a:effectLst/>
                <a:latin typeface="+mn-ea"/>
              </a:rPr>
              <a:t>2021</a:t>
            </a:r>
            <a:r>
              <a:rPr lang="zh-CN" altLang="en-US" sz="2000" b="0" i="0" dirty="0">
                <a:solidFill>
                  <a:srgbClr val="404040"/>
                </a:solidFill>
                <a:effectLst/>
                <a:latin typeface="+mn-ea"/>
              </a:rPr>
              <a:t>年中国在线教育行业用户规模</a:t>
            </a:r>
            <a:r>
              <a:rPr lang="en-US" altLang="zh-CN" sz="2000" b="0" i="0" dirty="0">
                <a:solidFill>
                  <a:srgbClr val="404040"/>
                </a:solidFill>
                <a:effectLst/>
                <a:latin typeface="+mn-ea"/>
              </a:rPr>
              <a:t>2.98</a:t>
            </a:r>
            <a:r>
              <a:rPr lang="zh-CN" altLang="en-US" sz="2000" b="0" i="0" dirty="0">
                <a:solidFill>
                  <a:srgbClr val="404040"/>
                </a:solidFill>
                <a:effectLst/>
                <a:latin typeface="+mn-ea"/>
              </a:rPr>
              <a:t>亿人，较</a:t>
            </a:r>
            <a:r>
              <a:rPr lang="en-US" altLang="zh-CN" sz="2000" b="0" i="0" dirty="0">
                <a:solidFill>
                  <a:srgbClr val="404040"/>
                </a:solidFill>
                <a:effectLst/>
                <a:latin typeface="+mn-ea"/>
              </a:rPr>
              <a:t>2020</a:t>
            </a:r>
            <a:r>
              <a:rPr lang="zh-CN" altLang="en-US" sz="2000" b="0" i="0" dirty="0">
                <a:solidFill>
                  <a:srgbClr val="404040"/>
                </a:solidFill>
                <a:effectLst/>
                <a:latin typeface="+mn-ea"/>
              </a:rPr>
              <a:t>年有所下降。</a:t>
            </a:r>
            <a:endParaRPr lang="zh-CN" altLang="en-US" sz="2000" dirty="0">
              <a:solidFill>
                <a:schemeClr val="tx1">
                  <a:lumMod val="65000"/>
                  <a:lumOff val="35000"/>
                </a:schemeClr>
              </a:solidFill>
              <a:latin typeface="+mn-ea"/>
            </a:endParaRPr>
          </a:p>
        </p:txBody>
      </p:sp>
      <p:pic>
        <p:nvPicPr>
          <p:cNvPr id="6" name="图片 5">
            <a:extLst>
              <a:ext uri="{FF2B5EF4-FFF2-40B4-BE49-F238E27FC236}">
                <a16:creationId xmlns:a16="http://schemas.microsoft.com/office/drawing/2014/main" id="{F873EE7A-70E1-8CD2-26AC-9C9D96EB2F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9294" y="2960141"/>
            <a:ext cx="7696200" cy="3626042"/>
          </a:xfrm>
          <a:prstGeom prst="rect">
            <a:avLst/>
          </a:prstGeom>
        </p:spPr>
      </p:pic>
    </p:spTree>
    <p:extLst>
      <p:ext uri="{BB962C8B-B14F-4D97-AF65-F5344CB8AC3E}">
        <p14:creationId xmlns:p14="http://schemas.microsoft.com/office/powerpoint/2010/main" val="3706887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64C089C-0935-5E44-B9F7-7E9F84DDBA17}"/>
              </a:ext>
            </a:extLst>
          </p:cNvPr>
          <p:cNvSpPr>
            <a:spLocks noGrp="1"/>
          </p:cNvSpPr>
          <p:nvPr>
            <p:ph type="title"/>
          </p:nvPr>
        </p:nvSpPr>
        <p:spPr/>
        <p:txBody>
          <a:bodyPr/>
          <a:lstStyle/>
          <a:p>
            <a:r>
              <a:rPr kumimoji="1" lang="zh-CN" altLang="en-US" sz="1800" b="0" dirty="0">
                <a:ln w="0"/>
                <a:solidFill>
                  <a:schemeClr val="accent1"/>
                </a:solidFill>
                <a:effectLst>
                  <a:outerShdw blurRad="38100" dist="25400" dir="5400000" algn="ctr" rotWithShape="0">
                    <a:srgbClr val="6E747A">
                      <a:alpha val="43000"/>
                    </a:srgbClr>
                  </a:outerShdw>
                </a:effectLst>
              </a:rPr>
              <a:t>在线教育需求分析背景</a:t>
            </a:r>
          </a:p>
        </p:txBody>
      </p:sp>
      <p:sp>
        <p:nvSpPr>
          <p:cNvPr id="4" name="文本占位符 3">
            <a:extLst>
              <a:ext uri="{FF2B5EF4-FFF2-40B4-BE49-F238E27FC236}">
                <a16:creationId xmlns:a16="http://schemas.microsoft.com/office/drawing/2014/main" id="{6CF94E84-6F22-C942-A1D4-BA6A5DBD17DC}"/>
              </a:ext>
            </a:extLst>
          </p:cNvPr>
          <p:cNvSpPr>
            <a:spLocks noGrp="1"/>
          </p:cNvSpPr>
          <p:nvPr>
            <p:ph type="body" sz="quarter" idx="10"/>
          </p:nvPr>
        </p:nvSpPr>
        <p:spPr>
          <a:xfrm>
            <a:off x="543558" y="761380"/>
            <a:ext cx="10747674" cy="761378"/>
          </a:xfrm>
        </p:spPr>
        <p:txBody>
          <a:bodyPr/>
          <a:lstStyle/>
          <a:p>
            <a:r>
              <a:rPr kumimoji="1" lang="zh-CN" altLang="en-US" sz="2400" dirty="0"/>
              <a:t>（三）互联网普及率增长方面</a:t>
            </a:r>
          </a:p>
        </p:txBody>
      </p:sp>
      <p:sp>
        <p:nvSpPr>
          <p:cNvPr id="18" name="文本框 17">
            <a:extLst>
              <a:ext uri="{FF2B5EF4-FFF2-40B4-BE49-F238E27FC236}">
                <a16:creationId xmlns:a16="http://schemas.microsoft.com/office/drawing/2014/main" id="{E4ED4109-7D62-0076-DC9F-7FCC427F28F8}"/>
              </a:ext>
            </a:extLst>
          </p:cNvPr>
          <p:cNvSpPr txBox="1"/>
          <p:nvPr/>
        </p:nvSpPr>
        <p:spPr>
          <a:xfrm>
            <a:off x="261937" y="1437384"/>
            <a:ext cx="11436511" cy="1323439"/>
          </a:xfrm>
          <a:prstGeom prst="rect">
            <a:avLst/>
          </a:prstGeom>
          <a:noFill/>
        </p:spPr>
        <p:txBody>
          <a:bodyPr wrap="square" rtlCol="0">
            <a:spAutoFit/>
          </a:bodyPr>
          <a:lstStyle/>
          <a:p>
            <a:pPr fontAlgn="auto">
              <a:spcBef>
                <a:spcPts val="0"/>
              </a:spcBef>
              <a:spcAft>
                <a:spcPts val="0"/>
              </a:spcAft>
            </a:pPr>
            <a:r>
              <a:rPr lang="zh-CN" altLang="en-US" sz="2000" b="0" i="0" dirty="0">
                <a:solidFill>
                  <a:srgbClr val="404040"/>
                </a:solidFill>
                <a:effectLst/>
                <a:latin typeface="+mn-ea"/>
              </a:rPr>
              <a:t>    近年来中国网民规模不断扩大，互联网普及率连年上升，使在线教育拥有广阔的市场基础。</a:t>
            </a:r>
            <a:endParaRPr lang="en-US" altLang="zh-CN" sz="2000" b="0" i="0" dirty="0">
              <a:solidFill>
                <a:srgbClr val="404040"/>
              </a:solidFill>
              <a:effectLst/>
              <a:latin typeface="+mn-ea"/>
            </a:endParaRPr>
          </a:p>
          <a:p>
            <a:pPr fontAlgn="auto">
              <a:spcBef>
                <a:spcPts val="0"/>
              </a:spcBef>
              <a:spcAft>
                <a:spcPts val="0"/>
              </a:spcAft>
            </a:pPr>
            <a:endParaRPr lang="en-US" altLang="zh-CN" sz="2000" b="0" i="0" dirty="0">
              <a:solidFill>
                <a:srgbClr val="404040"/>
              </a:solidFill>
              <a:effectLst/>
              <a:latin typeface="+mn-ea"/>
            </a:endParaRPr>
          </a:p>
          <a:p>
            <a:pPr fontAlgn="auto">
              <a:spcBef>
                <a:spcPts val="0"/>
              </a:spcBef>
              <a:spcAft>
                <a:spcPts val="0"/>
              </a:spcAft>
            </a:pPr>
            <a:r>
              <a:rPr lang="en-US" altLang="zh-CN" sz="2000" dirty="0">
                <a:solidFill>
                  <a:srgbClr val="404040"/>
                </a:solidFill>
                <a:latin typeface="+mn-ea"/>
              </a:rPr>
              <a:t>    </a:t>
            </a:r>
            <a:r>
              <a:rPr lang="en-US" altLang="zh-CN" sz="2000" b="0" i="0" dirty="0">
                <a:solidFill>
                  <a:srgbClr val="404040"/>
                </a:solidFill>
                <a:effectLst/>
                <a:latin typeface="Arial" panose="020B0604020202020204" pitchFamily="34" charset="0"/>
              </a:rPr>
              <a:t>2020</a:t>
            </a:r>
            <a:r>
              <a:rPr lang="zh-CN" altLang="en-US" sz="2000" b="0" i="0" dirty="0">
                <a:solidFill>
                  <a:srgbClr val="404040"/>
                </a:solidFill>
                <a:effectLst/>
                <a:latin typeface="Arial" panose="020B0604020202020204" pitchFamily="34" charset="0"/>
              </a:rPr>
              <a:t>年中国在线教育市场规模增长至</a:t>
            </a:r>
            <a:r>
              <a:rPr lang="en-US" altLang="zh-CN" sz="2000" b="0" i="0" dirty="0">
                <a:solidFill>
                  <a:srgbClr val="404040"/>
                </a:solidFill>
                <a:effectLst/>
                <a:latin typeface="Arial" panose="020B0604020202020204" pitchFamily="34" charset="0"/>
              </a:rPr>
              <a:t>4328</a:t>
            </a:r>
            <a:r>
              <a:rPr lang="zh-CN" altLang="en-US" sz="2000" b="0" i="0" dirty="0">
                <a:solidFill>
                  <a:srgbClr val="404040"/>
                </a:solidFill>
                <a:effectLst/>
                <a:latin typeface="Arial" panose="020B0604020202020204" pitchFamily="34" charset="0"/>
              </a:rPr>
              <a:t>亿元，同比增长</a:t>
            </a:r>
            <a:r>
              <a:rPr lang="en-US" altLang="zh-CN" sz="2000" b="0" i="0" dirty="0">
                <a:solidFill>
                  <a:srgbClr val="404040"/>
                </a:solidFill>
                <a:effectLst/>
                <a:latin typeface="Arial" panose="020B0604020202020204" pitchFamily="34" charset="0"/>
              </a:rPr>
              <a:t>24.79%</a:t>
            </a:r>
            <a:r>
              <a:rPr lang="zh-CN" altLang="en-US" sz="2000" b="0" i="0" dirty="0">
                <a:solidFill>
                  <a:srgbClr val="404040"/>
                </a:solidFill>
                <a:effectLst/>
                <a:latin typeface="Arial" panose="020B0604020202020204" pitchFamily="34" charset="0"/>
              </a:rPr>
              <a:t>；</a:t>
            </a:r>
            <a:r>
              <a:rPr lang="en-US" altLang="zh-CN" sz="2000" b="0" i="0" dirty="0">
                <a:solidFill>
                  <a:srgbClr val="404040"/>
                </a:solidFill>
                <a:effectLst/>
                <a:latin typeface="Arial" panose="020B0604020202020204" pitchFamily="34" charset="0"/>
              </a:rPr>
              <a:t>2021</a:t>
            </a:r>
            <a:r>
              <a:rPr lang="zh-CN" altLang="en-US" sz="2000" b="0" i="0" dirty="0">
                <a:solidFill>
                  <a:srgbClr val="404040"/>
                </a:solidFill>
                <a:effectLst/>
                <a:latin typeface="Arial" panose="020B0604020202020204" pitchFamily="34" charset="0"/>
              </a:rPr>
              <a:t>年在线教育市场规模约</a:t>
            </a:r>
            <a:r>
              <a:rPr lang="en-US" altLang="zh-CN" sz="2000" b="0" i="0" dirty="0">
                <a:solidFill>
                  <a:srgbClr val="404040"/>
                </a:solidFill>
                <a:effectLst/>
                <a:latin typeface="Arial" panose="020B0604020202020204" pitchFamily="34" charset="0"/>
              </a:rPr>
              <a:t>3220</a:t>
            </a:r>
            <a:r>
              <a:rPr lang="zh-CN" altLang="en-US" sz="2000" b="0" i="0" dirty="0">
                <a:solidFill>
                  <a:srgbClr val="404040"/>
                </a:solidFill>
                <a:effectLst/>
                <a:latin typeface="Arial" panose="020B0604020202020204" pitchFamily="34" charset="0"/>
              </a:rPr>
              <a:t>亿元，同比下滑</a:t>
            </a:r>
            <a:r>
              <a:rPr lang="en-US" altLang="zh-CN" sz="2000" b="0" i="0" dirty="0">
                <a:solidFill>
                  <a:srgbClr val="404040"/>
                </a:solidFill>
                <a:effectLst/>
                <a:latin typeface="Arial" panose="020B0604020202020204" pitchFamily="34" charset="0"/>
              </a:rPr>
              <a:t>25.61%</a:t>
            </a:r>
            <a:r>
              <a:rPr lang="zh-CN" altLang="en-US" sz="2000" b="0" i="0" dirty="0">
                <a:solidFill>
                  <a:srgbClr val="404040"/>
                </a:solidFill>
                <a:effectLst/>
                <a:latin typeface="Arial" panose="020B0604020202020204" pitchFamily="34" charset="0"/>
              </a:rPr>
              <a:t>。</a:t>
            </a:r>
            <a:endParaRPr lang="zh-CN" altLang="en-US" sz="2000" dirty="0">
              <a:solidFill>
                <a:schemeClr val="tx1">
                  <a:lumMod val="65000"/>
                  <a:lumOff val="35000"/>
                </a:schemeClr>
              </a:solidFill>
              <a:latin typeface="+mn-ea"/>
            </a:endParaRPr>
          </a:p>
        </p:txBody>
      </p:sp>
      <p:sp>
        <p:nvSpPr>
          <p:cNvPr id="2" name="Rectangle 1">
            <a:extLst>
              <a:ext uri="{FF2B5EF4-FFF2-40B4-BE49-F238E27FC236}">
                <a16:creationId xmlns:a16="http://schemas.microsoft.com/office/drawing/2014/main" id="{9752572A-EAEF-6860-4E3C-BE73A0833707}"/>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latin typeface="Arial" panose="020B0604020202020204" pitchFamily="34" charset="0"/>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7" name="图片 6">
            <a:extLst>
              <a:ext uri="{FF2B5EF4-FFF2-40B4-BE49-F238E27FC236}">
                <a16:creationId xmlns:a16="http://schemas.microsoft.com/office/drawing/2014/main" id="{64E9E18D-9FBD-F6F2-D8C3-7D418B46E7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9295" y="2878930"/>
            <a:ext cx="7696200" cy="3597275"/>
          </a:xfrm>
          <a:prstGeom prst="rect">
            <a:avLst/>
          </a:prstGeom>
        </p:spPr>
      </p:pic>
    </p:spTree>
    <p:extLst>
      <p:ext uri="{BB962C8B-B14F-4D97-AF65-F5344CB8AC3E}">
        <p14:creationId xmlns:p14="http://schemas.microsoft.com/office/powerpoint/2010/main" val="3974683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DC7A42-DEB9-4846-9885-EF1F65B29AB4}"/>
              </a:ext>
            </a:extLst>
          </p:cNvPr>
          <p:cNvSpPr>
            <a:spLocks noGrp="1"/>
          </p:cNvSpPr>
          <p:nvPr>
            <p:ph type="title"/>
          </p:nvPr>
        </p:nvSpPr>
        <p:spPr/>
        <p:txBody>
          <a:bodyPr/>
          <a:lstStyle/>
          <a:p>
            <a:r>
              <a:rPr kumimoji="1" lang="zh-CN" altLang="en-US" dirty="0"/>
              <a:t>在线教育行业的优势和机遇</a:t>
            </a:r>
          </a:p>
        </p:txBody>
      </p:sp>
      <p:sp>
        <p:nvSpPr>
          <p:cNvPr id="3" name="文本占位符 2">
            <a:extLst>
              <a:ext uri="{FF2B5EF4-FFF2-40B4-BE49-F238E27FC236}">
                <a16:creationId xmlns:a16="http://schemas.microsoft.com/office/drawing/2014/main" id="{DC0D98B5-82FB-804B-8565-7E31DD4B40B6}"/>
              </a:ext>
            </a:extLst>
          </p:cNvPr>
          <p:cNvSpPr>
            <a:spLocks noGrp="1"/>
          </p:cNvSpPr>
          <p:nvPr>
            <p:ph type="body" sz="quarter" idx="10"/>
          </p:nvPr>
        </p:nvSpPr>
        <p:spPr/>
        <p:txBody>
          <a:bodyPr/>
          <a:lstStyle/>
          <a:p>
            <a:r>
              <a:rPr kumimoji="1" lang="en-US" altLang="zh-CN" dirty="0"/>
              <a:t>02</a:t>
            </a:r>
            <a:endParaRPr kumimoji="1" lang="zh-CN" altLang="en-US" dirty="0"/>
          </a:p>
        </p:txBody>
      </p:sp>
    </p:spTree>
    <p:extLst>
      <p:ext uri="{BB962C8B-B14F-4D97-AF65-F5344CB8AC3E}">
        <p14:creationId xmlns:p14="http://schemas.microsoft.com/office/powerpoint/2010/main" val="4126922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64C089C-0935-5E44-B9F7-7E9F84DDBA17}"/>
              </a:ext>
            </a:extLst>
          </p:cNvPr>
          <p:cNvSpPr>
            <a:spLocks noGrp="1"/>
          </p:cNvSpPr>
          <p:nvPr>
            <p:ph type="title"/>
          </p:nvPr>
        </p:nvSpPr>
        <p:spPr/>
        <p:txBody>
          <a:bodyPr/>
          <a:lstStyle/>
          <a:p>
            <a:r>
              <a:rPr kumimoji="1" lang="zh-CN" altLang="en-US" sz="1800" b="0" dirty="0">
                <a:ln w="0"/>
                <a:solidFill>
                  <a:schemeClr val="accent1"/>
                </a:solidFill>
                <a:effectLst>
                  <a:outerShdw blurRad="38100" dist="25400" dir="5400000" algn="ctr" rotWithShape="0">
                    <a:srgbClr val="6E747A">
                      <a:alpha val="43000"/>
                    </a:srgbClr>
                  </a:outerShdw>
                </a:effectLst>
              </a:rPr>
              <a:t>在线教育行业的优势和机遇</a:t>
            </a:r>
          </a:p>
        </p:txBody>
      </p:sp>
      <p:sp>
        <p:nvSpPr>
          <p:cNvPr id="4" name="文本占位符 3">
            <a:extLst>
              <a:ext uri="{FF2B5EF4-FFF2-40B4-BE49-F238E27FC236}">
                <a16:creationId xmlns:a16="http://schemas.microsoft.com/office/drawing/2014/main" id="{6CF94E84-6F22-C942-A1D4-BA6A5DBD17DC}"/>
              </a:ext>
            </a:extLst>
          </p:cNvPr>
          <p:cNvSpPr>
            <a:spLocks noGrp="1"/>
          </p:cNvSpPr>
          <p:nvPr>
            <p:ph type="body" sz="quarter" idx="10"/>
          </p:nvPr>
        </p:nvSpPr>
        <p:spPr/>
        <p:txBody>
          <a:bodyPr/>
          <a:lstStyle/>
          <a:p>
            <a:r>
              <a:rPr kumimoji="1" lang="zh-CN" altLang="en-US" sz="2400" dirty="0"/>
              <a:t>（一）优势</a:t>
            </a:r>
          </a:p>
        </p:txBody>
      </p:sp>
      <p:sp>
        <p:nvSpPr>
          <p:cNvPr id="5" name="文本占位符 4">
            <a:extLst>
              <a:ext uri="{FF2B5EF4-FFF2-40B4-BE49-F238E27FC236}">
                <a16:creationId xmlns:a16="http://schemas.microsoft.com/office/drawing/2014/main" id="{D7F516C2-EDEB-82DB-5DB2-F47956C9E968}"/>
              </a:ext>
            </a:extLst>
          </p:cNvPr>
          <p:cNvSpPr>
            <a:spLocks noGrp="1"/>
          </p:cNvSpPr>
          <p:nvPr>
            <p:ph type="body" sz="quarter" idx="11"/>
          </p:nvPr>
        </p:nvSpPr>
        <p:spPr>
          <a:xfrm>
            <a:off x="710880" y="1656000"/>
            <a:ext cx="10561958" cy="2237343"/>
          </a:xfrm>
        </p:spPr>
        <p:txBody>
          <a:bodyPr/>
          <a:lstStyle/>
          <a:p>
            <a:r>
              <a:rPr lang="en-US" altLang="zh-CN" sz="2000" dirty="0"/>
              <a:t>        </a:t>
            </a:r>
          </a:p>
          <a:p>
            <a:r>
              <a:rPr lang="en-US" altLang="zh-CN" sz="2000" dirty="0"/>
              <a:t>        </a:t>
            </a:r>
            <a:r>
              <a:rPr lang="zh-CN" altLang="en-US" sz="2000" dirty="0"/>
              <a:t>传统的教育模式，在教育信息传授的过程中会受到时间、空间等各方面因素的制约，此外，还存在着较高的教育成本，做到“因材施教”也是相当困难的。而今，在线教育却解决了这些问题。</a:t>
            </a:r>
          </a:p>
        </p:txBody>
      </p:sp>
      <p:sp>
        <p:nvSpPr>
          <p:cNvPr id="18" name="文本框 17">
            <a:extLst>
              <a:ext uri="{FF2B5EF4-FFF2-40B4-BE49-F238E27FC236}">
                <a16:creationId xmlns:a16="http://schemas.microsoft.com/office/drawing/2014/main" id="{E4ED4109-7D62-0076-DC9F-7FCC427F28F8}"/>
              </a:ext>
            </a:extLst>
          </p:cNvPr>
          <p:cNvSpPr txBox="1"/>
          <p:nvPr/>
        </p:nvSpPr>
        <p:spPr>
          <a:xfrm>
            <a:off x="640555" y="2774671"/>
            <a:ext cx="11436511" cy="400110"/>
          </a:xfrm>
          <a:prstGeom prst="rect">
            <a:avLst/>
          </a:prstGeom>
          <a:noFill/>
        </p:spPr>
        <p:txBody>
          <a:bodyPr wrap="square" rtlCol="0">
            <a:spAutoFit/>
          </a:bodyPr>
          <a:lstStyle/>
          <a:p>
            <a:pPr fontAlgn="auto">
              <a:spcBef>
                <a:spcPts val="0"/>
              </a:spcBef>
              <a:spcAft>
                <a:spcPts val="0"/>
              </a:spcAft>
            </a:pPr>
            <a:r>
              <a:rPr lang="zh-CN" altLang="en-US" sz="2000" b="0" i="0" dirty="0">
                <a:solidFill>
                  <a:srgbClr val="404040"/>
                </a:solidFill>
                <a:effectLst/>
                <a:latin typeface="+mn-ea"/>
              </a:rPr>
              <a:t>    </a:t>
            </a:r>
            <a:endParaRPr lang="zh-CN" altLang="en-US" sz="2000" dirty="0">
              <a:solidFill>
                <a:schemeClr val="tx1">
                  <a:lumMod val="65000"/>
                  <a:lumOff val="35000"/>
                </a:schemeClr>
              </a:solidFill>
              <a:latin typeface="+mn-ea"/>
            </a:endParaRPr>
          </a:p>
        </p:txBody>
      </p:sp>
      <p:sp>
        <p:nvSpPr>
          <p:cNvPr id="2" name="Rectangle 1">
            <a:extLst>
              <a:ext uri="{FF2B5EF4-FFF2-40B4-BE49-F238E27FC236}">
                <a16:creationId xmlns:a16="http://schemas.microsoft.com/office/drawing/2014/main" id="{9752572A-EAEF-6860-4E3C-BE73A0833707}"/>
              </a:ext>
            </a:extLst>
          </p:cNvPr>
          <p:cNvSpPr>
            <a:spLocks noChangeArrowheads="1"/>
          </p:cNvSpPr>
          <p:nvPr/>
        </p:nvSpPr>
        <p:spPr bwMode="auto">
          <a:xfrm>
            <a:off x="0" y="-14948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latin typeface="Arial" panose="020B0604020202020204" pitchFamily="34" charset="0"/>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41110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64C089C-0935-5E44-B9F7-7E9F84DDBA17}"/>
              </a:ext>
            </a:extLst>
          </p:cNvPr>
          <p:cNvSpPr>
            <a:spLocks noGrp="1"/>
          </p:cNvSpPr>
          <p:nvPr>
            <p:ph type="title"/>
          </p:nvPr>
        </p:nvSpPr>
        <p:spPr/>
        <p:txBody>
          <a:bodyPr/>
          <a:lstStyle/>
          <a:p>
            <a:r>
              <a:rPr kumimoji="1" lang="zh-CN" altLang="en-US" sz="1800" b="0" dirty="0">
                <a:ln w="0"/>
                <a:solidFill>
                  <a:schemeClr val="accent1"/>
                </a:solidFill>
                <a:effectLst>
                  <a:outerShdw blurRad="38100" dist="25400" dir="5400000" algn="ctr" rotWithShape="0">
                    <a:srgbClr val="6E747A">
                      <a:alpha val="43000"/>
                    </a:srgbClr>
                  </a:outerShdw>
                </a:effectLst>
              </a:rPr>
              <a:t>在线教育行业的优势和机遇</a:t>
            </a:r>
          </a:p>
        </p:txBody>
      </p:sp>
      <p:sp>
        <p:nvSpPr>
          <p:cNvPr id="4" name="文本占位符 3">
            <a:extLst>
              <a:ext uri="{FF2B5EF4-FFF2-40B4-BE49-F238E27FC236}">
                <a16:creationId xmlns:a16="http://schemas.microsoft.com/office/drawing/2014/main" id="{6CF94E84-6F22-C942-A1D4-BA6A5DBD17DC}"/>
              </a:ext>
            </a:extLst>
          </p:cNvPr>
          <p:cNvSpPr>
            <a:spLocks noGrp="1"/>
          </p:cNvSpPr>
          <p:nvPr>
            <p:ph type="body" sz="quarter" idx="10"/>
          </p:nvPr>
        </p:nvSpPr>
        <p:spPr/>
        <p:txBody>
          <a:bodyPr/>
          <a:lstStyle/>
          <a:p>
            <a:r>
              <a:rPr kumimoji="1" lang="zh-CN" altLang="en-US" sz="2400" dirty="0"/>
              <a:t>（一）优势</a:t>
            </a:r>
          </a:p>
        </p:txBody>
      </p:sp>
      <p:sp>
        <p:nvSpPr>
          <p:cNvPr id="5" name="文本占位符 4">
            <a:extLst>
              <a:ext uri="{FF2B5EF4-FFF2-40B4-BE49-F238E27FC236}">
                <a16:creationId xmlns:a16="http://schemas.microsoft.com/office/drawing/2014/main" id="{D7F516C2-EDEB-82DB-5DB2-F47956C9E968}"/>
              </a:ext>
            </a:extLst>
          </p:cNvPr>
          <p:cNvSpPr>
            <a:spLocks noGrp="1"/>
          </p:cNvSpPr>
          <p:nvPr>
            <p:ph type="body" sz="quarter" idx="11"/>
          </p:nvPr>
        </p:nvSpPr>
        <p:spPr>
          <a:xfrm>
            <a:off x="710880" y="1656001"/>
            <a:ext cx="10561958" cy="1044338"/>
          </a:xfrm>
        </p:spPr>
        <p:txBody>
          <a:bodyPr/>
          <a:lstStyle/>
          <a:p>
            <a:pPr fontAlgn="auto">
              <a:spcBef>
                <a:spcPts val="0"/>
              </a:spcBef>
              <a:spcAft>
                <a:spcPts val="0"/>
              </a:spcAft>
            </a:pPr>
            <a:r>
              <a:rPr lang="en-US" altLang="zh-CN" sz="2000" dirty="0"/>
              <a:t>        1.</a:t>
            </a:r>
            <a:r>
              <a:rPr lang="zh-CN" altLang="en-US" sz="2000" dirty="0"/>
              <a:t>在线教育降低了成本，通过在线服务打通了教育者和学习者之间的空间壁垒，并且大大的节省了时间。</a:t>
            </a:r>
            <a:endParaRPr lang="en-US" altLang="zh-CN" sz="2000" dirty="0"/>
          </a:p>
        </p:txBody>
      </p:sp>
      <p:sp>
        <p:nvSpPr>
          <p:cNvPr id="2" name="Rectangle 1">
            <a:extLst>
              <a:ext uri="{FF2B5EF4-FFF2-40B4-BE49-F238E27FC236}">
                <a16:creationId xmlns:a16="http://schemas.microsoft.com/office/drawing/2014/main" id="{9752572A-EAEF-6860-4E3C-BE73A0833707}"/>
              </a:ext>
            </a:extLst>
          </p:cNvPr>
          <p:cNvSpPr>
            <a:spLocks noChangeArrowheads="1"/>
          </p:cNvSpPr>
          <p:nvPr/>
        </p:nvSpPr>
        <p:spPr bwMode="auto">
          <a:xfrm>
            <a:off x="0" y="-14948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latin typeface="Arial" panose="020B0604020202020204" pitchFamily="34" charset="0"/>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文本框 6">
            <a:extLst>
              <a:ext uri="{FF2B5EF4-FFF2-40B4-BE49-F238E27FC236}">
                <a16:creationId xmlns:a16="http://schemas.microsoft.com/office/drawing/2014/main" id="{0BD90AB4-198B-15F7-D760-3D96EA977F18}"/>
              </a:ext>
            </a:extLst>
          </p:cNvPr>
          <p:cNvSpPr txBox="1"/>
          <p:nvPr/>
        </p:nvSpPr>
        <p:spPr>
          <a:xfrm>
            <a:off x="856058" y="2753587"/>
            <a:ext cx="10408444" cy="966547"/>
          </a:xfrm>
          <a:prstGeom prst="rect">
            <a:avLst/>
          </a:prstGeom>
          <a:noFill/>
        </p:spPr>
        <p:txBody>
          <a:bodyPr wrap="square" rtlCol="0">
            <a:spAutoFit/>
          </a:bodyPr>
          <a:lstStyle/>
          <a:p>
            <a:pPr eaLnBrk="0" hangingPunct="0">
              <a:lnSpc>
                <a:spcPct val="150000"/>
              </a:lnSpc>
              <a:defRPr/>
            </a:pPr>
            <a:r>
              <a:rPr lang="en-US" altLang="zh-CN" sz="2000" dirty="0">
                <a:solidFill>
                  <a:prstClr val="black">
                    <a:lumMod val="85000"/>
                    <a:lumOff val="15000"/>
                  </a:prstClr>
                </a:solidFill>
                <a:ea typeface="阿里巴巴普惠体" panose="00020600040101010101" pitchFamily="18" charset="-122"/>
              </a:rPr>
              <a:t>        </a:t>
            </a:r>
            <a:r>
              <a:rPr lang="en-US" altLang="zh-CN" sz="2000" dirty="0"/>
              <a:t>2.</a:t>
            </a:r>
            <a:r>
              <a:rPr lang="zh-CN" altLang="en-US" sz="2000" dirty="0">
                <a:solidFill>
                  <a:prstClr val="black">
                    <a:lumMod val="85000"/>
                    <a:lumOff val="15000"/>
                  </a:prstClr>
                </a:solidFill>
                <a:ea typeface="阿里巴巴普惠体" panose="00020600040101010101" pitchFamily="18" charset="-122"/>
              </a:rPr>
              <a:t>在线</a:t>
            </a:r>
            <a:r>
              <a:rPr kumimoji="0" lang="zh-CN" altLang="en-US" sz="2000" b="0" i="0" u="none" strike="noStrike" kern="1200" cap="none" spc="0" normalizeH="0" baseline="0" noProof="0" dirty="0">
                <a:ln>
                  <a:noFill/>
                </a:ln>
                <a:solidFill>
                  <a:prstClr val="black">
                    <a:lumMod val="85000"/>
                    <a:lumOff val="15000"/>
                  </a:prstClr>
                </a:solidFill>
                <a:effectLst/>
                <a:uLnTx/>
                <a:uFillTx/>
                <a:ea typeface="阿里巴巴普惠体" panose="00020600040101010101" pitchFamily="18" charset="-122"/>
              </a:rPr>
              <a:t>教育突破了地域的限制，使得优质的教育资源得到合理的配置。在线教育让教育</a:t>
            </a:r>
            <a:endParaRPr kumimoji="0" lang="en-US" altLang="zh-CN" sz="2000" b="0" i="0" u="none" strike="noStrike" kern="1200" cap="none" spc="0" normalizeH="0" baseline="0" noProof="0" dirty="0">
              <a:ln>
                <a:noFill/>
              </a:ln>
              <a:solidFill>
                <a:prstClr val="black">
                  <a:lumMod val="85000"/>
                  <a:lumOff val="15000"/>
                </a:prstClr>
              </a:solidFill>
              <a:effectLst/>
              <a:uLnTx/>
              <a:uFillTx/>
              <a:ea typeface="阿里巴巴普惠体" panose="00020600040101010101" pitchFamily="18" charset="-122"/>
            </a:endParaRPr>
          </a:p>
          <a:p>
            <a:pPr marL="0" marR="0" lvl="0" indent="0" algn="l" defTabSz="914400" rtl="0" eaLnBrk="0" fontAlgn="auto" latinLnBrk="0" hangingPunct="0">
              <a:lnSpc>
                <a:spcPct val="150000"/>
              </a:lnSpc>
              <a:spcBef>
                <a:spcPts val="0"/>
              </a:spcBef>
              <a:spcAft>
                <a:spcPts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prstClr val="black">
                    <a:lumMod val="85000"/>
                    <a:lumOff val="15000"/>
                  </a:prstClr>
                </a:solidFill>
                <a:effectLst/>
                <a:uLnTx/>
                <a:uFillTx/>
                <a:ea typeface="阿里巴巴普惠体" panose="00020600040101010101" pitchFamily="18" charset="-122"/>
              </a:rPr>
              <a:t>资源利用最大化。</a:t>
            </a:r>
            <a:endParaRPr kumimoji="0" lang="en-US" altLang="zh-CN" sz="2000" b="0" i="0" u="none" strike="noStrike" kern="1200" cap="none" spc="0" normalizeH="0" baseline="0" noProof="0" dirty="0">
              <a:ln>
                <a:noFill/>
              </a:ln>
              <a:solidFill>
                <a:prstClr val="black">
                  <a:lumMod val="85000"/>
                  <a:lumOff val="15000"/>
                </a:prstClr>
              </a:solidFill>
              <a:effectLst/>
              <a:uLnTx/>
              <a:uFillTx/>
              <a:ea typeface="阿里巴巴普惠体" panose="00020600040101010101" pitchFamily="18" charset="-122"/>
            </a:endParaRPr>
          </a:p>
        </p:txBody>
      </p:sp>
      <p:sp>
        <p:nvSpPr>
          <p:cNvPr id="9" name="文本框 8">
            <a:extLst>
              <a:ext uri="{FF2B5EF4-FFF2-40B4-BE49-F238E27FC236}">
                <a16:creationId xmlns:a16="http://schemas.microsoft.com/office/drawing/2014/main" id="{E130962F-409C-9DFC-2BB4-79372E94F4BD}"/>
              </a:ext>
            </a:extLst>
          </p:cNvPr>
          <p:cNvSpPr txBox="1"/>
          <p:nvPr/>
        </p:nvSpPr>
        <p:spPr>
          <a:xfrm>
            <a:off x="856058" y="4100513"/>
            <a:ext cx="10259617" cy="1428211"/>
          </a:xfrm>
          <a:prstGeom prst="rect">
            <a:avLst/>
          </a:prstGeom>
          <a:noFill/>
        </p:spPr>
        <p:txBody>
          <a:bodyPr wrap="square" rtlCol="0">
            <a:spAutoFit/>
          </a:bodyPr>
          <a:lstStyle/>
          <a:p>
            <a:pPr eaLnBrk="0" fontAlgn="auto" hangingPunct="0">
              <a:lnSpc>
                <a:spcPct val="150000"/>
              </a:lnSpc>
              <a:spcBef>
                <a:spcPts val="0"/>
              </a:spcBef>
              <a:spcAft>
                <a:spcPts val="0"/>
              </a:spcAft>
              <a:defRPr/>
            </a:pPr>
            <a:r>
              <a:rPr lang="en-US" altLang="zh-CN" sz="2000" dirty="0">
                <a:solidFill>
                  <a:prstClr val="black">
                    <a:lumMod val="85000"/>
                    <a:lumOff val="15000"/>
                  </a:prstClr>
                </a:solidFill>
                <a:ea typeface="阿里巴巴普惠体" panose="00020600040101010101" pitchFamily="18" charset="-122"/>
              </a:rPr>
              <a:t>         3.</a:t>
            </a:r>
            <a:r>
              <a:rPr lang="zh-CN" altLang="en-US" sz="2000" dirty="0">
                <a:solidFill>
                  <a:prstClr val="black">
                    <a:lumMod val="85000"/>
                    <a:lumOff val="15000"/>
                  </a:prstClr>
                </a:solidFill>
                <a:ea typeface="阿里巴巴普惠体" panose="00020600040101010101" pitchFamily="18" charset="-122"/>
              </a:rPr>
              <a:t>在线教育让学生更有自主性，学生可以自由的安排学习时间。在线教育没有固定的课堂，无论你在什么地方，都可以听课。没有老师盯着、没有严肃的课堂，学习时也会更加轻松。正是这些优势，给在线教育提供了市场。</a:t>
            </a:r>
          </a:p>
        </p:txBody>
      </p:sp>
    </p:spTree>
    <p:extLst>
      <p:ext uri="{BB962C8B-B14F-4D97-AF65-F5344CB8AC3E}">
        <p14:creationId xmlns:p14="http://schemas.microsoft.com/office/powerpoint/2010/main" val="2307239572"/>
      </p:ext>
    </p:extLst>
  </p:cSld>
  <p:clrMapOvr>
    <a:masterClrMapping/>
  </p:clrMapOvr>
</p:sld>
</file>

<file path=ppt/theme/theme1.xml><?xml version="1.0" encoding="utf-8"?>
<a:theme xmlns:a="http://schemas.openxmlformats.org/drawingml/2006/main" name="封面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目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3.xml><?xml version="1.0" encoding="utf-8"?>
<a:theme xmlns:a="http://schemas.openxmlformats.org/drawingml/2006/main" name="学习目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4.xml><?xml version="1.0" encoding="utf-8"?>
<a:theme xmlns:a="http://schemas.openxmlformats.org/drawingml/2006/main" name="章节页版式（一级+二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章节页版式（一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7.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8438</TotalTime>
  <Words>2041</Words>
  <Application>Microsoft Office PowerPoint</Application>
  <PresentationFormat>宽屏</PresentationFormat>
  <Paragraphs>184</Paragraphs>
  <Slides>36</Slides>
  <Notes>0</Notes>
  <HiddenSlides>0</HiddenSlides>
  <MMClips>0</MMClips>
  <ScaleCrop>false</ScaleCrop>
  <HeadingPairs>
    <vt:vector size="6" baseType="variant">
      <vt:variant>
        <vt:lpstr>已用的字体</vt:lpstr>
      </vt:variant>
      <vt:variant>
        <vt:i4>11</vt:i4>
      </vt:variant>
      <vt:variant>
        <vt:lpstr>主题</vt:lpstr>
      </vt:variant>
      <vt:variant>
        <vt:i4>7</vt:i4>
      </vt:variant>
      <vt:variant>
        <vt:lpstr>幻灯片标题</vt:lpstr>
      </vt:variant>
      <vt:variant>
        <vt:i4>36</vt:i4>
      </vt:variant>
    </vt:vector>
  </HeadingPairs>
  <TitlesOfParts>
    <vt:vector size="54" baseType="lpstr">
      <vt:lpstr>Alibaba PuHuiTi B</vt:lpstr>
      <vt:lpstr>Alibaba PuHuiTi M</vt:lpstr>
      <vt:lpstr>Alibaba PuHuiTi R</vt:lpstr>
      <vt:lpstr>阿里巴巴普惠体</vt:lpstr>
      <vt:lpstr>等线</vt:lpstr>
      <vt:lpstr>黑体</vt:lpstr>
      <vt:lpstr>Arial</vt:lpstr>
      <vt:lpstr>Calibri</vt:lpstr>
      <vt:lpstr>Segoe UI</vt:lpstr>
      <vt:lpstr>Verdana</vt:lpstr>
      <vt:lpstr>Wingdings</vt:lpstr>
      <vt:lpstr>封面2</vt:lpstr>
      <vt:lpstr>目录</vt:lpstr>
      <vt:lpstr>学习目标</vt:lpstr>
      <vt:lpstr>章节页版式（一级+二级标题）</vt:lpstr>
      <vt:lpstr>章节页版式（一级标题）</vt:lpstr>
      <vt:lpstr>正文设计方案</vt:lpstr>
      <vt:lpstr>5_结束页设计方案</vt:lpstr>
      <vt:lpstr>在线教育项目汇报</vt:lpstr>
      <vt:lpstr>PowerPoint 演示文稿</vt:lpstr>
      <vt:lpstr>在线教育需求分析背景</vt:lpstr>
      <vt:lpstr>在线教育需求分析背景</vt:lpstr>
      <vt:lpstr>在线教育需求分析背景</vt:lpstr>
      <vt:lpstr>在线教育需求分析背景</vt:lpstr>
      <vt:lpstr>在线教育行业的优势和机遇</vt:lpstr>
      <vt:lpstr>在线教育行业的优势和机遇</vt:lpstr>
      <vt:lpstr>在线教育行业的优势和机遇</vt:lpstr>
      <vt:lpstr>在线教育行业的优势和机遇</vt:lpstr>
      <vt:lpstr>在线教育行业的优势和机遇</vt:lpstr>
      <vt:lpstr>PowerPoint 演示文稿</vt:lpstr>
      <vt:lpstr>在线教育分析成果汇报</vt:lpstr>
      <vt:lpstr>PowerPoint 演示文稿</vt:lpstr>
      <vt:lpstr>在线教育分析成果汇报</vt:lpstr>
      <vt:lpstr>在线教育分析成果汇报</vt:lpstr>
      <vt:lpstr>在线教育分析成果汇报</vt:lpstr>
      <vt:lpstr>在线教育分析成果汇报</vt:lpstr>
      <vt:lpstr>PowerPoint 演示文稿</vt:lpstr>
      <vt:lpstr>建仓过程概述（仅全量操作）</vt:lpstr>
      <vt:lpstr>建仓过程概述</vt:lpstr>
      <vt:lpstr>建仓过程概述</vt:lpstr>
      <vt:lpstr>建仓过程概述</vt:lpstr>
      <vt:lpstr>建仓过程概述</vt:lpstr>
      <vt:lpstr>建仓过程概述</vt:lpstr>
      <vt:lpstr>建仓过程概述</vt:lpstr>
      <vt:lpstr>建仓过程概述</vt:lpstr>
      <vt:lpstr>团队的努力</vt:lpstr>
      <vt:lpstr>团队的努力</vt:lpstr>
      <vt:lpstr>团队的努力</vt:lpstr>
      <vt:lpstr>团队的努力</vt:lpstr>
      <vt:lpstr>存在的问题</vt:lpstr>
      <vt:lpstr>PowerPoint 演示文稿</vt:lpstr>
      <vt:lpstr>解决的办法，下一步学习计划</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8802</dc:creator>
  <cp:lastModifiedBy>罗 薇薇</cp:lastModifiedBy>
  <cp:revision>446</cp:revision>
  <dcterms:created xsi:type="dcterms:W3CDTF">2020-03-31T02:23:27Z</dcterms:created>
  <dcterms:modified xsi:type="dcterms:W3CDTF">2022-06-21T10:28:01Z</dcterms:modified>
</cp:coreProperties>
</file>