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9" r:id="rId7"/>
    <p:sldMasterId id="2147483675" r:id="rId8"/>
  </p:sldMasterIdLst>
  <p:notesMasterIdLst>
    <p:notesMasterId r:id="rId21"/>
  </p:notesMasterIdLst>
  <p:handoutMasterIdLst>
    <p:handoutMasterId r:id="rId22"/>
  </p:handoutMasterIdLst>
  <p:sldIdLst>
    <p:sldId id="462" r:id="rId9"/>
    <p:sldId id="541" r:id="rId10"/>
    <p:sldId id="540" r:id="rId11"/>
    <p:sldId id="573" r:id="rId12"/>
    <p:sldId id="574" r:id="rId13"/>
    <p:sldId id="575" r:id="rId14"/>
    <p:sldId id="576" r:id="rId15"/>
    <p:sldId id="543" r:id="rId16"/>
    <p:sldId id="564" r:id="rId17"/>
    <p:sldId id="567" r:id="rId18"/>
    <p:sldId id="545" r:id="rId19"/>
    <p:sldId id="264" r:id="rId20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FFFF"/>
    <a:srgbClr val="B60206"/>
    <a:srgbClr val="AD2B26"/>
    <a:srgbClr val="49504F"/>
    <a:srgbClr val="B70006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0554" autoAdjust="0"/>
  </p:normalViewPr>
  <p:slideViewPr>
    <p:cSldViewPr snapToGrid="0">
      <p:cViewPr varScale="1">
        <p:scale>
          <a:sx n="89" d="100"/>
          <a:sy n="89" d="100"/>
        </p:scale>
        <p:origin x="12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gs" Target="tags/tag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781" y="2224847"/>
            <a:ext cx="11565835" cy="1158875"/>
          </a:xfrm>
        </p:spPr>
        <p:txBody>
          <a:bodyPr/>
          <a:lstStyle/>
          <a:p>
            <a:r>
              <a:rPr lang="zh-CN" altLang="en-US" sz="6600" b="1" dirty="0"/>
              <a:t>在线教育项目汇报</a:t>
            </a:r>
            <a:endParaRPr kumimoji="1" lang="zh-CN" altLang="en-US" sz="6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3454401"/>
            <a:ext cx="10540999" cy="946149"/>
          </a:xfrm>
        </p:spPr>
        <p:txBody>
          <a:bodyPr/>
          <a:lstStyle/>
          <a:p>
            <a:r>
              <a:rPr lang="zh-CN" altLang="en-US" sz="2400" b="1" dirty="0"/>
              <a:t>深圳</a:t>
            </a:r>
            <a:r>
              <a:rPr lang="en-US" altLang="zh-CN" sz="2400" b="1" dirty="0"/>
              <a:t>-31</a:t>
            </a:r>
            <a:r>
              <a:rPr lang="zh-CN" altLang="en-US" sz="2400" b="1" dirty="0"/>
              <a:t>期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第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组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43512" y="4471229"/>
            <a:ext cx="23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在线教育分析成果汇报</a:t>
            </a:r>
            <a:endParaRPr kumimoji="1" lang="zh-CN" altLang="en-US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2400" dirty="0">
                <a:sym typeface="+mn-ea"/>
              </a:rPr>
              <a:t>（五）</a:t>
            </a:r>
            <a:r>
              <a:rPr kumimoji="1" lang="en-US" altLang="zh-CN" sz="2400" dirty="0">
                <a:sym typeface="+mn-ea"/>
              </a:rPr>
              <a:t>dwd</a:t>
            </a:r>
            <a:r>
              <a:rPr kumimoji="1" lang="en-US" altLang="zh-CN" sz="2400" dirty="0">
                <a:sym typeface="+mn-ea"/>
              </a:rPr>
              <a:t>——&gt;</a:t>
            </a:r>
            <a:r>
              <a:rPr kumimoji="1" lang="en-US" altLang="zh-CN" sz="2400" dirty="0">
                <a:sym typeface="+mn-ea"/>
              </a:rPr>
              <a:t>dws</a:t>
            </a:r>
            <a:endParaRPr kumimoji="1" lang="en-US" altLang="zh-CN" sz="2400" dirty="0">
              <a:sym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4948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1457325"/>
            <a:ext cx="5078730" cy="4976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1838960"/>
            <a:ext cx="6934200" cy="421386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142490" y="2449830"/>
            <a:ext cx="2249170" cy="6921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16225" y="2604770"/>
            <a:ext cx="1621155" cy="983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570480" y="2805430"/>
            <a:ext cx="1821180" cy="546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388235" y="2996565"/>
            <a:ext cx="2012950" cy="1220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333625" y="4881880"/>
            <a:ext cx="2076450" cy="1384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117215" y="5100320"/>
            <a:ext cx="1320165" cy="11290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936365" y="5291455"/>
            <a:ext cx="464820" cy="865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610735" y="5601970"/>
            <a:ext cx="27305" cy="5467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257165" y="3890010"/>
            <a:ext cx="90805" cy="2294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035925" y="2604770"/>
            <a:ext cx="222186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</a:rPr>
              <a:t>distinct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</a:rPr>
              <a:t>去重，然后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</a:rPr>
              <a:t>count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</a:rPr>
              <a:t>求和</a:t>
            </a:r>
            <a:endParaRPr lang="zh-CN" altLang="en-US" sz="1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67095" y="4272280"/>
            <a:ext cx="1566545" cy="27559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</a:rPr>
              <a:t>分组类型</a:t>
            </a:r>
            <a:endParaRPr lang="zh-CN" altLang="en-US" sz="1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67095" y="4547870"/>
            <a:ext cx="1566545" cy="27559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</a:rPr>
              <a:t>时间类型</a:t>
            </a:r>
            <a:endParaRPr lang="zh-CN" altLang="en-US" sz="1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126584" y="2565083"/>
            <a:ext cx="5473141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教学系统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通过大数据建模分析，我们可以得出有效的访问、咨询指标，精准为有需求的学员提供下一步更优质的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服务。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访问咨询主题看板  罗锦豪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意向主题看板 罗薇薇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有效线索主题看板 单旭辉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报名用户主题看板 易杰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出勤主题看板 程康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883535" y="1255395"/>
            <a:ext cx="6212205" cy="4346575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2000" dirty="0"/>
              <a:t>​需求一：访问客户的总数量​	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/>
              <a:t>需求二：访问客户中各区域人数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/>
              <a:t>​需求三：不同地区访问的客户中发起咨询的人数占比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/>
              <a:t>​需求四：每日客户访问量/咨询率双轴趋势图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/>
              <a:t>​需求五：​1-24h之间，每个时间段的访问客户量	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 dirty="0"/>
              <a:t>需求六：不同来源渠道的访问客户量占比</a:t>
            </a:r>
            <a:endParaRPr lang="zh-CN" altLang="en-US" sz="2000" dirty="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需求</a:t>
            </a:r>
            <a:r>
              <a:rPr lang="zh-CN" altLang="en-US" sz="2000">
                <a:sym typeface="+mn-ea"/>
              </a:rPr>
              <a:t>七：​不同搜索来源的访问客户量占比</a:t>
            </a:r>
            <a:endParaRPr lang="zh-CN" altLang="en-US" sz="2000">
              <a:sym typeface="+mn-ea"/>
            </a:endParaRPr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需求八：产生访问客户量最多的页面排行榜TOPN	</a:t>
            </a:r>
            <a:endParaRPr lang="zh-CN" altLang="en-US" sz="20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sz="1800">
                <a:sym typeface="+mn-ea"/>
              </a:rPr>
              <a:t>咨询访问主题看板</a:t>
            </a:r>
            <a:endParaRPr kumimoji="1" lang="zh-CN" altLang="en-US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4948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29895" y="200660"/>
            <a:ext cx="5419090" cy="52197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800" dirty="0">
                <a:sym typeface="+mn-ea"/>
              </a:rPr>
              <a:t>咨询访问主题看板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-246" r="26793"/>
          <a:stretch>
            <a:fillRect/>
          </a:stretch>
        </p:blipFill>
        <p:spPr>
          <a:xfrm>
            <a:off x="429895" y="937260"/>
            <a:ext cx="5081905" cy="2589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780" y="875030"/>
            <a:ext cx="4175760" cy="2651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95" y="3627120"/>
            <a:ext cx="5821680" cy="2865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915" y="3627120"/>
            <a:ext cx="4343400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290" y="2004060"/>
            <a:ext cx="4808220" cy="270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185" y="1885950"/>
            <a:ext cx="4754880" cy="3086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9895" y="200660"/>
            <a:ext cx="5419090" cy="52197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800" dirty="0">
                <a:sym typeface="+mn-ea"/>
              </a:rPr>
              <a:t>咨询访问主题看板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29895" y="200660"/>
            <a:ext cx="5419090" cy="52197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800" dirty="0">
                <a:sym typeface="+mn-ea"/>
              </a:rPr>
              <a:t>咨询访问主题看板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655" y="1682750"/>
            <a:ext cx="4610100" cy="3147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660" y="1640840"/>
            <a:ext cx="4556760" cy="3230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29895" y="200660"/>
            <a:ext cx="5419090" cy="52197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800" dirty="0">
                <a:sym typeface="+mn-ea"/>
              </a:rPr>
              <a:t>咨询访问主题看板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785" y="817880"/>
            <a:ext cx="5646420" cy="5532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在线教育分析成果汇报</a:t>
            </a:r>
            <a:endParaRPr kumimoji="1" lang="zh-CN" altLang="en-US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4948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3"/>
          <p:cNvSpPr>
            <a:spLocks noGrp="1"/>
          </p:cNvSpPr>
          <p:nvPr/>
        </p:nvSpPr>
        <p:spPr>
          <a:xfrm>
            <a:off x="710565" y="982345"/>
            <a:ext cx="2156460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建模分析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4705" y="2166620"/>
            <a:ext cx="2045335" cy="718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07745" y="2303145"/>
            <a:ext cx="1685925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数据源mysql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4" name="直接箭头连接符 13"/>
          <p:cNvCxnSpPr>
            <a:stCxn id="5" idx="3"/>
            <a:endCxn id="16" idx="1"/>
          </p:cNvCxnSpPr>
          <p:nvPr/>
        </p:nvCxnSpPr>
        <p:spPr>
          <a:xfrm>
            <a:off x="2860040" y="2526030"/>
            <a:ext cx="121348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73525" y="2167255"/>
            <a:ext cx="2045335" cy="718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81220" y="2327275"/>
            <a:ext cx="829945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ods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842260" y="2134870"/>
            <a:ext cx="128460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只增加时间字段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147435" y="2501900"/>
            <a:ext cx="153162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707630" y="2167890"/>
            <a:ext cx="2045335" cy="718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258810" y="2327910"/>
            <a:ext cx="922020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dwd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81420" y="2144395"/>
            <a:ext cx="1351280" cy="27559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数据清洗、转换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3" name="直接箭头连接符 22"/>
          <p:cNvCxnSpPr>
            <a:stCxn id="20" idx="2"/>
          </p:cNvCxnSpPr>
          <p:nvPr/>
        </p:nvCxnSpPr>
        <p:spPr>
          <a:xfrm>
            <a:off x="8730615" y="2886075"/>
            <a:ext cx="2540" cy="1033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709535" y="3919220"/>
            <a:ext cx="2045335" cy="718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260715" y="4079240"/>
            <a:ext cx="922020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dwb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71585" y="3172460"/>
            <a:ext cx="2292350" cy="46037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不需要提前聚合数据，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固没有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dwb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6188075" y="2887345"/>
            <a:ext cx="1518920" cy="13925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rot="19140000">
            <a:off x="6118860" y="3290570"/>
            <a:ext cx="1107440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获取需求数据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73525" y="3920490"/>
            <a:ext cx="2045335" cy="718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624705" y="4080510"/>
            <a:ext cx="922020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dws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在线教育分析成果汇报</a:t>
            </a:r>
            <a:endParaRPr kumimoji="1" lang="zh-CN" altLang="en-US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2400" dirty="0">
                <a:sym typeface="+mn-ea"/>
              </a:rPr>
              <a:t>（五）</a:t>
            </a:r>
            <a:r>
              <a:rPr kumimoji="1" lang="en-US" altLang="zh-CN" sz="2400" dirty="0">
                <a:sym typeface="+mn-ea"/>
              </a:rPr>
              <a:t>ods——&gt;</a:t>
            </a:r>
            <a:r>
              <a:rPr kumimoji="1" lang="en-US" altLang="zh-CN" sz="2400" dirty="0">
                <a:sym typeface="+mn-ea"/>
              </a:rPr>
              <a:t>dwd</a:t>
            </a:r>
            <a:endParaRPr kumimoji="1" lang="en-US" altLang="zh-CN" sz="2400" dirty="0">
              <a:sym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4948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3"/>
          <p:cNvSpPr>
            <a:spLocks noGrp="1"/>
          </p:cNvSpPr>
          <p:nvPr/>
        </p:nvSpPr>
        <p:spPr>
          <a:xfrm>
            <a:off x="1077595" y="1645920"/>
            <a:ext cx="2156460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数据</a:t>
            </a:r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清洗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5680" y="1591945"/>
            <a:ext cx="7239000" cy="5708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不需要清洗数据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5680" y="3003550"/>
            <a:ext cx="8350250" cy="26092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将create_time 转化为 yearinfo,quarterinfo,monthinfo,dayinfo,hourinfo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实现：substr(create_time, 12, 2) as hourinfo,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substr(create_time, 1, 4) as yearinfo,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quarter(create_time) as  quarterinfo,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substr(create_time, 6, 2) as monthinfo,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substr(create_time, 9, 2) as dayinfo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占位符 3"/>
          <p:cNvSpPr>
            <a:spLocks noGrp="1"/>
          </p:cNvSpPr>
          <p:nvPr/>
        </p:nvSpPr>
        <p:spPr>
          <a:xfrm>
            <a:off x="1077595" y="3003550"/>
            <a:ext cx="2156460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数据转换</a:t>
            </a:r>
            <a:endParaRPr kumimoji="1"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4068,&quot;width&quot;:10932}"/>
</p:tagLst>
</file>

<file path=ppt/tags/tag2.xml><?xml version="1.0" encoding="utf-8"?>
<p:tagLst xmlns:p="http://schemas.openxmlformats.org/presentationml/2006/main">
  <p:tag name="COMMONDATA" val="eyJoZGlkIjoiYzc1N2FlZTlmNDhjMjE1NzA4M2UzNzczZDJkNDAwZWE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WPS 演示</Application>
  <PresentationFormat>宽屏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12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楷体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在线教育项目汇报</vt:lpstr>
      <vt:lpstr>PowerPoint 演示文稿</vt:lpstr>
      <vt:lpstr>在线教育分析成果汇报</vt:lpstr>
      <vt:lpstr>PowerPoint 演示文稿</vt:lpstr>
      <vt:lpstr>PowerPoint 演示文稿</vt:lpstr>
      <vt:lpstr>PowerPoint 演示文稿</vt:lpstr>
      <vt:lpstr>PowerPoint 演示文稿</vt:lpstr>
      <vt:lpstr>在线教育分析成果汇报</vt:lpstr>
      <vt:lpstr>在线教育分析成果汇报</vt:lpstr>
      <vt:lpstr>在线教育分析成果汇报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</cp:lastModifiedBy>
  <cp:revision>455</cp:revision>
  <dcterms:created xsi:type="dcterms:W3CDTF">2020-03-31T02:23:00Z</dcterms:created>
  <dcterms:modified xsi:type="dcterms:W3CDTF">2022-06-22T05:23:56Z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7F1D5DDE76B64223A73161554EB2EFC3</vt:lpwstr>
  </property>
  <property fmtid="{D5CDD505-2E9C-101B-9397-08002B2CF9AE}" pid="3" name="KSOProductBuildVer">
    <vt:lpwstr>2052-11.1.0.11744</vt:lpwstr>
  </property>
</Properties>
</file>