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4" r:id="rId5"/>
    <p:sldMasterId id="2147483656" r:id="rId6"/>
    <p:sldMasterId id="2147483659" r:id="rId7"/>
    <p:sldMasterId id="2147483675" r:id="rId8"/>
  </p:sldMasterIdLst>
  <p:notesMasterIdLst>
    <p:notesMasterId r:id="rId23"/>
  </p:notesMasterIdLst>
  <p:handoutMasterIdLst>
    <p:handoutMasterId r:id="rId24"/>
  </p:handoutMasterIdLst>
  <p:sldIdLst>
    <p:sldId id="462" r:id="rId9"/>
    <p:sldId id="541" r:id="rId10"/>
    <p:sldId id="540" r:id="rId11"/>
    <p:sldId id="542" r:id="rId12"/>
    <p:sldId id="565" r:id="rId13"/>
    <p:sldId id="543" r:id="rId14"/>
    <p:sldId id="580" r:id="rId15"/>
    <p:sldId id="573" r:id="rId16"/>
    <p:sldId id="564" r:id="rId17"/>
    <p:sldId id="566" r:id="rId18"/>
    <p:sldId id="567" r:id="rId19"/>
    <p:sldId id="568" r:id="rId20"/>
    <p:sldId id="545" r:id="rId21"/>
    <p:sldId id="264" r:id="rId22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FFFFFF"/>
    <a:srgbClr val="B60206"/>
    <a:srgbClr val="AD2B26"/>
    <a:srgbClr val="49504F"/>
    <a:srgbClr val="B70006"/>
    <a:srgbClr val="919191"/>
    <a:srgbClr val="333333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90554" autoAdjust="0"/>
  </p:normalViewPr>
  <p:slideViewPr>
    <p:cSldViewPr snapToGrid="0">
      <p:cViewPr varScale="1">
        <p:scale>
          <a:sx n="89" d="100"/>
          <a:sy n="89" d="100"/>
        </p:scale>
        <p:origin x="120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0" Type="http://schemas.openxmlformats.org/officeDocument/2006/relationships/tags" Target="tags/tag3.xml"/><Relationship Id="rId3" Type="http://schemas.openxmlformats.org/officeDocument/2006/relationships/slideMaster" Target="slideMasters/slideMaster2.xml"/><Relationship Id="rId29" Type="http://schemas.openxmlformats.org/officeDocument/2006/relationships/customXml" Target="../customXml/item1.xml"/><Relationship Id="rId28" Type="http://schemas.openxmlformats.org/officeDocument/2006/relationships/customXmlProps" Target="../customXml/itemProps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7" Type="http://schemas.openxmlformats.org/officeDocument/2006/relationships/theme" Target="../theme/theme6.xml"/><Relationship Id="rId16" Type="http://schemas.openxmlformats.org/officeDocument/2006/relationships/image" Target="../media/image4.png"/><Relationship Id="rId15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8.png"/><Relationship Id="rId2" Type="http://schemas.openxmlformats.org/officeDocument/2006/relationships/slide" Target="slide6.xml"/><Relationship Id="rId1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9.png"/><Relationship Id="rId2" Type="http://schemas.openxmlformats.org/officeDocument/2006/relationships/slide" Target="slide6.xml"/><Relationship Id="rId1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0.png"/><Relationship Id="rId2" Type="http://schemas.openxmlformats.org/officeDocument/2006/relationships/slide" Target="slide6.xml"/><Relationship Id="rId1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hyperlink" Target="&#65288;&#32599;&#34183;&#34183;&#65289;&#28145;&#22323;-31&#26399;-&#31532;6&#32452;&#22312;&#32447;&#25945;&#32946;&#39033;&#30446;&#27719;&#25253;.pptx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openxmlformats.org/officeDocument/2006/relationships/slide" Target="slide12.xml"/><Relationship Id="rId4" Type="http://schemas.openxmlformats.org/officeDocument/2006/relationships/slide" Target="slide11.xml"/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" Target="slide6.xml"/><Relationship Id="rId1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" Target="slide6.xml"/><Relationship Id="rId1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781" y="2224847"/>
            <a:ext cx="11565835" cy="1158875"/>
          </a:xfrm>
        </p:spPr>
        <p:txBody>
          <a:bodyPr/>
          <a:lstStyle/>
          <a:p>
            <a:r>
              <a:rPr lang="zh-CN" altLang="en-US" sz="6600" b="1" dirty="0"/>
              <a:t>在线教育项目汇报</a:t>
            </a:r>
            <a:endParaRPr kumimoji="1" lang="zh-CN" altLang="en-US" sz="66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8200" y="3454401"/>
            <a:ext cx="10540999" cy="946149"/>
          </a:xfrm>
        </p:spPr>
        <p:txBody>
          <a:bodyPr/>
          <a:lstStyle/>
          <a:p>
            <a:r>
              <a:rPr lang="zh-CN" altLang="en-US" sz="2400" b="1" dirty="0"/>
              <a:t>深圳</a:t>
            </a:r>
            <a:r>
              <a:rPr lang="en-US" altLang="zh-CN" sz="2400" b="1" dirty="0"/>
              <a:t>-31</a:t>
            </a:r>
            <a:r>
              <a:rPr lang="zh-CN" altLang="en-US" sz="2400" b="1" dirty="0"/>
              <a:t>期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第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组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243512" y="4471229"/>
            <a:ext cx="230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22</a:t>
            </a:r>
            <a:r>
              <a:rPr lang="zh-CN" altLang="en-US" dirty="0"/>
              <a:t>日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在线教育分析成果汇报</a:t>
            </a:r>
            <a:endParaRPr kumimoji="1" lang="zh-CN" altLang="en-US" sz="18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sz="2400" dirty="0">
                <a:sym typeface="+mn-ea"/>
              </a:rPr>
              <a:t>（五）</a:t>
            </a:r>
            <a:r>
              <a:rPr kumimoji="1" lang="en-US" altLang="zh-CN" sz="2400" dirty="0">
                <a:sym typeface="+mn-ea"/>
              </a:rPr>
              <a:t>dwd——&gt;dwm</a:t>
            </a:r>
            <a:endParaRPr kumimoji="1" lang="en-US" altLang="zh-CN" sz="2400" dirty="0">
              <a:sym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4948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占位符 3"/>
          <p:cNvSpPr>
            <a:spLocks noGrp="1"/>
          </p:cNvSpPr>
          <p:nvPr/>
        </p:nvSpPr>
        <p:spPr>
          <a:xfrm>
            <a:off x="1459230" y="2419350"/>
            <a:ext cx="2156460" cy="5168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200" dirty="0">
                <a:latin typeface="楷体" panose="02010609060101010101" charset="-122"/>
                <a:ea typeface="楷体" panose="02010609060101010101" charset="-122"/>
                <a:sym typeface="+mn-ea"/>
              </a:rPr>
              <a:t>聚合</a:t>
            </a:r>
            <a:endParaRPr kumimoji="1" lang="zh-CN" altLang="en-US" sz="32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76370" y="939800"/>
            <a:ext cx="7239000" cy="3291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学生打卡记录表：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添加出勤标记：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signin_time_type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上午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1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下午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晚上</a:t>
            </a:r>
            <a:endParaRPr lang="zh-CN" altLang="en-US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添加迟到标记：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late_type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上午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1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下午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2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晚上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学生请假状态表：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添加请假标记：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leave_type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上午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1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下午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2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全天</a:t>
            </a:r>
            <a:endParaRPr lang="zh-CN" altLang="en-US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文本占位符 3">
            <a:hlinkClick r:id="rId1" action="ppaction://hlinksldjump"/>
          </p:cNvPr>
          <p:cNvSpPr>
            <a:spLocks noGrp="1"/>
          </p:cNvSpPr>
          <p:nvPr/>
        </p:nvSpPr>
        <p:spPr>
          <a:xfrm>
            <a:off x="288925" y="5929630"/>
            <a:ext cx="565785" cy="5168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200" dirty="0">
                <a:latin typeface="楷体" panose="02010609060101010101" charset="-122"/>
                <a:ea typeface="楷体" panose="02010609060101010101" charset="-122"/>
                <a:sym typeface="+mn-ea"/>
                <a:hlinkClick r:id="rId2" action="ppaction://hlinksldjump"/>
              </a:rPr>
              <a:t>①</a:t>
            </a:r>
            <a:endParaRPr kumimoji="1" lang="zh-CN" altLang="en-US" sz="32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655" y="4532630"/>
            <a:ext cx="10378440" cy="20421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在线教育分析成果汇报</a:t>
            </a:r>
            <a:endParaRPr kumimoji="1" lang="zh-CN" altLang="en-US" sz="18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sz="2400" dirty="0">
                <a:sym typeface="+mn-ea"/>
              </a:rPr>
              <a:t>（五）</a:t>
            </a:r>
            <a:r>
              <a:rPr kumimoji="1" lang="en-US" altLang="zh-CN" sz="2400" dirty="0">
                <a:sym typeface="+mn-ea"/>
              </a:rPr>
              <a:t>dw</a:t>
            </a:r>
            <a:r>
              <a:rPr kumimoji="1" lang="en-US" altLang="zh-CN" sz="2400" dirty="0">
                <a:sym typeface="+mn-ea"/>
              </a:rPr>
              <a:t>m——&gt;</a:t>
            </a:r>
            <a:r>
              <a:rPr kumimoji="1" lang="en-US" altLang="zh-CN" sz="2400" dirty="0">
                <a:sym typeface="+mn-ea"/>
              </a:rPr>
              <a:t>dws</a:t>
            </a:r>
            <a:endParaRPr kumimoji="1" lang="en-US" altLang="zh-CN" sz="2400" dirty="0">
              <a:sym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4948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占位符 3"/>
          <p:cNvSpPr>
            <a:spLocks noGrp="1"/>
          </p:cNvSpPr>
          <p:nvPr/>
        </p:nvSpPr>
        <p:spPr>
          <a:xfrm>
            <a:off x="1615440" y="3404870"/>
            <a:ext cx="2156460" cy="5168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200" dirty="0">
                <a:latin typeface="楷体" panose="02010609060101010101" charset="-122"/>
                <a:ea typeface="楷体" panose="02010609060101010101" charset="-122"/>
                <a:sym typeface="+mn-ea"/>
              </a:rPr>
              <a:t>计算</a:t>
            </a:r>
            <a:endParaRPr kumimoji="1" lang="zh-CN" altLang="en-US" sz="32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23665" y="1457325"/>
            <a:ext cx="7239000" cy="2009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edu_attendence_dws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			出勤人数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edu_late_dws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				迟到人数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edu_leave_dws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				请假人数表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edu_truant_dws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				旷课人数表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占位符 3">
            <a:hlinkClick r:id="rId1" action="ppaction://hlinksldjump"/>
          </p:cNvPr>
          <p:cNvSpPr>
            <a:spLocks noGrp="1"/>
          </p:cNvSpPr>
          <p:nvPr/>
        </p:nvSpPr>
        <p:spPr>
          <a:xfrm>
            <a:off x="1049655" y="5646420"/>
            <a:ext cx="565785" cy="5168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200" dirty="0">
                <a:latin typeface="楷体" panose="02010609060101010101" charset="-122"/>
                <a:ea typeface="楷体" panose="02010609060101010101" charset="-122"/>
                <a:sym typeface="+mn-ea"/>
                <a:hlinkClick r:id="rId2" action="ppaction://hlinksldjump"/>
              </a:rPr>
              <a:t>①</a:t>
            </a:r>
            <a:endParaRPr kumimoji="1" lang="zh-CN" altLang="en-US" sz="32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10" name="文本占位符 3"/>
          <p:cNvSpPr>
            <a:spLocks noGrp="1"/>
          </p:cNvSpPr>
          <p:nvPr/>
        </p:nvSpPr>
        <p:spPr>
          <a:xfrm>
            <a:off x="3876040" y="3452495"/>
            <a:ext cx="2886075" cy="5168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例</a:t>
            </a:r>
            <a:r>
              <a:rPr kumimoji="1" lang="en-US" altLang="zh-CN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:</a:t>
            </a:r>
            <a:r>
              <a:rPr kumimoji="1" lang="zh-CN" altLang="en-US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计算出勤人数</a:t>
            </a:r>
            <a:r>
              <a:rPr kumimoji="1" lang="zh-CN" altLang="en-US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部分</a:t>
            </a:r>
            <a:endParaRPr kumimoji="1" lang="zh-CN" altLang="en-US" sz="20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040" y="3921760"/>
            <a:ext cx="7002780" cy="25831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在线教育分析成果汇报</a:t>
            </a:r>
            <a:endParaRPr kumimoji="1" lang="zh-CN" altLang="en-US" sz="18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sz="2400" dirty="0">
                <a:sym typeface="+mn-ea"/>
              </a:rPr>
              <a:t>（五）</a:t>
            </a:r>
            <a:r>
              <a:rPr kumimoji="1" lang="en-US" altLang="zh-CN" sz="2400" dirty="0">
                <a:sym typeface="+mn-ea"/>
              </a:rPr>
              <a:t>dws——&gt;dm</a:t>
            </a:r>
            <a:endParaRPr kumimoji="1" lang="en-US" altLang="zh-CN" sz="2400" dirty="0">
              <a:sym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4948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占位符 3"/>
          <p:cNvSpPr>
            <a:spLocks noGrp="1"/>
          </p:cNvSpPr>
          <p:nvPr/>
        </p:nvSpPr>
        <p:spPr>
          <a:xfrm>
            <a:off x="1193165" y="3404870"/>
            <a:ext cx="2156460" cy="5168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200" dirty="0">
                <a:latin typeface="楷体" panose="02010609060101010101" charset="-122"/>
                <a:ea typeface="楷体" panose="02010609060101010101" charset="-122"/>
                <a:sym typeface="+mn-ea"/>
              </a:rPr>
              <a:t>最终</a:t>
            </a:r>
            <a:r>
              <a:rPr kumimoji="1" lang="zh-CN" altLang="en-US" sz="3200" dirty="0">
                <a:latin typeface="楷体" panose="02010609060101010101" charset="-122"/>
                <a:ea typeface="楷体" panose="02010609060101010101" charset="-122"/>
                <a:sym typeface="+mn-ea"/>
              </a:rPr>
              <a:t>结果</a:t>
            </a:r>
            <a:endParaRPr kumimoji="1" lang="zh-CN" altLang="en-US" sz="32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11" name="文本占位符 3">
            <a:hlinkClick r:id="rId1" action="ppaction://hlinksldjump"/>
          </p:cNvPr>
          <p:cNvSpPr>
            <a:spLocks noGrp="1"/>
          </p:cNvSpPr>
          <p:nvPr/>
        </p:nvSpPr>
        <p:spPr>
          <a:xfrm>
            <a:off x="1049655" y="5646420"/>
            <a:ext cx="565785" cy="5168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200" dirty="0">
                <a:latin typeface="楷体" panose="02010609060101010101" charset="-122"/>
                <a:ea typeface="楷体" panose="02010609060101010101" charset="-122"/>
                <a:sym typeface="+mn-ea"/>
                <a:hlinkClick r:id="rId2" action="ppaction://hlinksldjump"/>
              </a:rPr>
              <a:t>①</a:t>
            </a:r>
            <a:endParaRPr kumimoji="1" lang="zh-CN" altLang="en-US" sz="32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345" y="1645920"/>
            <a:ext cx="8900160" cy="44348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126584" y="2841943"/>
            <a:ext cx="5473141" cy="175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ea typeface="+mn-ea"/>
              </a:rPr>
              <a:t>  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ea typeface="+mn-ea"/>
              </a:rPr>
              <a:t>教学系统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ea typeface="+mn-ea"/>
              </a:rPr>
              <a:t>通过大数据建模分析，我们可以得出有效的数据指标，为学员提供更优质的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ea typeface="+mn-ea"/>
              </a:rPr>
              <a:t>服务。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41025" y="5682615"/>
            <a:ext cx="851535" cy="460375"/>
          </a:xfrm>
          <a:prstGeom prst="rect">
            <a:avLst/>
          </a:prstGeom>
          <a:noFill/>
        </p:spPr>
        <p:txBody>
          <a:bodyPr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1" action="ppaction://hlinkfile"/>
              </a:rPr>
              <a:t>返回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访问咨询主题看板  罗锦豪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意向主题看板 罗薇薇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有效线索主题看板 单旭辉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报名用户主题看板 易杰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出勤主题看板 程康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625215" y="1509395"/>
            <a:ext cx="4199255" cy="4346575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sz="2000" dirty="0"/>
              <a:t>​	需求一：班级出勤人数</a:t>
            </a:r>
            <a:endParaRPr lang="zh-CN" altLang="en-US" sz="2000" dirty="0"/>
          </a:p>
          <a:p>
            <a:pPr marL="0" indent="0" algn="l">
              <a:buNone/>
            </a:pPr>
            <a:r>
              <a:rPr lang="zh-CN" altLang="en-US" sz="2000" dirty="0"/>
              <a:t>​	需求二：班级出勤率</a:t>
            </a:r>
            <a:endParaRPr lang="zh-CN" altLang="en-US" sz="2000" dirty="0"/>
          </a:p>
          <a:p>
            <a:pPr marL="0" indent="0" algn="l">
              <a:buNone/>
            </a:pPr>
            <a:r>
              <a:rPr lang="zh-CN" altLang="en-US" sz="2000" dirty="0"/>
              <a:t>​	需求三：班级迟到人数</a:t>
            </a:r>
            <a:endParaRPr lang="zh-CN" altLang="en-US" sz="2000" dirty="0"/>
          </a:p>
          <a:p>
            <a:pPr marL="0" indent="0" algn="l">
              <a:buNone/>
            </a:pPr>
            <a:r>
              <a:rPr lang="zh-CN" altLang="en-US" sz="2000" dirty="0"/>
              <a:t>​	需求四：班级迟到率</a:t>
            </a:r>
            <a:endParaRPr lang="zh-CN" altLang="en-US" sz="2000" dirty="0"/>
          </a:p>
          <a:p>
            <a:pPr marL="0" indent="0" algn="l">
              <a:buNone/>
            </a:pPr>
            <a:r>
              <a:rPr lang="zh-CN" altLang="en-US" sz="2000" dirty="0"/>
              <a:t>​	需求五：​班级请假人数	</a:t>
            </a:r>
            <a:endParaRPr lang="zh-CN" altLang="en-US" sz="2000" dirty="0"/>
          </a:p>
          <a:p>
            <a:pPr marL="0" indent="0" algn="l">
              <a:buNone/>
            </a:pPr>
            <a:r>
              <a:rPr sz="2000" dirty="0"/>
              <a:t>	</a:t>
            </a:r>
            <a:r>
              <a:rPr lang="zh-CN" altLang="en-US" sz="2000" dirty="0"/>
              <a:t>需求六：班级请假率</a:t>
            </a:r>
            <a:endParaRPr lang="zh-CN" altLang="en-US" sz="2000" dirty="0"/>
          </a:p>
          <a:p>
            <a:pPr marL="0" indent="0" algn="l">
              <a:buNone/>
            </a:pPr>
            <a:r>
              <a:rPr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需求</a:t>
            </a:r>
            <a:r>
              <a:rPr lang="zh-CN" altLang="en-US" sz="2000">
                <a:sym typeface="+mn-ea"/>
              </a:rPr>
              <a:t>七：​班级旷课人数	</a:t>
            </a:r>
            <a:endParaRPr lang="zh-CN" altLang="en-US" sz="2000" dirty="0"/>
          </a:p>
          <a:p>
            <a:pPr marL="0" indent="0" algn="l">
              <a:buNone/>
            </a:pPr>
            <a:r>
              <a:rPr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需求八：班级旷课率	</a:t>
            </a:r>
            <a:endParaRPr lang="zh-CN" altLang="en-US" sz="200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在线教育分析成果汇报</a:t>
            </a:r>
            <a:endParaRPr kumimoji="1" lang="zh-CN" altLang="en-US" sz="18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sz="2400" dirty="0"/>
              <a:t>（</a:t>
            </a:r>
            <a:r>
              <a:rPr kumimoji="1" lang="zh-CN" altLang="en-US" sz="2400" dirty="0"/>
              <a:t>五）出勤主题看板</a:t>
            </a:r>
            <a:endParaRPr kumimoji="1" lang="zh-CN" altLang="en-US" sz="2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4948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在线教育分析成果汇报</a:t>
            </a:r>
            <a:endParaRPr kumimoji="1" lang="zh-CN" altLang="en-US" sz="18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sz="2400" dirty="0">
                <a:sym typeface="+mn-ea"/>
              </a:rPr>
              <a:t>（五）出勤主题看板</a:t>
            </a:r>
            <a:endParaRPr kumimoji="1" lang="zh-CN" altLang="en-US" sz="2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4948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30090" y="1457325"/>
            <a:ext cx="6605270" cy="4435475"/>
          </a:xfrm>
          <a:prstGeom prst="rect">
            <a:avLst/>
          </a:prstGeom>
        </p:spPr>
      </p:pic>
      <p:sp>
        <p:nvSpPr>
          <p:cNvPr id="25" name="文本占位符 3"/>
          <p:cNvSpPr>
            <a:spLocks noGrp="1"/>
          </p:cNvSpPr>
          <p:nvPr/>
        </p:nvSpPr>
        <p:spPr>
          <a:xfrm>
            <a:off x="1198245" y="3242310"/>
            <a:ext cx="2156460" cy="5168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200" dirty="0">
                <a:latin typeface="楷体" panose="02010609060101010101" charset="-122"/>
                <a:ea typeface="楷体" panose="02010609060101010101" charset="-122"/>
                <a:sym typeface="+mn-ea"/>
              </a:rPr>
              <a:t>需求分析</a:t>
            </a:r>
            <a:endParaRPr kumimoji="1" lang="zh-CN" altLang="en-US" sz="32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818370" y="4806315"/>
            <a:ext cx="1181100" cy="4476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115560" y="2903855"/>
            <a:ext cx="1181100" cy="44767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911090" y="4796155"/>
            <a:ext cx="1181100" cy="4476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9125585" y="2907665"/>
            <a:ext cx="1181100" cy="44767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543550" y="1391920"/>
            <a:ext cx="1181100" cy="44767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11" idx="2"/>
          </p:cNvCxnSpPr>
          <p:nvPr/>
        </p:nvCxnSpPr>
        <p:spPr>
          <a:xfrm>
            <a:off x="5501640" y="5243830"/>
            <a:ext cx="1930400" cy="10140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</p:cNvCxnSpPr>
          <p:nvPr/>
        </p:nvCxnSpPr>
        <p:spPr>
          <a:xfrm flipH="1">
            <a:off x="7519670" y="5253990"/>
            <a:ext cx="2889250" cy="9937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3"/>
          <p:cNvSpPr>
            <a:spLocks noGrp="1"/>
          </p:cNvSpPr>
          <p:nvPr/>
        </p:nvSpPr>
        <p:spPr>
          <a:xfrm>
            <a:off x="6846570" y="6120130"/>
            <a:ext cx="2156460" cy="5168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2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事实</a:t>
            </a:r>
            <a:r>
              <a:rPr kumimoji="1" lang="zh-CN" altLang="en-US" sz="32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表</a:t>
            </a:r>
            <a:endParaRPr kumimoji="1" lang="zh-CN" altLang="en-US" sz="3200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17" name="文本占位符 3"/>
          <p:cNvSpPr>
            <a:spLocks noGrp="1"/>
          </p:cNvSpPr>
          <p:nvPr/>
        </p:nvSpPr>
        <p:spPr>
          <a:xfrm>
            <a:off x="6969125" y="361950"/>
            <a:ext cx="2156460" cy="5168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200" dirty="0">
                <a:latin typeface="楷体" panose="02010609060101010101" charset="-122"/>
                <a:ea typeface="楷体" panose="02010609060101010101" charset="-122"/>
                <a:sym typeface="+mn-ea"/>
              </a:rPr>
              <a:t>维度表</a:t>
            </a:r>
            <a:endParaRPr kumimoji="1" lang="zh-CN" altLang="en-US" sz="32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cxnSp>
        <p:nvCxnSpPr>
          <p:cNvPr id="18" name="直接箭头连接符 17"/>
          <p:cNvCxnSpPr>
            <a:stCxn id="13" idx="0"/>
          </p:cNvCxnSpPr>
          <p:nvPr/>
        </p:nvCxnSpPr>
        <p:spPr>
          <a:xfrm flipV="1">
            <a:off x="6134100" y="804545"/>
            <a:ext cx="1580515" cy="5873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0"/>
          </p:cNvCxnSpPr>
          <p:nvPr/>
        </p:nvCxnSpPr>
        <p:spPr>
          <a:xfrm flipV="1">
            <a:off x="5706110" y="804545"/>
            <a:ext cx="1959610" cy="20993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7665720" y="829945"/>
            <a:ext cx="2050415" cy="20739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1" grpId="0" animBg="1"/>
      <p:bldP spid="7" grpId="0" animBg="1"/>
      <p:bldP spid="17" grpId="0"/>
      <p:bldP spid="13" grpId="0" animBg="1"/>
      <p:bldP spid="8" grpId="0" animBg="1"/>
      <p:bldP spid="12" grpId="0" animBg="1"/>
      <p:bldP spid="16" grpId="1"/>
      <p:bldP spid="11" grpId="1" animBg="1"/>
      <p:bldP spid="7" grpId="1" animBg="1"/>
      <p:bldP spid="17" grpId="1"/>
      <p:bldP spid="13" grpId="1" animBg="1"/>
      <p:bldP spid="8" grpId="1" animBg="1"/>
      <p:bldP spid="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565" y="1518920"/>
            <a:ext cx="4199255" cy="4346575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sz="2000" dirty="0"/>
              <a:t>​	需求一：班级出勤人数</a:t>
            </a:r>
            <a:endParaRPr lang="zh-CN" altLang="en-US" sz="2000" dirty="0"/>
          </a:p>
          <a:p>
            <a:pPr marL="0" indent="0" algn="l">
              <a:buNone/>
            </a:pPr>
            <a:r>
              <a:rPr lang="zh-CN" altLang="en-US" sz="2000" dirty="0"/>
              <a:t>​	需求二：班级出勤率</a:t>
            </a:r>
            <a:endParaRPr lang="zh-CN" altLang="en-US" sz="2000" dirty="0"/>
          </a:p>
          <a:p>
            <a:pPr marL="0" indent="0" algn="l">
              <a:buNone/>
            </a:pPr>
            <a:r>
              <a:rPr lang="zh-CN" altLang="en-US" sz="2000" dirty="0"/>
              <a:t>​	需求三：班级迟到人数</a:t>
            </a:r>
            <a:endParaRPr lang="zh-CN" altLang="en-US" sz="2000" dirty="0"/>
          </a:p>
          <a:p>
            <a:pPr marL="0" indent="0" algn="l">
              <a:buNone/>
            </a:pPr>
            <a:r>
              <a:rPr lang="zh-CN" altLang="en-US" sz="2000" dirty="0"/>
              <a:t>​	需求四：班级迟到率</a:t>
            </a:r>
            <a:endParaRPr lang="zh-CN" altLang="en-US" sz="2000" dirty="0"/>
          </a:p>
          <a:p>
            <a:pPr marL="0" indent="0" algn="l">
              <a:buNone/>
            </a:pPr>
            <a:r>
              <a:rPr lang="zh-CN" altLang="en-US" sz="2000" dirty="0"/>
              <a:t>​	需求五：​班级请假人数	</a:t>
            </a:r>
            <a:endParaRPr lang="zh-CN" altLang="en-US" sz="2000" dirty="0"/>
          </a:p>
          <a:p>
            <a:pPr marL="0" indent="0" algn="l">
              <a:buNone/>
            </a:pPr>
            <a:r>
              <a:rPr sz="2000" dirty="0"/>
              <a:t>	</a:t>
            </a:r>
            <a:r>
              <a:rPr lang="zh-CN" altLang="en-US" sz="2000" dirty="0"/>
              <a:t>需求六：班级请假率</a:t>
            </a:r>
            <a:endParaRPr lang="zh-CN" altLang="en-US" sz="2000" dirty="0"/>
          </a:p>
          <a:p>
            <a:pPr marL="0" indent="0" algn="l">
              <a:buNone/>
            </a:pPr>
            <a:r>
              <a:rPr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需求</a:t>
            </a:r>
            <a:r>
              <a:rPr lang="zh-CN" altLang="en-US" sz="2000">
                <a:sym typeface="+mn-ea"/>
              </a:rPr>
              <a:t>七：​班级旷课人数	</a:t>
            </a:r>
            <a:endParaRPr lang="zh-CN" altLang="en-US" sz="2000" dirty="0"/>
          </a:p>
          <a:p>
            <a:pPr marL="0" indent="0" algn="l">
              <a:buNone/>
            </a:pPr>
            <a:r>
              <a:rPr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需求八：班级旷课率	</a:t>
            </a:r>
            <a:endParaRPr lang="zh-CN" altLang="en-US" sz="200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在线教育分析成果汇报</a:t>
            </a:r>
            <a:endParaRPr kumimoji="1" lang="zh-CN" altLang="en-US" sz="18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sz="2400" dirty="0"/>
              <a:t>（</a:t>
            </a:r>
            <a:r>
              <a:rPr kumimoji="1" lang="zh-CN" altLang="en-US" sz="2400" dirty="0"/>
              <a:t>五）出勤主题看板</a:t>
            </a:r>
            <a:endParaRPr kumimoji="1" lang="zh-CN" altLang="en-US" sz="2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4948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77975" y="1583690"/>
            <a:ext cx="2759075" cy="5556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77975" y="2572385"/>
            <a:ext cx="2759075" cy="5556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77975" y="3630295"/>
            <a:ext cx="2759075" cy="5556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577975" y="4667250"/>
            <a:ext cx="2759075" cy="5556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768340" y="1518920"/>
            <a:ext cx="5661660" cy="42157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 eaLnBrk="0" fontAlgn="base" hangingPunct="0">
              <a:lnSpc>
                <a:spcPct val="150000"/>
              </a:lnSpc>
              <a:spcBef>
                <a:spcPct val="20000"/>
              </a:spcBef>
              <a:buClr>
                <a:srgbClr val="404040"/>
              </a:buClr>
              <a:buSzPct val="85000"/>
              <a:buFont typeface="+mj-lt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打卡时间在上课前40分钟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—&gt;上课时间点之内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 eaLnBrk="0" fontAlgn="base" hangingPunct="0">
              <a:lnSpc>
                <a:spcPct val="150000"/>
              </a:lnSpc>
              <a:spcBef>
                <a:spcPct val="20000"/>
              </a:spcBef>
              <a:buClr>
                <a:srgbClr val="404040"/>
              </a:buClr>
              <a:buSzPct val="85000"/>
              <a:buFont typeface="+mj-lt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出勤率=出勤人数/当日在读学员人数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 eaLnBrk="0" fontAlgn="base" hangingPunct="0">
              <a:lnSpc>
                <a:spcPct val="150000"/>
              </a:lnSpc>
              <a:spcBef>
                <a:spcPct val="20000"/>
              </a:spcBef>
              <a:buClr>
                <a:srgbClr val="404040"/>
              </a:buClr>
              <a:buSzPct val="85000"/>
              <a:buFont typeface="+mj-lt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上课10分钟后视为迟到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 eaLnBrk="0" fontAlgn="base" hangingPunct="0">
              <a:lnSpc>
                <a:spcPct val="150000"/>
              </a:lnSpc>
              <a:spcBef>
                <a:spcPct val="20000"/>
              </a:spcBef>
              <a:buClr>
                <a:srgbClr val="404040"/>
              </a:buClr>
              <a:buSzPct val="85000"/>
              <a:buFont typeface="+mj-lt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迟到率=迟到人数/当日在读学员人数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 eaLnBrk="0" fontAlgn="base" hangingPunct="0">
              <a:lnSpc>
                <a:spcPct val="150000"/>
              </a:lnSpc>
              <a:spcBef>
                <a:spcPct val="20000"/>
              </a:spcBef>
              <a:buClr>
                <a:srgbClr val="404040"/>
              </a:buClr>
              <a:buSzPct val="85000"/>
              <a:buFont typeface="+mj-lt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审核通过 未撤销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状态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有效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 eaLnBrk="0" fontAlgn="base" hangingPunct="0">
              <a:lnSpc>
                <a:spcPct val="150000"/>
              </a:lnSpc>
              <a:spcBef>
                <a:spcPct val="20000"/>
              </a:spcBef>
              <a:buClr>
                <a:srgbClr val="404040"/>
              </a:buClr>
              <a:buSzPct val="85000"/>
              <a:buFont typeface="+mj-lt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请假率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请假人数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当日在读学员人数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 eaLnBrk="0" fontAlgn="base" hangingPunct="0">
              <a:lnSpc>
                <a:spcPct val="150000"/>
              </a:lnSpc>
              <a:spcBef>
                <a:spcPct val="20000"/>
              </a:spcBef>
              <a:buClr>
                <a:srgbClr val="404040"/>
              </a:buClr>
              <a:buSzPct val="85000"/>
              <a:buFont typeface="+mj-lt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旷课人数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总人数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出勤人数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请假人数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 eaLnBrk="0" fontAlgn="base" hangingPunct="0">
              <a:lnSpc>
                <a:spcPct val="150000"/>
              </a:lnSpc>
              <a:spcBef>
                <a:spcPct val="20000"/>
              </a:spcBef>
              <a:buClr>
                <a:srgbClr val="404040"/>
              </a:buClr>
              <a:buSzPct val="85000"/>
              <a:buFont typeface="+mj-lt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旷课率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旷课人数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当日在读学员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人数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44195" y="2062480"/>
            <a:ext cx="10582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44195" y="2597785"/>
            <a:ext cx="10582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44195" y="3133090"/>
            <a:ext cx="10582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44195" y="5203825"/>
            <a:ext cx="10582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44195" y="3630295"/>
            <a:ext cx="10582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44195" y="4178300"/>
            <a:ext cx="10582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44195" y="4680585"/>
            <a:ext cx="10582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505065" y="873760"/>
            <a:ext cx="1684020" cy="521970"/>
          </a:xfrm>
          <a:prstGeom prst="rect">
            <a:avLst/>
          </a:prstGeom>
          <a:noFill/>
        </p:spPr>
        <p:txBody>
          <a:bodyPr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设计指标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74140" y="5927090"/>
            <a:ext cx="9875520" cy="5219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涉及维度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：时间维度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班级维度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学生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维度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3" grpId="0"/>
      <p:bldP spid="24" grpId="1"/>
      <p:bldP spid="13" grpId="1"/>
      <p:bldP spid="10" grpId="0" bldLvl="0" animBg="1"/>
      <p:bldP spid="8" grpId="0" bldLvl="0" animBg="1"/>
      <p:bldP spid="11" grpId="0" bldLvl="0" animBg="1"/>
      <p:bldP spid="12" grpId="0" bldLvl="0" animBg="1"/>
      <p:bldP spid="10" grpId="1" animBg="1"/>
      <p:bldP spid="8" grpId="1" animBg="1"/>
      <p:bldP spid="11" grpId="1" animBg="1"/>
      <p:bldP spid="12" grpId="1" animBg="1"/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在线教育分析成果汇报</a:t>
            </a:r>
            <a:endParaRPr kumimoji="1" lang="zh-CN" altLang="en-US" sz="18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sz="2400" dirty="0">
                <a:sym typeface="+mn-ea"/>
              </a:rPr>
              <a:t>（五）出勤主题看板</a:t>
            </a:r>
            <a:endParaRPr kumimoji="1" lang="zh-CN" altLang="en-US" sz="2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4948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ECB019B1-382A-4266-B25C-5B523AA43C14-1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4935" y="234315"/>
            <a:ext cx="6452235" cy="6858000"/>
          </a:xfrm>
          <a:prstGeom prst="rect">
            <a:avLst/>
          </a:prstGeom>
        </p:spPr>
      </p:pic>
      <p:sp>
        <p:nvSpPr>
          <p:cNvPr id="9" name="文本占位符 3"/>
          <p:cNvSpPr>
            <a:spLocks noGrp="1"/>
          </p:cNvSpPr>
          <p:nvPr/>
        </p:nvSpPr>
        <p:spPr>
          <a:xfrm>
            <a:off x="1615440" y="3404870"/>
            <a:ext cx="2156460" cy="5168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200" dirty="0">
                <a:latin typeface="楷体" panose="02010609060101010101" charset="-122"/>
                <a:ea typeface="楷体" panose="02010609060101010101" charset="-122"/>
                <a:sym typeface="+mn-ea"/>
              </a:rPr>
              <a:t>建模分析</a:t>
            </a:r>
            <a:endParaRPr kumimoji="1" lang="zh-CN" altLang="en-US" sz="32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11" name="文本占位符 3">
            <a:hlinkClick r:id="rId2" action="ppaction://hlinksldjump"/>
          </p:cNvPr>
          <p:cNvSpPr>
            <a:spLocks noGrp="1"/>
          </p:cNvSpPr>
          <p:nvPr/>
        </p:nvSpPr>
        <p:spPr>
          <a:xfrm>
            <a:off x="6552565" y="2655570"/>
            <a:ext cx="565785" cy="5168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200" dirty="0">
                <a:latin typeface="楷体" panose="02010609060101010101" charset="-122"/>
                <a:ea typeface="楷体" panose="02010609060101010101" charset="-122"/>
                <a:sym typeface="+mn-ea"/>
                <a:hlinkClick r:id="rId2" action="ppaction://hlinksldjump"/>
              </a:rPr>
              <a:t>①</a:t>
            </a:r>
            <a:endParaRPr kumimoji="1" lang="zh-CN" altLang="en-US" sz="32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12" name="文本占位符 3">
            <a:hlinkClick r:id="rId2" action="ppaction://hlinksldjump"/>
          </p:cNvPr>
          <p:cNvSpPr>
            <a:spLocks noGrp="1"/>
          </p:cNvSpPr>
          <p:nvPr/>
        </p:nvSpPr>
        <p:spPr>
          <a:xfrm>
            <a:off x="6552565" y="3820795"/>
            <a:ext cx="565785" cy="5168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200" dirty="0">
                <a:latin typeface="楷体" panose="02010609060101010101" charset="-122"/>
                <a:ea typeface="楷体" panose="02010609060101010101" charset="-122"/>
                <a:sym typeface="+mn-ea"/>
                <a:hlinkClick r:id="rId3" action="ppaction://hlinksldjump"/>
              </a:rPr>
              <a:t>②</a:t>
            </a:r>
            <a:endParaRPr kumimoji="1" lang="zh-CN" altLang="en-US" sz="32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13" name="文本占位符 3">
            <a:hlinkClick r:id="rId2" action="ppaction://hlinksldjump"/>
          </p:cNvPr>
          <p:cNvSpPr>
            <a:spLocks noGrp="1"/>
          </p:cNvSpPr>
          <p:nvPr/>
        </p:nvSpPr>
        <p:spPr>
          <a:xfrm>
            <a:off x="6552565" y="4820285"/>
            <a:ext cx="565785" cy="5168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200" dirty="0">
                <a:latin typeface="楷体" panose="02010609060101010101" charset="-122"/>
                <a:ea typeface="楷体" panose="02010609060101010101" charset="-122"/>
                <a:sym typeface="+mn-ea"/>
                <a:hlinkClick r:id="rId4" action="ppaction://hlinksldjump"/>
              </a:rPr>
              <a:t>③</a:t>
            </a:r>
            <a:endParaRPr kumimoji="1" lang="zh-CN" altLang="en-US" sz="32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15" name="文本占位符 3">
            <a:hlinkClick r:id="rId2" action="ppaction://hlinksldjump"/>
          </p:cNvPr>
          <p:cNvSpPr>
            <a:spLocks noGrp="1"/>
          </p:cNvSpPr>
          <p:nvPr/>
        </p:nvSpPr>
        <p:spPr>
          <a:xfrm>
            <a:off x="6552565" y="5758815"/>
            <a:ext cx="565785" cy="5168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200" dirty="0">
                <a:latin typeface="楷体" panose="02010609060101010101" charset="-122"/>
                <a:ea typeface="楷体" panose="02010609060101010101" charset="-122"/>
                <a:sym typeface="+mn-ea"/>
                <a:hlinkClick r:id="rId5" action="ppaction://hlinksldjump"/>
              </a:rPr>
              <a:t>④</a:t>
            </a:r>
            <a:endParaRPr kumimoji="1" lang="zh-CN" altLang="en-US" sz="32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在线教育分析成果汇报</a:t>
            </a:r>
            <a:endParaRPr kumimoji="1" lang="zh-CN" altLang="en-US" sz="18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sz="2400" dirty="0">
                <a:sym typeface="+mn-ea"/>
              </a:rPr>
              <a:t>（五）出勤主题看板</a:t>
            </a:r>
            <a:endParaRPr kumimoji="1" lang="zh-CN" altLang="en-US" sz="2400" dirty="0">
              <a:sym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4948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占位符 3"/>
          <p:cNvSpPr>
            <a:spLocks noGrp="1"/>
          </p:cNvSpPr>
          <p:nvPr/>
        </p:nvSpPr>
        <p:spPr>
          <a:xfrm>
            <a:off x="710565" y="3426460"/>
            <a:ext cx="2156460" cy="5168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200" dirty="0">
                <a:latin typeface="楷体" panose="02010609060101010101" charset="-122"/>
                <a:ea typeface="楷体" panose="02010609060101010101" charset="-122"/>
                <a:sym typeface="+mn-ea"/>
              </a:rPr>
              <a:t>优化</a:t>
            </a:r>
            <a:endParaRPr kumimoji="1" lang="zh-CN" altLang="en-US" sz="32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11" name="文本占位符 3">
            <a:hlinkClick r:id="rId1" action="ppaction://hlinksldjump"/>
          </p:cNvPr>
          <p:cNvSpPr>
            <a:spLocks noGrp="1"/>
          </p:cNvSpPr>
          <p:nvPr/>
        </p:nvSpPr>
        <p:spPr>
          <a:xfrm>
            <a:off x="2867025" y="1645920"/>
            <a:ext cx="10958195" cy="4606925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--动态分区配置</a:t>
            </a:r>
            <a:endParaRPr kumimoji="1" lang="zh-CN" altLang="en-US" sz="24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kumimoji="1" lang="zh-CN" altLang="en-US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set hive.exec.dynamic.partition=true;</a:t>
            </a:r>
            <a:endParaRPr kumimoji="1" lang="zh-CN" altLang="en-US" sz="24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kumimoji="1" lang="zh-CN" altLang="en-US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set hive.exec.dynamic.partition.mode=nonstrict;</a:t>
            </a:r>
            <a:endParaRPr kumimoji="1" lang="zh-CN" altLang="en-US" sz="24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kumimoji="1" lang="zh-CN" altLang="en-US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--hive压缩</a:t>
            </a:r>
            <a:endParaRPr kumimoji="1" lang="zh-CN" altLang="en-US" sz="24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kumimoji="1" lang="zh-CN" altLang="en-US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set hive.exec.compress.intermediate=true;</a:t>
            </a:r>
            <a:endParaRPr kumimoji="1" lang="zh-CN" altLang="en-US" sz="24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kumimoji="1" lang="zh-CN" altLang="en-US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set hive.exec.compress.output=true;</a:t>
            </a:r>
            <a:endParaRPr kumimoji="1" lang="zh-CN" altLang="en-US" sz="24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kumimoji="1" lang="zh-CN" altLang="en-US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--写入时压缩生效</a:t>
            </a:r>
            <a:endParaRPr kumimoji="1" lang="zh-CN" altLang="en-US" sz="24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kumimoji="1" lang="zh-CN" altLang="en-US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set hive.exec.orc.compression.strategy=COMPRESSION;</a:t>
            </a:r>
            <a:endParaRPr kumimoji="1" lang="zh-CN" altLang="en-US" sz="24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在线教育分析成果汇报</a:t>
            </a:r>
            <a:endParaRPr kumimoji="1" lang="zh-CN" altLang="en-US" sz="18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sz="2400" dirty="0">
                <a:sym typeface="+mn-ea"/>
              </a:rPr>
              <a:t>（五）建表分桶，存储格式，压缩</a:t>
            </a:r>
            <a:r>
              <a:rPr kumimoji="1" lang="zh-CN" altLang="en-US" sz="2400" dirty="0">
                <a:sym typeface="+mn-ea"/>
              </a:rPr>
              <a:t>方式</a:t>
            </a:r>
            <a:endParaRPr kumimoji="1" lang="zh-CN" altLang="en-US" sz="2400" dirty="0">
              <a:sym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4948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占位符 3"/>
          <p:cNvSpPr>
            <a:spLocks noGrp="1"/>
          </p:cNvSpPr>
          <p:nvPr/>
        </p:nvSpPr>
        <p:spPr>
          <a:xfrm>
            <a:off x="1615440" y="3404870"/>
            <a:ext cx="2156460" cy="5168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200" dirty="0">
                <a:latin typeface="楷体" panose="02010609060101010101" charset="-122"/>
                <a:ea typeface="楷体" panose="02010609060101010101" charset="-122"/>
                <a:sym typeface="+mn-ea"/>
              </a:rPr>
              <a:t>数据</a:t>
            </a:r>
            <a:r>
              <a:rPr kumimoji="1" lang="zh-CN" altLang="en-US" sz="3200" dirty="0">
                <a:latin typeface="楷体" panose="02010609060101010101" charset="-122"/>
                <a:ea typeface="楷体" panose="02010609060101010101" charset="-122"/>
                <a:sym typeface="+mn-ea"/>
              </a:rPr>
              <a:t>清洗</a:t>
            </a:r>
            <a:endParaRPr kumimoji="1" lang="zh-CN" altLang="en-US" sz="32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kumimoji="1" lang="zh-CN" altLang="en-US" sz="32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kumimoji="1" lang="zh-CN" altLang="en-US" sz="32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kumimoji="1" lang="zh-CN" altLang="en-US" sz="32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kumimoji="1" lang="zh-CN" altLang="en-US" sz="3200" dirty="0">
                <a:latin typeface="楷体" panose="02010609060101010101" charset="-122"/>
                <a:ea typeface="楷体" panose="02010609060101010101" charset="-122"/>
                <a:sym typeface="+mn-ea"/>
              </a:rPr>
              <a:t>转换</a:t>
            </a:r>
            <a:endParaRPr kumimoji="1" lang="zh-CN" altLang="en-US" sz="32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91000" y="1262380"/>
            <a:ext cx="7239000" cy="248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课表信息：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非开班典礼、null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请假表：过滤无效请假数据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打卡表：清洗无效打卡记录时间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占位符 3">
            <a:hlinkClick r:id="rId1" action="ppaction://hlinksldjump"/>
          </p:cNvPr>
          <p:cNvSpPr>
            <a:spLocks noGrp="1"/>
          </p:cNvSpPr>
          <p:nvPr/>
        </p:nvSpPr>
        <p:spPr>
          <a:xfrm>
            <a:off x="1049655" y="5646420"/>
            <a:ext cx="565785" cy="5168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200" dirty="0">
                <a:latin typeface="楷体" panose="02010609060101010101" charset="-122"/>
                <a:ea typeface="楷体" panose="02010609060101010101" charset="-122"/>
                <a:sym typeface="+mn-ea"/>
                <a:hlinkClick r:id="rId2" action="ppaction://hlinksldjump"/>
              </a:rPr>
              <a:t>①</a:t>
            </a:r>
            <a:endParaRPr kumimoji="1" lang="zh-CN" altLang="en-US" sz="32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91000" y="4618355"/>
            <a:ext cx="7239000" cy="570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时间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在线教育分析成果汇报</a:t>
            </a:r>
            <a:endParaRPr kumimoji="1" lang="zh-CN" altLang="en-US" sz="18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sz="2400" dirty="0">
                <a:sym typeface="+mn-ea"/>
              </a:rPr>
              <a:t>（五）</a:t>
            </a:r>
            <a:r>
              <a:rPr kumimoji="1" lang="en-US" altLang="zh-CN" sz="2400" dirty="0">
                <a:sym typeface="+mn-ea"/>
              </a:rPr>
              <a:t>ods——&gt;</a:t>
            </a:r>
            <a:r>
              <a:rPr kumimoji="1" lang="en-US" altLang="zh-CN" sz="2400" dirty="0">
                <a:sym typeface="+mn-ea"/>
              </a:rPr>
              <a:t>dwd</a:t>
            </a:r>
            <a:endParaRPr kumimoji="1" lang="en-US" altLang="zh-CN" sz="2400" dirty="0">
              <a:sym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4948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占位符 3"/>
          <p:cNvSpPr>
            <a:spLocks noGrp="1"/>
          </p:cNvSpPr>
          <p:nvPr/>
        </p:nvSpPr>
        <p:spPr>
          <a:xfrm>
            <a:off x="1615440" y="3404870"/>
            <a:ext cx="2156460" cy="5168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200" dirty="0">
                <a:latin typeface="楷体" panose="02010609060101010101" charset="-122"/>
                <a:ea typeface="楷体" panose="02010609060101010101" charset="-122"/>
                <a:sym typeface="+mn-ea"/>
              </a:rPr>
              <a:t>数据</a:t>
            </a:r>
            <a:r>
              <a:rPr kumimoji="1" lang="zh-CN" altLang="en-US" sz="3200" dirty="0">
                <a:latin typeface="楷体" panose="02010609060101010101" charset="-122"/>
                <a:ea typeface="楷体" panose="02010609060101010101" charset="-122"/>
                <a:sym typeface="+mn-ea"/>
              </a:rPr>
              <a:t>清洗</a:t>
            </a:r>
            <a:endParaRPr kumimoji="1" lang="zh-CN" altLang="en-US" sz="32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kumimoji="1" lang="zh-CN" altLang="en-US" sz="32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kumimoji="1" lang="zh-CN" altLang="en-US" sz="32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kumimoji="1" lang="zh-CN" altLang="en-US" sz="32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kumimoji="1" lang="zh-CN" altLang="en-US" sz="3200" dirty="0">
                <a:latin typeface="楷体" panose="02010609060101010101" charset="-122"/>
                <a:ea typeface="楷体" panose="02010609060101010101" charset="-122"/>
                <a:sym typeface="+mn-ea"/>
              </a:rPr>
              <a:t>转换</a:t>
            </a:r>
            <a:endParaRPr kumimoji="1" lang="zh-CN" altLang="en-US" sz="32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91000" y="1262380"/>
            <a:ext cx="7239000" cy="248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课表信息：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非开班典礼、null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请假表：过滤无效请假数据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打卡表：清洗无效打卡记录时间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占位符 3">
            <a:hlinkClick r:id="rId1" action="ppaction://hlinksldjump"/>
          </p:cNvPr>
          <p:cNvSpPr>
            <a:spLocks noGrp="1"/>
          </p:cNvSpPr>
          <p:nvPr/>
        </p:nvSpPr>
        <p:spPr>
          <a:xfrm>
            <a:off x="1049655" y="5646420"/>
            <a:ext cx="565785" cy="5168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200" dirty="0">
                <a:latin typeface="楷体" panose="02010609060101010101" charset="-122"/>
                <a:ea typeface="楷体" panose="02010609060101010101" charset="-122"/>
                <a:sym typeface="+mn-ea"/>
                <a:hlinkClick r:id="rId2" action="ppaction://hlinksldjump"/>
              </a:rPr>
              <a:t>①</a:t>
            </a:r>
            <a:endParaRPr kumimoji="1" lang="zh-CN" altLang="en-US" sz="32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91000" y="4618355"/>
            <a:ext cx="7239000" cy="570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时间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PLACING_PICTURE_USER_VIEWPORT" val="{&quot;height&quot;:6108,&quot;width&quot;:9096}"/>
</p:tagLst>
</file>

<file path=ppt/tags/tag3.xml><?xml version="1.0" encoding="utf-8"?>
<p:tagLst xmlns:p="http://schemas.openxmlformats.org/presentationml/2006/main">
  <p:tag name="COMMONDATA" val="eyJoZGlkIjoiOThjYjYwYWY4YmUxNzU1NmU1Y2Y2YWRkNjgyOGU2YTIifQ=="/>
  <p:tag name="KSO_WPP_MARK_KEY" val="4e5826ef-06dd-4e71-9cde-bdae2139fea2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Tc3ODU0NzAxMjk4IiwKCSJHcm91cElkIiA6ICIxMjIzNzU5MjAiLAoJIkltYWdlIiA6ICJpVkJPUncwS0dnb0FBQUFOU1VoRVVnQUFBajBBQUFKaENBWUFBQUNxM1FHTkFBQUFDWEJJV1hNQUFBc1RBQUFMRXdFQW1wd1lBQUFnQUVsRVFWUjRuT3pkZVhSZFYzM3cvZTg1NTg2VHJxN20wYkxrMlpLc3lmTTgyM0ZJUXBqVEZrS0Jsa0pMbjdlVVBnc2FDazlncmRJRmdaZUV4WUpTK2dZQ2Zkb0VuRGl6WThmekdOdVM1VW1Xck5HYTU2dmh6dmVlL2Y1eGJjV1RIRG1SSTVQc3oxcGVrWFhQUHVkM3psVjBmOTc3dC9jR1NaSWtTWklrU1pJa1NaSWtTWklrU1pJa1NaSWtTWklrU1pJa1NaSWtTWklrU1pJa1NaSWtTWklrU1pJa1NaSWtTWklrU1pJa1NaSWtTWklrU1pJa1NaSWtTWklrU1pJa1NaSWtTWklrU1pJa1NaSWtTWklrU1pJa1NaSWtTWklrU1pJa1NaSWtTWklrU1pJa1NaSWtTWklrU1pJa1NaSWtTWklrU1pJa1NaSWtTWklrU1pJa1NaSWtTWklrU1pJa1NaSWtTWklrU1pJa1NaSWtTWklrU1pJa1NaSWtTWklrU1pJa1NaSWtTWklrU1pJa1NaSWtTWklrU1pJa1NaSWtTWklrU1pJa1NaSWtTWklrU1pJa1NaSWtTWklrU1pJa1NaSWtTWklrU1pJa1NaSWtTWklrU1pJa1NaSWtTWklrU1pJa1NaSWtTWklrU1pJa1NaSWtTWklrU1pJa1NaSWtTWklrU1pJa1NaSWtTWklrU1pJa1NaSWtTWklrU1pJa1NaSWtTWklrU1pJa1NaSWtTWklrU1pJa1NaSWtTWklrU1pJa1NaSWtTYnAzS1ZNZGdDUkowZ2ZGaXRWcnhXU2V6Mlozb0JrTUV6dFlDQ0tSTU1GQVlESkRrS1JKZFdqLzNpbk5PeWI0ZjVNa1NaTDBicGpOWnJLenN1anM2c0x2OTArNG5kRmtZdUh5TlNTbnBrN29lQ0VFbHhzYk9IbjB3THNOOVRvWjg1ZXp3RDNJdmtQbkNTcnY3WE5LRjBabUwxckJ0T2dsZGxlMVRVcDhrdlJ1eUtSSGtpVHBMakpvR25QbXpHSFc3TmtjUFhvVXI5YzdvWGFLb21DeFdqQ1p6QWdoVUZVVkZBVTlGcnR5QUdpYUFUMFdRd2lCb2lpWUxKWkppOXZpOUpEcWlhQk55dGxVSE80a1VpSXk0WkdtbGt4NkpFbVM3aUtmMzg4YmIreGl4WW9WYk4yeWhiMTc5OUxWM1QyaHRuNmZqNW96VlF3TkRwS2VuWU03MFVQdCtiTUlYY2Rzc1RLbnFKam0ra3NNRFE2UW5wV0R5NTE0Mi9NSllTQXBNNVBVQkJ0S3pFL2I1WGFHZ3pxdXRDd3lFeDJvU29qdTVqWUdBdUhyMjZGaVMwd25OODJGS2lMMGQ3WFQ0dzFpc2llU21XUmlPR1lqUGNGTUpEUkVhME1IUVVWQmFDYlNNckpKZHBvUTRSaE9xd0VpOGZPcEJodFplYms0RElLUXI1L1d5NzNFakdaU016TWhxcE5nTjlEZjJVNy9TQkR4SG51WkpPbGE2bFFISUVtUzlFRVhpVVk0Zk9Rd2x5OWZadE9tamFST2NNZ0t3TzV3NFVsSndlRjBZYlhhOENTbjRFbEpJVEVwQ2JQWlNvSTdFVTlLQ2s2WEM2UEpPUDZKakhabXI3cWZqY1dwREEvMjBqV2trcFJveHVCTUlOMm1NdERiUjh4VndPWk5pM0ZmMDB5Z2tqSi9HZmN2emlIUTM4MVF5TWFxclp1WW5lTENsVHFUelI5NWdKSlVRV2Rua1B5S1ZXeW95RUhWck14WXZKRzFjeE1aR2VobUJET1p5UjYwSy9sTFFsWU90dEV1ZWdmQ3pGaTJnY1V6MDdCYW5aUnZlSmo3U3JNWUhCaGdOQlJoVWd1a0pBbloweU5Ka25UWHFhcEtWbFlXMlRrNTFOWmV3anM0c1NFdUFJU08wSFVRQWdHSUszL1hoUTRJQlBHL0MzSDdGTUhpbnM3Q0FndkhYajVOUjE4VTZHZEFnR2FJRWJEUG9IaTZDK3h1SE1sQkVxNjl2RG1OaXFLWldBUE56Q29xQWRXSWFuQ1RsV3FsM3cvUndXWXFhOXJ3aHFMVXRSZXhKaXNEZDcyVGlwa096cnhXUld1UGp0N2xwelovRG5NRUNLRVNIaG5BTVg4eHVhWVlkck1aaTlPT29Yc1lvc09jTzF0TGI5OWd2SWRIOXZKSWswd21QWklrU1hlUnBtbk1uemVQd3NKQ0tpdXJxS3VydTVLd1RJQVFCSUpCZktPajJKMHV6QllMdnBFUmhCQ1lJbEVpa1FnQm4zL3NkYVBaUE82cEZLR2lhRmVUSTRGQVFUR1l5U3Jld0lZNWZ0NTQvZ0RkbnJta3JNbSt2cUd1b0lnZ2w4OGZabDk5S040T0VFSWpaZm8wUkRUS1RYMHlRbzhmcDZwQURBVURKcE1CSlFyQ25zZVdqeXhodUdvZkI4NzNNMjNOTnVaY2JSZlRpZXF5ZjBlNmUyVFNJMG1TZEJjNW5VNnlzckxadTNjZm5WMmRkOVJXMVZSUzA5T0pwYVRnZENWZ3Rkckl6UzlBQ0lIQllNRGhkSkdlblkwN0tRbW5Ld0g5TmdsRGNPZ1NKeHRtc21UUlFneTE3UVJNSGhJaW5ReVpWR0lqSVd4WjB5akxuNDNiZm4wOWp4THA0SFJOSjVzWFBVQ1o0VGg5UVRNWmlTWnE2NXJHdlZiTTEwUmRaekhGcFV1STFiUWdIR25NeXZBZ0dnR0xRaXdBaXFhUk9hdVkwdnhFQWdOMzlGZ2s2VjJUZlllU0pFbVRaTHgxZWhSRmVjZmhweHVaekdZV3IxeExRMjBOM29GK01uT21rWmlVVE0yWktuUmR4MksxTVc5QkdZMTFWMS9QSXpFcGlST0g5NDk3VHFFWlNVNUt3VzdSSUJLZ3EzZUFDRVpTVXBLeEdBUWpvd0dNQmhqcUdRQlhFZ25HQ0gzOXcraWFBYWNualVTYkJpTEc4RUFmM3RFd0JvdURaS2RHVC84UXVnQ3p5NFBiR0thdmJ3UmhOSk9Va29iVkNMR2duNEN1b0VWRzZSMEtZbkVsaytxMm9rZjhEUG5CR0IxbEtCQWpJVG1Ka0xjUFh5Z3FoN1krb0taNm5SNzVVeVZKa2pSSkpuTnhRczFncExDMEFvdkZpcTdIMERRRG1xWVNEc2Q3WWhSRndXUXlFNGxFeGw0ZkhPaWo5bHoxWklVZ1NaTnVxcE1lT2J3bFNaSjBENHBGSTFTZk9EclZZVWpTQjRxY3NpNUpraVJKMG9lQ1RIb2tTWklrU2ZwUWtFbVBKRW1TSkVrZkNqTHBrU1JKa2lUcFEwRVdNa3VTSk4xbG1xWVJ1N3BSNkFTcHFrcjJ0T25ZN0k0SkhTK0VZTmc3U0dkNzZ4MWRSOUVNMkN4R2d2NEFzWHQ4WFVBaEZDeDJHMG9rUURCeTZ3VWVGZFdBeldvaTZQZmZ3L2VqWXJWWmlZVURoS01UWEtoU21oUXk2WkVrU2JxTEhBNEhaYVdsWExwMGljNnVyZ20zTXhpTnpGdFFSbXA2NW9TT0YwTFFlT25pSFNjOWp0UnBQTFMraUgzYlg2WFZIMzduQnBOQ1FkT1VLNG5neEdjd0N4d3MyL0lSekkxdjh2cnBtemR0RlFLY0tmazh0R2t1QjU1L25aYlIwQ1RHZlBPMUZFVkYwN2pqKzlCTXlheDljRE85YjczTWlZYkJkM1Z0VmROUVJJeXBYc0JhaUhoU3p6MFF5MFRJcEVlYU11WGw1VFloeEJZaHhHcEZVWllEV1VBU2NKdGRFejlVb2tLSUFhQkRVWlFqd0g2ZnovZGFiVzN0eUZRSEprMmMzKy9INS9PemNlTkdEaDArVEhOek03bytzWC9keDJJNncxNHZzVmdVbzlHRVpqQVFEUGdCVUZRVmk5VktPQmdrRm90aE1CcHZ1eUx6dmNTUlZNUzJyVmtjZU9GVk9rY243N3lLQWlQZGRUenpUTjNrblhSY0twNnNSV3hjS05pMTh4Z0RnZmZoa21Qc2xHOTVBRS9IVHQ0NFBiWExXUXVjTE42MkRXdjlpK3lwOFU5cExCTWhreDdwZlZkVVZKUm9OQnIvVVFqeHQ0QkxrU3V2anNlZ0tFb3FrQXFVQUYreDJXeStrcEtTZjlkMS9RZG56cHpwbWVMNHBBblFkWjFUbGFjWUdCeGc1WW9WSkNZbVVsMWRUVFFhZmNlMkFkOG9aMDRjWTNDd242emNQRHhKeVp3L1hZa3VkQ3hXSzRXbEZUUmN2TURnUVB6MTVOUzBjYzhsVURDWVBaUXVYVWgrbWhNbE5NakpnMGZvdVRaUFVoMFVMVnZPL0V3WHFzRkgxV3Y3cVJrSTRFcWR6WnBOUlZoRFlScFA3ZVpFbzUrRTFObXMzbFNFTlJpbXNYSTNKeHRINHB1RVhudE5vWktZUG9kVjZ3dXhoRUkwbk56RmhYQU82NWVYa1pWaVkrTjlEMUY3NmpoRGFTVmtoODZ4KzFRYnF0RkM2Wm90S0pjT1V0azhnSnFTejhhbHhiaXRCbFRmTUdHbmlSRWdwMlF0cGM0dTNqaDRnWUJROE9RVnMzU0dtY296blZRc25rUGxuc05FczRwWU1kTkV3MmdDYzlNZDZPRU9Ecng4aUs0b0dEM1pyRjVhVHFyRFNHaXdqeEdUQTZYdEJEdFAzOXdiSnpDUW1sUEVpaFV6TVFSR3VYajhEVnBNaFd4WVhraFdzc0xXKzVJNWQvd3RsQmtWdVB0T3N1OWNMMGFiaTBWck51Q3RlcE1MbmNNWXMrWnozK0paV0l3YXFtK1VtRm1qOThyN1luUmxzSFJKR1psdUswWXh4UEY5eDdqVUUyVHU4clhNdGczaU5XU1FtV2htdVAwQys0OWRJbVhCS2lyeVV6Rmxic0dSWE0vK1k2Zm9INDNkRURNWXpFa3NXRkxCakhRWFNzakxxY05IcWUvelkwMlp6ZHJsYzNDWkRPalJLQzFWYjNDeTJZL05NNCsxUzl3YzJYZWN2dEVvbVVXcktVc2FZUGZlUzh4YXM1YnBoajU4NW14U0V3ejAxWi9tOEpsMnNzcldVWktYaHBieUFLNjBHdlllUDh0UTRONGRzcE5Kai9TK0tpOHYvNFN1Njc4RUVoVkZvYVNraE9YTGwxTldWa1pXVmhadXR4dURRZjVZQWtTalVZYUdodWpzN0tTeXNwSWpSNDV3OHVSSnV4RGkvMUZWOVF0bFpXVi9YMWxaK2ZSVXh5bE5USHQ3T3cyTmpSUVZGbks1cFlYZXZyNTNiS01aRE15WU94OGhCSGFIQTVQRmd0bHFoU3REQ3A3a0ZNd21DNkZRRUx2RE1iWmE4NjBZck1tc3VHOExwcWI5UEgvd01pSHNlR3dSTUYxempFMmo2K3dSNms3RVNDbGN3ZnAxSlhUc2FHVFp1akw4cDE3ZzFVc0JiRTRYbWpHTlpldExHVDI1ZzFmckE5aWNUdUpiaTE1UG1ESlp2cTZFNFpNN2VMVWhnTlhwSWp4NGtUZjNtckZzemVMQXE2L1NNV0tuZklhYkJHTjhzMVJGVlhFa2VNQml4SnFRejlyMTVYUy85UWF2Tnc1aVNaN0Z0cTBaQUhTM3RXTmNQNTlNVHoyTkl4YW16WmhPb09NWWZ0VkdvaWNCazZhaFdod2tweWR4WWNlTC9OK0RScFk5c0kxRjVYbnNPUmRsMWJaMURKOThoV2N2OXFLNWN0bDQzM3JzZGhPM290bnpXTFYyRGszN251ZE1Sd1NiMDhsb1J6VzdvNWF4bnA0K2Z3SXJ5OTA0ZllZcjk2SGhkSHNJbTR6WVUrYXlkVVVCTllkM2NxN05oenU3bVBzM3hSTlVreU9ENVd1WDREdTdueGM3L0RoenkxaTNiaW1CRi9aaFMvQ1E1b3h3K0tXWE9XTE01TDZQcm1KV1l6dW4zdHJQeVJUM2JYdDZORXNTeTdadXdYcjVFTS8vb2VYSyt4M0RsVkhFMXVWWlZCMTRsYnJ1RUlhRWJOWnZmWWhGdkVHZDMwYWl4NGxCaXlldlJwdVRSRmNRRlJXN081bDB3eWpQdnJ5RG9EMlBCeDZzWUhwTEYyZU83Q0VwV2ZiMFNOS050TEt5c2llRUVIK3ZLQXFyVjYvbTcvLys3NWsyYmRwVXgzWFBNaGdNSkNVbGtaU1VSR0ZoSVovOTdHZnA2T2pneVNlZlpOZXVYUzdnL3lzcksxdFpXVm41MThBN2R4dElVOFprTXJHd29vTHBlWG04OGNhdUNTVThFRTk4YTg1V01kRFhTMDVlQVVrcHFadzVkUnhkMTdIYWJKUlVMS1gyd3BuNDY5TUxTTXZJR3ZkY1prOGUwMTBCOWpTMEVJa3BxUGp3am9CenJFNWF3Mlp4VXJScU9lbFJQd0dIQjdQU2lqSFNUMzFqQjRzV1BzeVd0SXZVTmpUUU1OaFBmV01YaXhZOXpPYTBpOVExTk5CNHE5S1VjQy8xamQwc1hQSlJOcVZkcEs2eDhaYkhpUnQzYWIvQ21weEppdXJsWlBjZ0FnVmZieGY5dmpCbUlPeTl6UG5PT1V6UFNtT296MDFCZ285RHgvdlE3Ym5YaDlEZlJ0MUFHSVVJZ3lOUmNpMDJyRzRicVFZZjV6cDZpUXFGc0xlZnZ1RUE5bkdlblI3b3BLNTVpSVhyUDRybndnWHFXNXE0ZVZRdWZoYzM5VnNyS283VWJLeUJkdHI2UmdHRmtaNHVCZ1B4Rk5HYWtzKzh2RlM4aHVWa0Y4YWJqQTRNbzFrQVBjcHc5MlY2QXpFMFpSUnZVTVZoTktMd3pyVktKazhlK1FraDlqYzBqNzNmZ3o0VE9UTnkwWVliYUI4SUFnb1JYei8xM1JGS1V4Tm9hb1Z4M2dxSWhSbnNiV1l3cEdNd2p6QWFOV0kzR1BoVCs5VWpreDdwL1dBb0t5djdGZkNvMCtuazI5LytOdXZYcjUvcW1QNGtaV1ptOG9NZi9JQ0hIbnFJeHg1N2pNSEJ3YjhzS3l2ektJcnl5Vk9uVGtXbU9qN3BabGFybGZYcjEyUFFOSjUvL2dWOGZ0K0UyMnFheHZTWnM4bkp5OGZsVHNSbXMxTmN2aWkreTdyUmlDY2xtWm56aWdqNmZiamNpVGNOTDEwck51UmxWSjJGeStsQUdScEZWMDFZdEd2Nlpxd3VpbGF1d2RMd0p2KzN1b3YwMGcxc21RT0tFdU55OVVFdW5STFlDNWJ3Wit2V0lWNTVuc3VuRDNEcHBNQXhZeGwvdG40ZDRzWG5xUGRlZjAxRjFXbXUyay9kQ1hETVdzYWZiVmpMemhmK1FHLzhSZUpEMjJGR1JnTFlFdDFvUXFBWXpGZ01Da0VnNmgwa2JFN0Zick9DTDREUjRzSGpNdUlEUkNSRXg2VW1pc3VuTXlzemllRGxTZ1pHb3BqSHkxeHVlQllCdzJ5Y2RqdktrQS9ObElBbndRemU4VnFFdVhSc0orY1BLeVFWcmVjem0zSjU3bzh2RXlMZU14VlBkWUtNakliSlMwaEVGUjBvUmdzV0F5QjBJdDVCY0hpd21VMTRneEZNMWlRU1hTbzlRSFJva0lIaGZpb1A3Nkt1eTQ5UVROak00QXRvSkwvRGZhaksrS3ZPNkVOZVJoUXpMcWNUeFR0eTVmMkcwR0EvV2tFS2Rvc1JYeVNLd1dJajNXMWdvSDJVWUVnaHBrekRhalFpRkIyTHlURGhkVzFVVlp2Z2tWTkxKajNTWFZkYVd2b0Q0TkdVbEJSKzhZdGZrSmVYTjlVaC9jbGJzbVFKenp6ekRILzkxMzlOZTN2N1EwS0lYd0ovT2RWeFNUZlRkWjBMNXkvUTJkVkpJSEJuMWE2NnJ0UGYwOFBveUJDUlNKUm9ZcFQyMWhhRXJtT3lXSEM2M1BSMmRURHNIU1FTaWVCeXU4YzlWOGpmeUJ1N3pLd3VXOCtNMGlqUjBDam5UNStpSnhZakVBZ1NDNDNRVU5mRXFqa0x1VC9UVDEvSVJEQXdTRXd4TUxOc0dkT1RyQWlUZ1lzbmo5STZiR1JtK2RLeDc5V2NQRUxiOEMwdXFoaVlYYkdVYVlrV2hGSGp3dkVqZEl4QTFOeEpVLzlNbHEvZHpLWHFJNXcvVzBudWhpVThmSDhhL3ZBSXFnZ3lISTNoODlaeTVMU0hpcFZibVI4S0VSanlvdnNEaEtJNmlpSVk2bW1oVGN4alh0b29iK3h0SWFJb21QUXI5eU1Fc1dpSVFDakMxZTZMYURoSU1CWWw1R3ZrMEdFM1M1ZHVaVVlvUUhCa0ZPdHRTZ3NWZzVYQ1pVdkpzR3NJQTV3NGRKZyt2NDVRVyttTkxtYjEydlhVVmgybTRmUnBzdGRWOE5INzh3aEVmQ2dSUDVGWWxLR2VNNXhvV2N2S2RmZmhEMGNJRGc4VEhBNFFpUW44M2xyMkhMR3phdmxtNW9UQzZCRWZEV2VyT2Q4ZUlCSUtFZ2hmNlVrUk91RmdBQkdMQVVIcUxqVXhvMlFGbTIzTnZGVjFsa0gvOVlPTFlYOFR1M2RiV0YyNmp2eVNLTkdRajVycVV6UzFuMkszYXluck5tN0dGeElJZzhyUStUMGNhZXdrekRDVkRmbFVyTnhJWVdDRW9NVkVNQkJCUnljU0RCS014SzcrWUJJS0JvakVkQlQ4MURXMHNiVndIUnNkZFJ5cnJtVWtlTy9XOU1nS1V1bXVLaWtwZVVSVjFkKzczVzZlZnZwcGNuSnlwanFrRDVUdTdtNCs5N25QMGR2YkMvQjNsWldWUDV2cW1EN01Kbk9YZFpQSnpKTFY2K250Nm1SMFpKaWsxRFNjTGhjdERmVUlJVENaVE9UTm1FVkg2K1g0NnltcEdNMW1UaHphTjFraDNQT0VhcU44NHhZeUIwN3g4b21XTzJxcktBcENDSVFBVEVtc3UzOGoxdnJYZWZYc3VOMDkwaVNZNmwzV1pkSWozVFdscGFXWmlxTFVhSnJtZXVxcHAxaThlUEZVaC9TQmRPN2NPYjd3aFM4UWlVUjgwV2kwK096WnM0MVRIZE9IMVdRbVBhcXFrWldiaDlVMmdmRWFyaXhPT0RSSWQwZmJaSVV3WWZGRkE1MDQ3ZWEzUDFSRURQL0lFTDVnTkQ2WGZKSnBGZ2RadVhrc21aSEl6bjFIR2ZKUHZMWkVNVnFaVmJZTTgwQU5uWU1xK1VYbEZDVDA4T0x6eDRpNVhOZ3RwbXZ1SThxSWR5amV5M0VQempUVmhZb2p3WVhOYkh3N1pqM01zSGVZVUZTLzUyS2U2cVJIRG05SmQ0MmlLUDh2NFByMHB6OHRFNTY3cUxDd2tDOS8rY3Y4N0djL3N4c01objhITmt4MVROSjdwK3N4V3BzYnBqcU1pVk1VRkVXNXBnWkVRYm1MLzY1V1VBZ09kUER5N2hyOG9UdExyRVFrd0tWVEIwbEljR1BTb0xsNkg1VkR3NFJSc0NrS3FuSnQ1QXIzOHJJYUNncUtxcUJkRytOWXZaUjBJL2xVcEx1aXVMaDRzY0ZnT0phUmtjSDI3ZHN4bVc0OUZWU2FISkZJaEU5Lyt0TTBOemNUaThVMlYxZFh2ekhWTVgwWVRXWlBqeVI5RUUxMVQ0L2NjRlM2S3pSTit6OEFYL3JTbDJUQzh6NHdHbzE4N1d0ZkE5NSs5cElrU2RMMVpOSWpUYm9GQ3hiTVZ4UmxjMVpXRmc4ODhNQlVoL09oc1dyVkt2THo4d0dXbEplWHkvRkVTWktrRzhpa1I1cDBtcVo5RWVDaGh4NlM0OHJ2STBWUitJdS8rQXNBZEYzL1gxTWNqalFKVkZWRjFiUUovMUZ1czI2TEpFbXlwa2VhWlBQbnp6ZVpUS1pPbzlIbzJibHpKKzdickJzaVRiN1IwVkUyYk5oQUpCSVpHaGdZU0c5dWJnNU9kVXdmSnJlcTZWRlVCWnZWUmlBUW1QQkdveEJma2J1b2ZERUppWjZKTlJDQzdvNDJhczZlbnZBMS9oU3BSZ3ZadVRtTWRqUXo0QTlmVjhDc2FBYlNjd3VJOWJmUU94UzQ3V0tOazBFejI4ak55V0NndFlXaDBIdGJtVmdJTU5rU21aN3A0UExsZG9LUjIvK3NDQUVHczVPOGFTbjB0RjVtSlBoZVYwWldTTTR0d09ycnBNTWJKblZhQWJHZUpucEdncE02QTB6VzlFZ2ZLQ2FUYVpXaUtKN1MwbEtaOEV3Qmg4UEI2dFdyQVJJOEhzK0RVeDJQQkVtZUpENzF5VTlTWEZ4OFJ6MmZxcWFSbHBGSmJsNytoUDdrNU9YalNVbTlpM2R5ZHdrQnFzR0MxYXd4L2w0SThmMmdTcFl1SnlmUmR0TnJtdEhDbklVcm1KWG1lbC8rUlc5MkpMSm8yV0l5bkpaSk9KdUN6WjNOcWlWRk9LM0dpVjNmbnNxU3BRdEpkcG5IUFVZSVVGUVROcXNKVmJsTm5iM2laTTZDQmN6TWRHTXlXWm0vZUJVRnFjNFBYSklncDZ4TGswb0lzVkZSRkpZdlh6N1ZvWHhvclYyN2x0MjdkeU9FMkFiOHoxVEg4MkhYMTlmSGpoMHZzbjc5T2xKU1VqaDA2TkNFVjJZT0JnSlVuenlHZjJRRWQwb0tEb2VMOXBaR2hDNHdtc3hrVDgrbnU2TU4vOGdJaWNtcG9ONytvMTRJMEF6YWxTblpnbWcwaG9oL0tzYS9UenpkMEdNUllycUNvcXBvS3NSaThWNEhSZFZRRlVFc0drUFJEUEVQVVVWRkVUclJxSTVxTUtBcDhlbjJNVjBIRkZCVURKcUtBdWhDSnhhOTlYbzNpbVlqdjNnTlJhNDZYai9TUkRBY1E2QzhIWmZRaVViZlhuVllVVlFNeHZqYU5FS1BFZFZ2L2tBWEtCZzBEVldKNzR3Vmk4WnVtVTVkZlM3b01lS25VZEEwRlQxMkpRWk5SUWlCcWw2NUR6MUc3QmJYNDlwNHJ6eEhYU2p4aEU3VDBOVDRWUGhZTElxdWkvaHpVRlNNbWhxL3pqdThmMWZlQkF4YVBCVzUrdC9yN3ZmYTV4WFRVVlNWeFBRU05xMXlzdi9WZlhTUHhJZ0owTFQ0ZXhWL0xsR0VHT2JJcXkrQTBORXN6bmVPNDArVVRIcWtTYVVveWtjZ1hsUXJUWTBGQ3haYy9YTGxWTVlodmExL29KL1hYbnVkVmF0V3NuSGpSdmJ2MzgvUTBOQTd0b3RHby9SMWR6TThOSWlpYW9CQ1YyY0hRdGN4VzZ3a3BhYlQzOXZEME9BQWFCcUpTZVB2MWlSVUk4bDVwYXdxVEdUQU8wSWtDb010WjZucGcvbWxLNWlkT0V6M2tJN0Jtb3hIYVdIL2tScUV1NHdIMXJsNC9jVzlkQTlIeVZ1OGpSVkpuZnp4cGJlWXNmRlRyTXNPYzdhdWs3N095L1RybVpRWE8rbnI4U0VDdlp3NTA4Q0lMWTNGcFVVa3FTT01SbXlrWjFvNHMvOEFsN3BIMEc5SWZOeVowNW1UbDBLeUJVcUxMRnk4V0lOSW1rTmh0aE0wTzluVG5GUzl2b3VXTUdCd01LdWtITWZBS01LY3pQVGtFQWYzN0tmOTJrMitEVlp5NTVWVGxLWXk1Tk5Kemt4bHVPRTBoNnNhQ2Q5d2JVRXlheC9laExIbUZWNC9ONFExTVoxdDk2K2padWVMWE5iU2VQaitOUXcwWEdJZ0VNTHNUR2VhYTVCWDNqaDIzYWFqd3B4QWNka3lacnF2UEVkN011NVlFd2VPMVRBVXN6SnI5anlTN1JxMnBGUWMvbFoyNzZ0aTJKN09zbVZMeWFLRFRwOUdXdllNbk1iZVc3OS9BckI1S0YrNml0bm1IaTRQQ1pJenA1Tm9paWVDd3VSZ1RzbENDaHhodkFHVnRDd1AzV2VQVTkxclpON3NiQklUTEJRV2wyQ3RQVSs3U0tja1B3MU5NNUV4UFoyQkV3YzQxTkJMMlgyUGtOeDVnTDNuYjdWNzdBZURUSHFrU1ROLy9ueVBvaWh6UFI2UDNEMTlDbVZrWkpDV2xrWjNkM2RlY1hGeDZwa3paM3FtT2lZSlVFQVhBcE9xeFhzN0pzQmdNREM3YUFHYXFtSzJXREdhVExnVEUrRkt6NEhENmNMaGNoR05oREZiclBoOU4rLzlmWlhaa2MyNmxiTTQrOFoyTG5iR3N3T0JrY3paYXloTjZlYjVuVlg0d2dMVjdLQjQwME1zbWo1STVXMC8rM1M4UFkwY1AzQ0tFWU9Ec3ZYTE1ZMmM1OUtGQm5vSGZlaUtoWG1sUzhnMk5IR3FZUkFVRFo5eEFRdUtwdEV4Y0k2UkcwcFFCbHZyT1plVWk1WndrUk5WallSakNtcXdqZ3ZoREJ3MkkyRjNPUVdaeVhRMCswRU4wWGEyaXFNdGZlaUtRc2ZLQjFsUk1aZFhEOVpmdVM4RlY5SU1sc3hMb3U1MEZkNmdRdnV3d3JMU1luSWJHcWtmbWREakh5UEVDSFhIajFIckM2R2FIWlJzZm9peTdIcU9kRi9wN1ZITTVNeFlTSkduayswN3F3bEdCYXJGU2ZtV0I2bklIV0R2eFhZYUcrb1k4YmpRaGlLc1dKaERocm1KR2N2V2tPWTd5bk9IbWhGQ3daMDV6Q2ZXamJOVmoySmh4dnpsekRKYzRybWQ1NG5Fd083cDRhTWZxUUEwa2pQbVVKSWhPSFArTXY2SVFuL1l4SktGWlRUOThSWE9Ya2dsSzhYSjZjcVQ5UGdVRktXWkM0VHgyQTBNR2wwc0t5bmdkTU90azYwUEdwbjBTSlBHYURRV0E4eVlNV09xUS9uUUt5NHVadGV1WFJnTWhoWEE5cW1PNThNdU9UbVp6WnMyMGQzZHplN2R1NGxFSWhOcUY0bEV1Rmg1Z3NIK1hyTHo4a2xLVHVWTTVWc0lYY2RpdGJHZ1lnbDFOV2NaN09zbE82K0F0SXpNY2M5bGNDUmpWNFA0L1Q3RzVyQ29LZ2E3bFZnd2dCRHg0YWlZcnVNTFJMSGFqS2hEdDZrQjBYVWlnUUFSZ0tpUDA3dWY0M0wrWWo3eDZCY3dETlR4eCtkUGtKRGdJdFk3UUhkMy9BTzF1NnVUYzlFdzRRblUzQW9sblMxL3RvbUVybk84Y2JnZWMxNzQ3VjNId3hIODF3eFYrUU5oekFsbXRHdEtZWXdKU1RqVUFQMjl2ZlQ1Z2U0ZS9saXZFd25mOG1vQTQ5WmNpV0FRdjRnUDhjVjBnUzhReFdJem9DcFgzc2V4NStoSGNQVTVDdnlCS0psMkUwazVpL2pJeCtkeTlyblhPTjN2SlJUTkFJT0d4V3dpM09lLzdscmpsbjFwS2thYmhValFmNlhiUjRuL1VRQlZ3K3hPd1JUcnBMZW5sOUZ3L0g2Yno4WUloOEhsdXZZQ2RpcTJiS1VvZVlqZHp4MmcxejBEMHNhNTVnZlFCNjFHU1pwQ2lxTE1BWmcrZmZxa25qY1lsQk9RN3RUY3VYT3ZmbGsrbFhGSWtPaE9aTVA2RFZ5b3FXSFAzcjBUVG5nZzN0TXpiMEVaeTlkdFprNWhDZG5UcHJOc3pVYVdyOXZNb2hWclNNdk1vcVJpS2N2WGJXWnUwUUxzanZGck1jSUR6YlFFRWlpYW1ZdEpFK2lPREFwU1RYZzc2bEhUU3BpVEVTOE10bVhNWWxHNm9PNXlCNk9CTHNMbWRGSXRWblNMbTd6MFJFemFyUUsxa3BXWlNxRDFHRC8veitmcDBGUElkNGRvYm1raklYY0JtZFlBZ1dBWXN5dURWSStGMjAwY05sdXM4ZGN6TTBnVkljNVhuV0xZbEVMeGpHdUc3aXdlaXVma29Ha3FlS2F6ZklhSDJwcnpESThsTkFKL1R4UDlXall6TWh5RWdnR0NpcHNadVlubzRoYjFSSGpwRzQ2U21qc05Ld3EyOUFJeUhXKy9ycm15S1ptZERvQWphemJMTXVCOGN5ZmhxeE9zWWlFRzJ1c3haSlF5SnoxZVZPekluRVZwVW9TNjluNU1PYm1JMnJQVTlIbnhwT2FTNHJaQXhFZG5keDlKQmNWa1dBU3F3Y1MwZVF2d2pGY1RIUTB5Mk4yR1BhZUlYS2VHb2tEMm5HSXk3WUFlWWFpem5samlQUEtUTklMQklERlRFck9tdWNidTEyQXl4K3VXSEE0eWt4Sm9PM21jRm1GbmJuN0d2Ylk5MTExMXF4OWZTWHBYTWpNei94eFlzbTNiTmdvTEN5ZmNycnU3bTZHaElWd3VGNnRYcitiem4vODhEUTBOWTlONzE2NWR5MmMvKzFrMDdlWWYxME9IRHBHYm16dWg2MFNqVVhiczJNSHMyYk0vOE9zSDlmWDFYUzFtN3VqcTZ2ckRWTWZ6WVpHYk4vMjdOMzR2R0F4U2Q2bU9qbzZPZU5Id0JHa0dBeG5adVZ3NGZZcmE4OVdFUTBFaWtRZ25qdXlucGVFU1hSMXRPSjBKbkR0OWt0cHoxWVJESVV4bU14MnR0OTV0WEkvNmFiclVpUHNJZldFQUFDQUFTVVJCVkd2YUFoYVdGREl2UmFXMnFaMmhnUzdPdFFjb0txbWdlUDVjY3QxUmpyLytLZzNlR0NIL0tGMkRPbk5LU2lqT1NhQ3p0NWVSd1I1YU93Y3hXSjNvbzkyMDlvd2dSQlRGbGNPeUpVdFlNQ09GbGhQN09kWHFaYVM3bVk1SUFvc3FLcGc3S3g4M3ZkVFU5OXhVendPZ0tERUdScnk0MG1lem9DQVRYM01sZGNOV1Nrckx5VXVNY1BaaUYrR2hIbnBHUTVnTk1UcDlKaGFXTDJEZXRGU2EzbnFORTgxK2hLSml0ZG9ZN1dtanU2K2J4dlorY21hVlVWbzBqOW5wQ2hmT05SR0kzandWWEZFRWZhMmRhTm1GbE0rZlNWS3NpNFplUDcwZDdZUk1MdVprMjJuMTJsbFlVY1MwUkkzS3ZTOXlxVjlIMFF4WVRSbzlIVzMwOTNWd29UTkVTZWtpaXViUEpkc1o0dWpPblRSNXcvajZPaERKc3ltZE54MHQwRWxYenhBOWJlMjB0dGJoTldTenNLS0VtZm01QkZxcTZCa04wZGJlRTk4czlJWVlmZjF0ZEVmZGxKYVZNbmZPYlBUT2Mxd2VEdFBWM281M29JZEx2V0ZtenkramVQNWNwcmxEVko5dUpnSUV3MFA0MVRUSzVzM0dNbHpQaWNaaDh1YVVzR0M2azhiR0RxTCtRVnJiQjFDdERrS0RIWFFQQlRGWnJReDN0ekxnQzAzcWxQWExMYzFUdW1MOEIvczN2L1MrS2kwdGZWVlJsSzAvKzluUFdMcDA2WVRiL2VFUGYyRFhybDM4OHBlL1pQWHExZXpidDQ4dmZPRUxmUFdyWHlVYWpmTEVFMC93N0xQUDNyTHQ2dFdyMmI5L1B3OC8vREM2cnFPcU4zZGVlcjFlOXV6WlF5QVE0TEhISGlNVUN2RnYvL1p2Yk5teUJZOG52Z2FLcnVzTURRMlJtSmc0MWk0L1A1K2YvT1FuZC9nVUp0ZlpzMmQ1OU5GSE9YandJRGJielZOMDM2bWRFT0pvVlZYVnNyc1lvblNOeWR4N3kyZ3lzM0xERmt3bUU5Rm9GSlBaak5GZ3hIZWxia2RWVmV4MkIvNkFuMWcwaXRsc3BxK25tK01IOTA1V0NCTGd6SmpCUSt2bnMyLzdxN1Q2Sjk1TEo5M2FWSy9USTJ0NnBNbVVBZkg2aFR2eDhNTVBzMi9mUGpvN093RzRjT0VDMDZkUHA3eThuQ2VlZUlMaTR1SUpuZWZwcDUrKzVkcEE2OWF0QThCcXRmTERILzZRMy83MnQvaDhQbFJWWmNlT0hRQWNQSGlRUTRjTzhjMXZmdk9PWXI5WEpTUWtYUDB5YVNyamtONjlTRGpFb1RkM1lqQk03TmUwRUlKbzlONy9VTmFGaDVVUHJHVk84dHZqUjhMWHhxN1hEdEU2RXJxcjF4YkN4TFRDeGF4Y21JL2x5a2V2aVBxNWVPSWd4MnM2aWQwalBjRFdoQmxzK3VoeWtxOEp4OXQ2bXRkMm5jWi9qOFQ0cDBvK1BXblNsSldWZFFMcE8zZnV2S1BFNStHSEh4Nzd1clcxbFp5YytPeUZmL3pIZitUYjMvNDJKcE1KVGRQdytYeEVJaEcrL3ZXdjg4d3p6K0QxZWhrZUhzYmxjdUYydTFFVTVaWkRZSDE5ZmV6WnM0ZFRwMDZSa3BJeU5oeDJ0WmZvazUvOEpJT0RnMWdzRnF4V0t3Qk9wNU5mLy9yWDcrRnBUSTUzMjlQajlYcFp2MzQ5UUg5bFplV2RaYUhTdXlaM1daZWsyNXZxbmg1WnlDeE5KanR3UngvT0FOdTNiK2NuUC9rSnljbkphSnJHbGkxYitOM3Zma2RUVXhOZXI1ZmYvdmEzdlB6eXl6enl5Q044N0dNZjQ2TWYvU2pidDI5bno1NDkyTzEyOXV6WkE4Q3ZmLzFybm4zMldaNTk5bGxLUzB2SHZsNnhZZ1VBWFYxZGZQN3puMmZYcmwzWFhiK3ZyNDlkdTNieDBrc3ZqYlZwYW1vQzRrbEhlWGs1TDczMEVwczJiV0x6NXMyODlkWmIvUDczdjJmdDJyVnMzTGlSQXdjT01EQXd3SklsU3poOCtQRFllWVBCSUt0V3JlTG8wYU1BL1BkLy96ZWJObTFpNmRLbC9PaEhQeG83enV2MTh2V3ZmNTJsUzVkeS8vMzM4eC8vOFIrVWw1Y1REdDl5bXNtRVdDeGoxWkRXZDMwU1NaS2tEeGlaOUVpVHlRcGdNcGttM0NBY0R2UFVVMC94K09PUDg5aGpqMkUybTVrNWN5WmYvdktYNmVycW9xS2lnb2FHQmdBYUdob29LQ2lZMEhtdlRXd2VmL3h4QUxadDI4YVBmdlFqRGh3NGdCQmlySmg1WkdTRVQzN3lrOWY5dVZGOWZUMHZ2UEFDUzVZczRaLy8rWjlwYVduaGxWZGVZYzJhTmZ6NHh6L0c0L0d3ZHUxYVhuMzExYkUyYjc3NUptNjNteVZMbHREVzFzWVBmL2hEdnYvOTcvUG1tMit5ZGV2V3NlUCs1Vi8raFpHUkVWNSsrV1dlZnZycHNTVHB2VEFheCtidVR2ek5rQ1JKK29DVE5UM1NwTHVUbVZGR281RzVjK2Z5MWE5K2xTZWVlSUp2Zi92YnJGMjdsb3FLQ3B4T0ovL3pQLy9Ed1lNSFdiaHdJU2RQbnVUdi91N3ZnUGhNckV1WExoRUtoZmpjNXo1SFYxY1huLzNzWjY5TFpCNTg4TzJ0cDc3NzNlOVNXbHJLZ2dVTEtDMHRKUktKakNVR1RxZnpwa0xwcTNWQVYzM3FVNS9DWnJOeDMzMzM4ZkxMTC9Qb280OWlzOW5ZdkhrejI3ZHZKeGFMOGZHUGY1eXZmZTFyK1AxK2JEWWJMNzMwRWc4Ly9EQ0tvbUEwR2xFVWhhNnVMaFl0V3NUOCtmTUJHQmdZNFBEaHd6enp6RE1rSmNYTGI3NzR4Uy95dDMvN3QzZjQxTWNsaDdBbFNaS3VrRW1QTkdtRUVFRkZVUnloVUdqQ1ExeUtvdkR6bi8rY24vM3NaN1MydG5MMDZGRisvdk9mQS9DZi8vbWZyRjI3bHM5ODVqUGs1T1NRbVpsSlZsWVcwV2lVaHg5K21ObXpaMk13R1BqKzk3L1BYLzNWWC9IODg4K1AxZlNzVzdkdXJFajVXbi84NHgrSnhXSnMyclFKaHlOZVNEa3lNbkpkWGRHdFhDMlF2bnBmVjJ1V3pPYjRtaHl4V0l6eThuSXlNakxZczJjUDVlWGxWRmRYODYvLytxOEFwS1dsOGIzdmZZK2YvdlNuL081M3YrT2IzL3dtcGFXbGRIZDNBMXczN2Y1cVhPL0ZOV3ZCM04zS1VPbXVzanVjRXk5a0psNzhIUEQ3My9GWVNmcXdra21QTkpsOGdDTVFDTnhSWGMvVFR6L05JNDg4d3ZidDI1azJiUm8xTlRWODV6dmZ3ZVZ5b2FvcUsxYXM0SWMvL09IWTlIR0R3Y0NMTDc0SXhJdVJzN096Q1lmRGFKbzJOalIxZGNnS0lDc3JhNnp0dVhQbldMcDBLVzF0YmFTbHhaY2gvYzUzdnNQOTk5L1B4bzBiMmJWckY4UER3Kzk2aU9uakgvODRyN3p5Q3AyZG5heGJ0KzY2S2ZCYnQyNWx3NFlOUFBua2svelRQLzBUdTNidHd1bU1MeWJYMTljM2x1ejA5THozWFNOQ29YaXVJNFNRS3p0T01aUEpTRVo2QmwzZDNXUHZ5MFFZVFdhV3I5dEVTbHJHaEk0WFF0QlVYOHZSZmJ2ZmJhaDN4T3pNNGI0SFZuQnV6MHRjNmh4Lys0djNkQTFYRXV1M2JxWHQ0RXVjYmZjaS9zUm5McGtjaWF5NTd5UDBIbm1KMDYwRGYvTDM4NmRJMXZSSWswWlJsRzZBd2NFNzI2eHVkSFNVd3NKQ3Z2T2Q3L0RDQ3kvd3JXOTlpMjk5NjF1b3FvcXU2NHlPeG4raGpsZlkyOVhWUlVwS0NoQlBIcDU5OWxsT25EakJzODgreTcvLys3L1QwdkwyWW0wWExseWdxS2lJczJmUE1uUG1UQUJPbkRoQmRYVTFFTyt4K2ZNLy8zUHNkdnNkM24zY3RtM2JPSGZ1SER0MjdPQmpIL3ZZMlBjN096czVmZm8waXFLUWs1TkRPQnhHQ0VGMmRqWUZCUVU4OWRSVERBOFAwOTdlempQUFBQT3VybjJ0NGVIaHExLzJ2K2VUU2UrSnFtck1ueitmKzdadXhYWGRmZ0MzcHlqeHRYZzBUWnZ3bjF1dFUzVTdRbWdrWmk1Z1pWa09adTFPSjU0cEdJeEcxSW5zREg0THVyQlR1R3dOQzdKdTkyOXZGYzFnUlB1Z0pBZUtnbVkwVG13M2RlbXVrRDA5MG1UcUJJcjcrdnJ1YVArdHpNeE1Ibi84Y1g3NjA1L3l4Qk5QWUxGWXFLMnRwYkN3a085OTczdDR2VjZlZU9JSkhudnNNWWFIaDI4YWlxcXVycDVRZ2JQWDY4WHI5WktWbGNYdTNidjU0aGUvU0dWbEpjM056V05yQVdtYXhtT1BQY1kvLy9NL2o3c2c0dTA0blU3V3JsMUxUVTBOWldWbFk5K1B4V0k4L3ZqanRMZTNrNVdWeGZlLy8vMngrcU1mL09BSGZQZTczMlhUcGswVUZCVHdpVTk4Z3JObno5N3h0YTkxZFFkdlJWRmswalBGZ3NFZ3UzYnRadUhDQ3U2Ly8zNE9IanhJYTJ2cmhOcjZSa2ZaKzlwTERIa0h5TWpLSmNIam9mYjhtYkZkMXVjV2xkQlVYOHZRNEFEcFdUa2tKSHJHUFpjUUtuWjNGdlBtWmFFR1JtaXNQVWZJUFlPRlpZWGtKWTZBNXFidVlndVd6Q3pVL2dhYStzSVlMQTRLQ25Mb2JheG5JQkJCY1dWU1Bpc2JzMUZGaEs5Zk1WZ1lFcGd6djRCa200bUl2NWZ6WnhzWmpXbGt6NXlKVTR5Z09UTklzT3IwTk5iVDBoY2dkY1lDaXVmT1J2VkVNVHFiT0ZmZlFUQjYrOFJMR0JPWlY1aVB4MklrUE5yRnVYUE4rSFV3V3QzTW1qOEh0MG5ITjlqT3hacDJFbWZNdys1dm82bGpDRjFSY0tibmsrc0lVbmVwSGVITW9MaHdHaGJBTjNDWkM3VWRSRzZSV0FrQlZsY3FjK2ZtWTlXaTlMVTAwTmcrZ09yME1ETTNtYjUrbmR6OEZJeXhNSDJ0ZGRSMWptS3dPcG1SbjgxUVg0Q3MvSFJNZW95aHpuck9YMzc3SDRPS1ppQjdkaEZLZnhPdGZhTUlSU0V4ZXdhWnBtRXVOblRmTStzRmZSREpuaDVwMGdnaDZvQUovMEtIZUMvUGQ3N3puYkZFWnNlT0hmemlGNzhnRkFyeGxhOThCYS9YeTFOUFBjV2FOV3Y0MFk5K3hFOS8rbE5lZU9FRit2cjY2T3pzeEdReThmcnJyMU5SVVFIY1BCUHJDMS80d3RpMXFxcXFtRGR2SG9jT0hhS3ZyNC9TMGxLKys5M3Y4ci8vOS84bUVvbU1iWHV4YU5HaXNhbmpSVVZGbkRwMWFteTQ3dXJmcjg1UXUvSHZBSFYxZGRmMThnQmtaMmV6ZmZ0MmpoOC96dmJ0MjFtNWN1WFlhL241K2Z6MnQ3L2wyTEZqL1A3M3Y3OHVnYnZ4K2hOMXRWWUltUGliSWQwMWtXaUU0Mis5eGFXNk9qWnUyRWg2K3NTR3JBQmM3a1JTMHpOeEpTWmlkemhJVGM4Z05UMlQ1TlEwTERZYm51UVVVdE16Y1NkNk1Kbk00NTdIbWpDYkJ6NitqT0dtTTV4dnVJelpuVTZncTVrTGw3b1k3R21nK3R3RnVrZk16RnhRd3V6MCtFb0hScHVMNHJKUzBoMVdOSGNlRDI1ZGc5bGJ3MXNuVGpKb3kyS2FIUkNnMkZOWnYyMDlTU1BOSER0UnpZaHJMZy9ldHhDSFlpYS9aQ21ibGhZejFIS0J1bmFWZGZldEpOV3AwbkdwbHZiQllUb2Jxamg5cWZNZEV4N1ZsY25XajZ6QjJWL1BzUk5uQ0NVdDRLTmJ5M0NvQW5kV0pyN2FFMVNlYlNPOWJEMExaNldqMkROWVhqNFB0MWtCY3hLTFZpNG56ZUNIalBuY3YzRUIvdHBUdkZWWmgzUE9Lall1S3NERXpkZlhUQmFTTWxKcFBYdVNjdzNEbEcvYXlLeFVKeFpYQ292V2JtWE5QQnMxYjUzZ2ZDZXN2UDlCNW1lNU1OdGNsS3k4ajgwTDA3ajAxZ21xR2tjb1duY2ZTMmNsbzE2NWhDNFVTTWhoZVhFK0RpUG9haUxGRmFVazZzUEVKdnlUSWIwYnNxZEhtalJDaUl1S290RGMzRHpoTmc2SGcvWHIxL1BOYjM1emJHMFpqOGREUVVFQmhZV0ZsSmFXanZXSUxGbXloR2VmZlpiRXhFUWVmZlJST2pvNitOU25Qa1UwR2gyYmJYWGpUQ3l2MTh0Zi91VmZBdkVpNUUyYk50SGYzODgzdnZFTmJEWWJUejc1SkZhcmxVY2VlWVQ3Nzc5L3JOM2YvTTNmM0ZIOUJjUjdWM2J1M0VsL2Z6OFBQUERBSGJXZGJCMGRIUUFJSVJxbU5CQnB6TFJwMHlncEtlSDQ4YmZvNmVsKzV3YUEwSFVHK3ZzWTlnNkFxZ0lLbmUzdENEMkcyV0lsS1RXZDNwNXVoZ2I2UVZYeEpJMi9EcVd1KzRtWXN0aXlhVGwvK01NKzJqdEhFTUpJTktxajZ6R2kwU2o2ZUhtSGFpYTdvQmh6ZnlXbm1rZUlSS0h4OUNsYUN0YUFvcEdjVTBqUnpCeVVuRTlSSVFEVmhCcDBrcDU0SGlJQkxsK3VwbTFnRktQZVNpOHp5VENaYUkzRmlPa0NKUm9oR3J0NVA2enJyMjhrYlZvUmM2Ym5JaklmWVlrQVJUT2grRXdrdTA3UjFkTk42YmEvNHNGa0JZTUZhc3hHaGhxcjZTcFlTVVppQXJvaGk2UlFJMiswNmN4WldFaCtYaXE1aitTekNWQ05GZ0tHVEp6bkd1Z1AzUERNSWtHODNsSHUrK1NYeUhDcW1HMUJHcS9NK293T3RYRGsyRVZHWXpGRWR5MUhMczlpVnBxYjl0WVlCRG81ZnV3OFE3RVlvcitCSS9WeldKR1pTbTFQRndDS0hxR25ycHJReGpKU25VMllFbWVSSEdqaXRkYmdwTzV6SmQxTUpqM1NwRkVVcFJhNG82UUhZTldxVmJmOC9yWERRMWRkTFQ3K3IvLzZyN0h2WGJ2bXp0V0ZDcTl5dTkxczM3NGRnTVdMRjk5MHZyeThQQ0MrLzllMVRDYlRIYTAzQkxCbHl4YlMwOVA1OFk5L2ZNYzlNNVB0NHNXTEFPaTZYaldsZ1VnWURBWVdMRmpBckZtejJMTjNMMDFOVFdPOWl1OUVVUlhzRGpzS0FwdmRqdGxpSnNHZGdOQUZKck1GazhtRXcra0NYY2R1czZOcDQvOUtENCsyc1AxWHZ5QW5QNS9aR3ovT1d0OEZkdXc3ZjhOUkljSmhnZDF5UTQrUjBJbUZJbWhHMDlobnNxcGF1SHFZQ0VmeFhxN2l0ZGVPMHUrL2NtOUNFSTFaeVNUKy8raDcrakFYQWowY1k3RHhHQys5Y1lxaG9Cajdmc3c1aDA5OGRBRWRSLzdBcjlyOHpGaXpqV3dnNHZOUzJ6TEM0cExaNEV1bC9kSkpSdndSOUZpTTF1bzNlSDUvdzFqZmpoQTZ0M3BMN0xtTCtNeVdYSTd1K0IwdkJxeXMyYloyN0RYRmFNUjA1WjRNbW9iYlptYllIMFlYR2hnTlk2K3Bxa0tDM2NMb1FJQnI5eEFORFE5U1A2Z3hjM1lPUFk1TXVwc09FNHdKNUNvVGQ1ZE1lcVJKbzZwcXRSQ0MrdnI2OS9XNjk4cU82Wk94cUNDOFBhVDFYbHd0ekZaVjlkQmt4Q1M5ZXphYmpVUzNtNzE3OXREVlBiRWVucXNVUmNYbDltQ3pPMGxJU01ScXQ1T2Ntb0VRQW9QUmlOVnFJOUdUaE1WaXhaV1l5TzArTUUwSnVaVFBkZE0vR0dMWVA0cGplQVJkMXdtRVJqQWw1REFqUDBETDVUWmEyL3JKbTFsQnlYQTlha1lCR1E0NEw4SU1kSnhodUhBTnEwdWpOSGtqZUhMbTRsRUJFY1BiZFpaNi8xWldMeTdpek9VUk1EaHdSTnM1VWV1N3pkMkY4UTRIS2N3dkl0L1hSR3ZYQUpIeGNrRVJwYi85TkMxejcyUHRvaURuMnYwb1JnZTI4R1ZPRFVTSkJBMDRQQW5rT1dZd044dkJTRnU4TjZXNXZwNktvdFZVREhXenM2cUxhQXdhYXFxWXRtb0pXeGNKYXZzVlRHWWJ3ZjRHNmp0R2JyNnNHaVhzTjVLUW5zNHNjeTQ1U1dhOFYxN1RUTW1VTFN2RGNMa2ZTOFljQ3NJWGVmMXlGMUZyRnFnSkZDMHVJMWpYZ1paY1FKRzVrd08xVFFURjJ6VlhpdTduVEZVZDgrNHJ3VFhjemI3V25uaFAyNzN4Nit3RFN6NWVhVktWbHBiV0tZb3ljOGVPSFdSblowOTFPQjlLUFQwOVYxZDhicTJzck14OXArT2x5VFBlM2x1S29zUjdPKzZBeVd4bTBmSTFYRHhmeldCL0g5blRwdU5KVHVWYzFRbDBYY2RpdFZGY3ZvajZtbk1NOVBlUlBTMmZsTFIwVGg0NU1NNFpGVXhXR3lZTlJDeEtNQmdrSmhTRW9tSzFXREFvZ2xBb1FFUlhzVml0R0JUUVl4RjBSU1VhQ2hIVkJaclJqTVZrUUZFVVl1RVFRak1RQ1FYancxU2FFYXZaaEtvcWlGaUVRQ0JFVENpWUxXWVVQVXdvb29PaVlyYVkwRU1oSXJvQXpZamRZb0pZQkg4b3pFMlBTRkV4Vzh6RVFrR2lNUjNGWU1acU1hSXFiMTlESjE1N1l6VVpFTEVJNFppQ3FvY0pSV0lJVk14V0M1cUlFQWhHeG5xYlZLTVptOGtBQ3VqUk1JRkFlSnpwNHdwR3N4V3pVVUdQUllrSkJUMGN3cG8ra3dmWHp1SGdLL3ZvaStvSVhTY2M5QkhSRld4SjJUeXdiU1ZuZCsyaVpTUUlRaEFPK2dqSEFFWEJiTGFnaDRORVlqbzZDYXo3MkRZY2wvZnp5b24yRDhVVTlxbmVlMHYyOUVpVDdTWGdIdzRlUE1oblB2T1pxWTdsUStscUw0OFFRdmJ5M0NQdU5PR0IrSXkvWWU4ZytUUG5vQmZvcUZlbXBDK29XQUpjNmVFVWtEZHpEdE1LZERSTlk3Qy85M1pSRUE3NGVIdmhoL2huanlKMGdvRnJGelRVQ2ZwdjNVTVRpNFR3UmE2dGRYdDdWM2NSaStEM1g3L0x1NklJd3FGcmxvb1NPcUhBTlgrUFJmRDVick16dk5BSkJRSlhUNGFJaGZIN2JsNjZJaFlPTW5yanR4VUZCVUU0K0hiN3EvUklpTkZyNzJQY1pFTVFDZm1KM0ZEZWQzVkR1MGdvd0dqZ2F2elhueU1XRGpBNmVzTnpGSUxRTmZGNFpzd25KZFRDYTFVZmpvVG5YaUNUSG1sU0tZcXlDL2lIdzRjUHk2Um5pdXpmdng4QVJWRmVmWWREcFh0WUxCcmxiTldKQ1EvZkN1RG1ycEkvRGJwd01MZGlIcG5PYS9iSERmWnp1dW9pZzZIbyszQjlLek5MNXBQanRyMzl2RU5lenAycG9YYzBkRk5TRkJvZDRFSk5BNk9SbStkYVJRSWoxRjY0U0gvZ05zbWNxcEZXc0lENXFYNE83TC9JYUV3bVBPOFgrYVNsU1pXWGwyZnhlRHpkUnFQUmRlMkt3OUw3dysvM3MySERCb0xCb0U5VjFkUlRwMDdKUFFuZVIrTU5iMG1TRkRmVncxdHluUjVwVWpVM053ZUIzMFVpa1Z2dWZTWGRYZnYzNzc4NjFmNTFtZkJJa2lSZFR5WTkwcVNMeFdML0FiQjkrL1ozVmNzZ3ZUdENDSDczdTk5ZC9ldFRVeG1MSkVuU3ZVZ21QZEtrcTY2dXJoSkM3RzlwYVdIbnpwMVRIYzZIeHJGang2NnV6MU5aVlZXMWY2cmprU1JKdXRmSVFtYnBidmtYWVA4dmYvbEwxcTlmai9IS0txYlMzUkdOUm5ucXFYam5qcTdyajA5eE9OSWtVRldOM09rRjJPeU9DUjB2RUF3TkR0RFIydkxPQjEraHFCcWFvaE9ONmpjVjZ5cXFob1pPZE54bG1pZHlBUTJESm9oR1l1L0xTc09LYWtCVFlyZThuL2VWb21MUXVQVjlLeW9HVFNFYWljclZsNmVBVEhxa3U2S3FxdXBBV1ZuWks1Y3ZYOTcycTEvOWlxOTg1U3RUSGRJSDJuUFBQVWR0YlMxQ2lNT25UNStXeFZUM0VMZmJ6ZkpseTZnK2M0YTJ0cllKdHpNWURNd3VYRURxQlBmcEVrTFFlT25pSFNVOTgxWS9SS25oSXMrOWNZNGJOMTJadG5BTGkyMk4vTS9lbWdtZjcwYnBSYXZaVUJCbHgvYjkzTHowMytUU2haR3lEUTlScU5UeWg5ZXJDYjV6azdzbXJYQVZHMmNLWHZ6alBvWnZlQzBoZXk0ZldUNk4zZHQzMGhXV08yMjkzK1R3bG5UWFJLUFJ2d044di9uTmI5N3pydUhTK09ycjYzbnl5U2NCQXJxdS8vVlV4eU5kYjJSa2hKYVd5Nnhjc1lKNTgrYWhhZHJFR2lyeGFldmRuZTIwdFRUUzM5UE5zSGVROXBZbTJsb2E2V3k3akc5MGhKNnJyL2YySUc3VEt5T0VnZFM4RlR5d1poWld3NVhqRkdYY3pnWkZVVkRmYTBlRW9xQXF5bDJaSml5RVJuTHVVaDVjUHhlN1VhQVE0ZXplRjNqMnpmTjNMZUhSUlRLckhuaUlSVm0zNy8xU1VNWmRha0JSN3AxVjVEK01aRStQZE5lY09YT21xYVNrNUg5Rm85RmZmZU1iMytBM3Yvbk4yTjVaMHVRWUdCamdILzdoSHdpSHcraTYvcjNxNnVvYk4xT1NwbGdzRnVQYytYTU1EUTJ4ZXZVcVhDNFhwMDZkSWhLNXpUb3VWd1FEZnVwcXp1SWQ2Q2NyTnc5UFVncm5UNTlDRnpvV3E1WEMwb1UwWEx6QTRFQWZXYm5UU1VvZC8vK3ZsTm5sYkZsV1NKSTloRDBoajVOSDk0T2lZblNtczNURE5OS1NuZGowWVE0Y09rUkRaN3hmeHV6T1lOWG1XV1I3YkVSOVRleCs5UzBHYmpGa0l4UU51eU9YcGVzV2tHb3hFUm5wNFBDK285ZnRXMjYwcGJGazlWS3lYR1pVTWNEUmwvYlJGRkRKbmxuS2tvVzVLTDVoemgvZlRVMlhSdGFzTXBaVTVLQ01EblB1cmQzVWRFWnV1bWJTekhJMkx5c216UlhCNXB4RzFiRzlSUFBXVW14dTVwWDl0Y3haOHlEWnhuNndwZUp4YUxTY3EyVElVY0RjYkE5R2c1ZGp6KyttemgvQllFOWhRVms1TXpPZEdJalNXUDBXcHk2MkViNGhWZE9zQ1ZRc1dVUHg5RXoweEUrU2ZQRTBiMVpkSm4xV09lVnpzckJab0wzeUxRNWZhSTRmYjA1Z1ZzVTZwaGNrWTFFRmw2b1BjdUxpOWR1UUNNMU1Wa0VwSzhweTBBU0V2VTI4dWFjS2IxZ09mZDB0TXVtUjdxclRwMC8vUjFsWjJhTGUzdDR2ZmVsTFgrS1h2L3dsR1JrVDY2NlhicSt2cjQrdmZPVXJ0TGUzQXp4Myt2VHBmNTNxbUtUeGRYWjEwdGpZeEx5NWM2bS9WRTlmZjk4N3RqRVlqU3lvV0lMQllNQmtNbU13R2tqTnlBUkFVVlhzZGdlZTVCUmkwU2dtazVtUjRSc0hVOTdXVzN1S25WRXJLd3E2ZVczZkJmd1JoZm1xaXRXdVVmZktHK3dMNnFUTVc4Nm1GUlVNUDdzSFVOQTBoWnA5TDNGRVRXTDF3OXNvbnQ3TXdicE9yaDJVRVFKc25qd2UyRkxHdVVPN2VQT3lGNkhaY0JoalhMdEtseUJBMWE0WDJCOVJtYjVzTXl2K2YvYmVPejZ1Njd6ei90NHljNmQzZEdEUWV5VW9pcUtvTHJuRkxVN2lrbzJkc2h1WDdDYWJ6WnZ5MlNUT0cyZjNzL0Z1M21UVHExL25UYnlwdGhQYnNoMWJra1ZaVmhjbEZvQWcwWHZIWUdZd3ZkN3ovZ0dBQWtFQUpDVktOTW43L1h6SXo5eHp6em4zdVFOZzdtK2U4NXpudWErZDZFbWQrNDRIT2ZuMUx6RWVrYkJvR3BxdmlmdU8xL0RTbzE5aUtpS2hhUm9TZVhiN1Z0YkhYdVdKZ3NiOWJSRytkV0tRUkU2aXZjMkczV0pHQWpTbkcxZHlna2UvK1J5bXlpNSs1UDBQTXZMb1YvaUhaemU0NDUwZjRNNWpqVXlmbUtmcjdydXhUcDNneTgvRWtCelZ2T1BkUittSWhEbXpjbW5KOVdKNmc1ZFBQSTNiL3lEcGw3N0k4M01Ta21JaU5IV0dyNTE3SHNuZndBZmUyVU53YXBFRW9Ob3NaQ2VmNE11dnBMQ1dOZkdlZDl4RGZQWGJMTHoyMDZXaSt6NzY3RE44NDRzdmtNSkc2N0dIdWVkd1BVKytQRWI2Nm1yU0dsd2podWd4ZU5PUkpPay9DU0ZLRmhZV2Z2QmpIL3NZbi8zc1p6bHk1TWlOTnV1bVpuQndrRi81bFY5aGRYVVY0TWxZTFBheEcyMlR3ZjVZTEJhT0hqMUthVWtwMy9yV3Q2OUs4QURrODNtR3pyeEtOQnlpcXJZZVg2Q0VjNmRmUVd6VjN1cnV2NVB4NFNFaTYydFViZFhldWliMEF2R1ZSY0xwVFUvS2FpaEUwZHhPbVJ1U0NGTHJTNnhsaWlqV0RJbTBqbE9XTDErcWtoU2M1ZldZVTdNc3JFWUFDYW1ZSWxua291Z1JhRlRXTjlEYjNrQnFmaEdwd29PU1hhRzRNY0tyNXdQYzhjNFAwckk0eDhUWU1PUExVNXdhQ25Ebk96OUk2OEljRStQRGpLVlNsNG1lSzc5NVdkWkNxeVR6UlJ5NUJObm9PblBoT0xLVVp5MGNvOU9ub3JxcWFRdjZ5ZExKMFpMTlliR0ZaZUw2bFdOdGhBQ0x0WVQraHc3ampzVlp4NHpMWnNhMDVhSEpSbGVaRFNjUmtrUXlFU0dTczFMbTFWallMcGRodGxOZlUwR3BXYWZ2NkdZaFVva0lTK3NKZE1QSjg2WmhpQjZETjUxWFgzMDFEM3l3djcvL3J5T1J5TWMrOWFsUDhiNzN2WTlQZk9JVGh0Zm5HZ21GUW56Kzg1L25TMS82MG5ZT3BLOUlrdlRoOGZIeEs2K1ZHTndRYkRZYkR6endBRUxYZWV5eHg0akY5L2ZHN0VaUk5uZHdWZFlFY2JtOTJPeDIycnNQQVFKVk5lSDErYWh2YnFXaXVnYVgyM3RWT2ZZVlZlVmlsSTJrWXZlVjRMU29wUE1Td2FvcTVOZ1Nzekh3QXlDdXZNd2lkTExSZFlxMktud3VLNUZNQmpRSExpbnhXaDluZ1A3ZVRpSXZmWjN2VGVYb2ZxU0tTaE9BenRMNTUvblhjeVlxK2g3aW5jZjZXUC8yU3l3T1BjZlVPUk9WZlEvejlxTm0xa1BmSmJSUG9JNmlxdnZIeUloTDdSYzcyd0dSaUJDS3B5a3NUWEx5L0FvNVljTHJzaENMSC9EbkpFa29xZ0t5aExlOW4yWlcrZHFMcjVBTmRORFU1THJZemV6eVVlSFNpTWJ6dUh4bGxNZ3hYZ3FuWUhzelhqNUxPTHBCeWhaaDhOVlhpZVVrTktzVFZhVEpHbVVwM2pRTTBXUHdWbEU0ZGVyVWovZjM5ejhIL002amp6N3ErdnJYdjg2OTk5N0x3dzgvVEd0ckt5VWxKVGdjRGxUVitMV0V6VmlRUkNKQktCUmlaR1NFcDU5K21oTW5UcURyT2tCU0NQR2JwMCtmL3IwYmJhZkJ3ZVR6ZWM2Y09jUDYrdnAydHV5clJ0ZDFsaGZuaVcxRXFhaXF3ZXZ6TXoweHVsbGwzV0xGN25DeU9EZEROQkttb2pxSTErYy9ZTFlDb2ZBa1dkZTkvTkQ3Zzd6ODdIZlE4MWx5V0xubjNSL0U2VEJUak03eDdMTW5pUUdlWW9GOFlYT05SU0FvNXZNVTlNdlhYQ1JKc0xFOHlOZGZOdlBlUno3QVBiSk1kbjJTSjc3M01xSllJSmN2UW1xVnMrUHJ2TzNlOTFMYnY4N2tSb0Y4b1lpa211aTQ3MzIwK0ZUeWhUZ3ZQZjB5c2FLSnd3KytqMmF2c3RuMjNaTkU5bnpiaXF4SHBramE3dWNENzZ2aDFlZWVJRi9ZbkJlZ1VNaGYzRzR2ZEoxOExuK3hOSmxlTEpEUDRTU2ZRUUFBSUFCSlJFRlVGeEdGWlo1LytrVWV1TytkL0hoL2dYdyt6ZkFyTDNBcWxtQ3YxU1dKQ09jbnd2eklJeitHNy94Sm5wNDZUNmorSHQ3L0kwR1dRMkh5eVRSRkFicGVJSmNwRXJ6bi9kd1pNQ01LT1FhZi9RYlRrVFFPbTA0K1gwQ0lER012ZndmdDduZncwUjlySTVuVDJWaTR3SGVmTXpaOXZKa1ljdExnTGFlbnA2ZFVVWlRmQmo0aVNaTDlSdHR6azVFRy9yVlFLUHpYZ1lHQnE5Ly9iUENXY0QxcmI1azFqZU1QdnAyTmFJUlVNb0hYNThmdWNMSXdONE1RQXBQWlRIVk5IU3ZMaXhmUDYwTHcwdmRPN0R1bmdJdTdxZlF0TDhqMlEwQ1NKSVRRdHp5SUVpQWhTZUsxR3FhU2hDVEU1dms5UENzWDU1WWtFR0p6L3UwNWRBR1NqQ1J2enFFREVsdnRzb3g4Y2N6bW1lMWRYMElJeEhiYjFkN1B0bzJ5dlBsNjUvM3AyL2w3Tml1d2I5K0x0RzAzQWwwWGwzbUlMa1ZDbHJmZkt5Nk8zYzQrdjMyTmJlK1R0UHZlOXJCRjN0b21KNFMrOVY3ZHVvL21HMTE3NjlaOVp3Mis3Mmx0YlhYYWJMYVBTcEwwQU5BRGxBQnVEQS9rTmtVaHhBYXdEZ3dJSVo0cEZvdGZHQndjak54b3d3ejI1bnFLSGttV0thdXNSdE8wemFlN3hPWi9PMHE3U1BMV3czYnJmREllSjdTNmZMMU0yTU1vTzNXdFFkeW0xLzVFaTlrSUUrTUxwTjlJRXNNREVNSk1SWDJRVXFmMTRnTkxGRkxNVGM4U1NlV3V1MEFRQWpTYm4vcW1TaXpiYlFqUzBTVW1aME1VYjJGQjhsWndvMFdQOFhBeHVHR01qSXpFZ1QvZit2ZDlRMzkvdndBNGRlcVU4ZWxtY01NUXVzN3kvT3lOTnVOU1JKNk44RHBaK2JVVWI2S1FwdkNtMXRncmt0eUlzSnBKdlBZdFhjK1RLYng1MjV1S2hUVGh0YlVkRDBoQlBwTys5bUJxZys4N0RORmpZR0JnWUhDVjVJaHM3aGg4eTVDa0l2SEkrdDRabmQ4RXI0c2tRVEdmWW0wNTlaWmN6K0N0eGNqSWJHQmdZR0JnWUhCYllJZ2VBd01EQXdNRGc5c0NZM25Md01EQTRQc1lXYjY2NzZZWGR3KzlxZkUxQmdZM040Ym9NVEF3TUhnVGtSVVpoOTFCTXBta1dMejZxdHFxeVVULzBlTjRmSUdyR3lBRWkvT3puRHQ5OHFxdlVkYllUWlc4eXNEb01vVmQ4U3JlbW5hQzVuWE9UcnkxTVR4Q2dNVlZUaytqbS9NWHhrbG0zN3BLNUdhbm42Nm1jaWJPRGJPUnYvYnJTckpDc0swUGMzaU1pYVVOOUpza0JrZ0loYkxHZGlybE5jNk1yMXg1d0UyTUlYb01EQXdNM2tRY2RnY1BQL1FRUzh2TG5EcDFpbHd1ZCtWQmJIcDRmSUVTU3NzcnI2cS9FSUprY3M5dzM2M3pFbFpIZ0lBank5THFCa1VoRWFodHBWUFZHUnBkcHJDcnY2ZXFrUTRicjF2MENLSGdLYXZFbWw5bGVlL3NndnNnWVhHVTBOZFp6ZFRrMU9zU1BVSllxYWoxazE2Wll5TjdkY0pEQ0FuVjVNRHRzcUs4VHEwaXNPRDJPaEJ4NWZWTmNNTlFLS2x0b1ZNVmh1Z3hNREF3TUhqOXhHSXhubm5tV2U2NTV4N3V2LzkrWG5qaEJSS0p4SlVIQXBsMG1yT3Z2TFNaZk5BZndPNTBNVDh6QlVKZ01wbXBycXRuWldtQlZHTHovTDdsR0FCVmMxTGQyTStSNERwUFBUOU1lQ081ZVVKU3NOcWRXRXdLa3A0bm5reFQzTTY1czNWT1V5VUsrUXpKWkJheFYySkNJV0cyV3JGcEprUXhSektaUnJKNDZUaHlMMlViTDNMaTdES3BaQjZ6elV3K25TUmZCRWt4WWROVTBxa1VPaEt5MllyTFprWUlDYWZWZE9rRlpETk9od1ZGa2lqbU15U1NHWVNrWUxYYjBJdEZOTE1KV1JLa0UwbXl1b1REVmNOZDk5L0J5Z3ZmWUhBK1RTSnplVmtKSVNRc05oc1dzNHBleUpCTVpVaHZMUER5SzJ0a2NwdENTekpaY05rMEFJcTVMRUtXeWFUU0NObUV6YUtRMHhWc21vSmV6Sk9NSlNucVNVWk92NEtVVDZQTEtqYWJoYUl1TnUyalNDcWVKTGRQUGlOVnMySlJRVWdtWkpFbGtjZ2dGRzN6dnVXdCswNWtFSktFRUJLYXpZYlZyQ0tKSXNsRWtueFJSOGdtSEE0YkptVXorV0VtRlNOYmtKQWtCYXZOZ2hCZ1ZtVXlxU1NaZ3NCaXMyTTFLd2hkd2F6Y0hpRytONXNjTlRCNDA2bW9xUGdNd05MUzBtL2RZRk1NYmpLQ2RmV2YyYXM5bFU0eE56ZEhNRmhEUjBjSHk4c3JaRExwdmJwZVJGRlZLcXByV1p5YkpoeGFSVFdaVUJTRjJja3hFckVZMld3YXJ5L0EwdndzNjJzcnFHWVRGcXVOaGRucFBlZXoraXBvYld5a3dxZVN5UlJKSlNJNGFucm9xZ3VBVUxCNVN1azljcFJ5VTVUcDVSamVtalk2Njh0UVpBbGZXUnNQUHRKTmNtYVc4SzZFZ0VKSTJMMU52TzJSZmx4V00xNlBDNUhKb0xpcmFHdXB4MjNLazhrV3llVDl2T09ERDhMS0JLdnhBcDVnSnovNHRsNldSeWFKTzZwNDZPR0hhZk1WVVIwQjJ2djZxVERIT1hOaGlvVGk0YzY3ajlQaU4yTnlsSFA0cmtNNE0rdXNaNXk4L1VkL2xFTlZGbEFjTlBjZHBhZFVaMnc1U1dWTk04MU41U2paTk5sTWl2WDRwWVc3aEpCeGxYVHd0b2M2c1pnMVN2d3VjckU0c2pmSUI5NTlOK3ZqazJTY2xkejcwTnZvQ1JUQTZxUGpqdnQ1eDVFZ005TnptRXE2K2ZBUFBZVFhBaVpMSmNjZU9vd250c0I4QW82KzYwTTBxV3VzcGoyOCs2TWZvUzJnZ3VxaTY5amR0TmpUak15SDkvejVOTjc5Zmo3OFVCZG1XVWJXczRTekduY2NQMDVMUU1Oa0wrWHdYZjI0c21HV28xbTh6VWQ1ejdGbXpKb1poNmNNcjVvZ2xEUFJjK3p0M0ZsdkFaT0xrcG91am5iNldWOWVvV0FOOE00UGZvekQxWGJ5dWs0dW1VQ3Q3dU85OS9aZ04wbjR5NE8wdFRXaFJxYzRNN0YyNE8vbEcyVjJadnFHZnE0YW5oNERBd09EdHdETm9tRzFXa21uMDJTeisxVFAzSVVzeTFUV0JDbFVWT0Z5ZTdCYWJUUzJkaUFFcUNZVnA4ZERkVjBqZ2JJS1hHNzNaZ21EZlVpdXpqTXlXVWVKdE1LNUM4T2s4aEpsRkltdnozRDZsVmVJRnVGQ0tNY0g3dW1sWVdnT0lYU1NhOU9jZXZrVU9Zc0hwZklIcWZHN21Bd2xMbDBLa3lRczNnQUJwNFhWa1NYT1hsZ2lMMG5vNFVsbTF6b3BSRWNZSEZsRjFScjJ1VWtIaDQ4ZHh4VjVtVWVmbTZRZ0ZLYldvUFMrVXBETTFEYjMweHFBOFNtUXBCeVJwSm4yM2xabXdoTlF6REI5L2h5blJsZXhydVg0d1FjYXFIcm1BaE1qVTdRZEttZGg1QXlqSzN0NHZ5UVpXNkFVajBWaE9yTEErWWsxQ2tMZzJDNExMOXRvNmpwQ0lIR0dyenc5VEw0bzQxMHBVdkh3YS9lZ3A5WVlPSG1heFVTQnVQTzkzTnZkeE5tNVhYV3pDa2ttemcxeWVpck1lTUxFKzQ4MFV2SENHRXQ3ZXVSMDR1RTVYbjMrWlNLWXFPNjZqOVlTaVlsSmdTemxpU1JOdFBlMk1ST2Y0NjRqZFZ4NDl1c016Q2JRa1ZCa2xaS0d1K254ci9LdEoxNWhQYWtqYWVOa0gzb1BkelF1OGV4TUJrZ3hldXBWVGsydGdhV1c5eHh0WlBxRnIvSHlWQW9oV1VuWnl1aStPVUtRM2hDRzZIbGoySUE5TWxnWkdCZ1liQ0pKRWxWVlZSeTk4MDdXMXRZNCtjb3JwTk1IZTNtMjBmVWk4OU5UYkVURFZOYlU0dlVGR0JrYVFPZzZtc1dHcGxtWW5oaGhJN3hPWlUwZDNrREp0UmtuQklWTW1seFJJRWtTK1h3ZWhJcHFoanhReUNSSkN3bEY2QlIxc2ZmeW1kQ0p6cDNpYTA4MWNtZi9FWDZ3UTJiaTFlOXhhbnIzUGVvVTlkZnFURjFFVWJCcUdvWDFGRVVoZ1lCaW9iaFYva3ZGNW5BaDBqUE1MU3hTRUxDNHVNQzViSXBFM2dtRkFvbGNGcDNORE5aQ2txOXUrVUlVQ0UyOHlEZlR6Unc5ZkRjZGZRVUduL3NlTTl2blpSbXpwbEZNcHRoTS9DdzJiZHF4QWlTeVNlSkZIVWtTRklzQ1dWWXV6d0ZUeUJIUDVSRFNadkZZRHJSUFVFZ2x5ZW9DRkJXYnd3M3BXV1lYRnlub3NMQzR3TGxzbXJSV2owTXJFazhrdDZxUENJb0NGSXNWS1I4bGw5OHFFbHNza01ycFdEUVZXUUp5T1JLWnJYZ3lrd1dMREpsMEJvR0UwRGRycFluYlFQVGNIb3Q0cnhPcjFWcHRzVmpxQVhwN2U2TUFEb2VqQzZnQW5JY09IWXJBeGZJc2wrQnl1ZDc5RnRsNHpPUHhmQUNncnE3dTczZWVDd2FEZndWY3R2WERack1kM3JxUG5haCt2LzhuM3pSRERReHVVOXh1TjNjZk84Ykl5Q2pQUHZmY1ZRc2VBRVZSYVd6dDRORFJlMmhvYnFPOHFwcERSKzdtME5GNzZPNC9ncitrakxhdXZvdm43WGJIZ2ZNSm9hTlpIWmpONXMwVkt0bEVTWFVMVldVdVZMdUh2dTVPY3ZQbm1ieTZrS05OSkJtYnV4eEhib1ludi9NOXppZXMxSlE0VUNSQnNWakVZbk9pS2dwQ3JMR2VNRlBoTDhWcWNWQVdiTVNqQWZra0MwdXJlQnY3Q0RwVkxEWWJEVjA5ZU14QU1jUHkvQVM2cTU1U1U0ejFjSVNNY09CM0t4eGNoV0pUQUZudFRwVGRJZ3RBVm5GNHkxSGlZenoyeEhQTUY5eFVCNnl2blMra1dGMWV4RjdiUzRQYmhObGlvYjZ6aDRCMkRlL0xHNkdZWVdWaG5LS3pnVEpUalBEV2ZRYzhDdW5JTEJNUmpkNzJKbHhXRmRWVFNYT0ZqZmpLR0JsUER6MTFIa3dtRTg3cWRvNEVpbHlZWHVTeVdQRGtQRXRKRTAydDdiZ3RLczZTTWxxQzVaaHZBMFZ3RytpNjEwOGdFUGlVeitmNzBPam82RU85dmIzUnMyZlBlbHRhV3A1WlhGejh0QkJDcmEydC9ZUHo1OC92RmcvQXBrZzZlL2FzcDdPemM1ak4yS25MdGlBb2loSVlHQmdJV0szV3FyYTJ0cG5MWjltZjA2ZFBxd0RWMWRYL0s1bE1ub2xFSXYrNGZjMnRMbkpQVDgvYXdNQkFDWERKeDBOalkrTlhOelkydmhVS2hmNXlSN09qdjc4L3ZydmVsTS9uKzJCVlZkWHY3MnlUWmRsUktCUkNBSnFtTldTejJjbXQxL1duVHAyNjZlUEVqTnBiQnErWHZRcU9TcEtFMld3bWw4dGRVdzRkczZaeDVQZ0REQStlSmh3S1VWUFhnTCtrbElGWFgwYlhkYXcyRzcxMzNNWG8rVUhDb1RWcTZob3BxNmprNVBOUDd6bWZFSURtb0tPOURhK3B3TlRZT1lxK0Ztb2NlUXFxRjZkTkpST2U1OEw0RE1rOGVLcGJxVEdGR1p3S0lhbG1LcHZiMFZZbm1BN0ZMOW1LTFFDVDFVVnJleWRlcXlBZFhXWjRaSXBFSG5DV2M3aTlEbk4rZy9QRFkrUk1BZG83R3JGTE9XS3hLSklzTVg1K2pLU1FxR3p1bzdIRWlsNG9zTDZ5Z04xbDQ4TElKS2xzRVZkbE05MTFBU1FnSFozbjNQbFpjcXFUbG81R05tWkhXSTVtVUowbHREZDRtVDg3U2xoSU9LdGI2Sy96RTEwY1pYQXFkRW5kck0yM3drdDdXeHRPVFJCZm5XVmtZZ0hkNXFPOW9ZeXA4NlBFaW9LeWhtNWF5dXpvUXBDTVpUalVYOGZqMzN5Y2NORkRlN1daY3lNejVBb0NkMDBMRGZZRUYwYVdLV250eGhTZVpDNHEwOUpSeS9MRU1PdnhIQ1p2TlIwMUZpYlBqaEhmdzJQbUM3WlNvOFVZR2wyOG1EN0FXZGxNVDkxbWdIbzZNcys1OHpOa2tVQnowTnJTU29sTGc4d0dROE9qUkpKNUpIY1ZkN1JXbzVrVWl2a0VNMFBuV0V3V1VTME9tbHFhaUV3T3N4TFBnQ1Joc2pscGF1c21ZSVZjTWtZa3EyUEpyakV3K2ViRzlOem9ncVBHaC9yQnlFMU5UZjgyUHovL3lkYlcxck9qbzZOdkx5MHQvY1RNek14UDE5VFUvTDRrU2ZiWjJkbFA3RFZ3cCtnWkdocTZCd2p0N3RQVDB4TWFHQmpZTndsSFEwUER2NWhNcHZLUmtaSGorL1hwN093Y241aVllQ1NUeVV6dkZEME9oNk9ycXFycVQwWkdSaDdZZlU4OVBUMnJJeU1qUjdQWjdNU085ajFGeis3NzJmMjZyNjh2Y2ViTUdjZnU5cHNaUS9RWXZGNnVaNVYxazhuTUhYZmZCeExrODNrc0ZpdG1rNWw0ZkFNQktMS00wK1VobVl5VHorZXhXcXpFWWxIT25uenhlcGx3VzZOWTNmaTFBcXZSSkVoMld1KzZqMFB1VmI3MTFLdHNYTXNPZklOTHVOR2l4NGpwT1lET3pzN3pBSTJOalk4cGl1SnNhR2o0QW9ETDVYcW4xK3Y5cUJBaTI5WFZOUzNMc2xPV1pXMStmdjRYeXNyS2ZrbFJGTCtpS0s2ZW5wNVFzVmdNZFhSMFBNTWVucDZEY0xsYzcvUjRQRDgwTmphMnIrQnhPcDMzeXJKc2IyaG8rS1lrU1pxaUtNN096czV4Z0pXVmxkODFtVXdOSFIwZDV6Uk5hMTVaV2ZuOXhjWEYvK3AwT3U5V0ZNWFQzdDUrRmtDU0pHMW1adVpUNFhENG42L0Z2bzZPam5NQXNpeGJ0MThyaXVJOGVKU0JnY0hWa3Mvbk9IUHlSVlQxNnB5bkFpamtyeTRIME90RmtuMzAzOTlIdWNWOHNhMlFXT0RGRjRiWWVCT3JucjhSRksyTUl3LzA0dCtSMlRvVG1lYUZGeTZRT21DTHZ4Q0M4clk3T2VMVmtOQXc2d3Q4NTdraFlobnh1Z3VQQ3FIZ3EyemhjRjh0RjFmSzlCekxrK2M0TTdwQzhTWkpabmd6WTRpZUF4Z2FHbXJUTkswMUdBeitoZGxzcmw5ZlgvL0g1ZVhsM3lzcksvdTRxcXFCNGVIaHFsUXF0VmhlWHY1L0s0cmlDb1ZDbnd1RlFwK0RUYS9Id01CQW9MT3pjL2o4K2ZQM3N1WHBDUWFEZno0N08vc3pBTFcxdFYvWTU5TCtZREQ0bDlGbzlKL2k4Zmp6KzlsWFdscjZpN3F1SjgrZlA5OERTTDI5dmFHaG9hRTIyRnpDbXArZi85bG9OUHBvZDNmMzR1TGk0bThDZUR5ZUgxMWVYdjdzMHRMU2J3QTBOVFY5SzUvUFg4eEdWVnRiKzllcnE2dC9tVTZuWHpyb3ZkbGUxdXZyNjB0c3Y5Nk9lekl3TUxnK3BGUFhFbHp6NWlQME1LOCtkZUpHbTNGTkZMTXJ2UGpZNDVlZnVJTEEwRE14Qmw1OGlvRnJISGNRa2xRa3NuU0I3eXhkdUdaN0RLNFB0MEhZMHV0R3E2eXMvSisxdGJYLzcrenM3Q2QwWFU5bk1wbUJ0cmEyRTJhek9aaElKSjR5bVV4ZEFGYXJ0VE9kVGc5ZHphUWVqK2VEMjY5blptWitmSTh1Y2xOVDA5OExJVEllaitjalFMblA1L3NQd0NYTFJsYXI5UzZyMWRxemRWaUVpN3RJQzREWFpyUDFtVXltV3NERTVzODVDemg4UHQrUEtZcHlNZmphWXJGMDVQUDVjOXZIOFhqOHNaYVdsbStWbDVmLzh0WjFqblYzZDg4cml1THE3dTZlYjJ0cnUvb2M5d1lHQmdZR0J0OUhHSjZlL2NrbGs4bFhGaGNYZjYyNnV2cjM1K2JtUGg2TlJyOFNqVWFmQXFJbEpTVS82M1E2MzcyeHNYSEM2WFErdUxTMDlLdGI0MHcybTYxSGxtVnJXMXZiaXlhVEtkalYxZld5RUVJSFVGWFZ1NzBFQlRBN08vdFQ4WGo4bWExREtSZ00vcVhkYnI5emVIajRXR2RuNTdDbWFYYXYxL3UrNnVycTM1NmZuLy9WY0RqOC93SEM3WGEvYlg1Ky9oZXFxcXArRDZDenMzTjRhM2xyV0FoUm1KK2YvMlduMC9rT3U5M2VrYzFtUndES3lzcCtOcHZOVGpxZHpuY0N2NnhwV2lNZ01wbk1OT0FBQ0lmRC81eElKTTQyTnpkL1haWmwvK0xpNG44ZEhCeXM3dTN0alE0T0RsYkRwa2RuK3g1a1diWnR2emFXdHd4dWQyNTB2SUtCZ1lIQjY2YXpzM080czdOenJMKy9YMnk5SHQ3YWpSV3dXcTFWUFQwOWF5VWxKZis1dGJWMWV5bkkxTlhWTmRuUTBQQXZmWDE5Q1UzVG1ycTd1K2ZaSVM1N2Vub3VDMmplUWdrR2czL1IyOXU3WWJQWmpzREZnTnB5QUkvSDgvN3U3dTc1bHBhV1o4MW1jd2RnMzdKeGZQZThXNjhkWFYxZHN4VVZGYjllVVZIeDN3RktTMHYvbzlWcVBkcmUzajVvdDl2N0tpc3JQMU5WVmZXN1c4TWMyd0c4Vy9pMnQrdkRwVXRYMi9QQjV2TFdYdTAzTS8zOS9XTFhlMkZnWUdCZ2NBdGdlSG9PWUdobzZGaFhWOWZwb2FHaHRtdzJPMkt6MlE3WDF0YitEUkJPcDlONkxCYjd0NXFhbWorY21wcDYzOWFRL0xsejV4cGdVeVJrczlrSlNaSTBvTEFqMk5lei9UcVR5VXhPVGs2K0QvQTFOemYvczhWaTZSZ2ZINzh2bFVxZDNXMUxOQnI5V2pRYWZUb1lEUDVCZTN2N2kyZlBucTBIa2dlWW44aGtNbWZMeXNwK2ZXeHM3QzZBMWRYVlB3TllYMS8vOC9MeTh2OWh0OXZ2R0JrWnVXZWY4ZUZNSnJObnZ2VHRlS0NyYlRjd01EQXdNUGgrd0JBOUIyQ3hXTnpKWlBLbDJ0cmF2d21IdzU4dkt5djdsZG5aMlgvUFp0NGJXVkVVTjRBa1NYc21LTFJZTE1GOFByOElvS3BxK2E3dDZZSE96czVuQVJ3T1I2V3U2OW5Cd2NIRHdQSUJKa1ZuWjJkL2NuVjE5YmVBOVN2Wkg0L0huN1BaYkhjbGs4bExvdVpXVjFjL1gxNWUvbHZKWlBMNWJEWTdkcVY1ZGlCYkxKYWE1dWJtNXk0MnlMSnR5NXNGd09MaTRxZlgxOWYvNWhybU5EQXdNREF3ZUVzd1JNOEJaREtaNmFtcHFaOElCb08vVTFWVjliOTFYVTlaTEphK2VEeitVakFZL0p5aUtQN0p5Y2tQMU5YVi9aMHN5OTVRS1BSWE84ZGJyZGE3MCtuMHVmM20zeWFSU0p4TEpCTHZ1UWE3cG5hMzdmUWc1WEs1U2FBOEVBajhoMlF5K1ZKMWRmWC9NejgvLzErMnVwcUR3ZUFmRkl2RnFNMW02MjlzYlB4cUpCTDUrMHdtTTdsMTNzTG03bGNGc05oc3RnYS8zLy92QWEybHBlVzVUQ1l6c0IzYkE1dkxXenVQRFF3TURBd012bDh4Uk0vK3VJUEI0Qis2WEs0SFlySFlvMmZQbm0xeU9CeWxEb2ZqWGMzTnpZL3J1cDRjSFIzOUFTQStOVFgxUTNWMWRWOEU5RkFvOUUyTHhXSVdRbVQ5ZnYrL2kwYWpqOEtsb21TTDY1cTVPQmFMZlhOaVl1TDlXNGZXbHBhV2I4L096djVDUEI3L2JsdGIyN05sWldXL0dvL0hINnV0cmYzYmZENi9PRFEwZEJUSUJnS0JqL2w4dmgvWE5LMWQxL1ZFZjM5L2lzMmtsU0lXaTMxbllXSGhweU9SeUJmbjV1WitHVWpXMXRaK3ZxdXJhM3I3dXJJczIzWWVBNXc3ZDY3dWV0NmJnWUdCZ1lHQndadU0xK3Q5TDV0RlJTL0I0WERjeDY1czFsYXJ0UWJRMnRyYVR2WDI5a1lxS3l2L1cyVmw1V2NCUCt3WndCellDb3JlbDBPSERtV0Fzb1A2MU5iVy92WHVOazNUR24wKzN3ZDNOSGx0TnR0aHdPVjJ1My80b1BtMnVLMTNvQmlCekFZR0JnWUdCdGZPYlMwZWJsWU0wV05nWUdCd2EySWtKM3h6TVI2Y0JnWUdCZ1lHM3ljWW91Y05ZTFZhcTI2MERhOFh1OTMrQ0lZbnlzREF3TURnTnNJSVpONmlwcWJteitibTV2NGpnTjF1Ny9iNWZEOHpOemYzczJ4dVQxZXJxNnQvYjJzSDFMYjNSbXB2YjU5L25aVzRGYS9YKytGSUpQSlZJTFg3cE4xdWZ5U1pURDdKQVo2aTV1Ym1wOGJHeGg1OEhkY0dvTFcxOVlsVHAwNlplSzE4Uldrd0dQejA3T3pzcndDWjF6T256K2Y3c01WaWFWOWNYUHpNRmJwcVZxdTFWRlhWWUxGWVRLVlNxZE9hcGpYdE9DOTJWWUEzTUxncHVKNVYxZzBNYmtWdWROYnlXMUgwMkE4ZE9yU3U2L3ErRDI1WmxpMm5UNTkyczFtUENnQ2Z6L2Z2dGtWUE1wbThVRkZSMGVqeGVINHdHbzMrYTJWbDVXOUlrbFRrVWhFaXNTbUlycG1Ta3BKUG1jM21Tci9mLzVQajQrTWZCVllCV2x0Ylh4b1pHVG02TFVpQ3dlQ2ZiZ1VnQXpBOFBIeEhYVjNkMzFzc2xsYXIxZHJYMXRiMnlzNXoyNjkzRi80OGUvYnNKWFc3OWlGcXNWajZtcHVidnhHSlJQNjV1cnI2OS9mcUpNdXlmVCtoRnc2SHY5dlQwL01uOFhqODhmMEtwWFozZHkvcHVwNHBGb3ZoUXFFUXltYXpRNmxVNmt4blorZElJcEY0QWNCdXQ5OTUrdlJwODE3akRRd01EQXdNWGkrM291aVJKRW5TenA0OXUyZkNRTGhZM21IUEIzZDNkL2Q4UHA5ZkJpZ3ZMLysxK3ZyNmYweW4wNE1BaHc0ZHlwMCtmZG9jREFZLzUvZjdQd2JJV3p1c0FEaDkrblJkZjMvL1VyRlkzTmh1VXhURnZWTWthSnJXN1BWNmYzaDBkUFJocDlQNTdzN096dWZIeDhmZnZaWHh1WGVuTGJPenM1KzJXcTJheitmN0JVM1RtZ0dtcDZkL0REYUZ6YmJRNmU3dXZpU2g0YzVyWGtOQWJtNTBkUFJIR2hvYS9qUVVDbjFodTFyOFB1OGRnTkxUMDdPeSs3d3N5N2I2K3ZwSDl4bzdNREFRa0dYWk9qZzRXTEhybEZZc0ZtT2pvNlAzd0tXbExRd01EQXdNREs0WHQ2TG91U1lhR3h1L1pyUFpqbTVWRVY4R0NzUER3L2MwTlRWOWJYeDgvTU5kWFYxbnBxZW5QMVJaV2ZtN0pwT3BIR0IyZHZianM3T3ovNm12cnk5NjVzd1pHMEJQVDg4cVcwdEZPejBydTBTSHQ2R2g0Y3N6TXpNL0RZaDRQUDZOVUNqVTA5cmErdHpZMkZqZkh1YXRxYXA2M09QeHZHOW9hT2pPdHJhMk05c25GRVZ4YmgrcnF1cHZhMnM3czc2Ky9ybTF0YlUvM1QySjNXN3ZhMnBxK3U3dTl0N2UzaERBNk9ob1QzdDcrOHlwVTZla3ljbkpEKzd1dHcrU3FxcitxMXplVS92NysvUDduWFE0SE1leTJlenVoSXNhT3p4eEJnYTNNb3FpWUhlNmtLVDkvNXp5dVJ5cHBQRjl3TURnalhEYmk1N3RoSDViVmNUTHQwb3FaTmJXMXY3S1pyTTFBOWp0OXVQTHk4dWZiV3hzL01xT29XWWh4TTRIdWNKcjhURjdVZDdlM3Y2dGFEVDZhQ3FWT3JuZHVMS3k4dGw4UGorUlRxZm45eGhUVWx0YiszOG1KaVkrQWtTR2g0Y3ZDcU10VDA4ZmJIcDZkcDdiVFRLWlBMTjdpYXUvdjErY1BYczJzSmZOL2YzOWVqNmZYOTArTnBsTXBhZE9uZG9kOUs1SElwRi9oZ09McUJLTHhSNmJucDcrMkhaZjJDemt1dVArLzNkWldkbXZycXlzL0svdHRvMk5qVy8wOXZhdUZZdkZzSkhvME9CbVJwSWtaRm1tV0N3ZTJNL3A5bkxmSSsvRVpONS9WWGR4YnBZWG52N090VjFmbHJubjRVYzQrZmhqWkE0UVZMc1J3c1N4KzQ4eC9Nb0xSRlA3ZmwrNUpoU3ptd2VPdC9Qa1V5KytvWG1FQUpOWm9aQXJJSnZNVUN4ZzBqUlVlZk1qU3RjTFpESlpoTEZQdzJBUGJudlJzeGM3WTJWTUpsTkZTVW5KendPb3FscTZvNXROMS9XTFFjaVNKSm1BZ3o0ZDlGZ3NkcUtpb3VMVGdVRGdwM2JPZityVXFUMWpiaW9xS2o2cEtJb25HQXorRHNESXlNZ0QyekU5c2l3N3R1MVVWZFYvcFh1eVdDejFraVFWMCtuMDdKWDZGZ3FGOE9EZ1lQbjI4VDZpUnArYW12b0liQzViN2JwV2JUQVkvRDltc3ptNHRVeDJzUy9BME5CUTIvWnJxOVY2TEJRS2ZTNFVDdjNGZHR0V1g1blhHVE5sWVBEOVFtbHBDWFYxOVp3OGVSSmQzLy9YV1ZGa0xEWWJxbXBDbGlWMGZkTkJ2T241RVFnQm1tWGZGZnNEa1BDWGxMeU85Tzh5WHI4UGszcjlOdmhLc29sQXdIdk40K3plVWdKT2pXd3l5bklvQnBncEsvT3dOTGVLYW5YZ05ldmtoSXBtVWtCSTJPeG1GbWJteUNPRGtIQzQ3YVEzNGhRbENhSHJSaDZSMjV4YlZ2VHNEdWE5V3BMSjVLbXR5dWVYMGREUWNERld4V3cybHhTTHhaMUZQNjhrZWxZWEZoWitzYlMwOU9kMzE2NEM5dlJaYjJ4cy9QWDYrdnBYZ0dKYlc5dXpzSGRNajlQcHZLeHUxMjZoNHZQNWZrSlYxYnJaMmRtZlBNQkdBRlJWOWUyTUUxSlYxWGVsTWR2NC9mNlBWVmRYLzNFa0V2bW4wZEhSZHdQeDNYMTJlbnJHeDhmZlcxWlc5dk5sWldYL1JRaWh3MlpRVnJGWWpBNE5EYlZlN1hVTkRMNGZXVjhQYyt5dVkzUjBkSER1M01GbCtFYUhCcGlabktDbG80djU2U2xTcVNTMURZM0VvbEZTeVNUVmRmVjdqcE5WT3czTk5TalpPT01UQzFqOUZRVEwzR3lzTGJBWWZtMXpxRkNzdExiVW9oWXpqSTFPb3pnRCtCMEtUcmVYVEd5Vm1ZVjFkSk9ObG9ZZ0poMjBMY0Zqc3JxcHI2MmdrSW93TTdPTXE2d1N1NlpoRmttbTVsWVJPenhJSnB1WHh0b3lLT1NabXg0bm1aZFE3VjVhZ3VWSVl2TnhJd1I0U3F1bzhqdVlueG9tbGozWUkyUFZUQ3d1aHFpbzhSSFFWWVJrd202MTRYUjVjRGhnTFp6RGFaZkpGM1NTR3dsME5ZREY2U01ZY0NPUXNWbzFjdjQwT2hCZlgyRTVldG1HV1lQYmlGdFI5SWhDb2JDKzIvdXdoUXpvVzRKZ1Q4RS9PVG41dnAyeE16c3BGb3NYaFlUTlptdmVVYVFUUlZITVFPNWFETFZhcmNGaXNaall6eGEvMy85cjhYajhSQ3FWR3Nsa01zUHdtaGRxcDZjSFFBanhxeU1qSThlM2o3ZnZmenVtYUhGeDhZOTZlM3NuVjFkWDYvY3FXTHFUcS9UMDdFbHRiZTBYeHNmSDN4V0x4YjY5WDUrZG5oNkF5Y25KSHkwdkwvLzE4Zkh4aHdFYUdocitWUWhoZkRJWjNQUVVDZ1dlZlBJRWIzLzcyMGdtazB4TjdmK25weWdxTHJjSFRiUGdjTGxRVFNZc1ZodkZRaEZGVVRDWjlsajZVbTBjdS84QlVrdm5XQzFvZUYwS0RvK0RXS0xBMFFmdTQvRi8zZjR6bE9rOWZoL01EMUR3Tm5OZnY4VDVWQlh2NnJIejJQUGpITHYvSHNMLzhtMHFEdDlMV1hxY2hZeURFb2NWQUkvZlR6YWVwT21JVVRCSUFBQWdBRWxFUVZUUUVhVDRDWHo5OTFKWG1PYnBVeGN1TVVXMmVMajcrSjJFSmdkSWE5WGNkN3lQSjU2YjRPang0eVNuVHFGN1cvQ2FRYldVOGNEeGRsNDllUjZYeDBkc0pYTHdteWpKV0MwYXNoQUlvWlBONVNnVXplUUxSU1JKd1dKMzQ3QkNRZFpRQ3prRWtNK2t5UlNjbUNRUVFsQXM2dWlpU0RKelRSL1JCcmNndDZMb1NRNE1EQVJzTmx0bGJXM3R0eVltSmo2Y3krV0dYUzdYRDFSVVZQejZ5TWpJKy9jUlJBQld3R015bWNwM1B2UzMyZW45Y0RnY2Q2ZFNxVmUzRHJWZDhUMEg0bks1M2xWWFYvY0ZTWktVNWVYbDM5MnZYeVFTK1ZKWldkbi9aVGFidjVkSUpFN0FhMXZUZDNwNnJwTHc2dXJxbjVqTjVyWXJpWjZyb2FLaTRyK1hscGIrM0Y3bjZ1dnIvMm12OWwxeFJZckZZcW5SZGQyU1NDU2VVbFgxZHgwT3gwT3FxbnJzZHZ2ZGc0T0R2WHZOWVdCd3N4RlB4Sm1ibjZldHRZMlptWmw5bDdsa1JjVnNzYUNvSmt4bURWMElWTldFYWpaajBuVmsrZktsSnF1N2tncExtQytmbndFMnZTaDRKUTYxQkxHNW5OaTMra2xhZ1A3V2N1YlZIS2gyS3UwMURBL3JMTStPTVRjM1FYV3FueEpyZ081cWxXOTliWkpFVnFPbHZRRUVKSk1KMm5xNmNMdWRlS3dhNkZsR0w0eXhHbzdERGkrUHkxK0h1N2pBMHhOTFNGcUM1cFlIcVFsa3FWQlgrUExZSXFvbFIzdnRFVkFrYk00QWJsT2U0YVdyY01qTENnNkhEVVVJVEJZTEc3RUkyWnlKZERZUDdCU0NyMzEzdERyc0tFS25LRUFJSGFIcjZKS00wMkVsbnJuTStXeHdHM0VyaWg3WURBQitMSlZLbmN6bGNzTUFzVmpzY2EvWCs1SE96czRYeHNmSGZ5Q2J6WTV0OVMzemVyMXZVeFRGMmR2YnV6QTNOL2RMVzd1aFhqbGdmc250ZHYvUTVPVGtqMjBkMjNWZHYrcWRSckZZN0ZzREF3TWxnS1JwV25OM2QvZlMrUGo0a2RPblQxK3lhSjlJSko2dXFxcjY3Ykt5c2w4YUhSMjl2N1cxOVRsSmtqUzQzTk1EbCticTJZdWxwYVZQWDQxOXU1ZTNoQkNYQlRzdkxTMzl4dExTMG0vc2J0OEtrSzVtanlXN21wcWEzNWRsMmQ3WjJUbWxxcW83bDh2Tmg4UGhmMWhaV2ZtZnM3T3pIMjlvYVBpS0pFbkt4TVRFZTRITHRzTy9XUnc2ZE9oaDRGMTd0TzhVcEMrY1BuMzZYOTRxbXd4dUhhcXJxMmxzYU9BYjMvem1nWEU5bVhTUzFhVUZ2UDRBNjJzcnBKSUpiRFliRzlFb3FXUUN1OE54MlJoSk5vSCsydmN0elZQUER6ell3cVAvOEFSOTcvbUJIUjFOaU9RU1R6MzlQV0JUQ0pTMkhLZFlLTHdtWENScFN6VUJ5S2lLaERCNWVOczc3dUg4WTQreFVqeUdFMERYS2V4MUh4SVh4NHV0T0NUazErYVVVRkVWS0NTWCtmSlhuK2J0NzNxRWx1clRmT1haQStzdVF6SEh5dW82RlZVdXdwRVVOdlB1Q0NXQlh0UXA3Z2dCVEVaQ1JLSXFIcCtQVERhSEluSklxcGw0d25BZzMrN2NjcUxIWXJIVU56UTAvRnM2blI2WW1abjUrSTVUaFptWm1aK29ycTcrbmRiVzF1Zkh4c2JlblU2blg2NnZyLzg5Z0ltSmlROXRiR3c4QmlTcXFxcCtleThCc1MwRWZEN2ZqK2k2bms2bjB5OEJ1TjN1Qnd1RndzcnVmdnVncytsUlNnUEM0WEFjbFdYWmxrNm5GN2ZPbDdMNWxVVUhTS2ZUQTFhcnRTOFFDUHpFM056Y3o2VlNxZk5BNWtxZW5vTmltaXdXUysyV2tObHpTOG51NWEzclJTUVNlZFR2OTM5OGFHam9LRnNKR2Jld3VWeXU5OGl5ckFraGlqYWJyVCtWU2czdzFtMVpMMGlTOUl1N0czZTJGWXZGSDNxTGJERzRoWEE2blJ5NzZ5NisrOTJuaWNjUDlqQzQzQjRhV3p2dytnTElra1F1bDhQbkQrQndlY2puc2xoc3RzdkdaR01MUkpTSDZXbWNJMVIwb3FnS2VpU0JyYktPWUltTjdRVW9rVmxsS3VHbnZ6SEFYTktPUXdwZDlxMUV5a2RZU2x2cGFxaGxLZStnM0dVRnM0S1V6aUZjUHBxci9heE03cmJnTlJMaE9UTDJ1K21vRDVGMjFLR3NUYkMwdmtqSzlnanROWE1JZnhNdUV5ZzJIMDBWS21lR0pqbnF1NHBBYWRWQ2ZXMFZza2lTenlUSVl0NFVYMXNVQzNsU2VwNXNQa1UybmNGcmQ2R1lyWlQ2QWpqTWVSWlhOdkNXbENLbG94U0VzYVByZHVlV0VqMXV0L3Z0dGJXMWY3K3hzZkcxbVptWlQzTDVRMTNNejgvL3NoQkNhbTF0ZldwOGZQeGRVMU5USDkwOXozYmVtLzJ1VTE1ZS90K1dscForcGJLeThqUGw1ZVcvS1lUSXpjM04vZWZ0OHpzRncrN2tnT0Z3K085NmVucm1oUkI1YVJOdGNYSHhOd0I2ZW5yV1ZGVU5KQktKcHdDOXBxYm1qelZOYXp0ejVreGpXVm5aVDFWWFYvK1J4V0pwQmhSZDF6UGQzZDFMa2lUSmdDcEprbWx4Y2ZIVGEydHJmN1M2dXZxSFd5VXpLQ2twK2RudGE5ZlYxZjJEMSt2OUVDREM0ZkRmc2s4czBjREFRTU91Smp1UU5wdk5iY1ZpY2E5TTF5cGdzMWdzM3EwNTkxdzRUeVFTVDIySnJXM0I0NitzclB3NXY5Ly9xVlFxOWRMWTJOaGhTWkpLcXF1ci83Q3FxdXF6a1Vqa3k3T3pzNS9jejg3cnhlblRwNTg3ZE9oUVdKS2svUUsyWTRWQzRadHZwZzBHdHlheUpQUHl5Wk1zTFM5ZHNlOTZLTVRZK1VHNkR4OWhjblNZWkR4T2Mzc25rWENJUkR4T1MwZjNaV09LMlJoUFAvME1QVTNWK0JNaEJzZVhlRVkyVWVJbzh1UzNueVdtNjV4KzZTV3k1SG51eVcvVDIxSkxwWmJpM0dBTXhUM0dPZk9tOUprNDh3cVpiSWFaNzU2Z3Zha090NGp6NUhlZko3Ryt6UGRPRGxFWHNEUHcvQXRrb2ltNGNKYmlIc0hBaGRRNlR6OTdrczc2Q3RUc090OTlhWXhNVWVLWjc3MUVjM1VGcWVnTWp6MExlbmFEckJLa1JJbngrQXZudVZJSndQajZNdXVaRERhYkdkWHFvTHdrZ0ZLTWJYNHoxQVdwalRCSlNVSTJhWlJYVnFISldkS3FRbmc5aEtXcUFxOHJ6L3J5UENhckU2dG1KcDA5S0xPSXdhM09MU1Y3eldaenA5dnRmbWh0YmUyUHI5UzNwS1RrNTliVzF2NFdpTzArVjFWVjlkc0xDd3UvdGwrN3hXSnAyQkhFTExQNVVONStNS3RjbXZ0bTkvRkIyTm5NOXhNRHNObHNoN2M4SGxlS0Y1TFovRmtlbkF4a0U0azlTbWowOWZVbHpwdzVjN24vSEdocGFmbWUzVzYvUzlmMTlOcmEyaDhzTGk3KzVxNHVKZjM5L2F1QWlFUWlYOXk1UFgwM2RYVjFmenM5UGYwVFc0ZldtcHFhM3cyRlFsL1k5cHB0WTdQWjdsQlZOWEJRUVBUMTVOQ2hRMzhtU2RMUDdIUDZYMCtkT3ZYRGI0VWRCamMzcjdmMmx0dnJvKy9JTVlxRkFoYWJsVndtaTY3cm1DMGF4VUlSWFMrU1RDUTQ5ZUt6MTl2a213b2hkbXpqQnlRQklIYkVGbTJlUXdpRUpHMCs0SVM0SlBiSTRNWnlvMnR2R2I4SkJ0ZUxiVC8xVFpsYjU5Q2hRNDlJa3ZURVh1ZUVFRDk2K3ZUcFBZT3pEUXgyOG5wRmp5VEphRllMMGdFZnljVmlnVnoyK3lkSnVkVlZ6YkZqSFdpU0JNVXNRNisrekd6WWlKa3hPSmdiTFhwdXFlVXRneHZLVFNsMnRvbkg0OCs0WEs0WTROclpMb1JJUmlLUnI5NGdzd3h1RTRUUXlhUnVMc0dRanMxejRyRzlFc2tiR0h6L2N2M1NiUm9ZM01TTWo0OW5oUkJmM3QwdVNkS0o2ZW5wdmVLWURBd01EQXh1TWd6UlkyQ3doUkRpc2kzcHVxNGIyOVFOREF3TWJoRU0wV05nc01YcTZ1cDNnZVNPcG5RK256ZEVqNEdCZ2NFdGdoSFRZMkN3eGVMaVlxcTh2UHlyd0hiU3lhZUhob2Iyckl0bVlIQTlVUlFWaDh1MXRUTnBiL0s1SE1tRWtVM1l3T0NOWUlnZUE0TWQ2THIrWlZtV3QwV1BFY0JzOElhUUpBbEZVU2dVRHM1YTRmSjR1Tzl0UDRESlpOcTN6OEw4TEM4OHRlY0d3NHZJSm8zN0hyaVhGeDkvZ3N4YnZFM2I0cXpnZUY4NVR6NXorcEoyUlhOdy8zMTM4TnpqVDVGOWkyd1NRdUhRc2JzSmpiN0NmRGo5bGx6enpVSzErSG5vN21ZZVAvSGlOWTNUckRaTXNrUWhuNkhBWmhWNkNZbDhOa1cyS0dNMnlhaXFDWGtyQlVBbW5TYXZnOW1rVUNnS1ZGbVF5K3VZekNxRlhINUg1bTRaa3lLUkwxeWFJVVVJTUpsTjZQa2NPaElDTUtrcVJRR0swSkVWUU5xZFRmdXR4MWplTWpEWVFUcWRmaExJQ0NGeStYeitpemZhSG9PYm05S1NFdTQ4Y2dSRk9makRYcFpsekpxR3lXUkcweXlZVEdaTUpqTm16WUxadk5sdU5tdFh2SjRreVhoODN1djZ3ZTRLTk5CUzdieGlQMW5WOExndlQvVWxDZ1dtSmlldk9sblpRUWhob2VkUUI1cHlwY3dBRWc2WEc4MTBkZStFYXZiVDExMzd4ZzA4QUtlL250YWcrNXJIeVlvSnI5ZDE1WTY3TUdsT3FxdEw4Zmw4VkpSVlluZjVxQXk0TUtrS0RyY0h1ODJDdDZRTW45dU9MMUNDdzZ3Z1NRb3VydytYM1VacGFTa3VoNU1TbndlVElpRlE4SGpkbUUwV0FwNjlVcnBKZUFJbFdIYm9XcXZMUjJWNU9iV1ZBYXdtTTZXbCs1VzlmT3N3UEQwR0Jqc1lHUm1KSHpwMDZCdVNKUGtHQndldlVQN1p3T0JnUXV2cjNIWFhYWFIxZGpJd09JZ1EreitzUjg4Tk1EMHhTbXRYTDdOVEU2U1RDZW9hVzlpSWhra2xrOVEwTk80NVRsSHROTFhWb1dSaVRNeUdMclk3ZkJYVVYvcllXSjFuWm1VRFY2Q2F1Z28zQ3hORHJLZk1OSFUyWVVwSEdaMWFRTitSSDBnSWxicVdSbXg2bXNuRkVLMGRYZFE1UXFTekZ5aG9OaUlyaStSbEs1VitCd3NMSzVpOTVUUlhsNkFvbTFYWlhZRnl6TmtJb1hnV3A3OE11MGhSeUF0azFVSk5UU2tGMlk1Ynl6Ritmb0tNSkZGYTAwUzVXeU8yRVNXWFdHY3BjdWxtU2J1bm5QcHFQeXZUdytqdVJ2cDZ1bEV6U2NhWDB0aVVKTXZyU1VvcWE4aXNMeEVyS2pUVzEyTlhaQnlXemNlYmtGU3FhK3Z4MlJVV1o2YUlaaFdxSzMxZ2NtQ1QwMHlPejFQVjNFRnZqNXZVUm9iUjJkMWwvelJhdXByUUNta3VYSmdncjlwb2EydkFMRWtzVGc0UlNxclUxcGV4TUR1UGJIRlQ3cFJaUzBpVStpeFk3UjZLcVhWbWxtTzB0SGZSNkltUXlnd3d0M3BwVGx5encwOXpYVG5rczB4TmpwSEtTNWljQWRwcXk1RXhiZjFjSlB3Vk5WVDZiTXhPWENDV3ZVSW02MGlVcEVzbm95dTRLYklZMlVDMTVFa1VOQnJkR25sczVMSVo0cEVvSmpla3NubWNnUnJLUEJwNTU2YW9zVmx0U0lxS2hUeHpNVUdaMzBkVXkrS3dLcFNnb2hkelJNSXhkRWtDU2NKa05sMU0weXNob1Ztc2xKWUZ5Q2ZDV1BJU0xwdmxBSXZmR2d4UGo0SEJMb1FRWHhSQ0dFdGJCbStZWXJISWQ1NThrcWFtSmhvYWRsZDN1UlRWYk1aWFVvYlZac2ZyQytBcktjUG1kT0x5K3ZENkEzdDZlaVNUamJzZmZCQXRGeVdjVm5CdmxWV1haQVdmMjg1cUtNRWREejZBVS9IeTlvZTZXVjFidys0SlVOTjVON1cyRkNsZFF0dFZ2YjJzOFRBdEpSS0pYQUdMQkJ1eEZNbFloSTBrOUJ6dXgyTlQwUncrRHZlMW85a0QzSFBzRUxuWUtwTFRoME1GczdlYU85cURDRXcwZC9YaHRhb2N2dk13VnBPVGU5LzJEanpFc1pXM2M3aWxGRjlkRC9kM2xMSzZGcUwxNkR2cENYb3VzVVZJTGg1OG9KK05jQWlyeTBjNkZpT1ZUYk1lMmNCVjFrSjM0NmJub0xubk1PVk9HdzI5eDZqMzZFUXplUUllSnlCUjBYYUlSbzhnbXBLNTYvZ1IzSFlmRHp6OElMWkNBbjlkTngwMWJ1TFJHSmwwZ3ZXTnhLN3JxOXo1eUx0dzZURldZZ0svUytYd0EyL0hrVjlqSlpybHZyYzlpRjExY05meFEyaXFoTTFmeVIwZHRiaEw2bmprM3NPa1kwazZqaHlseEs0UWl5Vkp4aUxFa3BjbW1GUnNmdTY5K3c3eThWV1Nzb2Y3ai9kaTB0emNmZndvZW5LVm9zMk4yd1JtZXlYMzNkbElLQnpCNGZSZThYZlBXMXFHeiszSFoxUElDUW1iellKbXRXSW1Tenl2a29tc2tkSlYzRTRyTnJ1RHluSXZxZkFTVXl0UmRGMm5xT3VvSnBYb3loeHo2MmtDWGlmcmE2dWtNbGx5dVN5cFZKcFVPbmV4RklHc0tOaHREdXlPN1NWYVFTNmJKcEZNSWdwWjhzSk1aT1hHNTNVeVBEMEcxNDMrL3Y0bmdZZHV0QjNYaS83Ky9qKzYwVGE4VVlRUUw1OCtmZnJvamJiamRpYVpUTEt3c0VCVFl4TlRVMVA3VmxxWEpCbEpraTc5eDZXdmQyTnhWVkZtQ3ZITTZBSUFpbm5UMnlKMFFWcW85SGZWWW5jNnNFc0N4ZXFueG12aTdOZ2k1UUdKOHNvYXpwNC9TVWJYMlptY1gxSWdVRlpGNGZ3Y3NWUUtTeXhCUWw5bkkzbDVTVDFQU1QxYVlvcVIyVlZzOFJFYWp0ZXdzVGlGcU8vRVlZOVNZa254YkxoQTYxYi9mSHlGQ3hQenVPUXlIaWd2SWFFMk1UNzROWmFYaTVoR3B1amMvVFZjRWloV0Q5VitDNmN1ekpISk8waG4wb1RDRVZ5N1Y5eFVKMjNWRGw1NWNvelZ1TUowU3lzb1ZqcWFHM0RuMTlCS1ZKd2VPMjdiTk9uSUVxTlRjNVM1Z3ZUNFhKd2YzU0NkVmxuZlNGNHlwV0l0b2NXWDVPKytNd2VBYmlyakhlVVovdTdFQ3JwWVphNjNqeHI3M28vUjlZVXA1aGFtOGNXNktUSEpMTWFTSkpVSUc3dEVqN3VrSG10bWh0R1pOU1JManZiV2U2a3BMZUxURjNoNmFoWHpxa3huVFEvSUFzMVJRc0FLdzdNYmUxNXpKNUhWRlp4V0Y2bVVoTldxWWphYk1KbFZGQ1dGMDJGQnlDNFFNbWFUbGZtbFZidzJIVjBJOG9rb000a29KcXViNmhJcmlXd0JnU0FXWGllYno2TnFDZ1ZOa00xbUVXS3pISWdRb0dvTzhyRlZ6QTQzeEVNZ3ljaDZnWGd5U1RLeWdWbFZ3ZTY1b3Qxdk5vYW54K0I2Y3NzSW5sc0ZTWkx1dk5FMjNPN1UxTlJRWDEvUHM4ODl1Ni9nQWNobTBrUkNhNlJUU2FLUmRTS2hOVkxKT0xGb2xHaDRuWHorOGhKOGtxU3dWMmsvazZ1Vzl6emN3dlBmZVlycDlTd1VJdnpUUDM0VFgrZTlmT2loWHVZSFRuRGlRb3IzZk9URDFMc3ZEWjVlR1h1SngwK3Q4T0Q3ZjVpdXlwM0tRcWVvc3hYNGVqbVNwS0RJa0VzbGlPUXRORGNGS1lUbTJmbUlGOFVDeFozamQ2ejI3UlgzSk9seHZ2cWxiNkRWM2NFSDMzNEVrL1RhZ0dJeGp5THZJVGdFZ0l5cXlvQ01WRXh6OHZtbmVPS0p4L21uZi80S3kwbnBjanYyNVdwS0p4WXA2dHZsRDNlMEZvdUlxN3FHMk9Od2h3aVZGQlFGOG9sRi91WFI3MUYzNUdIZWM3VGxLdWJkWkgxdERWM2tDRWRpSkRZaXBMTlpKa1pIbVpoYlJaYUtSSk02bGFVZVl2RU1MbjhaOVhWQjZ1cHFhYXlyUUZITVZGVlZVK216azhORWJXMlEycXB5L0lFUzZ1dUMxRlQ0Tm9zNXlncWxmaGRycXlGeWtnVzdhZE4rWjZDU2dFMGxXRmVMbm9wU1ZLN3NvWHF6TVR3OUJ0ZWRWMTk5OVVhYllBQWNQbno0UnB0dzIrTnl1VGgyMTEwOGVlSUV5V1R5d0w1T3Q0dTY1bFk4UGo4QXVWd09ueitBM2VFaWw4dGl0Vmt2RzVPSkxSQ1NIdUZROHlKclJRZDZaTk1qZ1VXaEVFN2hybXVob2RUS3FObExiNHVIb2ZQakhDL1hLYTl0Umswdk03NFVaTGZXOEpmWDRTVEsyUHc2c2lUSTViTzRBbFg0bkJkWWl4Vm9ETllUc2xUZ05BdVNrVm5rUTNmUkdveGpxMm5DcnFSQXp6STF1ODY3anRYeDdEZlBBTGE5YjFqb0xDOU1jVi8zWFlTa2FkcWJheEdqZzVkMlVWMTBOZnNaRzUzQVY2MGlTVVVLYUZTV2xiS1NXTVhhMlVodExRUkxIS3dWNGl4R0MzUzF0VEVaRWRRRVhNd1ZVMHd0UnVudDZVVk1oWEZaZEtiWExqZEYxL01vVmg5bFBpY3I0ZGZTQXVqcEZTYVRkM0ZuV3lYek9SZlMyaWdqWVRkSDI2dVp6WHNKRmhiNXQwU0Uwb1NKdHVvYVJMQVJzN0wzRWs0K244SHByOERuREJPT3Z4YTNGQS9Oa091Nmk2N0dHRGwzUFlXbEVSYlhRN1E1SHFTamRoVzV0Qm1uQXFvdFFFdTFoWE9qMC9SWXJsemlUYk5hTUd0T1NzdEF6c1RReGFZUVVUUWIxZVdsS0xLTW50c2dxNXV4V1MyWVRBb2JhMHRzckczR0Q1VldsaEZiV1NLcnZ5YkFKaWZqS0dZN3BTNlZwZENXdDBtU2NmbExrRkpoVW5sQkpoU2x1cnlVN09JYXF3dnpPT3JMS2FaaUpJV1pTc3VOMzcxMTR5MHd1R1dvcUtqNERNQW5QL25KRzJ5SkFjQmYvZFZmQWJDMHRQUmJOOWlVMjRaZ1hmMW5kaDVyWm8yMXRSQkxTMHNIanJQWjdTaUt5dkM1TTlpZExzYUhoMWlZbmNKa01yTTRQOHZTL0N4T3A0ZWxoZGxMeG9saWp2bWxOUUlsWmFqNURhWlhZaVRqY2NLTDA2emx6SGkxSE9lR0pvbEdWbEU4MWZqTVdWNTU5Unp4UEZTWGw3SXhQOHo0Y295ZG5vV0NybE5lVmtabWRZcVJ1UkRKWkJSVUozSWh5ZFRVUEpySGl4NWJZbngyaGZXMUZWWTNzdmg4WGhMTDA0d3ZyQkdMSnhGQ282WE94VXV2akZJUU9zbDRuR2drUWl3Ukk3b1JSODluaVcxc3NEUS9TMEoyNFhWYVNhVHkySElyVEs2K0pnNGxQWXZKVlVIQXFuUDJ6Q0RKUW82MVNBYWZRMk5sWVk1SVZzRm5oYkdKYVVMcjZ5ek9MMkJ5K3RESU1UNDJ4bG80eXVyeUlnV3pHNDlkWlhsK2dXUW1RendlWXlPV3BKRE5FTnZZSUpxSXNKRldjSm4xWFV0Y1JlYm01dkdYVkdBVlNjYVhvc3pQL3YvczNWbVFIZWRkOFA5dnIyZGZaODZaZlY4MGtrYlNhRjh0YjRsamg3eEZDUEFXOVY2a0FxR0FBQmRRbFNKd0F5OEpxYUtLZ2lySVJTaW9wTjVLK1BQUEg2aTh3VXNjSjk1aXg1RXRXNHV0WFpxUlpqOXo5bjN2N3VkL01aS3MwVWdqMlpZczIrclBqVWJkL1hRL2ZlYk02ZDk1dHQ4TW9kWU8zSnJKc2JlT1VUWUU4VmlDWUtTRmNtS2E2WVVrbVZ5ZVFqRlBvVnluWGkyVHorWEpGak9Zc2hmVnJLem80ckthRlJhU2VWcGJJMUJOOC9iSlNXcU5HdkZVZ1hCTEM5WDBQQmZtNG1RekdieWhUcnlpd05GM3p0TVVhN2NpdVR3dTBvc3haS2VQY3FWR1Izc2JBWjhYbW1VV2x4SllzZ01MQlpkVVkyNHBRN2dsVEsxYXhyQVVvdTN0ZUhWQk5sZENJQ0VwR2gyZFhiU0dBZ1FEZm54ZUR4NlBsNkRmaDhQdHdxTVlMTWF6Q0VuQ01wdlVUWlhPcUEvSjRhYVJTNUd0Q3RwYWc2U1dacG1jdkhoUFA0L3NMT3UyTzJiYnRtMEM3SmFlajRvckxUMUhqeDYxLzg0L0pPODN5M29nR0daaTExNU0wOFRwZE5Lb043Q0VoYTdybUthRlpabVVpZ1dPdmZIYW5hN3lYZEUyc3AxUmQ0SlgzNTViOHpqTkV5SWdGVWdXTlQ3MUcxOWcrbWYvRDFNRisrMzZTV1puV2JmWmJMYjdYQ0dmNWZWWFhuaDNBYmdic0V6enB2cytpSERuR0x1MjlLRWdJWnBGZnZuSzYrUWE3Lzlhb1o0eHRuYXJ2UGFMaFZzZWF6YnJqQjU0akYyNlJHN3lWUzdtUFJ4NC9BQ0J5elBLWXBQSE9IcCthYzNYNVU2U3RSQVBmR29YWGlTRXNKZzU5U2FuNXU3c3loV2VVQzk3OTZ6SGdZUXdhN3g5K0EwV2NoL3ZCUlEvVHV5UTJuYkgyQzA5SHkxMlM4K0g3LzIyOU5oczk0dDczZEpqejk2eTJXdzJtODEyWDdDREhwdk5aclBaYlBjRk8raXgyV3cybTgxMlg3QUhNdHRzTnRzOXBpZ3EvbUFRYVkwQnU0MTZuVkt4Y05QOU5wdnQxdXlneDJhejJlNFNTWkpRRkFYRFdIdFZYMzh3eUlPUC9RcTZydC8wbUlYWkdWNTc2YWQzdW9wMzFOREVYdHpwczV5NFpzWlR6OGFkdE5XbWVXdnFCcXNDdmcrN0h2a01zMis4eE5JTjBtTGNqQkFLbTNidm96cHpsS240alJlSlZQUVFqejA4enJQUHZmcWU2aFBvSG1OSHU4R2I4NEtkUFFvdkhUNjNuSUR6TnV1MWRlOStzbE52TVpPczNHWVpVRFVWMHpCd3ViMW9sMWZiRTVaSnNWUkJJT1B4T2pGTUNlZmxMUFBOZW8yR0NaWnBnS0toWXRBd0JMcER3MmcwRUpLQ3JrRER1UG1LNFo4VWR0QmpzOWxzZDBrMEdtRmtaSlJEaHc1aHJqSGxYSlpsVkUxRGttUVVSY0d5TElRUXlJcUNFQllJZ2FwcE55My9ZZktHQitnTjVqbDlNYk5xbjhQdHhWMWMrVmpSblI0ODRzN1YzZU1Qb01udmZXU0cyK1BEMG02K0hxOGtxd1Q4M2h2dUUvallzN3ViTjk0NHMycGZMWmZrWE1OQWRuVGh2MGtlcnB1VGNIdDlWTlQzZGorcXkwdVFHcjYyVHVyMUpnRzFqcW5xMUtjVGRIWkdhVll5Tk5VZ05NdFlRaVhvVjBrV0pOeFVLUmc2N1dHVlRGNFE4c0pTSW92aTl1T2xpZXdQNHRWVkpBUkdzMFpzS1FteWdoQXl2b0NIYXI2SUtTMHZuMkJhSDgrSmluYlFZN1BaYkhkSktwbG01NDRnV3padjV0ang0d2h4OHdmRitaUHZjR255SEdPYkpwaTlPRW1sWEtKL2VCMzVYSVpLdVVUZjRNZ055OG1xancyYmgxRXFPVTZldVlqbERMQjU0eENLWlhIcDdIRXlOUmVqSXhFdVhKakQ0VytsdzlrZ1Z0WG9pWGp4ZVp5Y1BqbE43L2c2blBVOHB5OU1ZMGd1MXEwZndhY2FuRDk5bm1MejNXQk4xdDJzM3pqT1NHdUZXdTBvczJtVHNiRWhxR2M0ZDJZYUFOMGJZV0piTjBZK3pzbXB4YXRsQlRKdGZjUDBoRjNFWnllWlQ3L2I0aUlFQktLOXVPdUxMQlVNZW9kR1dKbzZUOXZnQ00yYVJXZDdnTXpDSk5QeGQxTkVDTm5CNk5nSWZxZEdmUG9NODVrYW1pdkkyT2dBVmlYSnVmTnpORlVId3lPakJCMEtJWS9HeWh6cXkxUmZoQzBqM1VqbU5mbXVkRCtieDRlUTZ3Vk9uSnFpWTNTY0xadjZxT1VxSEQ4N3ovRDRPRUdId2JsanAyZ2dVT1didCt3STJjSEl1aEVDTG8zRTdGbm1VbFdFNm1CMFpCUy9KaEZ3YTZRQXpSbGsvWVlCeXJGTFRNVnlOejJmSkVHOWxNZmg4eUVyS200SGFESW9pb1FpZ2FVb09EUVZnWXhRRkNRaEl3R1ZRaFlsRUtDMXhZZW1hZ3owYVZUTGRZTGVPcVlpVVcrb2hEV0RlQ0tQam9VVzhPUHlCSWkwQkJCQ3h1VngwdkQ1c1NRb1paUEVjN2ZYTXZWUll3OWt0dGxzdHJ2RXRFeGVmT2xGK3Z2N0dSNGVYdk5ZaDh0RlcyYzNIcStmMXJaMjJqcTc4UWVDdExSR2liUjE0SEE2VjVXUk5BOEhIMzBZa1kreGtEVUpCdDNzZitnaG11a1o1bEkxSHZuTVF6aGtQM3YyYmdMQUcrMW42M0FVVDZTSEp3NXNZWEV4VHR2WUhub2NSZEtWQms1Wlk5M092WGhxS1pKVkp3ZjJiVUs3SmlHbVpkUkpwbkxrTTNHUzJUTGVVSURjNGp6ZTd2VnM3QW1ENHFDdnA0WEYyVVZDUTF0WjMvbHV5MG1nYnlNVDdRcXppeG0ySG53UXY3UXlBR3p2Mzh4UWRQa2VOKy9hZzBlV0dkLy9HSnZhTldZV3N1eDY2Q0ZDeml2ZjB4WFc3MzZRaUpKbmVqN0YrSjRIYVBmcCtFTUIwZ3Z6aElhMk1OSWVvbS9UYmdiOFRSWlNPWUxCMVJtK0pkM1AvZ043cUNSbktFcHVBaHFnT05pNWZ3L2x4Vmtxamk0T1R2U1JpU2VvMUFyTXhsTG93VENrNThpYUlRN3VITUhiMHNuVzBhNGJMbm9uaE15Nm5RL1FyaFdabms4eHR2TUJPZ011Qmpidm9kZFRZeUZUSkJUd0l5UW5XL2ZzUWVRWHFDdE8xRFdDWTRGS1orOEF1cmhtUVVOSkFpVE1acDJHQVkxYWsxS2xnQ1VFWUZBc0dyVDE5aE4ybUtTU0daTHBIS1ZTa1ZRNlRkbVFhR21KMHQ3cVI1WTF2QjQzYm84Ymg2WmcxR3MwTFFsSnVyeW9ueVNCc0tqV2I3OXI4YVBHRG5wc05wdnRMcXBVS2l3dExkSGYzNCs4UnJlTVpWa1l6U2FXWldJMERZeG1FOU0wTVF3RG8ya2didENkNEF4MDBxckVPVFcxUkNvK1M1Rk91bDFwVHM5a1NDNU9rWlRiNlhEYytBRzZPRHRGSXBXbEtRemF1L3NSeFNJVjJjZm0wVzQ2aHphd3JyK0RRTGdWeDdVOVU1ZkhqVlFyZVFxVkJzMTZuY0h4Q2RwYmcvamRMckNhWER4M25rUXF6cG5aRk1QZDdjdmxaSldSNFZGQzBVNjJiaHJENlF6UTZyK05GODhvY3ZMa0pPbjROT2R5S3QzZTVjb0lOY0JZcDhxcEMzT2tFM05NRlJUNlczdzBHZzFHTjIwaEd2Ymo5NFFZN1E1eTV1eDVZdlB6WEZwWVBhYklGZWlpbFJobjVqSk1uVDFIdmdtYXU0Mk5nMUVHeHlmb2F3dlMyaGFobEMvUWFGVEpGc3BZNVR6QjRlME05VVFKaG4xcnIvQ3IraG5yZEhEcXdpenB4QndYYzlEZjNzRzZiaituemswU201dGpPcFlHQkVMVzZPdnBwSkRLckpuWFhjSWdsc2lnU2hMcDJEeXo4UXk1Wkl5WitRUW1KcHJUU1RBVVJKWUVxdE9MUzdZUUNCTHhGSklrSWFzcXVxYWhYUDVYTk9vVUttWFNxVFFtTXBxbW9Xa2FpaXpqOW5wUnNMQ0VRQ0FRbG9tUUZBSSt6MjM4OGo2YTdPNHRtODFtdTR2Nit2cm83ZTNseWFlZXdySnVQbEMwMldoUUxPUnAxR3VVUzBXcWxWcmhnWFVBQUNBQVNVUkJWREtobGxZcTVkTGxuMXRXbFpGUWdHdk9LUVFyRnRxWFFJZ21RcXorcURjdkQ2Nk9uWDJObjFiSCtmU3Zmb0ZqUDNzQnE1cm1sWisvUUxGK3pVbHVSUFh4d0NNSG1IbjFwMHhsSnhpNmN2VGx3elZWb1drWXk4V0ZoSVRKaWNNdmN6cCtwYnRzNVhtYlpoTk52WDdzejd2SDZKSk00V3JnZCtVK0pVQWdTV0NwQVI1K2RJTFRQLzBKTTVYZFJCR1gyNmdrUUVhOTBiZ1pJYTVlUXBMVXl4bm5GV3JaR1g3Ni9MVURtaU5YZnhyZCsxbENoYmQ0OGF5RDM5Z1d1UEZyYyswbHJybUx5dzBsdk51UUk2T3FDcEtvYy9pbDUxaS9ZeStmLy96alBQWEQveVo3aThZVVNYTVI5Z1dKT3R4NDVDQnF0VUZlMVhDSkF2RmtHcWZEaTZMS0tLYUdSQVdCQW9xRzM2Mmd5Q3FLcktCcUdpNmZCMDBDWnlBRVpvMXNybksxZTZ1WVRaTEtxb1REWVVybENnNFZCQks1L0kwNkNqOGU3S0RIWnJQWjdwSkFJTUR1M2J0NTRZVVhxVlRXSGdQaDlmbnBHUmdrRUF4aldSYU5ScDFRYXdTWHgwT2pYc2ZwZEswcVV5dk1rK1RUN0ZpL1JOTHdVRTlNTTEvZnl1NE5QY1RsTnNMWjg3eFdMeEN2ZWRuVTA0Tm5lQUNLeDFhY0k5bzlqRWNxTUJQUFFqUERaRUptMTVaMVhFaVl1TWx6ZG5wbEMwbXpXY01iN2lMUzJzU3NXempDVWRZUGROQTRkUkZramFHeDljdzFmWXoxQmpuMTJ1dm93LzBnbXN4TVQvUFF0bjJVVHMwUzhHaWNPRE81NHJ5WjVBSzdONC9UYTZUbzlsOE9FeFFQbTdkdVFNdko5RWxMUEpPdjBRbElSbzd6U3hZN042L2pmRlpteEZubGwra2NrYXFKSzlwQmQxK1V6TklwRmxNVnhzYzM0WWpYNkc4UGMveTZjY2lONGlKbDUyTnNHWXBqaFFieHEyQlVZaXcwZHJKblF3K3htaHUxdHNEa1lnTlQ4ZFBkRmdaRlJrZ0tHOGRHVWVURTJtOEFJOCtGcFNiYnQ2em5YRW93NG0xdytOZ01IZEVoTm0wWXg1MDI2STBHaUNrT2hrYzZxV1NXU0xTb3Q4NFBKVW00M0JxWlRCNkgxOEtTYXhSeVJVcW1ERGtkVWEyUXJabjRaQTFITlUrcFVnZlpqZXJ5b09WeVpJcFZWTTFGTGxmQVFtQ2hFM1E3VVRRSFhnK29XTWlhZ3U3MEVBNjI0TllObHVJRmxIQVkxU2dqeVFwd2QzTEIzVzEyVGg3YkhmTnh6cjExNHNRSnZ2U2xMM0hvMEtFMXB3M0RjazZyYURTNjVqR0pST0tldnc1MjdxMFAzL1c1dDN3K0gzNi9uNFdGdFpOdnRrU2l0SFYyTTNYMk5CdTNidWZTaGZOVVNrV0cxcTBubDgxUUtoWVlIdHZJMGRkL3NhcXM2Z2t4MnR1T1VjbHlmbVlKMlJWZ3JMOFRZVFdZblp5a1pFaTRnMUVHT3NPVWlubU1hb0ZVVGFQVmFiQ1lLcUo1Z2d6MWR0QW9aNWllaTRQdVphaS9HMDFxTW4xeG1rcHpaZXVVVUhUNisvcXdpbkd5bG9mZWlJZE12b3hSek5Kd0JQQzdkUHcrTDZYMElyT0pQSjVRQkpkUkpGVnEwTmszUk5BcGs0N05Fcyt2VExJcGhFTGY2QWhlcTB5dUtaT2NuZUZULy9OL01mM1dtMGdPbGZqc2VkSmxrMGhuTjZYRUloVjBodnQ3Y1dnUW41MG1YVzdnajNUUkhYYVNMbFJvNXRQa216SjkvZjNvb2tHeFVxR1FUVkdzcnV3ODhvYmI2RzBMVXl0bWFRSno4MHRvM2hBalBlMVl6UklYTHN4aVNCSXRuUU5FOUJxVFMyVkcrenNwRm5KSVpvMTQwYUxWRGFteW9OVXJzNWpJclVpUUtsUUhRLzE5T0RWSXpNMlFLdFZSZEJmOS9YMm9acDFTclVZK25VVHh0ZEhWNmlXN05FOHNlK05wOVZjNC9LMTBCM1dxdFFxeHZFVkVxOUp3aFZGcU9hcXFIN1ZXSkJTSm9EbWN5RWFEaGxGbk1WV21NNlF6RjB0aldDclJxSnRrSW8razZuaWRLc1ZTZzg3ZWRveHlGUk1KbDhkQklaT2oxalJwNyt5a1djcVJ5UmRSSFc0MHFVbXUrUDZTcE43cjNGdjJoNkh0anJsZmdwNjllL2R5Nk5DaEQzek0zV1lIUFIrKzk1dHcxQjhNc1dYSEhpekx4T0Z3MG13MHNJU0ZwdWxZbG9WbFdaUUtlWTYvZVcvZlV4KzJKLzduLytLdEgvMS9KRDlBMW5mYlI4dTlEbnJzN2kyYjdUMXFOQm84OGNRVHR6ekdacnRkeFh5T04xNTVjYzJ2b1piNTRTOGNKNFNEclFmMjBPVmY3bHJMTFY3ZzBQSEoyMTU4NytibmxlZ2FtV0RyU052eS8rdFpubi9oZFJyWG5UZWRpTk80Zyt2Qk9EenRIRGc0Z1JOQU5EbDc3REJUMTB5RC82Q0VjTExyNFgxRVhjdGZuTkp6WnpoOFl2b0R2MTYyTzhjT2VteWZPTTFtazMvOTEzL2x4ei8rTWNsa2twYVdGbjd0MTM2TkwzLzV5MWRuenhRS0JiN3hqVy93Mm11dkVRNkgrZnpuUDcvaUhELzR3US80N25lL1M3Rlk1TmQvL2RmNTZsZS9lbldmcnVzOCsreXphOVpoNzk2OWQvN0diSjlZUWdnYWpmcXREL3lRU1ZLZDQ2LzluT01yTjk2Qjh3b1dKNCt4T0xsaTQ2cmpEci84d2dlKzFyWHE1U1ZlZVBZbmQvU2MxNUtrR20rKy9PTDFHKy9hOVd6dm5SMzAyRDV4dnZuTmIzTDY5R24rNFIvK2djSEJRVTZmUHMyZi8vbWZZeGdHWC9uS1Z3RDRxNy82SzhybE1rOCsrU1FBWC92YTE2NlduNStmNSsvKzd1LzQ5cmUvemZqNE9KY3VYYnE2VHdpeDVyVGpLKzUxMTViTlpyUFpWck9ESHRzblNpNlg0K21ubitZNzMva09vNk9qQUd6ZXZKay8rSU0vNEZ2ZitoWmYrY3BYeUdReXZQTEtLM3ovKzkrbnRiVVZnTi85M2QvbGovLzRqd0hRTkExSmtsaGFXbUxYcmwxczNMang2dm1yMVNwdXR4dUF6MzN1Y3pldGg4dmw0ai8vOHovdjFtM2FiRGFiN1gyd2d4N2JKMG9zRmtNSXdlRGc0SXJ0dmIyOVpESVpMTXNpSG85ZjNYYUYxL3Z1eXJGdGJXMTg0eHZmNEIvLzhSLzV0My83Ti83aUwvNkNyVnUzQWxBc0Z2SDdsMWRWZS9ycHArLzI3ZGhzTnB2dERyS0RIdHNuU2lTeXZJall6TXdNNCtQalY3ZlB6OC9UMXRhR0xNdFhBNXhFSW5IMTV5dUIwQlZQUFBFRW4vclVwL2luZi9vbi91elAvb3lmL2V4bkFFeFBUek13TU1DWHZ2U2xxMlhTNlRSK3Z4L3RCZ2toLy8zZi81MVFLSFRuYjlUMmlhS3FLb0ZReTVwZHAvVmFsVUwrNWptWmJEYmJyZGxCaiswVHBiVzFsVWNmZlpSdmZ2T2JmUDNyWDJkd2NKQXpaODd3ei8vOHozenhpMThFb0tlbmg4SEJRYjcxclcveDEzLzkxeFNMUmI3M3ZlOWRQVWNzRmlNZWp6TStQazVQVHcrTlJnTWhCSklrOGZiYmI3Tmh3d1orNTNkK0I0Q25ubnFLLy9pUC8rQTczL2tPaG1Id3ZlOTlqeTkvK2NzM0RJQnM5eDlabGxGa2VYbGw0alg0QWlFT1B2WlpkTzNteXlVc3pFM3ppeGVldXlQMUVzTEJyL3pxSXp6L3pFOW9tTzkvZHBRakVPSGd0bUZlZnZHWE5EOGlBM1pkb1E0T2JPN21wWmNQWTd6UE9na2gwVGUrbC9iNldRNVByczRtdnhaRjFSRm1FMVhYYWRaclNJcUdMRXlNeTdQUWhBRGRvV00wNmdpazVmL3JLczFHRXlRSlNkRlFNV2hlL3Iwb21nT25ycUlxTW9acG9pb0tqVnFWYW1QdDk1VHR4dXpjVzdaUG5LOS8vZXRzMzc2ZFAvcWpQMkx2M3IzODVWLytKVi82MHBmNHJkLzZyYXZIL08zZi9pMnBWSXBQZi9yVGZPMXJYK01MWC9qQzFYMm1hZkwxcjMrZC9mdjM4NE1mL0lDLytadS9RWklraEJBODk5eHpQUExJSXdDODlkWmJmUGU3MytYdi8vN3YwWFVkbDh0RkpwUGhELy93RHlrVzc5dzBXTnZIVnlRU1lkKytmYWpxMnQ4dlpWbENsbVVzeTBSV1pJUVFXSmFKZERsN3R4QVdpbkxyNzZpSzFzS3VIVGZPeHI2U2hOZnJSYnJOb0NBUUhXRkQvK3FFbmJLczR2RzRQbElMdmttS2lzZjl3ZXVrT1Z5NGRPVTlsUkZJNkM0UDdaRWcvbUFMa2FDUGFIc0VyMU1EQkU1dkFKOVRKOWphZ243TjA5Zmg4Uk51YldXZ3I1ZWh3VUZHQnZ2cDcrbkVyY2w0Z3lIYVc4TzRQQUZhL1U1VXpVazQ1RnZPbmFYcjZMcWJ0bWp3OHM4NnNuVG5wdmgvRXRrdFBiWlBIS2ZUeVZlLyt0VVYwOHl2TnpRMHhQZS8vLzBWMjY1TVcrL3U3dWFIUC96aHFqTFBQZmNjb1ZDSS92NStYbnZ0TmY3a1QvNEV0OXZOYi8vMmI2TW95dVdIbGtXeFdPVDNmdS8zK1BhM3YzM0R6TTYyKzBjeW1XVGIxbTFNVEV4dzVNZ1J4QnJaczgrZmZJZExrK2NZMnpUQjdNVkpLdVVTL2NQcnlPY3lWRW9sK29kSFY1VVJRcVpqWUIzOUVSZm5UNzlOWkhTQ2ljMHRORXROWmdzS1dtbUdwWUxKOFByMXpKdytSY01WWXQvRU9xUjZFK1ZLUUtXNG1kaTZFWTlVNSsxakp6SGRFWHFqYnJ6QkNFWXh4dG5wTEp1MmJLSGZuNmZaZklzTEM5a2IxdC9oYjJmTHhuNk1RcHkzVDE1RTZENDJUWXlqbXpsT3ZUMUo1OUFBMCtmT1l5b3FRNlBEVEo4NVI4dkFCb2JhZmNTbnp6QzFWTGp1M2hUR3RtNmp4V1Z3NnZEYjFOd2hlbHU5dUVJUnZGS05vKytjeHRUOTlMZUYwSDBoQXByQk95ZFBYODFFMXQ0N1JDMjdRTEpVSjlJMWdGeU1FUy9VM2oyL3BOQTdzb0dlRmcvNXBZdWN1cFJBU0RKOTZ6YlJIWFNpKzl5SUJSQzQyYnAzTTFKbWtXUG5adGYraGVzZStqdUNWR3BOTkFESDh0Ky92N09MNnZRTTBXZ1VwVkZCOTNodzA0RWhCUGwwbW5LeEFFNFhGVTNESld2SU5LbGR6bkFlVUNXcVFzYWhLemdrQzFPV2tVd0RUN0NWa0Z0Rm9CSHdxVGlkeXlza3AyTnpsSnByVi9OK1pyZjAyR3kzYWV2V3JmenBuLzRwc0x6YThYLzkxMy94ekRQUDhOUlRUL0hrazAveW94LzlpQ2VmZkpJWFhuaUJKNTU0Z253K2Y0OXJiTHZYTE12aXBaZGZvcWU3bTNXanE0T1dhems5SHJwNisvQUZnclIxZHRIVjIwY3dIQ2JTMWs1SFYvY05jMis1QW4zc0dXL2gzTlFsVktlUDJPdzh1WHljeWRrRTdmMGI2QW5ySU1tTWI5dU9qc2JlUno1Tk9YYVc2WHlERnFlTVFHYnovZ2RvTGsweG0xTjVjTzlHZ2kzZFBMQnpJNHVYWnVrZDMwclVMVmhZU0pDTVhXSWhkZU1XVE1VZFpzLzJVUmJPbjhVS0RySnRwQTEzMEUvcTRobXF6bTYycmV1aWJYQTlYVDRGUjhzZ1d3ZUR1SG8yc3IxRGNPcnNKVFk4OEFoQmVXVkFxQWZETkJZdk1KZlhlV0QzT3R6Qk5oNTljQmU1MlNtU29wVkhkcTNEN1cvbHdRZjNVRnVhSVZiMzhzamVqVnhwbTFIODdXd2FiRVBJTGtZM2pLQlk3NjZESklSRXg5Z094bHROVHAyOWdLZC9HMXQ2QTRRSEo5aldJWEhtL0NTdWNCU1FHTjF4RUhkK2lsaXBnYjVHMEFwQW84eTU2UmdDQlZWVmNUZzl1R1NEUzVkbVVOMHRXS1VrQzRrMHhVcUZUQ1pES3AybGprWmZYdzgrdDRwbG1EUk5DOU13c1N4d2VvS0UvVHFXMlNBWm0yY3BWNlBScUpFdlZHZzBHcWlxaXFiSXlQTHk5VlRKb0dLdmk3b21PK2l4Mlc1VFcxdmIxZW5yVHFlVHZyNCt2Rjd2cXNHbnNpenp4Uzkra2I2K3ZudFJUZHRIVEwxZUo1RkkwTjNkalNUZC9DUFhOQXdxNVRKR3MwR3RXcVZTTHROc05LalhhbFNyRlV4cmRTb0dRUVBWMjA1L3E0ZDh2a2kxWEtIUnFGRW8xMVpmUUc5bFhTalBpWmtjQzFPVEpDb21hQ0UyRDdYVHYyRWJHd1k3OEFYRGFDb2tGeTZ4bElxeFVCU0VWWVZ5dFU2dFVxSlN2L0U0RWw5TEx3UGRVY2EzN2FDckpVZzQ3TWRxMUJuY3NvZit6akErbDhyRm1UaDlmZTIwZDNjeWQyR0tnZUV4Z3BFdTl1emNqRlAxRXZHdlBLZFZLZEt5YmhjYkJqc0pCTDNJUUhKK2lvVmtoc21wU2J6aEtBNVprSWxOTTd1VVlucDZDc1VYd1hNNTZrbk5YVUp2N1NBUWpPQnBwa2tVcjFuUlduRXcxTnZCK1hObnlHZlRuSnRMTXRqWHkxQi9IK2RQdjBNbW5lSDhoV2tBbWthRC91SDFtUGtDdDJwQWtTUUpGWXY0VW95NXhRVE5acE5zb1lRc0t6VHJSWks1NjNOcUNjeG1sYVZrSGtuVENRVjlXSTBLRlVNaUZQU2g2REsxcW9Hc09tbHJieU1TOWlFSmxYRElnOC9yeGJJc2tDVEU1VlFsc3VZbTZGczdqYzc5enU3ZXN0bHN0cnRvWUdDQXJxNHVubjc2R1lTNGVTb0owekNvMTJvWWhrR2pYcWRlcTlGc05pLy9YRjkrd0YyblhsamdSMC8vbklPUFBNampyZS93NDZOWGtrQUtES09KcW1uQTVSWU9ZU0VrbWVWY0Z5cWFCZ2dKbzVyZ2hSZWY1MG84MHpxd0E4czAzdE5Ld3BLUVNNK2Y0Ym1YVGkxZlNuYnk0R2MvUytINEM1eHlqN0RiSjBndHpMTHY0WEhNc3NUSmt4bjZ1eXhPdi9VeXh4ZXZCRklycnpleTZ6R0NoV084Y0ZybEN6dGFsbys0WENkTlU3R2FUU3pCMVVCU1ZSU0VZVnpOL1Ywclppbko0NHlNcUJSalV5c0hOUXV4dk5Db0pBTW04dVhBWVhtYkJBaFVkWGtjenFYakwxSXJidWF4My9oTlh2bVAvOE5jNWVhdmc2STVpRWJDS0RJb3VndGROTEE4QWRxY1RXS0pMUDV3R0xldTRmWjZjQkxCRUNhcFJCSUxxRmVyT0p3ZWRFMUZTQW9ZRGJLWkxHNDlpa21GbVlVbDNDM3RCSjBTcFZ5ZVZEbERXbmZURVhhVEwybzROREJxSlRKMjM5YWE3S0RIWnJQWjdwSmdNTWpPSFR0NC92a1hxRlRYZUZvQ2JvK1hqcDVlZlA0QTBZNU9HbzA2d1ZBWWg5TkpzMTdINFhDc0txUDcyaGpyODdNWVM5Qm5OTENzQnBLemhaNzJFT2xrakUzck5qR29GdW55Z3RSTU1sc0pzMmQ5UDFrMVFvdXVJQmxwemlVY0hKZ1k0V0pXd1dFa1NkMmdibzFHbFVDMGowaXdRREszK2o1S21XbnEzb2ZadnFGTTBYUlR5TVl3bXdKWHFJV052WDJ3bEtGWlRwT2loVWo5TExtR3hhWEpjM3gyeDBQa1Qwd1JjRHM0ZnVyc2luTmFnS0k3MkRnMmpLYWtBWWgwRFRJNm1zUGZ1NEhwODY5UUY2MkUyM3NaR3h2QjBUNUM0dElSS3VieTZ5UlpWUzdPbDNoMGE1VG5uL3pseWdwYmRhYW01OW03ZFJmR3BSUURnMUdPSFg2T1J0VEIzb2w5Vk55THJCdnNKUC9PVVhxSHhsQ3RJckZNZ1Z1bEFUTWJWZVlYRmdCdytzTjRyUktwMHJ2OVRhbEVIQ0Zrb2wxdEZKWVdxVnZMZ1pqVEllRVBoWEZwQ2cyaEl5UVpXYnpicXFab0hnYjcrOGdWeTdoZEh0SkpnZHZmUWlUa1F6VHlOQnNOM0o1V3l0a1NMazJtMnZ6dzg3UjlYTHkzb2VrMjJ4bzZPanIrTjhEdi8vN3YzK09hMkFEKzVWLytCWUJZTFBiWDk3Z3E5NDNlL29IL2ZlMy9GVVZoS1I0bmtVeXNXYzd0OGFEcE9oZk9uTUxyODNOcDhoeXgrVGwwWFNjZVd5QWVXOERyQ3hDYlh6bVExakxxYUs0UWNpM05pWFBUTkl3S3FWd0RsMkt3T0R0SDBkTFFHMW1PbjUwaFg4Z3pQemVIdytPblVVaHljbktHZkw1QWZIRU95ZUZGcGNiMFRKeGF2VXcybDZOY2JWSXA1TW5tQytTTGFXcUdpbWlVS1ZYZmJVbXd6Q2JaVEk1Y0xrMHNrY2JwOU5Dc1pGbGNUSkZJSnRFZFRoYW1KNGtsTXBRcU5iS3BGQXNMODFRYkJ2VkNpa1JaNEhFb3BKYm1LTmRXZHAxbEV3dWdlOG5IcDVtZVQ5QlUvVVJkRFdLcE1xWGtOR2RuVTJqZUZqcDhFZ3Z4QXRYc1BHY3V4cGE3bExKWml1VXFzdXFqdDlYaTZNblpGVWsvSlFsS21RVFptb3hIbDFtWVBNVjh0azRwRTZmUTFIRW9nb3ZuM21FcGxTZFRidEFTOEJDL2VKcjUzTzNsUjNONFEzUkZmQlJ5K2F0TEF2akRiWFJHV3dnRkEvZzhicnhlTDhGQUFMY0RHcWFDYUpTbzFXdk1MeVhSM1Q0a3MwcTJXTVhqY21JWU5lS3BBbjZYU2lwZm9xVWxSS05TSVZtbzBSa0pVaW1WV1lxbmNiaWNXRWI5Nm5UM2o2TFptZWw3K25uMFVacHBhUHVZMjdadG13QTRjdVRJdmE2S2plWEIxZ0JIang2MS84NC9KQWNlZlBoOVBXMzhnU0NidCsvQ3NnU2F3NEhSYkNBc2dhcHBXSmFGRUJiRmZKNTNqcnh4cDZ2OHNSSG8zY0REZ3lwUHZ2VDIxUURHMXpITW8rTmhudnJwRzVnMzZJNGJuSGlBWVBFTVI2ZHUxSDVsdXhkKzhmT1g3dW5ua2QyOVpiUFpiUGRZb1pEbjlWZGZRbHJqZTZoMWc0SE1Ielp2dUk5OWV6YWdTNEJaNDlqcnI3T1FxOTZ5M0swSUFXMERtOW0xc1d0NVF5UFBpOC8va3NvMUlhUlJMWkhJS0Z3YlZScjFDb25VeW0xWHRBMXRZZEJUNEJmdnBCRkNaZDIybll4MkxrOGhyMlRtZVBXWEp6NHlDeXJhUGp6MmI5eDJ4OWd0UFI4dGRrdlBoKy85dHZUWWJQZUxlOTNTWTA5WnQ5bHNOcHZOZGwrd2d4NmJ6V2F6Mld6M0JUdm9zZGxzTnB2TmRsK3dCekxiYkRiYlBhWnFHcUdXeU9YRjhtNnNWcXVTejZZL3hGclpiSjg4ZHRCanM5bHNkNGtzeXlpS1FyTzU5aXE1L2tDUWc1OTZIRTIvZVFxQmhkbHBYbjMrSnpmZHIrZ3VQdlhZdzd6eTFETlVMODlLa21TRnh6N3pHTTg5Kyt4dDEzbmZaejdIOUdzL1k3RjBlMnZTckVWekJmbjBvN3Q0OGFubnFOMmxtVkk3SDNtYzVMRlhtTTYrdTJqaTVnT1BVcjl3bUhQeEcrY0t1eDFDUU8vNEFYcU1NL3p5M08wSG00cXFJa3dEM2VXOW1xVmRDSXRTc1VUVEJMZlhCUlk0SFJvQVJyTkdzVlJic1FLMkVLQTdkY3hhSGFIcTZMSUZxaE8zWS9tUkxTeUxZcUdBYWM5RmVzL3M3aTJieldhN1N5S1JDQWYyNzBmVHREV1B1NUplNFVwd1pCb0d6V1lUWVFrczA4UXdEQ1I1OVZxeVFpZ01qZStnd3l0QWtuQzVYS3NlZzA3WDZrU2xhM0U0M2FnZklFQVJRbVZrOHc3YVBBS2pVZVhZa2VOODBCeVlrYjR0ckd0ZnZTSTFnTzUwb2NvcjY2czdYR2pLQjMrOHFib0RoL3JlemlNVUo2MUJEK0ZJR3g2dmoyaklUeUFVeHV0eDA5M2JTNnZYZ2NNYndLWEpDS0VRRFBsdytWc1lIdWlqdjZjTlZRaEFKaGdPb3dHS3BoTUtCWkVCd1hKQTVBNkc4V2d5VG9jRGg4TkJLQkxCNTlDWC82OHBsNCswM1lqZDBtT3oyV3gzU1RLWlJOK3loZTNidHZIRzRjT0lOYkowbnp2MURwZk9uMlg5bG0zTVRGMmdVaW95TURwR1BwdWhYQ295TUR5MnFveXZ2WTlkMnpaVDY5QTRmUHcwU0FvOTY3YlMyZUhqNHVranpLYnJJRWtNYjlsTGQ5RGd5TXVIS1Y0WDBBamhaR0wvZHNKeW5iZGVQM3AxdXl2UXp2WXQ2NmhuWmpsMjRpSjZxSnR0RThNa3poL2ozRUtGa1MxYjZIQlpIRHQybEZMajNYTUdPd2ZadFhVejVhakNvYU1uQ1liQ3BCTlpodFlOZ3lORXE1Ym43Y2tzMnpjUGs3aDBtbE16S1lRVzRNRCtDZlJtZ2RkK2NaVEdOWFZVdkMzczJyNkZrSWhnSG5xZHhacWZiWnRIcUtXbk9YWnlHb0JBMnhBSE40VW96Si9uK0dUczNYdVRkZFp2M2tLSFgrWGNPOGRadkc1TklTRXBES3pmd2tEVVIyN2hBc2N1TENJa21jRU4yK2x2ZFNFNzNWanpJSVNiM1EvdlJFN1A4ZnFKS2RaYTdjV3FseWdxYmxva0NVVlJrQlZRck9WTTZJcXE0bkg0YUZiQXJhdW9UdENVQm9vaWtVbkUwY0l0dExkM0llc0ticThibDJYUWxCVlN5VHh0N1MzSVFLV1FwVlN0ZytxZ05SeENDQW0zejRlaHFUUWxNR3BsbHRMNW05YnZmbWNIUGJZNzdzcjZNRGJiL2M2eUxGNysrYzk1NHZISEdSc2I0OHlaTXpjOTF1UHgwVHM0UWlBWW9yT25qMGE5VHFnbGd0UGxwbDZyNFhLdmJyRXBwNWFZWGt4VFBQTTI2WktFNW1zbFlMN0trVE1GSG45d1Awcy9mQkhaMTQ0ai9TSUwyZzRlM2pQRWs2OVBYZTFLRVVKbTU2ZWZRSnAvbmNNeEU2LzMzVllOcjFmbjVMRmpiRDc0RVAxTEZmcDNiK0hDVzY5U2w1eEVld1laQ2RVNWRHSWVUZk5BNDkydXBXSnlrWmxZaXZTcGR5ZzBkUGFOcldOK2FvN3hIZnQ0KzRYL1MzM2p3L3pHQXluKzgrVXBQdjgvOW5GbTlzZnNmUGdBQzIrOWhCSGR6R1A3MS9IMGErZXUxdEdzNUxnd2s2Qzk5amF6cVRMQjlqQW5qeDVuNnlNUDBUdWZBTTFMZDFqdzR0RlQ3RDI0bTU3MEM1ZHJJdE8zYVNlaDJpWGVqam5adDM4M3VSKy9SRVZjdVhlSmp2VTcyUkRNOGZPM3BsaTNmUi9iakNxWDVFRW1JZzErZHZRYyt6N3ptNWpJak81NkNEWDJPaGZ5S2c0QjladkVQRUpJUkh2NmNGVGlXSktNVzlOUlZaWmI3Sm8xY3NVcWlsNm5WRFN3bk11dGZ4V2pnU1M3OFBoOHlJcEV2cFNsV2pjSnRiZFFUT2Z4UnNMSXFnT25Cc1dLaWRmckp0TUVtazBzMVlGYmtkQlVCY1hwUUVHaVVNNHVOL1RZUFY4M1pIZHYyZTRZSWNUaGUxMEgyeW9uNzNVRjduZU5Sb05VT2sxblI4ZlZicXdiSDFjbm4wdFRxOVVvRm5MTFAxY3JsSXNGaW9VY2htR3NLbU1aVFdxTkpyVnFtYVlsTU1vcHprd3VVa2pOc1dTRWFIZUNWWXB6ZGk3RHdsSU1yOCs3OGdSNmlLRlFuUk9UTWNyNUJQSGM4alVFTXBhc3NXdlBYdHBiZlhoVXFCbzZHOWNOVXk4V3FSc1Z2TkVodXZ4T3lyWGFpbE9helFiMXBrRzFXc0c0SmtObkl4OWpjajdONGxLYzJQd01wVktjWkZuRjQ0Z3dQaEJoYk1kK052YTM0ZzZFVmlaNHQweHE5U2IxV3BsNlU4S1NkWGJ2M1UxYjJJZEhWY0dvY1Bic0pZcUZGSk9wQm4wdHZ1VnlpcHQxZzcxMERHMWs1OFFvTG9jWDc3VnhvNnd6Mk5QT2hYUG5LSmZ5WEpoYllxQzNoOEgrUHM2Zk9VRXhYK0RDNURRZ3FOZktES3lmUUtsVzF1eXFreVJCSXBIQ0VqTEYxQkp6UzBueW1TUnpDM0ZxaG9uRDVjRHJEK0JVd1pJMVBBNkZwdkh1U3RzQ2dhUzVjT3NTcG1tdDJHZWFCbzJtd1pWVW9yckhnME95TUMyQmhJUVFGaFlTd1VBQTdKV21iOHB1NmJIZE1jZU9IZHQ5cit0d0oxeFpXZHBleWRoMkp3d1BEOVBlMXNZenoveDR6ZTR0Z2NDeUJBaXgzREpnQ1lRUVdFSXM1OSs2bllzcDh2STNXUWtjQ2xSTndMSnVtSmNLdUp6S1hDeVBGYmxjQ3dDY1lSNTVZQk92L2ZjekJIWThpaTVxL09Kbnp6SzJiUmUvOHBrSCtlK25mc0xUejVjNThPQkJvdDVmOE5MSnhWdFdUVmpXY3M0c0FhWnBJaENZcGdrV05BcnovT1NuUDBOY2JwNjRhVG9PWnd1Zk9yaVJsLzdyR1NMN0gxdmVKa3Nva29RQVhMcEt0WEY1ZUs4QXExSGk4QzllWUM1djNlQzhBa3RZeUxLTXdFU1JaU3l6aVNVdmJ3T0JwbXBJRGNITWlaOVRMYXpua1YvOVRkNzR2OTlsK2hiam80V3M0SEs3Y0RwOUJOMENvWmFwVkZVOHNrRXlWVURTM1hnOWJseUt3Tk5vVUdoWWxJdEZWRGxBcFpCRGRUaXZlemhMT0oxdS9GaklaaG1BUmluUHhYeUJVR3M3K1h3ZXY5K0RaZFpJWit3WmZtdXhneDZieldhN1MwS2hFTnUyYnVXNW4vNlVhbTN0SEZVdWw1dG9SeWNlcjVlV2FCdU5SaDJmUDRDbWFUUzhQdlFienV5eXFOU2I5QTZ1STMwaGh1WUlNYkZqRTNGQ2VGT25TSzQ5YVF5TURDY1hWUjdjUHNiRmdvYVJPTGU4WGJab1ZxQzFmNWpCbmpDWEp0Mk1iK3lpWGkyUnpSdjRXbnNKaDExa3NsblU2dlZ0SHhiVmhrbmZ3QWo1NlZzL2dFVWp6cm5zQXp5eWJaalpzZ3VsTXNlNXVaVmpVaXJWTW0yOVk3U1c0elFyRUJrY1pWMVhpSFBIQWNuSmhvbE5OQmFyRExzcnZCelBNRElDV0dVdXpHWFlzWE1uenBrY2JxbktPK2V2eVZKdk5aaThPTXZCN2Zzd0x5YnBHMmpqeUJzL29kYXE4dUMyQjZoNUZ4Z2I2cVJ3OGlpOVF4dHdTQTJTMlN3M2FIQmJ4ZVh4a0MvV3FDc1Zpbm1UZXExS3NWeWphU2s0UllOVXBrU3BHaUNrbXlTeVJmUkFHeDFkM1pnMHlaa0dwVW9WZDlEMzdtdGtOa2dtNHVSTERVelR4TnZhaHVKdzBoNXNKZUNTV1pndlV0UjBmSnBBVm5YZ05pcDVuN0sveWRwczE3RmJlbXp2MS9XNXQ5eHVOejZmajNnOHZtYTVsa2lVanU1ZUxwNC95NGJOMjVpZU9rK2xYR0p3Wkl4Y05yTThxSGxrakNPdnY3cXFyT0x5MDljV0pCbVA0UXEwSXNzYWJsMGl2akJOdVNrUmlVWkpKaExJRGc5Umo4UlN1cmh5ZXJUcXBMKzdIY1dxTXpPL1JLQWxTam1UUUErMkVmR3A1RXQxR29VTXNqOUtpOTlCZG1tUmZGT2lzN01UeFNpenVCaW5LVmIrcWFqdUFEMFJQOGxFSEpjdlFDYVpKdHdTSXBsSzQvQUc4VXBWMHNVRzRVZ3IrVVFDNGZMUjN4a0JzODdNOU1LcWxpbWhPdW52YXFlVVhxVHBiS1hWSzVNdjFhbm5NNmorRm5STncrdld5U2NYU1JmcitNT3RXT1VjWlVPaW83TVRweXBJeFdJVWFpdWpRQ0hKUk5xNzhMdFV5cGtFOFZ3WkpKbjJyajdjbXFCWXlHUFd5aFNGaTU3Mk1QVmltb1ZrbnJVZW5ZckxSM2VMeEo5dXF3QUFJQUJKUkVGVWwyYXp6bEsyUm90VFVCSU9mTHBKcmdKZUhYU1BINC9UaVNZTDZvMDY2WFNHU3JXT3BLcVlKblIwZGVBUVZTN05wUWhIUW1RVHFlVldNa2ttMnRHTnoyR3h1SkJBWU9HTGRxUFg4MlR5QlF6SmdWdUhmTEZ5MC9yZGEvYzY5NWI5b1c2elhjY09lbXp2MS90Tk9Pb0xCTm0wZFNlV3NOQjFIYU5wWUFrTFRkVXdMUXNoTElyNVBDZVB2Zm1CNmlmRTljTTl4T1ZCcng5a2l2cDF4VmRmNUlPZDd3N1U4Y3A1V1hHYU8zTmUyM3R6cjRNZXUzdkxaclBaN3JGaVBzY2JyNzYwNWpGQ1dHdnV2ejF1RGo3eElFRmwrYm16ZVA0b2I1MkwzYUxNTGM0WTZPS0JCN2JnbEphN1lVNis5VHFYa3FVUFZNY0hIajlJNlBMNk9MRUx4M2p6N0szSEROMmF5cnB0T3huckNnRlF5Y3p4ODlmZTRWWTlnTFpQRmp2RXRkbXVZN2YwMk42djk5dlNZN1BkTCs1MVM0ODlaZDFtczlsc050dDl3UTU2YkRhYnpXYXozUmZzb01kbXM5bHNOdHQ5d1I3SWJMUFpiUGVZcHVtMFJOb3VMNHAzWTlWcWhXdzZlZXVUZmNEWlU3ZmpybC9pdlZ6Z1E3amZPMzNwZTFqbCs1NGQ5TmhzTnR0ZElzc3lpcUpjelo1K003NUFnQU9mK3N4TkZpQmNOamR6aVZkLzl1eE45eXU2aTg4ODhTbGUrdEdUWEZrR1VaSVZIdi9zNHp6NzlEUHZwL3ByVU5uOThDUEVULzJDNmNTZFdSTkdDR2dkM3M2ZWxnelB2SEh4Tm82WE9QREU1NWgvL1hsbWNtc3YvSGozT1BnZnYvWVpubi9tR2FvTjg5YUhYK2FMRG5Od281Y2Z2M3o4dHNzSXdPRncwS3czY2JvMEtwVTZ1dE9CV2FzdHIrSEQ4bXZvY2p1b1ZXdGNtYWNrYXc0MFVhZHVnT3B3SVJzMUdxWkExVjM0UEk3THExZGJGQXBGVEVsQmt5d2F4cDJZS2ZqUlpIZHYyV3cyMjEwU2lVUjQ4T0JCTkUxYjh6aEprckJNazFxbGltbWExR3MxYXBVcWhtSFFxTmVwMTJvM3pOc2xoTUx3NXQxMCtaYWJEblJkWHpVbFY5Y2R0MTFmSWR6czNyOGRwM3JyU1dpYXBxUGNabk9GNW14ajM2N1JXeDVYWEpyaWpiTzNQNFgrekpIWGlaZnF0MzM4blNlaE8xYS81cmNzSlN2b3QzaFByQzZqNHZZRmFZOEVDTFcyRXczNjZXeHZ4ZTFTRVVBd0VrVkRKaElKWHkwamtJaDI5akU2Tk1oQWZ3OERQWDJNREE4eTJOMkdLZ3VjdmlCdVZRRmg0UXUyNFBQNUNIcGQ2QTRuTHBjVFh5Qk1KT1RINVhMaWNqcVFiaThaeWtlYTNkSmpzOWxzZDBreW1RUWtkdTdZd2V0dnZJRmwzZndiOVBuVEp5NnZ5THlWbVl1VGxFdEZCa2JIeUdjeVZNcEZCb2JIVnBYeHQvZXphMklqOVhhRk40NmZBbG1oYi8xMk90dTlYRHB6bEV2SktwSWtNYnAxSHowaGl6ZGZPRVFCcnNteUR1SE9FU2JHdXJqMHptc1lrUzFzMlRpR1h6UjUrMUtKb0pybC9GeVd2ckZ4eW5QblNUWjFkbTZiSUtBSnZENmRHQ0JrQnh1MlROQVpVRGwvNGppeGtzcjQraDRzUFVoUUxYTGtqZE1NYjkzTzVnMStyR3FUMTA5Y3VscC9JYUM5ZjV5Tmd5MmNlZk5sOGs0djdSNkZWTDVHMTloMnhqcDlaQkpKYXZrWXN4VXZRKzB1L0MzdE5MS3pISG5uSW9IV2RpZ1Y2UmtkUWxZY2RFZmNuRDl5bExuOHl0YW5qb0YxUlAwZTNGS1J3MjlQTTdScGdwNndnNHVuMytaaXZJRG1iR0hYL3Myb3BSU0gzamlCNVltd2YvYzRxckE0YytRVllrVVkzN1lEWWVtUU9jZXBGRHk4YXh5NVVVZFhiaENNQWkxZG8yd1o3Y1FvWjNqcjJEdFVtdERTTzhiVzRYYUVwU0JSUUFpTjBTMWI2UFRBc2FOdlVyaForblpBZFFkcDgydVVxaklZRFhTM0I2TmgwZDdXUm5FdVRWZGJoSkxUaWQvblJ1bFZFTUlnbWE2aTFaSWtxaktscG9MUFN0UFFuQlF6R1pxeUE2VlpJVkdxMCtLUnFFc2FpckFReVBoOEhweWFncUk3Y2NvbWVxMkpaVFpJTldvMFArYU5RSFpMajgxbXM5MGxsbVh4ODFkK1RpUVNZY1A2OVdzZTYvSDVHUnhaUnpEY1NrLy9BSU1qNjJpTnROSFowMHZ2d0JBdWozdFZtVkp5Z2NuNUpLZmZlWXRFMFVEM3RlS3RMM0RvbldsMkh0eVBBNUI4N2FqeGsxektlWGw0MzhqS0V5Z2hIbmxnaEtOdnZrNUZDUkM3Y0o2bDlCSkgzajZENnV1a3Y4TVBRRmYvTUdHWGkvVTc5dUVvVHZIbTZZdTRYUjVBcG0vVERvS1ZHZDQ4TWNlV3ZYc0l1bjFzMmI2TndzVVRsTFJPeGdlQ1RKMjVRRHd4emRHenN5c3VMenZhZVhoM0I3ODg5QWFXTzRJcjJNNUlWNGhnL3hZTzlLa2NPblFJWis4RXc1MEJQTUYyZG0wYTRNU1JkNGlPVFJEMU8ra2VIQ0hvZE5LL2NUdGRTb1lUVTBWMjdONkFjbDFpMTBqL2V0WkhKSTZjbWlhNmZodHRWb3czamw5azQ5NTlCRjArSHZuTVF5eWRQc0tiWnhNRVFsNGVmUFFnY3ljT2NlajRSUTQrL2pnT1NXSmsyd0Y4aFF1Y1d5aXgvOUZIV1RwL21HTXpHY0pPWmRYdnhkazZ4SU9iMmpqMjVpRXVGdHc4dEdzTVY2aVhBK09kdlAzV0lSSU5CeTRGUXQwYkdHMnBjK1RVT1dUTnUrYjdvMWxLTWJtWXgrVmVib1VKaE1NNFJaV3AyUmd0a1RiaTArZVpXMWlpVUM0eXY3REkvR0tDYWlYUFhEeExxU2tSVUExTWg1ZDZNVS9URktpYWpzUHRwYmN6aXNmcngzRjVNVWdzRTB0V2xxL2oxTkVkRGx4dUo1cGlZZHgrRDk1SGxoMzAyR3cyMjExa21pYlpiSlpJSkhyRExxb3JhdFVxeWZnU2xYS0pkQ3BGTXI1RXFWZ2dsMG1UVGlWcE5sYVBDN0pNazZaaDBtelVNUzFCbzVUa3pNVWxLcmtZc1dhQU5pZFlwVGhuRi9Jc0paYndYQjg0aVRyRnBvOWRtNGVwbHdvWVJoUFROR2swRzF5ZkVGNW9QZ1lqT3VlblkrUlRTZVlTV1ZCY2pBNzIwVFc2bVgwN04rRFVuSGlkVUVuUE01UE1zWlRKRWZKNWFUYWJtRWFUUm5QbFUxTllWU3BTSzdzMzlsSXV2cHRrdEwxcmtPbXp4NmxVNjF5OGNCSHpjbDNpY3hmSmx6SXNsUVFoOVpxT2lucUJDN054c3ZrRU9IMDRWLzBTYWt4TnpWQTNGVWFHQnVnWTNNQ0JQWnR4cWs0aTdaMEVqSGt1TGhXcEZoTGtSVHR0U3B4THFUcVZmSXlGWnBBT0o0aDZsak5UQ1pwS2lFRnZqdk94Q3VuNVdaYktxNU43dG5VTmtway9RNjVVWjNGaEJuZExKNzFkL1ZRVDUwa1Y2c3hNVFZFeG9ka280V29kWnJndFFLMVd1K2w3QTBCUlZCeVN3ZUxpRW92SkhLSlpKVk5wNHRSVlNya0VaVk5CMXpVVVdVYlhkWFJOUTVJVjJydjc2SW1HY0hsOEJQeCtlbnY3aUliY2lHYU5oVmlTY2puUDRsTHFhZ3VPcWpud09EUXNVeUJMRWtJSUxBdmNiajh1eDhlL2Mrampmd2MybTgzMkVUWXlNa0pMYXl2UFB2c3M0dnBJNGhxeUpLR29LcElzb3lvS2lxcGVIZ2l0b3NqS2JhMmZMeWtxcWdUSUVpNEZLZ1pnV1ZjSHVxNGlLdnoweWFjWTM3MlhYMzAweFAvNzlMc0RhdzJqanFvNmxvTWZDYkJNVExFOE9CdEpRZGRWRUdEV2l4dys5QUl6V1JNSmNBVjZFSmFGdVA2YU54cVRaT1I1Nm9kUE0zSGdBYjd3b0k5bkpwZTNtNGFCb21sQURVMTNYQzFxbWRhTnB6MVo0bXBnZE9QN0ZGaGlPZGVXMmFodzlNaUxYRWdaeUlBek5NS0VJZ01DZ1FTbWdWQlVZSG1jbEtxSTVjenFRbUF1Vnc1TFZwZXJJV2s0OU5YMXNhN1dYeUFyTXNJeU1ScE5KTS95TmxWMW9DcFFTazd4ekUvTDdEbTRud1B1d3p6Lzl0eE5iMEYxT0FuNFBRQzR2SDdxcFFKT3R4ZUhWaU9XcWREZUZrWkd4dWx3RWd3RUVLSkpPbGZCckJlNXRKQkJjbnN4S3lVazNZUGY2MEIzYUFUOFBvSitIY2tTR05MeS9abk5Hb3VwTEc1L0dMOGpqNnk2MEZXWlRERkQ1VDBNMXY2b3NvTWVtODFtdTB2QzRUQmJKeVo0OXRsbmIvbE4zdWx5MFJKdHcrM3hFR3hweGQybzQvSDVrUlVWbDhkOWs1bGRGdVZhazRIaERXVE96Nk01Z216ZE5VR0NFTzdFQ1ZLckd5RldVdjFzbitpalZDMlR5NVVSR05TRWk2SCtQaTVsWWpnbU5yTnBvNFBCcUkrVVdXSTJXV1A3eERabWNpWTlMVDVtckFyblo1THMzclVIMTB3V0p4WE94MVkvR0Uycmh1eHVZNkNybFVzTHFhdmJKVWVZblp1N3lKZUs1Q29GSUFEQTBzd3B0dTkva0p4eWdkNTF2Y2dMTTdlNGtkdGsxWmk4dE1BRHUvYWpYRXpnVmhvY1B6ZlBRbjJjQjdldkkxNTNrWnM5eldSaEI0L3NXRWRNaWhLSW4yU2hDVHV1bk1OSWNTbnY0OERtOWFTbElDMzY2dTZ0K054cEpoN2N4VVR6SE03MllXWlAvNUxGdE03NHhuMXMzYURoNng3Q0ljM2piKzFscU10THNWQkFMYS85L21oVVNzUXFKWVNBUUZTQ3pCSUZjem5na29ENFVoeExLS2c2TEM0dGNTVktUbVJsT29KdXNxYURvQTlrcDBZeWtjRkNvbEt0NDNTMDBtZ1k1SXRMU0M0L0lWMGxIR2tuN0hWUXlHVnBtRlZVeFkySmlxNUlOTmFNTGovNjdKVUNiTGJyMkxtM2JPL1g5Ym0zWEM0WFhvK1haR3J0OVhWYUlsRTZlL3E1ZU9FczZ6ZHRaZmJpQmNybEVvUEQ2OGpsTWxSS0pmcUhSemx5Nk5WVlpXV25sKzdXQU9sVUhKYy9qQ1JwdUhSSUxjMVRhVXEwdExhUVRxV1JkVGN0Ym9sa3RyU2l0U1FVN2NMbmhIUnNrWEpUNEFxMDB1S1dpQzJsOFVlaStEUkJ1V2xSeWFTcFN4cHQwU2lLMWFEV2FGSXE1S2laTW0xdDdUaFVRVFlScDJUSXRBUmRwTko1ZEk4ZkQzVXk1UWJoU0R0T1VTR1d5cStvZjJ0SEQyN1ZKTEd3Z0tIN0NHZ0c2VUtWVUhzM1BvZU1xMldRZnZraUw1N0s0dE1NTXNVYTNsQUxWaUdMR2dqUnlPZHdCb0pVQ2htYVFpTWNjSk5OWjFlMGJybjlJZVI2a1ZMZEFGa2hFbTNIcFVFdWxhQlFiU0k3dkhTM2hiQnFKZVlUV1NUZFRVOTdDMWdtOGNVRjZwWkVTelJLTmg3SGtpUlVwNGVPU0JpclhxRUJwSk5wck90aUFaZS9sVWpRaFZFcnNYUTV5UENGbzRTOERtcWxJcVpsa0MwMWlMYTFvWmcxNHZFRWhsajdJMGNnRVdpSkV2R3J6RjZhcDNuNUVSN3Q3TU9yTCs5M09qWHF0UVlBcFZJQmw5dUh5Nm5UTkFTNkptTVpUYXFWRXBrYVJJSWVhb1VjNVlhQmdVWjdxNTlNSWtITnNKQmNRVHA4TXZGVWhtcGQ0SEhyVktzVmpBOFk5TnpyM0Z2Mmg3ck5kaDA3NkxHOVgrODM0YWpQSDJERHhIYUVKZEIwSGRNd3NDd0xWZFA0LzlsNzAraTZydXRBODd2VG05L0RlNWhuZ0NBSWdBUkFFQ1RGUWFRb2taYXNlYkJzT2JIanRsMU8zTDJxMjNGU1NWZkdxc3BLSmJXeVZxY3FxYW9la2ppVnJpemJuZTdJc3dacnNDVlJFdWNKSkFZU0FJbUJtSWNINE0zanZmZjBqd2VRRUFoUXBFU0tsSFMvWDNobjJHZWZjeDl3Tjg3WloyOWhtcGltU1N3U3B1ZmM2UStsbnhDZ3FNcVZQL3pDTkRETmp5NVNuaENncWxkM1JrelR1TVozQ0VEMUZsSGxTakFTbERqd3pDTU12ZlVDbCtZek56eUdyTWpJVjI2b21Xc2ZpOTB5SkJSbHlVVldZT2lHRlgxd0RlNjAwV01kYjFsWVdGamNZYUtSTUNmZVBYamQ5K1QxL0lGdUhEZDdIOTVIWVBFRlBkRi9ocE85RTdkQTdvMmgyZ0xjLy9DOWVLV2NNVExVZFlLdXkzUFh0Tk5qUWZ6dEQ5TzZRMld5K3hDWDV0STNZVVRZYU5teGk3b2lMd0RocVVIZVBYR2UyK21Oa2wvUnhMM3RkU2dTaUd5TWQ5ODZ6RUw2L2M0V0xlNEVsaWxxWWJFQ2E2Zkg0b1B5UVhkNkxDdytMZHpwblI3cnlycUZoWVdGaFlXRmhRWGs1ZVU5OUJFTmRXM2tNWXM3d3RhdFc4WFNibytGaFlXRnhTY0hhNmNIYkRVMU5kOTFPcDJWcTFYVzFkVzl1RnA1UVVIQlY0R0NwYzl1dDNzejRBYVVwcWFtWXl2Yk81M09Tb2ZEc1E2Z3JhMHRCT0R4ZUZxQU1zRGIzdDYrQU5mRzFBTHcrWHlQMzl5VVBoaWxwYVgvT2hBSWZHbGx1ZGZyM1Z0VlZmWFhxL1VKQkFKUHJpZ3E4Zmw4ajkwV0JTMHNMQ3dzTEQ0RWxpTXpaRTNUak5YVjFiMDdNREJ3b0xhMjlpZkxLeVZKc2pVMU5WMkoySlZJSk40WkdSbjV0aVJKdHBhV2xqT2pvNlBmRElmRHI5ZlcxdjY0cDZkbkQ1QjJ1Vnc3Vnc3aWRydWZ5TS9QLzJKL2YvK0JKZEhsNWVWL096RXg4VytFRUdvNm5iNElyQnFvWWQyNmRmL1B1WFBuL00zTnpiMkFBdGY2NUNtS1V0aloyVm40SWRhQnZMeTh4OGZHeHI2OWl1NEhNcG5NcW5kdWEydHJmN0N3c0hERldLdXJxL3Riajhlenp6VE42RkxaNE9EZ0Z4S0p4S2tQbzV1RmhZV0ZoY1dIeFRKNlFJeU9qdjdQMWRYVmYrTjBPdS90N2UzZHNyeXl2YjA5dGJJTUlCZ00vcmQ0UE40alNaTHVkcnZiN0haN1hWdGJXOTlTL2RKdURzRG82T2ovR0F3R3YrUDMrNTl4T0J3MUFFNm44NTUwT3QwYmk4VU9WbFZWL1hVc0ZqdHlJOHIyOVBUc0JvSXJ5emR2M254TjJZMFNDQVMrVkY1ZS9tYzJtNjJtdHJiMngwdmxnNE9EOTlmVjFiMnRxbXF4YVpxSndzTENieXpUbzM2bG5KS1NrajlJSkJKSEJnY0hQN2NvOTlkS1MwdC9MNUZJZEg5UTNTd3NMQ3dzTEc0VjF1MFU4SkZMaWhzRjJMQmh3MXVLb2dTV0tsMHUxK1pFSXRHNTlIblJBQ3J6Ky8yN1FxSFFUd0NxcXFyK3ozZzhmbVorZnY0ZkFIWHIxcTNabFRkL0ZuZHBBTERiN1JzV2QzWVlIUjM5N2RyYTJ1OEpJZEpDQ0YyV1phOHN5L2F4c2JGL1ZWSlM4cjhxaWxLZ3FtcStydXZ6aG1FRVJlN2U2alU3UGFxcWxuNlluUjYvMy8rMHgrUFpQelkyOXRzcnF1VE5temZQZG5aMlZnTEpwY0xHeHNhRHFxcFcydTMydW5RNlBUZ3pNL09mQ3dvS3Z0N2IyN3NMMElHU2xwYVdFLzM5L1E5bk1wbGVQa1pZdDdjc0xDd3NQcGw4Nm5kNlBCN1A5dHJhMnY4ZURBYi9qM1E2M2J2YzRGbU5wcWFtczVjdlgvNmZhbXBxL3J1bWFaV3pzN04vNS9QNUhoa2RIZjJqNi9YcjZlbHBzdHZ0amRYVjFYOXJzOW5XemMzTi9iOVRVMVAvcWFTazVKdXFxaGIyOXZaV0pCS0ppZExTMG4rbktJb3ZHQXorZlRBWS9Idkk3UnAxZG5ZV05qYzM5NTQvZi80K0ZuZDZxcXVyLzJaa1pPUmZBdFRVMUh6M3c2eUQzKzkvZG01dTd1L2IydHBDNTg2ZDh5OWJuMDJaVE9ZeXl3d2VnTDYrdmdjZ3R4UFcwOU5UNy9QNUhyYmI3ZlV0TFMyWEFCUkY4VW1TcERVME5MeXE2L3A4YjIvdjFnK2puNFdGaFlXRnhZZmxVMi8weEdLeE53Y0dCbjYxdXJyNkwvcjYrdjVxWVdGaFZjZmxsZlQzOXorOFljT0dsMkt4Mk05NmVucGFXR0VVck1CZVhsNytweDZQWjgvbHk1ZS8wZFRVZERLVlNuVTJOVFc5R1kvSEQ4ZGlzYmMwVFdzQkpweE9aM000SEg3MVJuVHcrLzNQTFJrOWx5OWYvdXFOOUZrRHI4dmwyakU4UFB6MVpXV0Z6YzNOeDFSVkxSQkM2TTNOelplV2QranA2YmtIV0FCd09CeDFrVWprTmRNMFU5M2QzYldBMU5yYU90YlYxWlVQME5yYU92VWhkTE93c0xDd3NMZ2xmT3FOSG9Ca01ubTByNjl2UDdsakxqWnQyblNCVlk2UUFPWDgrZk1iRi9zYzcrenMzSkNmbi8vWmhvYUc3eXpXMjRHMEVDTGQzdDZlTWszemltUHk4UER3YjB4TVRQeFJaV1hsWDQrT2puNHpGQXI5SkJRS3ZRV0Vpb3FLdnVYMWVoOFBoOE52ZXIzZS9aT1RrMys0MkUxenVWeWJaVmwyTmpVMUhkTTByYnFscGVXRUVNSUVVRlUxc053WUdSa1orUmZSYVBUYTVEenZnOGZqdWNkbXMxVTNOemRmVkJURnV5U3pwNmVudnFHaDRaM0p5Y2svaWthamg1YjNzZGxzVFg2Ly8wdVNKTmxyYTJ2L2FmRllhd2xaQ0dHRkk3V3dzTEN3dUt1d2pKNGNTbUZoNFRjWGo1TU11OTIrcnFPajQ1cnI0MXUyYklrdCsrZ3RMQ3g4TGhnTS92MzgvUHp6Z0xPOXZUM1UwZEhoaDV4ZnlMbHo1NjdJYUc1dTdxMnNyUHdMdTkxZW4wNm5IeTRySy9zemdKNmVucjJ4V093blpXVmxaOVBwOUVBNm5SNUtwVktEZ05iUzB0S1hTQ1E2aEJEWm9hR2hyelEwTkJ6czd1NXVJT2N6dytiTm00T3JPUlRmTExGWTdNMnpaOCs2SVhlVXRseW14K081cjdxNitoK1h0dytGUXMvNy9mNHZ4T1B4azBLSVRHOXY3NTRWSWoybWFjWS9yRjRXRmhZV0ZoYTNFc3ZvSWVlc1hGNWUvaCtDd2VEZndiWFgxSmVRWmRtNTlMUGI3ZDVSWEZ6OFcwdCtOeTZYcXltVHlZeXROVVpQVDgvdWxwYVdqcDZlbnFaME90M25jcm0yMWRUVS9DTXduMHdtelVnazh2T3FxcXIvTWpRMDlOUmlsMngzZDNjZDVBeVJkRG85SUVtU0hkQTNiZHJVRGFBb2luL3A1MVFxTlRnNE9QalVhbVBmTEU2bmM1ZlQ2YXhKcDlQbmx6dnpPcDNPNnZyNitxUGhjUGdYNCtQamZ3UVFDQVErRDdoYldsbzZoUkNwbHBhV1lWbVdYYXFxRnJXMHRGd0d4Rkw1NHRHWGhZV0ZoWVhGSGNFeWVnQzMyMzF2UEI0L3hPTHgxbzJRbDVlM0x4cU52clgwT1JBSWZDVWFqZjV5dGJaMWRYVS9uSnljL0kveGVQeDRUVTNOUDg3UHovOURTVW5KNzQyTWpId0RNQUZaVVpROEFFbVNWZzFRNkhBNHFyUFo3QVNzZWxPcnNMbTUrZEJxL1JaUkN3c0x2eDRNQnY4SlNLeXN6TS9QLzJKUlVkRnYyKzMyQmtWUjhpb3JLLzhpazhrTXBWS3BnZnI2K3RmR3g4Zi9iVEtaN0s2cHFmbnA5UFQwbjhkaXNiZFdpSWdzTjJpcXE2di9heUFRK01yNCtQZ2ZMeXdzZlA4NmVsbFlXRmhZV0h4a1dFWVA0UEY0N2wvdUM3TjRaSE5OYko3bHgxdGVyL2VocWFtcHZ3THcrWHdQRnhZV2ZyTzN0M2Y3c3VhQ25JK1A0ZkY0OWlXVHlhOE9EUTE5cmJxNituK3JxS2o0SzlNMEV3NkhZMHMwR2oxZVhWMzk5NHFpRkF3T0RuNnV0cmIyKzdJc0I0TEI0SGVXaisxME91OU5KcE1mS042TnkrVnFMeTB0L1hmQllQQy9yVllmaThXNnN0bnM3MFdqMGM2MnRyYVJpeGN2N2wrcW01cWErZy9yMTYvLy93ekRDTWRpc2FNek16Ti9jNzJ4OHZQemY4WG44ejF6NmRLbC9YVjFkUzlsTXBtdWVEeCs3b1BvYldGaFlXRmhjU3V4akI2UWZUN2ZnMHNHekNyWUFlRnl1UW9sU1ZwYXJ5S1h5N1VqSEE2L1cxcGErbTlMU2tyKzllWExsNytXVHFmN2x6cEZJcEdYTjIvZVBBNllrVWprRjlYVjFmK1h6K2Q3SUJLSnZIRHUzTGw2ajhkVDdQRjRIdDJ3WWNQcnBtbkcrL3Y3SHdPaVEwTkR6OWJXMWo0UG1NRmc4R1dIdzJFVFFxUUxDZ3ErSEFxRlhvRDNIbXN0b2x4dmdsNnZkODlTVEtIVnlHUXlGektaektwMXNWanNuZTd1N20zcjE2Ly9udHZ0M21HMzJ4c1c1K2tCVkNGRUZzQnV0OWVYbEpUOEc2L1h1NmUvdi8rUlRDWnpmblIwOUgrcHI2OC9PRDA5L1ovRDRmRC9uVXdtUjYrbnA0V0ZoWVdGaGNWdHhPbDBWbTdjdVBFY29DMlZ0YmUzWDdsMTVmVjZuMmh0YlIxcmFXa1pxYXlzL0MrTHhZckw1ZG9PdVYwVWg4TlI5MzdqTE9hb3VpYXBxTWZqMmNlS0lKRk9wN01Lc0RjMU5aMXBhMnRiS0M4di8vZmw1ZVYvd1dLdXIxV2lMeGN1RDM2NGtycTZ1aDk0UEo0SDNrOUhnSTBiTjNhdVVTV1ZsNWYvNlZKdXJ0YlcxcWt0VzdiRXE2cXEvbmV2MTN2ZjVzMmJnNldscFgreWNvNHVsMnQ3UTBQRG9ZcUtpdjkwSStQZkRWZ0pSeTBzTEN3c0xPNHNkM04wWUprMWtxVXU0MjdXL3oxWVJvK0ZoWVhGSnhNcnkvckhoN3Y1Sld5eVJyTFVaZHpOK2x0WVdGaFlmQXF3akI0TEN3c0xDd3VMVHdXVzBXTmhZV0ZoWVdIeHFjQXllaXdzTEN3c0xDdytGVmhYMWkwc0xDeHVFWHZ2MzIvNXJsbFlYSWREYjc5MVJ5KzFXRHM5RmhZV0ZoWVdGcDhLTEtQSHdzTEN3c0xDNGxPQmRieGxZV0ZoY1p1dzJSMm82bzM5bVJWQ2tFNm5NQTNqTm10bFlmSHB4VEo2TEQ3MXRMZTNmd1o0ZEpYeS83anM0OUdPam80ZmZYUmFXWHdTYUduZlRubGwxUTIxeldhem5EMTVsT21KOFJ1V2IvUGtzMjN6ZXZyUGREQ1gwaitvbXJjVklXUktOclN4M2pITDBlNnhWZHM0OG9wcDMxaE96OGx6Ukl5N3l5MUtDSlhhbGkyVVpJYzUwYjh5R1A0bkY1dXJtTzFicXJsdzdod0w4ZXhOOVZXZEJXemZXcy9Gemc3bW9xdW5PTHBUV0VhUGhRWG9raVQ5N3NyQzVXV0dZVHo3MGFwazhVbkE2L1dSWDFoOFEyMHo2VFNhelhaVDhsV0hpN3I2V2lhN3VtNjcwU01FMkJ4NUZQbGhaamFFYnQ2b1A2cU1yN2lTZFY1alZhTkhDQWxGZGVOeWFyYzFiTHNRRWc1UFBnRkhrdW01T09LR1I1TXBLSytsTmpYM3dZd2V5VWxwZVI3aDZVbVMrcDN4NFJWQ3doTW94azJJbVZENmh2cW9kaS9yNjJ1NTNOdHo4MGFQNW1WZGZSMVQvVjJXMFdOaGNiZlIwZEZ4dUwyOWZWNlNwUHcxbWtSMFhYLzVJMVhLNGhOQk5wdWh0K3NzMFVnRWYzNEJMcmViaWRFUkFCeE9KNlVWbFl3T0RXS2FKc1ZsNWRlVkpRUklrb1NpNUZ3eFRjTjRUNXh6SVVCV0ZHUUpFQ2FHWVNLUXJ2WVJBc00wRUVKQ2xtVmtXVUlJRTlNMFdTMUxqQkNncUFvU1lCbzZTQXA1UlJ2WnQ5M2t0ZGRQRVVxWUlNdGdtb3RxU0xtUGhvbVFKQ1JKUnBFbEJDcXl0Q1JmUXBiSWpTbEpnSVNpUUh4dWlMZmVIc1kwVEpBVlpFa0FNcElFd2pRd1RRR1NoSkFrVkZsZTFNL01yWU81K3M1UXpwaVNrUkM1dFpKdEZGVzJjMC9GS0Q5Lzl5THBySWtzeTRqbCtpL3FKaVFKU1paUkpBa2hGS1JseXlNZ3QzNlNCQWdNM1VDUVcxTUpBZkxTbURtNU5uc1p1dyswMC9uem56QTBiN0thdXJsbks2TW9PWm1tWVNLRVFFZ3lpaUl2UHAzY1BFeVJXMXRaRXBoaVVmUEY1MkFpb2NqazlNa3RIb1poSXNsT3FwcDJVaTkxOE1yeGNRelRYSDNOa0ZBWHYxK0tmTlhsTjdkT0JrS1FlejZJSzg5UWxpVk1VeUFBUmNsOVgzTHp1RHV4akI0TEM5Q0Jmd2IrNVJyMXYrenA2Ym03L2wyeCtGaWc2enFUNDJNRVo2Y3B6NmJKOCtjelBIZ1JBSy9QaDl2clkyVG9FcnBoNEhTN2thNnorNkRtbGJPenRZV0FYNUJKWlprZTZHWW92cXplVzB4N2F5TUJsNU84UWdjWEQ3NUZ6NXhLeTg1N3FQQUwwdEV3RnpvN0NXWUsySDEvS3c0alN5WTZ5Wm1PUGtLcDkvb1JDYUZTWHQvT3pyWjg0cUUwYzZQZDlJVzh0TGV0bzdCWVl0Y09tYTZ6dzJ6WWZ5K3B6dGM0T2hESFcxYlBvN3RyK2VWUGY4bUN1NFJkdTNkUnBrWkk2aXErOGpMVXFXRmNOVzA4dmlYQXdaZmZaQ1lyVVZDN2hYMU5La2ZQQmJsL2J5TnYvZXdnK1RzZVluZDVsc0haTkY1UEFMYyt3aXR2bmlHaCt0aTBiUSt0Z1NUQk9OamRmb3FVR2I3LzRoRXl1cmxDZndmMW03ZlRzdDVGUEpSZ2N1QWM0NkthN2EyVmxIcnkyTHZEVFZmUFBEc2YyMGJmR3kvUlA1Mm1lTk1lSGxobjhOSkxSOGdXcnVQK1hWdHc2V0VNb2VHdnlFZS9tRE1LM0dVTjdHNnVRZ0U4ZVU0bXpuZHc4bnlRZXg1N2l2WGFIT05oeUF2a2t4M3Q0QmM5UVZxM05GT2FWNGk4Y3grdTdnNjZSc0xYUEZzdFVNbnV6YzE0UFFiWnRNN2t4VTU2SnVOVU4reGthNTFHUENsUWJHNlNZNmM1ZG42Tzh0WUhhTXNiNXFjSCsxRHRidlk4L2l6UlV6OW5NRnZLVXc5dVluaHNGcHZzb2FURTVNaEx2eVJTME1UbTlTVUVwSGJ1TS94MGRQVVFUcTVZTTlWT1ZldGU5bFRKekNjTWZMNENQS3BBY2ZyWXZYYy9tWE92YzJJNFF1c0RUOURtR3VkbnI1eEFGS3pqd2ZaUzNqaDhGdS82WGV5cjFaaFA2UGk4K2ZqdVV1dmlMbFhMd3VJajU4ZXNZZlFJSVg3d0VldGk4UWxCVVJUV04yNmtZVk1MZHFjVFRiTVJ5Qy9JMWFrYUhxK1hIWHNmUUFpQjIrdGpQamk3cWh3VE82M2JkbEJETHo5K3JZK1VJZU8wU1NqZTBpdHRSRGJLeGU2em1NaVVidG5EcnZZNnhrNlpiRzRLY1BUbEZ4aWF6U0JKQ29HNkRWUTd3cno2eG1sQ0tURDFWYlllTkE5TmJRMGtMNzNDMnowaEpNMUdKaG5rVkVjUitZcko0YU1uQ2FXSzJHU3pvUy91Q0VpeWpFMVRBUmV0TzNaVEd1L2s1V09YeU9DaWJYK0FWZ1ZpWThOTXQ2Nmp2c3JEN0tpZ3RLNmErYUZqSkNVUE5rMURRa0pSTldRanhMbkRoMGk2eW5uOG1mdW96UnNpWExHVlRaNXBYbmpsSkRGZG82cDVINDlzVkZjMUU0VzlnRTB0MWN5Y2VJRlR3d2xrelVZNjJjZmZYblBpQUFBZ0FFbEVRVlJ4WndrN0swWjQrK2hGVExrR3phYWh5RGtKc3FKaTB5UWsvTnl6ZXh2cTZDRmU2WnpFVUh6c2VhU0Fja0RXQW16YjNrcXM3MjE2cDFKb0JVMGMyTkhLMk5CQlZKdUdHWm5tK0RzOXlFV05QUDFnSThXbkJ6aDdxb3ZLT28xelI5NWlPSFN0dGlZT1dyZmZRMW1tbTUrK2ZvbTBvZUMweWZoTE43T25TZUd0WDd6TlZFVEhIcWppa2NmMzBqajVCZ2xGdzZZcU9RR1NoR2F6bzhnU2txeGlzOHRNZGg2blAyaXc5YkduYUdtczROVVRQWFFVVmJKQk9zM0JFeFBYcnBlUThCYzNzNjllNHVBdkRqSVJ5bEpRM2M3bkRxekhTS1dZR0EvVFV1NkRvTWI2Y2c4T1VVdHhmamVKb21xTTJDVE92QTA4c01uTzRkZmZaR1ErUTZCaU04OTh0bm50WDR3N2lHWDBXRmdBMFdqMFhaL1BGd0Y4eTh1RkVQR0ZoWVdmM2lHMUxEN202THJPWU5kWnBpZkhxYXFwSTFCUVNPZVpFd0Q0OHZ3MGI5bkdxU1B2WU9nR0xWdnZJWnRkdzkvQzdxT2kwTTNvaVQ3U3VrRENJSlVHbDNlcGdVcGhXVFU3ZDI0aU96cU9YdWhEemt5UkRRMXdvcnVZWFo5OW12cWhRYnE3dTVrZDc2YXJkRGVQUC9NVW8vMTluRGw3Z2ZuVWl1T09iSlFMNTdwb2IvMHNuNnVaNDFKL04yZDdKMjlzMGpZSGhYNFBvYzV4MG9hRUVGbGlpUVNHRnlROVJQL3dBbnZYcjZjd2tXRlRzYzZoRTdNSW4yZVpBRUV5TkVzNFk2TGEwNlJOQmJ0bXd4dklKN2x3bmxnMmR5d1hqNFRSaFhkMUhkSXpuT3U4eEQzM1BNV1Q5ZVAwOVhaellUaDBZL3E3dkJTNk5TWm1Kc21hRXNKSUUwOWxjc2RhM2pMcXl2S1lUOVNqRmVaMmZrWUhKa2pKZ0tFVG5wOGpxWnZZOVJTR3BHRy9rZkVjQWNvTG5Jd2M3aWVqUzBqb0pETUsrWUVpcE5nbzRVUVdrRWdsbzRTU0dnVitHNG5yaUJQUmVTYmpHU1RKSUprMnNLbmErOGVta1NTYytZWEk4V25DOFF3Z2tZeEdTSnVBeURBN2ZSblhsbXFLZlVIRVZDL0hzeVZVRkJXU3JpaGdvdjhja204cldtS09VRHg5cGUvS3I5VGRnaFdueDhJQ3VIVHBVbG9JOGNPVjVaSWt2VGs4UFB4K0dlUXRMRlpGVVJRcXFtcHAyYktkNm5YcktTNHRwMlhMZGxxMmJHZkR4aFlDK1FWc2JHMm5lY3RXaWt0S1VaUTEvZzlOSndrbE11UVhsNlBKQWlHcnVCekxYbVlPRDQzdFc5SDdqdkQ2MFZPTUxlUmVpMEprR2UxOGh4Kzk4RXNtWE91NXQ2VUMyWWpSYyt4MWZ2amFTZXgxOTdCMW5lL2E4V1NJalBmeWkxZGU1TTNoTE51MjMwT3BaOGwvUkVHU0pDQk9MQ0hJeS9NaElhRTVQV2dLa0UwVFRhVHhGWmFpU1FKWmRWQVF5RU9UYzI0OEM2TkRKRDFWTkc2dXh4eS93SHg4alN2Nnl4MXBESjFFT0l3elVJSkRGa2l5Z2k5UWdrTmJvNnNzRVJ3OHk0cy9lNUhUWVRmN2RyYmhkeXpXS2NyaTJrU0lwelE4VGhkSUNnNm5BMFVDa2xHaVdRZ1VGS0dRTzFiSzk3dVFBQkVMTVJkUE1ESFl3K0VqUnpoMDlCVGRGM3FaaVMvVFZicDJOeWZuZzdQRzZ6WVZKNXpNVWxCY3R2aHNOZHgybFhSb0RzbGJoTStaKzA0NDNIbjRiU25tUWdrU3lTZzJkeDZhRUVnMkY1NGI5SCtYWldYMUNpSEloQmVRZlVWNDdMbngzSG5GK0p5NTZtZ3d5Snl0aUIwYlM1a1pHV2Q4YUpSQXhTWktmV0hHcDhPa0l3dmdMY0JqenluaThoWGhkOTJZVGg4MTFrNlBoY1VpUW9nZlNaTDBqZVZscG1sYTE5UXRQakJDQ09LeENKRndDRm1XQWNIYzdEUUFMcmVIdkVBKzgzT3ptSWFCTnkrQUVLczc1Y3JFT0hmaUpEdDM3K01MejBTSnB6SmN2bkNhd2RoaWcyeUNrZEZaSG1qYXllUGxNWkthQTNSUW5YNjIzTDhicjJJZ3ExRjZPaWZSL0JYY3Q3MFp1eXFoaGk3Uk5SRzlka0JKcFhiemJ1cExQT0N3TTl4emlya2tHT29VQ2NjZVBuUEFSY2Z4dzF5Nk1NaURldy93dVpJZ0dVVkRrYk5JSWs3dm1ST1VIdGpQNTB0YWlLV3pxRjRKc2JqUmtvck9NRGdsczdmVndkdmZHeUNEZEFNN0lobkdMNTVndXZwUnZ2aDBPYUdNaVNFVXhCcjJrcEExTnU3WVE2WFBockJybkQ5M2ttakdJQkdhd0haUEc0L3NMK0RreVZQMFhoaGw3ODdQVXRHMFFOWmRnR3pFUVlUb090UEYvajFQOFd6ZERNbFVCcWN0WjhpWW1RbU9IdS9uNFYyUFViTTVSamFiNG5KUEIyZGp5VFUxTjR4NVJ1Wms5ano0QklIVGh6Zzl1TERpMlVZNGMvd011M2Z0NS9NMVVSTHBESVBuVDNKaG9vc2pvL3Q1NUxISGMwN2pOcFhneWJlNU1CZENTdlV4MjN5QUx6eFpRTXhNNGRUZXozRTR5K1QwQkR2MzdPSlJXd25IVG5hd2tMaTZlSklrQ00vMDBMM3dHQTgvK2lUaGxFNDJvMk11WHRvU3lTRERNeVlQMTdybzZwZ2xsTmJSQSszWUp0OWhObWtpQlh2cG5GckhaeDUrZ2tncVN6YWR4YnhMdlNEdlhoZHJDNHVQbVBMeWNsZHBhZWtNNEY0c1NxYlQ2ZUtlbnA3WTlmcFpXQ3l4TXZmV3J2c09NRDgzeTN4d2xwS3ljcng1Zmk3MW5nZkE3ZkZRMTdDUjg1MGRtSVpCWGNOR3hrZUhHQnNlV2xXMkFGUzdFNWROQldHUVRDWXhoSXpEYmlPVFNtTElHbTZuSFJtVGROWkV3U0NWMXJHNTNOZ1VNUFVzeVdRS0lhczRuUzRVV2FCblVxVFMyVld2YnlzMkp5NTdicXhVSWtIV3pCM25PSnd1YklvZ2xVeVFOUldjTGhlcUpEQ01MQUpJSlZNSUpHeE9EM1pWUXBnR1djTkVGanJKdEk1QW8zYkwvZXdzRHZMRDF6b3dKUWxKVm5EWU5kTEpGTExOZ1NibDJpTEoyQjEyekhTS3JDbFE3VTZjTmhVaFpQd1ZMZXh2TlBqbm54OG5zNHBma21aMzRiQXBDRk1ubFVpZ0N3a2h5YmljVGhUSkpKbE1ZcUxpZERsUk1Na2FCcEl3U1NiVElNczRGbmV1aEtHam13TEp6SkxNR0NESk9KMHVWRVVDVXllUlNLS2JZSGM2a1l3MDZXenVCcHJUcnBGSkp0R1JVRzFPWEhhRmJDcEJLbnZ0dVk5QVFyTTdjZHFVM0xOTkpORk5BWXFHeDJsSGtpU0VrU1daU0dJZzVjSUhPRjA0TkFWaFpNZ0tCVE9UUkJjS1RydENNcGxlL0w0NFVNMHNxWXlPa0ZYY0xpZXkwRWtrVTZ2ZUlwTTFPeTY3RFVrQ1BaTmJoM1FxMTFiV0hMZzBTQ3g5N3h4T0pDTjFaVDZ5YXNmbFdOWlhVY2lrVWhnckJyclR1YmNzbzhmQ1lobGJ0Mjc5UHZCcml4OWZQWFBtekRWQkN5MHMxbUtsMGRPd2FUUCtRRDZteUYyUGxpUUpZekhpY3U0cXVZS3VMOGJYRVlLQi9sNFc1bFozWnY2a29MbjhQUERnZzR5Y2ZJMit5VlYybWRiQVZsakw1c0lzcDNySFVSM1ZQUDdsL2N3ZmVaWER2Vk9ZMXF2c1k4T2RObnFzNHkwTGkyV1lwdmxEV1phWGpCN0xnZG5pUTNHeHQzdFpqSnJySThqRnVQbW9zYnZMYWQvWmlHZEpUMU5uZnF5WGMvM1RHRGVvKzQyaStjdlozcnlPNElWREROeUV3UU9RbVJ0aHFtZ3JEMzZtRVV5RGljT3ZjcVovRm1kZ0hlM3Q2M0FzNldxa0dlbnI1dEpFQ1BNVzYvOWhFQUpjZVZWczNWNlA4OHBhWjVnYVBNLzU0Ym1QVEZkVDJHbG8zMHh0dnVlSy81RVJuK2IweWZOM1hUVHMyOEhkODQyd3NMZ0xhR3hzOUxyZDdoa2hoS3pyZW1sWFY5ZkMrL2V5c01peGNxZkh3c0xpdmR6cG5SN3I5cGFGeFRMNit2cWlRb2lYSkVrNlpCazhGaFlXRnA4c3JPTXRDNHNWQ0NHZUIwcmZ0NkdGaFlXRnhjY0t5K2l4dUdWczNicjFEZURBbmRialZyRjE2OWIvZXFkMStMQUlJVTUwZEhUc3ZOTjZXRmhZV053TldFYVB4YTNrRTJQd2ZGS1FKR25IbmRiaDA0ekQ2VVRWYml4eW5CQzVhK0NHZm51enBWdFlmSnF4akI2TFc4N3AwNmZ2dEFvV3dMWnQyKzYwQ3A5Nk5tL2JSVVYxelEyMXpXWXpuRHJ5TGxQam83ZFpxenRENDg0RCtPZTdPYlhpVnBpaU9XamJlNERFaFVQMFRvWlhqV2g4cTNBVlZISnZXeVVuRHg0bnZFWjI5aHRCQ0hENXEzaGdSeVZIRHA5YVRCVnh2ZllLTlcyN3FGZEdlYk5qNUFPUEM2QzVmT3k0ZHhmanB3OHhxeFd6ZTFNUnh3NmVJUFkrOTVKTVlhTjE5NzNrelhkeHBIL3Vwc1kwaGNhbW5mZFNFanZQMitjLzNpRVZMS1BId3NMQzRqYmhkRHJ4K3ZKdXFHMG1uVWJWUG41L2trMWhvN3ltSENNNHhHeGk3UmV2cjZDRWd1eWxhMTdOa3F3UUtDbEhHOUp5cVI1dW82NnEzVWxwU1FFMldXTFY2SHczZ1dKelUxNVNpS2JlaUpFbTQvWVhVNkxOWDcrVjRxVnFYWURaeTVkSlpOZVFLelQwVEl5TWJxSjYzWlNXRktEZDBFVnNoYnpDWWdyMUc4b0lkazFmWDBFeHhjcmdqZmR3dUNrdExpWGdVNGd0UklpbXN1UzVYQno2QUtQZlNqNSt2MkVXRmhZV0h4TXltVFJuVHg0bHZMQkFRWEV4Ym8rUGtjRkxBRGhkTHFyVzFUSFFkd0hUTUttc1hYZGRXVUxrREFSTlU1QVE2TmtzcGlrUWtveW1xYmw0UUVLZ1p6TVlJaGZsV0pWTjlNWFlLNHFpSWt3ZFU0Q3FxZ2dob2NpQ2JGWUhXVUZUbFZ6MFpGMEhwRnhVWlZ2dWRXb2FPcnB1ckxvTG82aDVOTit6ay9TWmNSWkdkTEs2UUZaVk5FVUdUUFIwOW1vTUdrbEd0ZG1RSlFsaDZHUlhpVXNra05BMERWa0NZZXBrczllT3U3UVd5K2NuS3lvc201OXBDSlRGdFRMMExDdUhFb0FrS2RpMHhWeGNSblpSSHdraEpEVGJ0VG9JS1pkSlhnSnM2dlV2UDR0Rm5UUkZSZ2dWUlg1dm5hS29xSW9Nd2lTYjFSR1NoTk5UeWM2OXpaeFltR1IwSVl0dWdLcmxNc0V2NlpGTnpuUHF5QWxNWGNjWHVLNEt1WEZVRlZXV0VhWjZKV2FVSktzb2tvR3VteURMcUlxTW50VkJrcTZzb3lHdTZwanJlLzJ4Vm1LazRreE5CYkhaSEV6Tlo2bXU4U0hGNGpjbjVEWmdHVDBXRmhZV3R3bkRNQWpOenpNZm5NRm10eU5MOHBYY1d4NmZqNkxTY3Vablp6RU1uY0tTRXFUclJCR3hGZFp4WU90R0RHT0JlTUlrUGoxQXozaU11dGI3YUM2S014M1NzYm1MY0tmNmVQdmtDQVVOKzloWlBza1BYdTlHMWh6c2VmS0xaTTcrbk82d2c2ZWVmb1QwNURBVDAyTU1EcWRwM3RXRWlJZElKMk1Nbk85bktxT3hlZXNPS2gxeHdta0g1ZVZPT2c2K3kyQXdobGhtZ0VpcW5ZcjFEWlQ1ZmVnTlc5bklJQmVtTW14c2JNQmpWeW1zcVNUWmU0S0Q1NFpCdGxHK29ZVWRXZ2taMWN1NlVvM2pCOTlnWkZtTVFtRnowN1JsQjNXZUZBc0pqZkpLTHhjTzU0Njl4SHNNSDVYU3VqMDgwQlRsUjY5Mm9BdUZuWS85Q2xyL0c1eWVGano2dVdmUXgvcVppY1N4K1VxcGRBVjU2WmNuV1c3M3lQNHE3cituRFh0MmhrakdUa0hBdzhTRlk1d1pYTUJmMVVocnBRODBMNVZWTG82OS9BdUdFZ3JOdXc3UTZwbGpaTUdncEdvRFhqVzg1dlBTQ3V0NGNNOVdDSTJTRkU0cTZzdFJobnR6ejc1aUUvZHRLaU1SaitQSUs0U0ZBUTZkbmFDK29aYUFPNCttVFp1Uit5NHdiaGJUdnE0SVpBZVY2d3E0ZVBCTit1TWFEejd4S0FOdi9Jeng2M3ozQk9DcGFlT1I5a3JtZzBGa2V4NVZwWG5NVDBKSjJ3TThVaG5sUnk4ZlJ5bHI1ZG5IbXpuOC9JL29YWUFkRHo1T292c1ZMa24xUEx5OWpraHdHdFBtcGJvaW44Uk5CUEdRTkNmRlJmbDRYVGFNUUFJTW5ic2g4YnBsOUZoWVdGamNKaFJGWWNQR1RTaHFHM2E3QTFYVHlDOHFCa0JWVkZ3ZUQ2NTkreEZDNEhKN21KdGQzVi9DeEVucjFuYTg4ZFA4NU5nd3VpbWhLako1NWR2WVZaZm0xVmVPTVJzelVMMUZISGppUVpxSEkweExNc3JpditlU0pDRXJpOW5SSlFuWnBqTnc2amhuWjZQazFleWt5Zy92bkRySHlHd1NnVUpCVFJ2cjgyS2M2aGdnWmFyRXRKMjBOcFV6ZHJTZjlMSTNsOURUalBTZVoyeFRPZW56eCtnYWxVQ1N1WFNwSDVkTlpUamw0S0hHV3J6bmhrRXlpVTROYy9wNE56RWhNNzNyWWU3YjFjSUx2K3hkbENZVEtHNmd1ZGlnNDh3bG9oa0l5L2ZRdW5rZG84R3p4RmI0ZDB1TDg1TUFwRndHY1ZrQ0NRbFpNNW04Y0k0VG8zUEk3Z0x1ZS93eG1vdjc2VW92Nm8yYnJidDI0VnM0eHNzblJ0Q0ZUTjZHblR5NWZTdGpnNzlrYm1hWXJwZ2J6ZUhDS05oRFRXRStDWE1kVy9LRHZQVGFNY0pKUWY1WWl1TDkxV3M4THkvMzdOcUdNdkkycjU2ZHhwQ2N0R2xGTkFNbVByYTBieUkrK0M2OTB6cTQ0K3piMDBqTitmTmM2TG5FaGsxT3VzK2RZaXdpSWFuajlQU0ZzV3NLTWMrOU5OU1ZNdHcxZC9WWlhnK3BoUHQyTnpKeS9CVk9EVVVRaW8vN1BmbmtBUXNEbDRtMXRKS1haMGVyWFllR2o0YjFSVndjY0ZQcWlYTmkzc085VDJ4aTV1eHJITDBZd3BTOTdIRVhVbjc5RWQrRDBGUE1MMFJ3dXgwc1JOS1VPR3dJOFVHTzFtNHRsdEZqWVdGaGNadlFkWjN1ampOTVQ0NVJWVnVIdjZDUXJ0TW5BUERsK1duZXNwMlRSOTdHMEExYXQrNGdtMDJ2THNqdXBkanZZS3AvR01QTUhUN3Boa0R6NVNFU015UXp1U09wYkNaTk9DR1I1OU9ZdnA1aWlSZ0xxVndhN05qa2VkNDl2NVc5ajMyTytNUXdKMDcxb0JhVkU4aUxVVlJXbm5OOUNRM1JNemZMS25rOTM0TVFNbmxGRzNqZzRUWVNQZjBFODl3b1NqeG5tQmc2MFVpRXRDbVFKSk81U0JKWFRSNDJiYkd6TE9NdUtDTS9Ed3BMeXZDWlFIeU1jK05UN3pHMGJvaGtqUGxFQ2lGSjZIcWErWmhCcGRjR1M4dHJzK056T1lrUHorV09BaEdFSWpGUWkvRzRQSlRkczR2R0FpZkRnNVA0SENvWldjSHVDMkRHTCtVU2lpS1JUYWRaTTJ1RHpZN1BhU2NTQ21LSVhOTFZURlpIYUlDN2lJcENEN0ZRTWVXTGIrRCtjeGVZemZLZUhBbEMyS2hyM3NhMlRhV01kMTlDY2R1UlV6ZHh4dVR4NFZVa2hxTVJCQkttZnZVNFVVOVBNQm5hVG5GK09lNDhPSHppTEkzVmxkU2wzWWpwWWFZa0w3czBtWmxJQ0JNSjA5REo2bXVrdEY4TElkQjFIY1BVeWFSaWhDSWV2TnBOeXJnTldFYVBoWVdGeFcxQ1VSU3ExdFZSVmxXRjErZkg2WEtoS0RrZkVydmRRWDVSRVp1MzdVU1lKa1VscFVUQ2F6aTZwdUxNeDlKVWxOZGlHeHNpTFd4NEhUS1poVmxvTFNmZ09VOXNQb3ZERzZEWW1XRmtQa3JDRzhibXljY2hCTHJkUTU1ZFltWlY0UWJUZllmNTUwRS9XKzUvbkcxMVl4eVpteUZWb1RKeXNadGdRbUIzZUZCSllvZzFYcnFMeVZOUk5RbzN0dUljUGNkcm5aY29iQ3RDbEM3MlVXd1VGaGJpMEVhSllxZXhzcERwa1pORU00c3lUSlBrL0N3cFBjRDQwSGttd2dhcTNZTlRTWkUxVjQ1cmtFb3ZvTHFMY0VpUTFiejRIRExKcFdwWEh1VUJMeGZuRXppOCthejN5L1IzUkVCeTUrb3pTZWJDTVRhVVZPTzRkSUdrcVZGZVVvUWVtMlhlVWNZOWxmbjB2djVqZXBMNTNOL2Ntc3MwdnhCRXJTL0RZK3NuWlpqazVaZmpjYXp4NE5NSlFva3NwYVdWYU1PWE1UUVhSUVY1cURFZ3ZrQXdta0tFcHVrNVAwMVcyQWw0VlVKSkNac0xKRmxDa21SdysyamFXTS9NeVJjNE1waG1XM1hUR29PdGpvZ3VFREZVQ2dvS2tJTnpxSzRBUlg0bllncjBUSWFSMFZuYUc1dXhLZU9jN2JtSXYrSlJ0cmRHNlgxbkFqMnVFY25LRkJRV28welBvRGp5S1BhN0lYUlRLZ0M1MjNrdUxVVFNVRkQxeE0wTHVNVllSbytGaFlYRmJjSTBUZVptWndqTnoxRlNYb0V2ejgvbGdad2pzOXZqeGVGeU1USTBnR2tZYUhZN3BySDZmOEt5Rk9mczBjTkk5ejdBMTc2eW0xUXl3YmtUNzlBejFzT3IzUUdlZXVJTDZJYUVMbEpjUFBRTGVtWkRpRkFmbHpjL3l2L3dsUzhUandkSks2djdDMm51QVBzK3M1OUNwMGttT3NheGl4TUVFMU4wVkR6Q3IvenFsNGltVGFLVEZ6bDQrQ3lydjdJaTlJK0VlZTZoWDhQWGRZekRsL3RROSsza1Y3L1l6UEM4Q1dMeFRXa2FTUGsxUFBINUJqU25pOVRsazd4NmVwaXM1RmxhTFJZbU96a3k4aEJQUHZ1ckpET0MyT3dnNzd4N2lwV3BTU1ZKRUo0ZTVGS2lpUy8rNnBkSXhtWkkycFNyUms4NlRhRGxQcjY2eTRaUVZDWlB2MGovVEJSbmFWbXVQMG5PSDM4YmVkY0J2dnFWZHBLR1RIcDJtRU1IVHpLZjBPaWQyc0xlSjc5STA4SUM4OGtVSmlZTDQyZnBxbitDWjUvN0VpbmRJQndNa3Ntd0tyS1VvUHZFWVFvZmZvS3Yxb2RKeE9Ja3RBeW1DVEx6bkRoeWlvZjJQODVYMjFOa00zRzZqeCtsSTVJZ2s1bm00clNEUjU1K2p1NFRiM0YrSU1qRDl6MUJkZnM4RTZuVngxb0xtU0NuanAzbG9mcy9UOE05TVdMemN5Q00zR2FYbVNVNE1ZU3I3UUR6Sjk0aXFpZTVQQkdsMVJmbjhsd1NXWXB4NXZocFByUC9jM3kxUFVvOHRJQXBYZjlhL2tvMGw1L0tFaC9oc1hsMHhZN1BaeWM2Y2QzOXg0OEVLK0dveFMxajY5YXRBcXc0UFhjTFMzRjZ6cHc1WS8yZWYwU3NURGk2YTk4Qm9wRXdvZms1Q2t0SzhYaDlERi9xQjhEcDlsQmJWMC8vaFc1TXc2QjZYVDBqdzVjWUd4NWFWYllnNTdlU3UvRWowQTBkSVJadk82azVIdzhoVEF4ZFJ5QWhSRzZuU1pGejVTWVNtQWFta0ZBVUdkTXdybHdQVjFSMThhYVNpVzRZUU00M1IxWGszRFZ5WWE1NWV3c0FTYzdkL2pKMGRCTVVWVUVHREZNZ1NRSkRONUFWbFp4TGtZUWs1WTVNREhQRnpTdFR3T0ljSlNsM0xMVFd1RUtBdkRnL2xzM1A3aS9seVNmMmMrNlZseGtNSnhGQ1lCcFpUSkh6WjFKa0NjTXdFRWhYMXhPQmFSZ1ladTdvU2xvc0Y4TEVOQUZoWUpvQ1NWR3YrQkdacGdsU1R0WmF5SXZ0aFRBeEJVakNmTStjbDNUWDlkeXp1UEtNWlFuVDFESEUwak1RaThlYXVmNktvdVNlMzlKOHJ2TnNjczlXUXBobTdubGYwU0czT3ljV2IycEprb3dxZzc3c210dmFmVzhNYWJHdjZ2YVRKOFZaTUQyODgrcFA3dWpmSTJ1bng4TEN3dUkyTVQwNVFWNGduNktTTXBBa0VyRlk3bWNBSk9hQ3MrUVhGQUVRaTBhSWhOYStEU1JCN2txNWFhd296L2xPdkxkbDdoMW9ta2J1cGYwZXhEVXZha1BYdVZxeStFNFNadTVLODVWZTBpci9KWXZGd0RvbTJlelZ0dStWbDFQR05OYzJEa3hEdjlMdVJzZGRXZzk5RFg4ZjA5VEpacGQySjVibUpEQ00zQXQvOWZYTXRWdHRuVmt5d2xaZWZSZXIyQnRDWEpuWFd0TmVyZTZxVGxkYXZXY3Rscmp5L0lSQTE2L09aelVkcm5rV1Z4dGdMSzY3QkxsMVg5Rnc3YjQzaGxoY0hEMFJKaGNPOFFPY2o5MWlMS1BId3NMQzRqWXhkTEgzL1cvWkxFT0kyeG1hNzhQaW9hRzlrU0tIZHFVa0ZSNm5zMmVFbXp2NHVEa0VUdGEzTmxIbXVYcnpKeE9icHJOemtOWGN2clBKR04xbk93a20xamg3dXNYWVhTVnNhbHVIKzRwZHBST2FIS1IzZU80anVxSXQ0UWxVc1hGak9Vc3JKTXcwb3hmN0dKdUwzOVpnang5SExLUEh3c0xDNGpaeWR4c3lONDRreGVqdk9FMy90UlczZFZ4WlNqTFkxY0Uxc1lEWEdGZFB4VGpmMVhOYmRWcE9Kam5OMldPcitLcmM1blc1T293Z0hocmgxTkZWMGx0OFJEcDhuTGgrU0VrTEN3c0xDd3NMaTA4SWx0RmpZV0ZoWVdGaDhhbkFNbm9zTEN3c0xDd3NQaFZZUGowV0ZoWVd0d21YeDR2TmRtT2g5NFV3aWNlaTZObmI2UlpzWWZIcHhqSjZMRDZ4ZEhWMThmV3ZmNTJqUjQ5aXM5bHVxWnh0MjdaUlhGeDgzWDR6TXpOV3pLSlBPZTA3ZGxOZHUvNkcybVl6YVk2ODh5WVRJOE8zVlNjaFZPcDNQY1JtK3lBL2VhZnZ0b3hScyswaDdzbWI0c1UzT2tsL2pKMXBHKzU5bk0zcVJYNzJkaC9aRHpBUElUUTI3WDJJUnZNQ1B6MjZldnlsdGZ1cU5PNStpR2IxRWo4NWRQR214N1pZSGN2b3NiRDRBTmhzTmw1NTVaWHJ0dG05ZS9kSHBJM0YzWXFxcUdnM2FIQUxJWkRsbTduZURrNWZCZXRLZEM0TlRxMlNxbUV0SkZUTmp0UDJ3Zjc4bThKTmZYTVYwZUVMekNaV0gxUFc3RGdjMnNjKytxMXFzK0hRMUE4eER3bk43c0JoZkpDMWxsRHREaHlMYVV0dUZBRm9EaDlGZVFyekN5a0NSZmxrUWpQRWhJdDhqMHBvTmtoS1NBZ1U4Z0p1VWdzeDNKVVZhSFBqekNTdlhyS1hWUmZGUlU0aVVZT0NQQmRDa25HNnZaQ09rc3FhWkJNaHBoWVNlRXNyS0ZCVUhFNUlDdzBsR3lXdUt6aGNOdUtUVTh6RXI0YVNOb1cyaXNZZkxaYlJZMkh4QWNoa01qejY2S1B2MjhiaTAwMDZuZUxrb2JkWm1BOVNWRnFPeCtkanFEK1hWZHpsOWxCYjMwQmZUeWVtWVZCVDMzQmRXVUxJMkYwMkZDQ2JTcUxMZHZKTDFyTmxVNHJnVElpNWFBWlowMERQb0pzZ3lUS2FLcE5OWnpFbENWbTE0YlFwQ0tHZ0tsZGY0d0pRVkJ0Mm00SmtHcVRUR1hSVG9HZzJORW1Bb3FMSWtFMm55UnBnc3hld2NVc2JVN0hMaENmU1pOYUtEcmhNdnFyWnNHbUw4bE1aREVBSUNidlRnU29MVEYwbm5jNmkyTzA1L1hNaGdsRTBHN0taSmFPYktKcDlVVWVUZERxZGl3eThZdmRGQ0VDU2NUanNLTEpBejJUSVpBMGtSVUhURkF3ZGJIWVZTU3pKeUVWRzFoUUpRMGhvbW9KazZxVFNXWllISGxaVUczYlpKSjNSYzFucUZRMXQyZWVWODFWVU93NmJqREFYb3k0YnZMZVBMR1BUTkl4TWJpMFVWVU1ST21sRG9LZzJIRFlGWWFxb04yRUVMeUY1aW1sWlg0YXF5RlNVTHdZdUxDNWFDdWRJYWNCRDM4QXd1dDFMaWRmQjVWZ1NWWmFSVlExVnpRVXJOQTBESXhzbmxIVGdrZEpNelNhUVpBVS9Lc1RuQ1NkMEREMkxrRzM0NUF5aHRJazNHeWNzZk9RVFkyWWhnOHNmd0NhcjVKWFhVMS9zWHRLT0krKzhmdE56dXBWWVJvL0ZKNFpJSk1LZi9kbWZjZmp3WWZMejgzbm1tV2V1MVAzTzcvd094Y1hGL01FZi9BRUFmL2QzZjhjUGYvaERYbi85ZFNSSm9yT3prOS84emQva2pUZmVJSkZJckNsbkNXdW54K0pHTUUyVFJDSk9JaDRublVwaGR6aEl4T05BemlqUjlTekplQnpETURCMFBaZG9jalU1d2tuenpqMDA1a2Nabmt4Z3B1WVptREtvTE12SDdjdFNXMU9OUGhCajUxUDNFenJ4SXNjRzQrUlZOZlA0ampKZWV2NDE0c1VOUExhM2pkaEVMekhoWlVOakZlcHdMdUtPdDZhTi9VMzVUTS9NNDhndko4K1k1QmR2OWJEeHdMUHNMazF6dW1jWTFWdkZldThNUDM2ekczOXBPWDZYQzZyckNXVXVNekFWdWM0S1NQalhiMmRmblpQSjJRamVzbW9ja1FIZVBOU0RvMllUTFFVS1NkbkhobzJsblAzRm0yaWJINkptN2hpdmRWd21veFh4OEpNSG1EdjFJbjNtZXU1dkxtWm1Pb2d0VUVZKzAvenl6VE9yNWdJclh0OUNuVTlnMmd1b3IzRng2T2R2RU0xdjROblA3bUM2cjRmeGNBcC8yWHFLOUl2ODdHQTNSWnMvdzFOYmkranY3bVV1QlpYcjZ0QW5UdlBxOFlFck1nT2I5dkxJaGl3L2Z1RmRGckkybXZZK3pyclVLVjQ5Tm5KTnhHSkhSUXRQM3J1UjJjdTlwSlE4R3VwS01mczdjZGJ0NFBOdGRuNytzemRJK2hwNTd0ZjIwZnV6NXpreUhLZnR2c2ZJSDMrZHc1RWFIdC9iU21pMGw0VGtZOE9HQ3FUQjh6ZnhqUU9SaWpBd0VNZmh6Y2Z2dXZxS0Y4SWdORE5EWENqb2twdnlza0xTOFRCNWVRRThEZ2V5THcvVGJpSXdTY1lTMlB3RkJPd0dVMU54bkI0dmRsWEY3YkFCWG9TaWs0cEZrR1F2K1Y0bjhYa0RoOXRET3Bva1p0b0krSjNJWklrbUUyU3pNd1R0QmRoa01NV2ROem51dkFZV0ZyZUlQL21UUHlFZWovUENDeThBOFB1Ly8vdFg2dmJ0MjhkM3YvdmRLNThQSHo1TU9wMm12NytmeHNaR1RwdzR3YjMzM291cXF0ZVZBMHZIRU85LzhmSG8wYU8zWWxvV0gyTVVSYVYrWXpPcXFtR3oyOUZVallLaWtpdDFMcmViSGZkNUVVTGdjcm1abTFraklhUE5SWGxWQ2VtQmMvUmZtQ09aTVRHRnhNRFFGTFcrSkJmNitvbWtTNUI0YjBJQ1NaSkE4ckZ6Vnp1WmdWL3kxcmtnSm5haTloTGFiV0RpbzcydGtjamd1NHdHQldMZVlQZWVSallFemlOaEVwMGU0T3pwVG9SL2h2TFAzVWV0MGtubnBTR0MyeXFaNk85a1lPWjlkaUxVQXJhM3JXZjIvTnVNaDBDRVplN2IzVUJOVnc4WHgvdnBqaGZnY2tUUUtpcW85THM0M2QzRHhtMVZPTHZIOGRRMWtXK09jL3l5UXR1VFRjU0hEekU2S3hEek9ydjNiR1JEZmdmblZpU2xseVNZdTl5TDdnL2djQ1VKMUc2bDNPdWlEOUN6ODRnQmZWVUFBQ0FBU1VSQlZIUWRPczZJS2RCR2dqejk1QzdxbmIyRUpVakZwamg3N0NSelNQUUdNenk3cjVISzQ1ZXV5QTMxZHpIYXNKL2lBaGZoZUI3clNySmNmSFVHWThVdWoways5KzVxSnRUOWM5NitFRUhnSU9VcVlhT0ErTUFsWnJiY1I0RmZKVkpkZ3lzanFLNHA0MFF3UWtVZ1MvOUpqWjBQYmlIUit5cHZkUzhnc0JOM2xOQjZrM2VzSlQxRkpBYXhlSUk1Q1FRS0hsOFIxYVUyRXRrc3lYUUtoNitZN093SUUrRU1Rc2dZRGdmcWZQREs4WllRSUdWbVVjdUtLS3Fzd2U5MWdwN2IvUkwyQXZJS05FUnFudW1VRTAzRUFVRTJreWFleXBKZlVrYUJVMEhJRW5ZanczVFNZQzQ0dTVqRGJhMjA5QjhkbHRGajhZbGdmbjZlZDk1NWgrOTk3M3NVRmhZQzhCdS84UnQ4NjF2ZkFtRHYzcjM4K1ovL09kUFQwOWp0ZG1abVpuajAwVWM1ZXZRb2pZMk5uRHg1a3FlZmZ2cDk1UUFrazBsY0xoY0FUenp4eEpvNk9aMU9mdkNESDl5dUtWdDhETkQxTE4xblRqRTlPVVpWVFIzK3drSzZUcDhBd0pmbnAzbkxkazRlZVJ0RDEybmR1b05NZHJYRUNpQmw1am42NWhzMGJkbkhWNy9tWWJUbkNLOGZ2a0huVnBzTmwwMGpHWXZramppRXlDWDJCSEFYVXB4bll4YVFGUm4wZVk2OStTN1JPRFFJUVRvWkk0MkVobGdqQjliMWtUeUZGUHRVaGlRSldaRWdNODJoTjhZSXhiM3NlUGdBOWM0NHgwL2tqQXNKUVhSK2tnVmJHNXRyTDZHdkwyYXMreTNtM1FVVTVka0pTVXM2TG5EOHpYZUlSSE5ITjhzeFJRSDduOWxQL3NJWXB3ZUNPYm1MaG9tWlNCQlpUQ2lheVdaSjZ4cGVqMHdZeU1aakpCZkZKVkpKVE95NHZWZmw2cGt3RjBkaU5GU1VFazlXb2swUE1ocGY1Vms1N0RoVmhZVllKQ2RNaUtzUnVjVXM0M01HcFlYVkJQTHRISG43SFNvYVMya29zcUhPanpHUXNWR3ZxY1JpNFN0OXpROFF6ZHRWVUU1dGlSLzFpckdVTys0ek1rbnFOelJDSnNiQXlDUWhaeEhOelg0VUtlZTdKQVU4bEFyQXpESXpQc1pVT0lzUUVKb2VKYTdYVUprbmc1bGJjY2xJTXpZeHpYeldocXZZdS9nY0pDVERJSkdJa0E1R01aMTU2T2tNWUVNU0lDUWJaZVhlTmJUKzZMQ01Ib3RQQk5QVHVmK1FxNnVycjVSNVBKNHJQeGNXRnJKcDB5Wk9uanlKb2lqczNidVh2WHYzOHYzdmY1OHZmL25MOVBUMDhKZC8rWmVNajQ5ZlZ3NUFOQnJGNS9NQjhOSkxMOTIyT1ZsOC9GRVVoWFViR3FsWnZ3R1AxNHZkNGNEcHpQazMyR3cyOGdzTDJiWnJIMEtZRkJRV0Vna3ZyQ0hJaHQwSWMrYXRIOUZ6ZVRmZjJOTk1jZWRGVXVSMmpISXZuUkRoT09UbkI1Q0hrcmg4QVJ3S2tJNHpIODJ3cnJJVysxQS91dXFodkRRZk5RckVna3hIc25qc0NyT1RvNlJ4VUJ5d0VjMWMzN3lSSkFsWlVlQjlza3VKeUN3emNST0hZakE5T1UxV2NsUGlsNG5uRlZNYmNOTDl5czhZeXBTeVBzK1Y4L05KemRIUlA4bVQyM2FRV0pqaTlmRXd4TFBNUkxMNDdScXpVNWRKaTV5T3NleTFPa29WMWRUWURkNCtmcFJKV3kzYnZVNldEdCswdkdMV0ZiZzRNNWVpc0t3S2YzcWFvM01aN09VU3JvSXlpcjAyaGhLQzliWHJZSDZFeXhHb1d4SnNacG01UE1qMlhYVTBpUUJqbloyazlGVXlqU2JETENSTVNxdHFzWTBOWTloOWxCZjVrV2R5SVFrbUxvK3p2bTBiVG1PVUY4OFBJc3BhMlhXUGcvTWRwekhTY2VialdhcXE2ckNOWE1MUXZKU1hCRkJXN0dhOUg0bTVDYzdQVGVUV1gwamtsWlhqU2dTWmlxd3cwbElUOUN4TUlJUk1RVlVsNnR6WWV4eVpoWlF6RHhTYkc0ZVVabTQyU2lKaklwQndlL01BTUJhenc0T0VxbXJZN1JsU3NTVGx4Y1VrRTJHbWtobXl3a0R6K1Nnc3lpYzZQWFp6azdrTldFYVB4U2VDSmNOa1ptYm15czlMaHRBUysvYnQ0OFNKRTVpbXlhT1BQc3EyYmR2NDR6LytZNDRkTzBaall5TStuNDl3T1B5K2NvYUhoMW0zYmgxZi8vclhyOVROemMzaDgvblF0R3R2Si96VFAvMFRnVURnMWs3WTRtT0JhWmlNalF3Um5KbWlvcXFHdlB3Q3pwODdBNERYbDBkVHl4WTZ6eHpITkhRMmJkNks4WjVzNmNzRlpTalo4alJmYjYvRzBNTWMvK2tQbUlnSmhCZ2k0bm1TWC85YUkyKzgvR082am5mdzlITmY0Ri90akRJNU5VSEdOSkJJMHZudXF3U2UrVHEvK2UxSFNTd0V1UndPWXhnZ1N4Rk92SDJRenp6MkxOKytUOE5NemZIbVN6OW5ocldkOENWbTZCeEs4cFV2ZllzTkoxN21oNGNHMW15TE9jZmhOOTdsOFNlL3dHOC9xR0ltcDNqbHA2OHdQVFBNcWFGV3Z2QzEzK0xlK1dHNlpxSXNIWHpNOXcyUTNQc2djMTFuaUNaMFpDbkt5WU52c2YreFovbjJIaHRtZXA2M1h2NDVzM09yakRmVnhlbVpKcDc3NW04eE56WEErSHo4cWlycEpDVjd2OFR2cnZPUURrL3gyZ3MvSkpneHFDQ1hxWHpIay8rQ1owdWN4TWE3ZWVIVk02VGVZOUFJNGpNVFRFcmIyT2laNU1jakljUXFWOWhsS1VISDIyOXc0Tm12OHUwZFdlTEJLY2FUMFZ5bWV3R1IyY3RJdmwzRXpoMGtKbVVaR1o3aTNwcDh4bWJEeUZLV3MrKzhqdjl6WCtQYjIwd1M4ek9NUkNPNXZuY0t4VVY1b2NSTTNFQ1B4NGdrRFlRa0kyenU5MFkyRmlicFZKeElOSVduc0J3TkhkbnZ4eDFONEMycklUTTdSamdjeDJiejM2bVpYT0hqZnFQUTRpNWk2OWF0QXJoanNXbWVlKzQ1S2lzcitkTS8vVk9pMFNoLytJZC9TRTlQejVYNE9uMTlmZnp1Ny80dXFxcnkvUFBQWTdQWitOYTN2a1U4SHVlQkJ4N2dhMS83MmczSitjNTN2b09xcW56akc5OEE0TVVYWCtUNTU1L25ILzdoSDlCMW5lOSs5N3Y4K3EvLytxb0cwRWZKdG0zYkFEaHo1b3oxZS80UnNmZisvZTg1ajloOS8yZElKT0pFRmhiSUx5ckc0L0V5TXBRekVwd3VGeFUxNnhqczc4VTBEQ3ByMWpFMDBNZlk4TTNGYzdGNGYvdzFyVHl4czV5WG5uK1YwSXJYWHNXMmg5bGZIdWJITHh3bGNaMVlQRUoycy9PekQrTWZQOHpyWFd2NFh0MUZtTEtkMHBKOG5OTC96OTZkQjlsMTNZZWQvNTU3MzcxdjM1ZmVWK3lOSFNCQmdBUklnaFJYU1phb3lCbEZNM0djT0tra252SlV4ak9KUFVrODlwVHloN040VW9sbnh1V0p4cW1aS0pYRVJUbVd0WkNVekVVU0tlNEFpSDNwQm5wZjM3Ni91ODRmM1ExaWFZQ0ExQTJBeFBsVU5kbnZMdWVjZTEvajNkODdxOG5zWEk2Vy9mR2ZwaithSWgzeFhXNzZ1NDdWWUM1YlF2ZjVhZFJyYVA0Z2RyT0tKWFRTcVJTYTJ5SzdrS1h1cUNUQ1Bob21hRzZMaGhJZ3ByYklsUm9vdmlDSmtFWXVXOFFXQ3I1b2t2YWd5My84VHkvZTFjOGp1UXlGOUpueCs3Ly8rMlN6V1o1NjZpbCs2N2QraTY5ODVTdFg3ZCswYVJPTzQ3QnAwNmJMa3d3ZVBIaVE0OGVQYytqUW9WdEt4M1ZkWG5ubEZaNTQ0Z2tBUHZqZ0EvN2tULzZFUC9pRFAwRFhkZngrUC9sOG5sLy85VituVXFuY2dhdVc3bVdUNDZNNHRrTW9Fc1ZvdGNqbnNvUWlVVUtSS0twSFkzWnFra0F3UkNnU0pic3dUNmx3ZythdGU1VHJndXJ4NEZuK1VWVVVzYlJqamZOMUVkZmxMWlozcmpwQnJMMmRkVnFCTjg5bEYvTmY0ZHJYTHYvYnB6Z3Q1bWRtR0p2T1hoWHdBRFJLV2NZbkpoa2JuMWo1WnpwTDB6QXBsOHVZbGsyOVVxWmxPdGhHazlucFNTWm1GbWhZTHNLeEtKU3FOT3RWS2cwVHExWWlXMjdpQ29IZHFyT1FLK0VJZ2NDbFZjb3lOcjFTOWR5ZEpiOEJTcXZtYnRmMDNBa3Z2L3d5TDc3NEl0Lzg1amQ1NjYyMytBZi80QjhRQ0FRSWhVS29xb3FpS0RpT1E2VlNvYjI5blQvNm96OGlGcnM3VmJxeXB1Zk91N2FtNTdQT284ZlpzTFdQd05LanhIVnRLdGtKUmlieU9HczRFN1ByQ2dLUmR0YXZiME5menR0dU1UMTJpYmxpL2JxbUp6MFlwemNUWk96aXhIVXpLd2RTM1hRR0RDNk56VjAzR211WlA5SE5wcTR3MDZNWG1TODNjUkY0QTJrMmJPN0N0NXkvWTVHZkhXVjh0cnltMS81cDkrYVBYNytyTjBmMjZaR2syN0I3OTI1NmVucUF4YURpeFJkZkpKbE1FZ2dFcmhyRzdqZ08zL3JXdHlpVlNuY3Q2SkdrdFdZWkJjNGNYYUYyYW8wZitrSzROQ296bkRnNmMwdDVHN1VDdzVjS0srNnJaeWNadnNGNXl4cjVTWTR0ZHlnV2k2UFlqTVlDcDQ0dTNGTCswcjFEQmoyU2RCdmEydHBvYTF1Y1o4WG44OUhYMTdmaWNZcWk4Q3UvOGl0M3NtaVNKRW5TSjVCOWVpUkpraVJKdWkvSW9FZVNKRW1TcFB1Q2JONlNKRWxhSTVGb0RLL1BmMHZIT3E1RHBWakVNRmFlbFhrbGl3T2xWcGdrYnhVSUFlNEtpM3F1aGJXOGp0c293ZEw2QzllVVFRZ3VEOWY2T2NxM2ZOcHlNbmZxWEdsbE11aVJKRWxhSTd2MkhhQnZZUDB0SFdzWUxkNTYvVWRNanQzYVBEMjlEejdMd2RRQ2YvYUREMmhlczIvYlkxK21yL291My85d2hZNit0eURTdVlFdlBMS09WNzc5Q2psbjdaNjJyZ3ViRC8wU2UzMGp2UGlqa3plWkVuRXRDZlk5L3pYQzR6L21qUk5UVnkwZzZ2R0hlZnlYL2lyNW4vMFpSOFp2YzJya0swVGJ0L0dWeHpyNDlsKzhUcmx4Z3drb2J5Q2MyY3hYbnh6Z085OTlsWHoxaysvUXRiR1pVSlRyaG1rN2puUDVRRVZSY0YzM21qbDdybGlxNUFicEx3ZXFybEJRaEl2cnNzS2FoTzVpWHZmUVFIRVo5RWlTSkswWndaV1BEaUhFeDJzeFhmdDYrVWx5QTZxV1p2dXVkaTRkUDA2cEpVQW9LTXJLNjJFSlJhRDhJclVtUXFDb3lwcFV2T2lCRHJadWpuRCt4Rm1xaGtwaC9EUWZrT2YyUW9GYjQ3Z0JOdTNjUUd2MEdPUGxHMStNVUpRYjNDK0JVSlViVCtKM3E0UkFVUmJYcC9wNXpsWFY2d09YbTFIMEVCMEpuWHpab0xPekE3Tlp4K3NQWURUcmVIU2Q0dndNTFQxT01xQ0RWU1ZuK09pSlFMRmg0Ym9Lb2JDSHVhbDVDTVJKQmpYQW9qQzNRS2xwQWdxQmFKcW9XbU0yVndXUGowd21obEV1STd4K3ZKb0tnT3NxQktNQmlwZUd5Wm44NHZkd2xjaWdSNUlrYVkyMG1nM2UrY2xyNUxNTHRIVjJFWTdHR0Q1ekNvQmdLTVM2VFVPYy91Z0l0bTJ6YnRPV0c2WWpQRHFaam42MjcxcVBrNXRsYkNhL3ZJTlFMRW5VcnlITUpndUZNdGJTTjNSRjg1Sk1aOUJWbDBvK1Q3VmxyZGc4NDdvQ2J6QkNQT0pEY1N3SytjSlZiU211cXhKTkpRaHFDcFpSSTUrcllLSGdDMGFJUlh3NHJUcUZZaG5EVVFuSFk0UjlHa2F0U0tHeU9KL05WZGVoK1dudldzZjI3VW1hdVJ5VHN6bEt1UVVzcFlVckJNRm9IT0U0QkFJK1ZMZEZMbC9GRjRrVDFBWE5hcGxpcGJFNEI0L0hUem9ad1NQQXFKZklseHJYTHdzaFZDTHhMclpzMjA2ZFdXcWpKYktsRm9GSWpHaFFCOGVnc0ZDZ3RYeXBxcGRFT29OSFU3SHFaUlpLOWV2dmxlb2puWXlnS1FLelVTRlhySzI0SEFVQWVwRDJSQWlCd0IvMkxyNG5IbzE0UEVpdFZNUnd3QitPb2R0MVNyVVdpdTRuNmxjcGxHdWdCMmlMaDFFRStFSzMxang2K2JJRk9FYVZYQ3ROU0ZkUXZBRVNmaStxNnNIeGVSSENvdVM2R1BVeVZyUU5VYTFqdWhwbXEwVzUwZ0pVUE40UXJsQUorMVN5ODNNb29TVEJZQUJMTlVFbytId2FYdFdIeisrU2FvdVJuNTZqaFFldlU2ZlZCTmUyYVRaTWt0NXVYTTFQZjI4ZlVmOWl1UEhUTjE2N3JldFpiYklqc3lSSjBscHhBZGRGV2FwNVVRU0x2eXVMelFwQ0xEWUpMUDhJY1lPUFpNV0QxK2ZGbzZqNC9FRjBUUUVVNGwwYjJETFlTU2ljWk1laFozaHNWemZDZFVIMTBqMDRSRmNxVHZlR2ZiencrWWVKcWRlbjdib1EzN0NQWDM3NkFCM0pDUDVvQjMzdG9hc3FKRUpkZzJ4SVJ3Z0UwK3gvK2puMjlxY0l4OWJ6ekxNUDA1R0trTzVvSnhHS2tPclp3OU9IdGhJT2hlanM3U1owWFZNSENOV0QzNmZqVVQzNC9BRjBqMEwvM3NNOGYyQTlQby9PQTA5L2pSY083eUFlejdEMzhPZjUrbGUveUs1MTdTUTdobmpoSzAvUUZ2SGhCak1jT3Z3b216TkJRdEYyRGozM1BGdTdZb3ZYZmRVOUUrZytMNXBIUmZjRjhla2V0SENjZGQzdGhJSVJOdTEvZ21mMmIwTEhCZFhIaG0zYjZFbkY4Y2Q2ZVB5WnA5alJIYmk2bnM2ZjRNRGpqN08xSzdaNEw1NTZoajBES1pScjhuVmRJSmppMGFlZTQ0SCtNS0Z3aEkwN2R4RFZBRitVQTg4OHo2N09NQTVSSHY3Q2wvblNZOXNKZVJUaTNkdDRaR2N2U2pESkk1LzdQUHZXUlFtR3dtell1WjNZYmF4bzQ3b2UwdDM5ZFB0dHFvYU42MWcwV3kwTXk2VFZhbUpZTmdnRjFlUEZwMnQ0ZEM4ZW8wcStBWDZ2RDc5WG8xbXAwckxzeFZvbVJVVlZCRUxSOEhxOWFCNE5qK3BCVlZVOHkzOVRpa2FtczQxNE9JRFBHNkN0dTVQSWNwbU5Gdmx5aFhxelNiTjFiVVBzblNkcmVpUkprdGFJb2loMDl2VFIyZHVIM3g5RTgzclJ2WXRMYTNvMG5XZzB6cVp0TzNGZGwwZzB6dHowMUlycHVFYWRtYWw1cXEwMFV4T1hXQ2dMZW5HcDVFWTVkdVFFWlNHWWFIcjU2c0Z0ZEI0YkI4ZGtkdlFNcDA2UDRFazFHZmo4SGxLcW9IaE5QdzFYVGZEZ3pnRkdqLytBWXhmS2w3ZEh1dG92LzE2YkdXWlVESktPV09ScTBKbUpNZWJFaUFXOWpEVUtuQnRld0ZKMGVnWlRCSlFxWm5XZWtRdmx4ZlhYcjZrRmNab1ZwcWF6MUJvcUUrTmo1T3FDMUpVSFdIWE9uVHJOK2VFc1pYOEhUMiswT1BIZWNXcmhKSDJibmlNWkNLR2t0dExwcTNQYzBsQVZrNFdTeXNaMUdjN1BMdGFlWEdaYlpLZG5LRlRyVktaR21GeFlMTXVsZVIvZHFURFpRb1BCbmphQ2I1OERUQ2JPbnVEa21Zc1lRdEFLUGN0VHU3WXk4ZHJacGNSVTBwM3JHWWdZbkp3VmFKckZRZ0UyYnV6aTNHU1c2cFZ0YzBLalorQUJPc3d6dlBqdU1KWUQ4MVV2WFk5M1lGZkxYSnlxczY0ampNZUswNkUxc0FJOXBKSVg4ZmQwVXM0ZW9hTm5ONzJjNTl2dm5xZGx3VnhGby9lcFFXNlZFQmJ6czdONGswR0VZMU9jbmFKWXJSR0xKNmdYc3doZkJBeVRKZ3FxcXVHUFJHa0tpM0RJankvZ1I1aE5XcGFMeWl4NGduVDNCc0FqS0UwYitLTis4aE56R09nb2FvMUszU1M2bkxHaUU0bnBCQjJCUjRQbEtTdFZYY1UyRytUempWdStoclVrZ3g1SmtxUTFZdHMybzJkT01UODdUWGZmQUxGa2twTkhQZ0FnSEkweXRITVBINzc5SnJadHNXM1hBNWlXZVJ1cHUxak5Kc3RudEV3VEZ3OWVIK0E2R0swbXRoQTMvNUQzUlFsNVhlYktKVmJzYnlLQzdEcjhHRVBKSnUrOGNaeHlsMEVHS0UwZDR6dXYxdm5jNGVkNDRLRXliLzdsYTF3NDlRYXYxbmZ4N0MvOU11UkdlZWw3YnpEWHVzMGx3bTJMcG1WZGJqS3ltMDFhZ08yNE5KdE5VRlQ4a1RpS2VaRjhMb2ZqQ25MWk56aFZMMk4rWWxZcW1ZRUhlUHJKTGs3OTRDM20vUTJjanFWZGprM0xNRmxPb3RHeThHZ2E2dkxOVXhTOGtRUWVPMHMrbDhPd0JibmNtNXh2VnFoZjJ4bEpVVkQ5UHV4V0V4ZDM4YjRLc2RSbHkyQnFabzZkbXdiWWFIcVpPM09FMmVBZ25Za0VlbFRqMHVraVNvOGZwOVZjNnVzbFdMblgxcTBRYU9FRTdla0k3VUpCMXozWW1UaTJBN1VDTERTOTJHNkxjcW1FWXpsY3VqUlByTE1UdlR6SGZNM0VkbFhhQTFYR1poZFFRa2w4Vm8xUzFrY2lGcVM4VWdjc3U4SE1SSlpTQ3pJOWJaYzN1N1pEcTluRVZBU0tIdms1cjJYMXlPWXRTWktrTmFLb0N2M3JOL0RBdzRkWXQzbUlydTQrSG5qNEVBODhmSWp0dXg4a2xXbGp6ME1Qcy9mQUlUcTZldkI0YmhhaXVBaEZ4ZVBSRmgrRFFoQkpkOU1lOHlNMFAwTWIxbUhNWFdTeWRoc0ZyQzB3VTNibzdWOVBRQk1JWDVSTXpBZkx6VHJCTUQxdENjYmZmNXZSaWswcUhnWkE4NGJSYXVmNXMyOS9oNk9sQ0p0NlkvZ0NJYXFUSC9ELy91ZVhLSGk3V2Q5Mmd6WVoxMFdvaTR0MDN2YmozREVwems3aUJqSm9yUnpaWEo2R0tYQ0ZlMTMvb2FYTWNJVkExNzBvdWs1czNRQ3QwOGM0bFMwUkRvZnhMRGZCZVh6MDluUVM5R21JUUlLZC9VbEdoODlSV1k0b0hadksvQVNtTDRQUEtwUE41YWkxUUJFdXpyWDUyaWJWN0RSNlpwQzBYMFgxNkxUM3JDT3l1TVl4cGJGUjhvRitIaHdVakY2YVkybzhUOC9HN1lRWko1ZXZVY3RONFVrUGtnNXFxQjZWdHA1MVJIMjNlNk9XaXQwb2N2YjhDQk96ZWZMNUF0bUZXUzZjUGNQWWZBV2ZUNmRWYjlFb2x5aVpIam83TzBoRlFzVFQ3WFIzcGdsNFZGQzlKRk1wRWxFL2l1dlNxdVNaemxaWmNWeVg4SkpxYTZldnV3M05hTkpjR2dibk9qWXR5eVVZaWRQZjRmMzVMbVFWeVpvZVNaS2tOZUxZRGhOakYxbVluYUdycjU5WVBNV3BZMHMxUFpFWVF6dDNjL1RkdDdGdGk2MjdIc0MyYmp5R3FkbWM1TWp3RHI3d1YvNDdUci81SGM0YkxZcGxpOTFQZjQzbmsxNUtZMGY1L2h1bk1JVEFNbHEwbHFvK1hNZW0yV3hocmZDa1VrU1ZkMS85Uy9ZOS9neC84OWVleEszTThyMVhma1RkdG1rMkRaenFQTzhjSCtNclQvKzNiS3RQY1hReWo5KzBFWnJDZzgvOVRRWmlEdm14RTd4eWZBSTFzWTdubi9rS3lZREY2SHV2OC81RWs1VnFqeXJWVWM0dGJPVXJYLzBhUjkvNGMrYU5GazNGd2dXTVZoTnJhVVZ3eHpSb3RzekZCNnpyWUxSYVdJNUpidlI5M294OWpoZSsvcmV4SFllNTgrL3lnemZtVjd4bmdqekh6c3p4MTUvN1ZkcFAvSmp2SDMrSFhjODh5ZDhacW5QMFFwWnFyWWtMbUxVU2M1NFVMM3p0YnhBTTZGeDY3eTk0K1VRV3hSZkdhRGF3Ykl2UzlIRmVPeFhqaGEvOERWUUIrZEVQK2U0UGoxeWZwM0RJanI3UEI1MWY0S3UvOHJleExaUHhzeWVaTHdVWGg0WWJNMXlhcnRFVnE3QlFMVkdvVGxEYTJVZjkxRG1xdGdNVFIzbG45Rm0rOVBXL0JhN04rSm5qekJXak9MYzFVWTlBaTJib0Q1ZXAyaXFGK1N3MU5VU3I3dEM5ZmgyNXFVa1dwcWRJOVhhaElMRHFaYVliVldKQ1FTL05zVkEzY1lTSGtOa2tYOHFqQktKb3JndENXVnBSWHJrNjhIRU1wc2N1Z2VzczFtb3BLb3Fxb1FwUWdoRUdFMUdtSnZPRWdvbmJ1SWExY1crTUlaTStFKzZIVmRZL1RlUXE2M2ZldGF1czczLzBDVXpUcEZvcEVZMG5DUWFDVEUrTkErRHorV25yN0dGaWRBVFhjV2pyNkdMNC9HbW14a2J2UnRHbHp4Q2hlZ2o3ZFV4VWhGbW5acmo0dkY1c280RXRkQ0pCRCtWU0hUMFVSTFJhNk9Fb0FWMjlLZzJyVlNWWCtIaDBtdXVDcXZ0SXhDTjRYSXRpc1VqRGhGRElSNnRXdnlxbzlvVml4SUk2dGxFam02L2lDb0dyZUloRm8zei96MStVcTZ4TGtpUjlGbzJPWENBY1dlenFXY2d1VU9EalZibnJ0UnFYTHB5OS9IcGk3QkxGWEc1Tnl1RzY0TkdESkpJaExqL2FYSWRhcVVDbFlhNzZUTWczeXE5ZUtsSnVHR3VRbjBZOEU4TjN4UWcxcTFrbFY2amVlRWo1S25CY2xWZ3FUa0Q3T0dDd2pUcTVYQm5uTHM1TDQ5b1c1U3Q2VndzV3AwOVlaRkFxR3lDZ1ZWdHNDMjBXY3BTdlQrYXE5MGtJY013bTJmbVBSMkFKb0ZhOWZtaC9zMXBrdG5wMUdzS3hLQlhXNXUvN2RzaWdSMXAxeXpVTWtuUy9tNTJhWUhacTRtNFhBd0RWNHlVY2lYQzVwNDFqWWRjcmkwSFBtdVNuRTRwRTBLL0l6MmxVRjRPZTFTWlVBdUV3WWMvSHdZZWhXQlFLMWF0bVdGNzFiRkh4aDBKRXZSLzNYekxyTnZtNy8yeVhia0FHUGRLcWNWMzNQU0hFdnJ0ZER1a3FKKzkyQWFTN1R3Z3dHbmt1bmw5aEtZVTFXcmZMYUJTNGRMNnc4czdWem84bTB4Y3YzcEc4cms3ZVlHNXNsTGs3bksvMDg1TkJqN1Jxamg0OSt0RGRMc05xV082YkpQdkNTSklrZmJiSUlldVNKRW1TSk4wWFpOQWpTWklrU2RKOVFUWnZTWklrclpGa09rTWdHTHFsWXgzYklaZWRwOW00ZmpUTVNvU2lvZ29YYTJtTnBDc3BxZ2ZGdFM4dlBub251QzZvSGc4Szl1VzVkdTRFMWVQQnRXMGN4N245dmpSQzRGRlZiTXRhZWNLOWU0enJna2Z6Z0dOamY4Sjc2N3FMSzV0ckhoWHI1N28rZ2NmejZiazN0MG9HUFpJa1NXdGs2NjRINkJ0Y2YwdkhHa2FMdDE3N0laTmpsMjdwK0o2OXozQW9QYyszdi84KzF5N2p1UFhRRittdnZzTjNQNWk1elJMLy9GeDBkajN4UmRiWFArQlAzeHE3STNtcVdvQkhYL2h2YUIzNUh1OWNtT2QyRnIxd1hRaWwrL2pLODN2NThiZS94M2kxdFdibFhDMHVBUjUrL292NHg5N2doeDlkMTMzNk9zSFVCbjc1MmMyODlOMVhtQ3ZkM3ZYNTR3UDhsUy9zNXZYdi80Q3BXMXczeXdVMFRjTzFMQnpGZ3lac0RNc0JGSFN2Z3RsY201R0N0ME0yYjBtU0pLMFpGOHMwTVl3V2xtVmkyemFHMGNJd1dwaW1nZVBZbUlhQlliUndiT2VtMDhXcTNnNzJQNzZQaEgvcGUvZmlrazRybnlJdS8rZjJTK3lxeERxMjhjQlFHOHB0ZmNjWENDRis3cEZMaWlmTmc0Y2VJaDI0OVR4dHkrTE11Njl4YnFaMFd3SFBzbFk1eDA5LzhnN1p0UmhHdnlhVzd2RXRIODF0SFg5TlRyZDlybEJVdklFb0hSMEovTHFmVEdjbnlZQ1hWRWNieVdBSTNYUDN4NGJJbWg1SmtxUTEwbW8yZWUvTk44Z3R6TkhXMVVNa0d1UEM2Uk1BQkVNUjFtL1p5c21qNytQWU51dTNiTHRoT3NJYnBIOXdBME9iK3hHRkhKZEd4NWQyNktRNit2QkhmWWhXbVV1VDgwdmZyRUgxaGVnZFdJOWZkOGhOVHBHdE5sY01TRlE5U3M5QUc1cGxNRDk1aVphL25TMmJOckVoa2FEYTFKaVlLaEJwaTFHWm02SGFjdkJHVXFRRER0TXpPV3pGUXl6VFRVZk1pMnU2QkgwcUxMWE91Y0pEdXFPVFJOaUhzR3BNak01UXRTRFYwWUhYYmFFSFkvZzBtK3pFRkhsVG9hZC9BME5iMXVPcjV0Rkd4NWt1WEY4em9YaEM5S3pyeEd0YlpLZEd5RGN0VE5ObHVhWEg5VVlaN0U3ajlTZzB5d1VzajBaMmRnNUhqOUllVlNrVG9pM3NvVlhOTVRtWnczVXRMR3R4M2E1QUxFTXlZTk5VSXlRQ0NyWENBak56UmV3Vjdwa3ZsaUVkRWpoS0VOMHFNamFWUXdRUzlQZW04YmdPdGZ3c1V3dVZ4WWtSaFordXdTNUNxa0tyTXMvNGRBRmJlSWhsT21pTEIxQ0E4dnc0MDRVbVFsRkpkblNqT2hhUmdFWnVkcHBjdzZXdG80dEVTTWR0T25pMVQ2aXI4TVZZMTUzR293ZzBiWEdCVDBYejB0NmRvVG8vVGRXd0NTVTdpQ2xWcHViTEtMNGdIWWtnTTNNTFdGcVVkZDFwZEkrQ3F0eGFzK3lWL01sdU5yYjVhQmdPb2FYVFE5MjlpMldJeFlrSEJhL2VkcXFyUzliMFNKSWtyU0dQcGhFSWh2RjZmZWk2VGlBWUpoQU00dzhFOEhoVUFvRVFnV0FZWGRkUkZIWGxSR3lMVnN2QWNpeWFqVG90YTNFZHBGalhJTDBwSDgyR1ErZTJReHplMjR2aXVxRDY2T3hkUjFDeDhjWTI4Tnh6QjRpcjEzL2NPeVE0OE9SakRJUXRETXNobVdsSG1DMmFob1ZsdHFnM1dyaHFob2VmUEVSM2ZIR2F3WGovRGg1L2FBZy9DcW5OKzNuKzRVMm9WZzNYSDZJM2swQUljSVZHOTY1RDdCdUlZOWFiaEh0Mjh0UmpPd2dLSDFzZmZvb3ZQYjRIbjdEeEp6Znp6T0dkNkxpMG1pMHMyNmJacU5GY1ljbDBod2dQUG42WUxRbUhsbUdTN09qRzY5SFkvdkNUREhYRzhJWXpISDd1QzJ4SkMycTFPaDNiSHVXWG4zMkVWTmhQckdzenozL2g4MnhQQzFwbW1BUFBQTW42OWpDK1NJckhEejlNT2hDZ2ZkTURmUEc1cCtpUE9OZ2l6Uk9mUDB4WElyRFlEbmFOMVBxOWZPbjVwK21McVRSYUprcHlrQ2NlM1V2TXJ0RnkvT3o5M0ROczZZZ2lnaWtlZitwWmRyUnIxT3AxOEdkSWhCVGF0ei9DTXc4TUlJd2FWY1BMem9OUDh0QzZDQjdOeDg3RFgrYVhEbXpDTWxxWWprcjN6a2Q1WW1jSGRxdUdKOVZKVDJMbFlNUjFRUVRUUFBya1UyeEkyTlRyZFpJREcwbm80S28rQnZjY1pHOS9IRWVFMlhQNGN6ei8rQVBFZElWd2VqMTdObmZnRGFVNCtMbG4yTFIwL3hMOUcwamY1dnFnemZ3MEp5OU9VV3VaT0k2RDR6aTRDSVJyTUhueEhDT3pLODc3ZkVmSm1oNUprcVExSW9RZ2xrZ1Jqa1FKUmFMNC9INDZleGEvK2VwZUw0RmdtSTd1SGh6WEpSU0pvU2dyZnc5MXJSWUxCTitBN2dBQUlBQkpSRUZVYzNrYVJnZnpzOU1VYW9LdzYxSlp1TVNKRStjb0M4R01FK0t2SGhxaTY4Tkw0QmpNanA3aC9QQWxQRVdIelp2MmtGUUZoV3M3djJvYTRXZ1V2YVpSbVo4ZzN6QnhYUTl6MlFxOVdwYXAyWGxjVDJEbE1xa1pIdHJSdytpN2Y4YXBVUVBIelJMdVdzYzZGenorRHZadDc2TXhXaWJkbnNZMWJXTHIxdEVaT1E5T2k2bUxaN2t3UElaV0ZteDZkanVkMXZ0TXpPV3B0Um9zekU2UnI2N1FET0xSQ0VVamhHMmRXbjZDc1dvVFZmTXZsZ1ZCTExPWlhqSE1mejA2VEtYbGtxM3FyT3Y0ZUhiNFZuR01ENDZOME5SOHhPYzMwNXVNTVgzTk9xWFZoWXQ4ZFBJU2RpQlA1NDcxOUVhQ2pPZFg2bGp1VXNtTmNmS2o4NVFVSDV2MmJ5ZnRyMUtLdDVNUkdpMHp3UHErRlBsaUZ6M2VLZjcwOWJPMHpLV0ZWRDA5dkxDamsvT3ZmNXR6MHlZd2hSbHI1NHM3dHpFOGN3eWNKdWVPbjJKMGZCYjg2M2g2VzRxanIzeWJDL01XenFVaXllNU9WbHgwWGFpMGRXMm5SNHp3WjBjdlVqZWcwUHlBd2VlMjREUnJUSXpPc2FjOWdaWXo2ZkRVeUpvWjJqTXhySjRlYXJrVFJETmJXYWVOWHI1L3Vkb0g5SDl4OTRydi9ZMjR0b2xaTjVrWVcxeURRbWdCdXRyYjBPd2lsWlo5VDNTSWxrR1BKRW5TR25FY2grbUpjYkx6czNUMTlCR05Kemg5L0NnQTRVZ1VSZlZ3K3NReGJNdGl5NDdkTjExbC9Yb3VqbW14Zkliak9PQUtGQTF3SFV6RHdCYmlwaC95d3BqanRlKzl4T1pkRC9EY1Z4K2djdkVEWHZuWnlEWFpPRGlPUUNqWEJDS2FCMVVJVEd1NWM2cEFXVHBHZUVNRTFCYkRveU9NbDF4Z21IUEhMV3BWNkhUY3hmNU10OXRmeE16eDA1ZCt3T0RXQjNqNmhUMFlVeC94OGx2bkwrY3RkQTNYcXVJdTFjd0lvWEJsRE9tMERKcWZrS2RqdERDRTRBYjFiUjl6d1RaYW1BQ0tpajhRb0ZVOHk3bnpTNTJMejUzQmJCa2tObTNHYk9ad0hZZkxmYXcwRDZycll0a2Z2OWVHYWFHcW5zWHlPamF0NWI4RHpZUHFPdGlYanhYY0lDNEdJVkIwSGRjeWwrNkJBS0V1OWZ1eXlDN01vZzMwc0NsVEozL3hKT2Z0YmdaU0dkeWtsN0hoQlp6VVJoeXJqT3M2bDgrOVlWNDNFRzNycFNQNmNmV1F4K3REZHkyYVpvWk5HelBRTFBEbTdTVzU2bVRRSTBtU3RFWVVSYVczZjVDdXZuNUNvUWhlcnhmTnUvaFEwSFV2OFdTSzdic2Z4SFZkRXNrVStlejhEZE55Y1VGNDhQbjhxTlVtQ0lWSXBvZnV0dE5jcWdxMmJkbEFiZkk0VTNXSTNHTDVYRDFHVzhUbXpMdXZNbDE5bkJjRzJ3am93eml1ZytZTG9tc2FocE9uVU5Ob2l5ZTVWQ3pSMlpiQzY1bUdacGE1aWszdnVzMmN6dzdqQkRMMHRjVVFOYkFyMDR3VmR0S1ZpWEZ4ZmdwRGpkT2JWQ21XcngxbmR1WDFPU0JVdkw0QXF0Szhia2kycTRWcGl3a3VIbnVEMmRyRGZHMW5KMkh2Y3REajBNaFBZTWQzMHBlNndJV0ZKcDBERzBtdFdDV3l5cXdXTTFQamJCa2FJSzVlWktxbUVZdW53WjZqT0RlS3ZXa1RHOXBIT2I5ZzRZdTE0U25QTXBhM1diOWhFeE9WRWVxZUJOdDc0MXk2OEZNcTF3eHVjcXN6ekRmM01kRGJ5MHgxQmsraW41NWtrTGtWVnR6QXNhbmxKbURYSnZvU0Y3bFVNT2thM0VCaTZSN1U1cWVaWlFlN04yWTU4dDVwc2c3c083QVQweDNqU0s0QllnTG53ZTMwSm9ZWnpqWHBHdHh3Mi9ldk5EZE9hU251YzF5VnRyNHVuSmt4Y3ViZDc4Qzg3Qk1EV2ttNjMzUjBkUHdld016TXpQOTJsNHNpZmNyMDlnLzgzcFd2TzdyN0dMdDRnUXVuVDJCWkpvWnBjdXpkdDVnZUg2V1l6eEVLUmZqd25aOHlPWDRKZnlCRXJWcW1YQ3l1bUxabDE2aW9IUnpjc3cxL2M1cXNIU0pJblhEWFRoN2F2UVZmOFRTdnYzZUdoaTBJSnpKNGFyT01aK3NvdXA5ME1zRHM4RGlWYS91bk9FMDZ0aDNtbVVmMjBCT3M4Wk1mdmM1czNhSFNyTk81YmpkN05uU1FtN25FcFlreW14NTZtRDNyTzZqWFNqUXFCVWJIcHBpWm5pYTI2VkgyN3hxaUw2RXptOC9US3N4eWFTYkx6UFE4UFVNUHMyLzNOcmIyQnhnK2VaR3k0WkxJcExBS1UwemxHNHRsaS91WkdSbW41TlFvaXd5SEh0eE55SnhsUEh2Tk1HbkhJTFhwRVo1NzlFRUc0eFp2dmZ3akp1b0tzWFE3emZsUkptZW1tRzJGZVhEZlEremFOb1JXbVVTSnhCZzlmNEdtQ0JMM3RyZ3dQbzhRQ3VGVUJ2SlR6TlZzVW9rUVU1Y21jQUl4Z2s2UmthazhRdlVRU3lWcHpvd3p0MElIY0c4a1NWUlV1RFMrZ0MxY2F0bEpDbG9YaHgvWno5Wk42d2dhTXd5UFpXbFdzNHdVUFR4NjhDQTd0bTBoYVUxemFueUI2Y2twZkQyN2VYVGZiclp1N0dMKzJFLzQ2WmtGSE5WRFBOVkdiZllTQzVVbVlEQTNNMGZmenNkNWNPY1E3WjRLYzlVbTFZVkpwdkpYQjVCQ1FLdTZRTlpKc1AraGZXemZ0Z1d5NXlpWkxxTmprelNiZFN3dFFaZS95WW56RnlqVmJNTHRiVFF1ZnNUSVFnT2pubVBlaUxEdm9ZZll1VzBJSlhlQnZBa1RZK1BVVzdlM2JLdFFOSUxCQU9Hd2oxYXhSTlA5K1A2Tmo0M2UxYy9WZXlmOGtxUjdoRng3Uy9wNUhYenM4RlZSeFVPSER1TzZVS3RXaUVSaitBTUI1bWFtQWZCNmZhVGIyNW1lR01kMUhWTHBOaTZjUGNYVStPamRLUHFubjFEUVBRcW1hZUc0Z3RUZ2d6ei9ZSVNYZi9BYUM5V2ZaMEM3OVBNU0hoK3hpQitzRnNWU2JYRVUyNUkzZi96NlhmMWNsYzFia2lSSmEyVGsvRm1Db1RBQTFjclZJMWVxbFRLNUs1cXpTb1VDK2V6Q21wVERkY0ViU05EZGswUmIzdWhZNU9lbXlaYWJWejJVN2piWEJkMFhvN3N2alg1NW8wMHBPOE5jdm43RHNxcitDSHQyYmFGV3pOTXl3K3g0b0pPekgveU1mT1g2R2F0dmxWQkQ5QXgyNEY4KzNYVnBsQmVZbkMzZWRwK2sxZVM0R20wOW5TUUNsKzhRZHF2TStOZ3N4ajFRbCtGYVRRckxOVkgzME44V3lLQkhraVJweldUblpzak8zYmxaa1cvR2RTMWF6UmFYR3lwY0M4dDI3NGtSTmRkeVhadFdzL1h4aElPdWpXbmR2S1IydmNpUjQyZkp4TU9vb3NGYnI1eGhKbC83eFI2NnJrMnIxVVJjRGlSY1RPdnVqMElTT0ZpbVFiUDVjVWtjdzhTOUJ3S2VlNTBNZWlSSmtqN2poQUN6V1dacWZJVjVVdTZ4YitKQ2dHVlVtQjZ2ckx6ekpveHFnY2xxWWRYSzRqb041c1luYnJzY2EwMEltOExjREt0M3BmY1BPVG1oSkVtU0pFbjNCUm4wU0pJa1NaSjBYNUROVzVJa1NhdmtibzlNa1NUcDVtUk5qeVJKa2lSSjl3VVo5RWlTSkVtU2RGK1FRWThrU1pJa1NmY0ZHZlJJa2lSSmtuUmZrRUdQSkVtU0pFbjNCUm4wU0pJa1NaSjBYNUJCanlSSmtpUko5d1VaOUVpU0pFbVNkRitRUVk4a1NaSWtTZmNGR2ZSSWtpUkprblJma0VHUEpFbVNKRW4zQlJuMHJKSCsvdjcvR0E2SEQvMENTU1RqOGZoZlc3VUMzWmdTRG9jZkNRUUNuWGNnTDBtU0pFbTZhK1NDbzJ0RGkwUWl6NDZPanY3OTVRM2J0MitmdlBJQUlZVGZ0dTJGVTZkT2JiNUJHbnB2Yis4Zk9ZNlRLNVZLUDd4MjUrYk5tei93ZXIxYlc2M1dxZVZ0WHE5MzYvRHc4SUcrdnI1dlhYbXN6K2ZiY3VUSUVYV2xUTHE3dS85NU9wMytIN1BaN0wrdDErdS9lVnRYS1VtU0pFbWZJakxvV1dYdDdlMi9rMDZuLzU0UVFnd05EZjBNNE9MRmkxODhjZUpFOS9JeFhxOTMvYVpObTk2ZW01djdWOHZiZHUvZWJabW1PUW1nNjNxZllSaGp0bTBYZTNwNi91K2VucDdMMndCR1JrWU9uajE3OW9GZHUzYlZITWRwTHFkaG11YUk0emk1WEM3M3JibTV1WDhCT01GZzhITmRYVjIvYzZPeXhtS3hYejUxNnRTT3djSEIvOURSMGZGUFoyWm0vdGthM1JwSmtpUkp1cXRrMExQS1ptZG52NkhyZXJyUmFKeGJXRmo0RDBENXl2MjZybTlkdjM3OTkrYm41LzlsTnB2OTVwWDdUcDQ4MlErd2UvZnU1dkx2eTFiYVpoakdwZlBueng5Y2ZqMDBOSFN5MFdqazJ0cmFkcXhmdi80SHc4UERmN08zdC9kL241cWEra2ZYRkRQWTI5djdmNFRENFFQRHc4T1BHWVl4ZHZiczJhYzNiOTc4a3E3cm04Ykd4djc3YTh2OVdiWjc5KzRuZ2VkVzJQNnZybmo1OXRHalI3OTk1MG9sU1pJa3JUWVo5S3crRVlsRXZwVE5aZzlzMjdidCtCV0Jpa2lsVW4rM282UGpud0kwbTgxaEZ2dFVPY3NuOXZiMi9ydFFLSFJBQ0tFUERRMmR2Q3JSSzdhZFBuMTZHNEN1NndNYk4yNTg4NXI4NjZPam8xOXZiMi8vM1owN2QxNHNsVXAvVmk2WFgxN2VHUXdHUDlmZjMvOUhqVWJqeEtsVHAvWUR4YVZkdWJObnp4N3E2K3Y3UDdkdjMzNW1lbnI2SCtkeXVmOElXS3QzYSs1WmxoRGlmN3AyNDVYYmJOdit5cDB0a2lSSmtyVGFaTkN6eXNMaDhDT0dZWXpYNi9YcDVXMnhXT3dySFIwZHYyUGJkbTE0ZUhpL2JkdlJ6czdPZjlMVjFmWFA1K2JtL2xVMm0vMS9BTWJIeC84T0xOYnFMQWMyeTFiWTFtWloxdHo4L1B5LzBEU3RSOWYxcm5RNi9SdkJZSENYeCtOWmwwd212MTRzRnY5VE9CeCtNcEZJL0sxOFB2OG52YjI5L3pZYWpiNVFLcFcrRjQxR1g5aStmZnZabGE1aFlXSGhYN2UzdC8rVFVDaDBhR3hzN0crdndXMjZweHc5ZXZTdDNidDM1NFVRaVJzY1VyWXM2L3QzdEZDU0pFblNxcE5CenlyVGRYMVEwN1Qyb2FHaGs1cW1kUTRORFoyY25KejhSM056YzMrWXorZi9QZUFDazZPam8xOFBCb1BibzlIb1Z3SDcyblN1cmVtNWhyWnAwNmIvV3EvWDMvWDcvZnRNMHh3dEZvdXZSYVBSRjBLaDBQT3hXT3hMWTJOamY3ZGFyYjd0OVhyNyt2djcvMzI5WG44dG04Mysvdmo0K0Q4RVdzRGZ2MG42ek03Ty9rdkE5d3ZjaWs4VEMvZ3YzUGllL09XcFU2ZU1PMWdlU1pJa2FRMkl1MTJBejdKdDI3YU5MalZ2cGJkdjMzNTBwV09XT2pocnUzZnZyaDQ5ZXRTN3RMa05tTHZtMENTUXUrSzF1bVhMbG1OQ0NBOWdPNDdURWtMb3VxNzMxR3ExZDIzYkxsbVdOVjhzRmwrdVZDcmZ1ektoSFR0MlpEK3A3TWVQSDAvZDRtVitKdXpldmZ0elFvZ2ZyYlRQZGQyL2R2VG8wZjk4cDhza1NaSWtyUzVaMDdQNllycXV0K3U2M3E0b1NxaXRyZTIzQzRYQ2Q1WkhiKzNjdWJQNDBVY2Z4YTQ4SVJBSXBDM0x5c05pb09UeGVGTExJN21XcWFxYUZrSW9IMzMwVVh4cGszM216Sm50dXE1dmJXdHIrL3VBT3pFeDhSdDc5dXh4SzVYS3kzTnpjLy9hNy9kM2QzWjIvckdtYVlGOFB2K255Mmw1UEo3a2tTTkhORmJ1citQWnMyZVB1Wm8zNU5PZ1VxbjhOQktKbElISWxkdGQxNjBWQ29VL3YwdkZraVJKa2xhUkRIcFdXWGQzOS8vaTkvdjNHSVl4SVlSUUxNdWFOZ3hqNW1ibkNDRzJ0RnF0RVlDVEowK3VXN2R1M1hmSzVmSVBGeFlXL2hCdzQvSDRYK3ZxNnZyOTBkSFJ2N0YwaXRyZDNmMEhrVWprS2NNd0poWVdGdjZkWVJqditQMytic3V5Rm9MQjRNRyt2cjQ5b1ZEb29ibTV1WCtSeitkZlhPdnIvclFiSGg1dTdkNjkrMFVoeE4rNmNyc1E0clhSMGRIbWpjNlRKRW1TUGoxazBMUEtKaWNuZjJ2NTkzQTQvRVF1bC92L1B1bWNXQ3oyWkwxZWYzdnBwVDB5TXZKWEJ3WUcvaVNSU0h6TmRWM0xjWnpHeU1qSW9VYWpNYjU4VExGWS9NN2s1T1R2ZWIzZWRDYVQrZlZRS1BTL1RrOVAvMFBYZFoyTEZ5OSt2YSt2Ny84eVRYTzIxV3FkNVlvUll0S051YTc3N1d1REhzZHg1REIxU1pLa3p3Z1o5TndCVjg3R3JLcHE1TXJYanVNWWlxTDRSMFpHZmdud2gwS2hmWkZJNU5sQUlQQ1FhWnFYQU0zcjlhNVBKQkwvUTYxV2U3UFJhSnh1dFZyVGtVamtzYTZ1cnQ5M1hiZVd6V2IvYUdKaTRuL200dzdScmJHeHNWK0xSQ0xQZG5aMi9vSEg0MGxPVGs3K2RxbFVlbkdsTWttTDV1Zm4zMmh2YjY4QndhVk5EZE0wWmRBalNaSWtTWjlrMjdadG81OTBqSzdyUXdNREEvOGxFQWc4dUhQbnp2TEdqUnQvM05iVzlvKzlYdStHSzQ3WjNON2Uvby9XclZ2M3ZhR2hvVk5BTUpsTS9uVy8zOTl6YlhxOXZiMy8vdHB0WHE5M0kzQzVIOUdHRFJ2K2todXZ1NmFzWDcvKzVSdnMrOHpiczJmUHQvYnMyZU11L2J4MHQ4c2pTWklrclI0NWV1dmVJRmdjeXU3aC9wZ004SjYxYTlldUx5dUs4bCtYWHY2OUkwZU8vUEZkTFpBa1NaSzBhdVFxNi9jR2Qrbi9NdUM1eXhxTnhxdEEwM1Zkd3pUTlAvM0VFeVJKa3FSUERSbjBTTklWenAwN1YzRmQ5M3RDaURkUG5EaFJ1TnZsa1NSSmtsYVA3TWdzU2Rkd1hmZFBnZmE3WFE1SmtpUnBkY2srUGRLcTJiTm56NnZBRTNlN0hOTEhYTmQ5NytqUm93L2Q3WEpJa2lUZEMyVHpsclNhWk1Cemp4RkM3THZiWlpBa1NicFh5T1l0YWRWOStPR0hkN3NJRXJCMzc5NjdYUVJKa3FSN2lneDZKRW1TVnNuQnh3NjdINzhTRUF5RFVHOStrbTFDbzdxMkJaT2tlOFNiUDM3OXJuYXJrVUdQSkVuU21uQ2hWcjdiaFpBazZRcXlUNDhrU1pJa1NmY0ZHZlJJa2lSSmtuUmZrRUdQSkVtU0pFbjNCUm4wU0pJa1NaSjBYNUJCanlSSmtpUko5d1U1ZWt1U0pPa2VrVXkzNFE4RWJucU1iVm5NelV6aE9NNnE1ZXU2SU5aaUlQR2FKYngyUG9WRmxtNkRESG9rU1pMV2tLWnBtS1o1UzhkdTNiV1hqcTZlbXg3VGFOUjU1VHN2MG1vMlZxTjRTelQyUGY0NGhiTnZjMkgyRjU4ektKVHA1OUJRaWxkZmZ4OWpGVXAzSi9uQ25Uejc2RHErODRPZnJsa2VMcUJyR3FaaG92dDB6RllMVjNqUVZCZlR1aUtZRlFxYVIyQ2E5dUo1TG1pNkI4c3dRUWhjb2VEekNGcEwrd0UwM1lldUtTaUE1Ymg0VkJYTGJOSm9tcUFzNW1GWURwcW1ZVnNtcm50MTJZU2lvT0JpTzlmcytJeVF6VnVTSkVsclJBakJvVU9IU0tkU3QzUzhwbWw0ZmI2Yi91aTZGM0VMVlJHdTYyZnJ6aUdDMnEwOHZBUytRQkROYyt1UEJLRkUyYk4zTTVweWZmcUtSeU1ZOU4zUnhSMGQxOC8yM1Z2d2UxYStYdDNmeG82aDdrOU1SMUU5aEVJM3IyMzd4UW4wWUlSNDJFY29taUllOEJKTnhBbnBHZ0N1OEpCSWhORjFQNWxFNUtyekFwRVlzWGljd2Y1ZUJnY0gyYnhoa01IK1hycFNZUnhYSWRuUlJVOW5ta1NxalV3OFJEQVlwcTB0Z1FKb3ZqQ3BXQkNBYURKRE1wMGlxRi85bnZ2Q0NSSUIzOHFsVm5SaUVUL1hSVXFmSXJLbVI1SWthWTI0cnN2Qy9EeVBIRHpJYTYrOVJybDg4OGtLNi9VYVAzdmpSemkydzhDR1Rady9kUndYNk80ZG9GYXJVTXpuR055NCtRWjVLY1JTU1FLYW9KQ2R4eFB1Wk91MklaemlQS096VlFKQmpWeStncUo1aVFZMGlzVUtyaDZnTXgwRFc4R3JMVDc4WE1BZmloT1ArTEFhRmJMNUtub29Tc0RqNFBXSGNNdzZ1WHlGV0thSDdUczJrSitlWjNJdWozV2oxamJWUzFzbWdlcGE1QmR5TkN3SFh6aEdNdUxIYkZUSWwxdEV3bjZLaFJLdUVJUmpDY3hLRVVQeGtVbEhVV3lUaGZrczVqWFBXZGRWaUtlVCtGWEk1eGJRSTkxczNUWkVLN3ZBNkhRT3hSOGxFZkZqTkNya3kwM2F1Z2JZTnVSbmZyN0tYTGJJdFk5dFh5UkJJdVJGMDBNQWVMeEJ3cnBEb1Z6SEY0NmhXVFVxVFl0SUxFNnJVU2NROElIcXc2OWFaUE5WWW9rNHdtbVNuUzlnZjBKUTZvdG02RytQNHJweGJGZEJqUWR3aFFKdUFrYlBVZGRqSkVNcWptdmo5V3FFZ2tIQW9WbHZVS3RVaUFiOUZNbzFWTTNHaDBLNVVzT290eEI2RUk5Vm9TVlU2aTBWbjJOUXFiWHdhRDZpeVE0OGlnMThYQ3ZVcUxjSVJjSzBxaTREM1l1QnVkY2ZRclVieEF3YlhKaWZteWFXYWtmM0tBaWhFZkFKYW8zRitydnl3alJ6cGVaTnIvVmVJNE1lU1pLa05YVHE5R2xpc1RnSDl1L245VGZld0RCdTNPQmpXeGFsUWdISGNXZzFteFFMZVZ3WEVxa00xVXFGWWo1L3c2YXljR29kQncvMGtwc3ZFaEFHalZDS1VDQkFXMXNieFZhS0p4L3I1RnYvNVRXQ3FSNmUzTlBCZDE5Nmg5NEhEck16Tk0rQ0VhWXZIV1VLVUNLZEhINTRHNlZDbWJiT0JFZmYrQ25hcGtjNDNBL0hMNVVaV0pma3JaZGZRMCtuOEh0RGRMU2xtY3NWc0l6cnYvMjdxczdHUFFjWThGWXgvV2tvalBDVFk2TU1EbTRnNHRQb0gwanlzeDhmWTgrQm5iejUzZSt5UUlURG4zdU1EMTUvamZTbXZhUkVCVFhhVHZYU0VkNDVQWWx6UlRBUlRXL2s0UDVPc3ZORmZNTEFqS1FKK29PMHQyV1lLOWJwSE54QXhLdlJQNURncDYvOGxFUXFUaURvb3pNVFp5RmZ4TDRpU0hNQ0taNDRmSWg2ZHBKZ2FvQ0lwNFFuTmNoek93TjgrNlVqN0h6MGFWTHpIL0RkOXlkNThPQkJMcHc4eWFHRER6TjI4U0taM2tFb3pURlhNdWpxUy9IaEt5OHhrcjk1MDZQVktETTYzU0FkajM3ODNodE44cVU2dHVVaDB4bWgxYW9UQ2did2VsVWlZUmV3d1ZXSkppSlVDd1U4d1FpYXBxS3FDcnFtWVFsQk9CckZpd0VlTDdyYndCQTYwYkJDbzFLaFp1ajBkeVN3Q0RBUWpPRVBoREg5S3FacG9wZG1PWCtoak9ZUDBaYXNZMXNXNVh5T3V1bml1Z0lsMkNMcTh5QVVnVzByV0thSjYxaFU2cCsyeGtzWjlFaVNKSzBweDNINDhNaUhmUDc1NTltOGVRdkhqMzkwdzJOVmo4YVdIYnRSVlpWWVBNR2UvWThBRUFwSE1VMlQzb0ZCWXZFa2luSjlNMVNrclJ1dFBzK0pqODdRc2wzTTZiUE03VWh5OHVSSmFwNk4xeDN2RC9ld3A4dmdPMy8rUGkwM2hCNUxBaW9EbTdZaDhoY1luV2hTOXliWU9Kam1FaTZsMlZIZWUvY3N0Y0R6OUtXQ3ZIWG1QSVh0WG82ZFBFdkRXcmxtd3hkcVk2akx5OUgzem1ENW11emZQVWpzNUFYR3gwWUkrNzNvblIwa1JaUHhuRVZYVzVDRzI0TmVuY1RVTytpTG1odzlOb0ViY2ppNGJRUEhMMHhTdGE2NDNvNXUxTW9VeHorNmdHRzVHRE5ueWU2TWN2emtLVW90Qld0c2hMRFBpNityazdUdU1uSnVsSUdFbnlPbkwxMVZSdGRWR056OElQYmtlL3preUNTaGRKa1hEdmRUbjVtaXRuOC9nWGlVOXFoT3dPMUVDNW1FS2RCb1doaTFITWZlZllkUVNlV1pEZkRTMnorajdIbVdqblRrRTRNZTIyaFFzd3djMHdBVUlyRVVVUy9VNjFYd1JqR0xNOHdWR2lqZUVHNU1ZM3F1c0hpaVVCRDFJT20yREQ2dkQ4dTBjUVNFSXpIQ0FaV0tFd0l6ajIwMktWWHJKRElaZkFvRXZDN0Y4UVhtaWw0aXVrbTJWQ2ZaNGNQTTV5aTNUQ3loRVV0RmlmcTlxTUppb2RvZzN0Wk5vSnlqMGpCeFdrMXF0b0pRSEhSVnBWcXRBUzZLcW9DNWVoM3E3d1FaOUVpU0pLMnhkQ3FGb2lqTXpjN2M5RGpMTkRqK3dUdFlsc1d1ZlFkNDl5ZXZBYkJwMjA1S2hUeHowNU04K01oaks0N2N5azJjb3RCM2tDOCsyODc3Nzc3RDhNMnp3aE9Nb0xiS05DMXdYWk9XYVlHcWtVNm5DZGxsQmxRQlpvR0orVEowUXJWY3hNSEZzRjA4S3dSZEs5SERhVEx4TU4xOWd3Qk1YSnpBMFJNYytOeWplS1puOEFhOTFGMlQ4WmtDK3dmNnFEYTdtRHovTGlLNmsxUThTbS8vQUFBanc5TlkxMVFrWmNkT1VPNDl5QmVmN3VTOWQ5NWxaUDdqZlpvM3lZRW5EK0dabnNFWDFDbmZyTGxKRVVSaVVhcGpPUnhYWUxZYVdDNG9UcDU4dzBkYnNvM203QWdsZjRTK1RJYm0zQVFOQzh4NmhhcnQ0ck5NYXFVNmhtTlRxZFdKSzUvY2t5a1FUWktPK0lIRi9qdXBSSmhLeWFXbnU0dGlicDZDRWFhbko0bWk2b1M4Q2g0OWlPdVl6TTNPWXhnV3RWS09WcmdkelduU2NrSFZ2ZFR5T2ZLdVRVL1F4YVA1aUlSY0hMdkcrRlNWOXJRSFJRdVJpQVV3eTFscWRZczJuNFlRRG8ybWdSNk00clhyakUvT28rb0JkTmRnYW1xS2VDcERnQXBldnc5VlVZaEV3eWlXaGRmckpSeFBVbHNZbzlxczNOTGZ3cjFDQmoyU0pFbHJLSmxNc20vZlEzeDQ1QWh6OC9NM1BWWlZQUXh1M0lJUWduZ2l4ZERPdllCTHBxMkRXRHhKTXBVaG5raXQySkhaYnBaNCsvV1g2ZGg2Z0VkM3JHTjQ1dExTY1FMYnJ1SjZRbWl1aThmcng2T0FWU3REWUQxZUJRd2xRQ3pzSTJ2YlZNcGxDdVVSZm5aOEhrWHpvN2cyL1owcmwxZDhRdkJqMWNxVXF5V092UDh6NnJhSG9FOUY2OXhOZTNPUy8vVDJVZlpuZWdFb3psN0VzMzAvQXpXYkk2ZXF1SWtTcGFMQisrKzlUY3ZSQ1BrRVRmdnFhN1lhUmQ1NjlXVzZkenpNL3UzOWpMdzZqVkFFUWdpQzNldHBxMC93bjk4K3hvSDJ2c3ZuS0dLRjhqb3V0VXFaemxnS2hRbDh3VGdCZlhIWDFIeVpiZXU3bVI0K1NUa3h4SjZ0U2M2OGR4cEhaRzU2M1ora1ZhdXdZTlFCOEliak9KTmo1R3NtNEdJYU5qWlZGckpOUEhvQXdoNFdjbVZ3SFF6YlJRY1VWY09EVGFQUndIRkJRd1hYcFdXWXVNSEYwVnJsVWduOFVYcDZFMlFuSndtRVVwVHlSYndlMEVJUjdJVVo3R0FZdmRUQWFOUVF3U2lwVEJnaFhGcmxQS2Fpb2JsTnNxVXExQXhpcVF6TzNDUlZOMGh2UjVMaXpFVm1DdlZmNkQ3Y0RUTG9rVDZUVHB3NHdhLys2cS95OXR0dm8rdjZtdVd6ZCs5ZU1wbWJmd0RPejgvejRZY2ZybGtacEh1WEVJTDkrL2N6UER6TXlNaklMWnpoMG1vMUVTejI3MmsyNm9DTGFaa1lSb3RtczQ1dFd5dWVHY24wc1gxREI2cmZ4OFhoS2FCSnJ1SGxnUWNlNElPUHpqQlc5dkxNbzRkb1JwTG9haDZqTnNuRjhoNCtmL2dRT1ZNbDd2TUFKaU5uanJIdHFhZDRNajZPWVRRNWZmTFVpdms1VHBXOEVXWC8zaDI4ZC9RVU5lUDYycWRtWllJejJlMTg2ZWxEVEZjRTVla0xuS3Zsc0lNN2VPU1FsMVJFWXd3d2FoWG16UUM5OWpDVnBvV1RIV2JhZnBiUGYrNFF1Ym9nTzNxUzB4T0ZxOUtPdGcrd2JUQ0RKNkF6ZW40V3FKTnJCSGh3N3g1T3pwUnd3cHQ1NUpDUGRNakRSYUJsbEhDQ1F4ellXZUs5RXhjdTkra1J3bUY2NUJpN25ucU1KME1UNEkyaU9JdjNlR0ZtbXRpR3pYeVVueWZYelBETTFoNWVLYlFnZGd0djVVM1lsa0Y5NlcxMDlDQ2EwNlRldUxKL2pFbWpZYUk2S2hHZlE3MXhSWE9aVUlqR1k5Z091RjRmcmdzZXpjT1Y0WWRIOXhPTGdlRzRLQ2dvSGcrRi9EeWFQNGJmNjZNN296TjdhUkl0bmlHVkRMTlExMUR0Sm5pRGxIS3plSDErTXVFd1RjT21QUlhEMVlONFZJSGw2b1FWaTVuNUFnRi9qTFFqbUN2V2ZyR2JjWWZKS1ppa1ZiTm56eDRYdUNjZThIY3E2RGx3NEFCdnYvMzJMM3pNV3RpN2R5OEFSNDRja2YvTzc1Q0RqeDIrcmpkdkpwTWhuODlqV1NzSEsxZDY2TkJoTGwwNGgyM2JiTm14bTJQdnZ3MnV5K0RHTFZUS1JiSnpjMnpmOHlCSDNuMXJLU0Q2bU9MUmljZGpxSzVKSVpmSGRBVjZNRXJNcjFJc0ZFQVBFUS83TVkwR3R1MVFMbGRSL1dHU2tRQ09aV0RZRHMxNmxaYnBFSXdtQ2ZsVXJHYU5mTEdHRmd6amRSdFVHaGJlWUJqTmFsQnBXUVRDY2NLNlM3NVF2R3IwbHVMUkNmczF5dVVxaWpkSUtoNEN4NmFZejlOeUJKRjRBcjlxVTIzYU9JMHFkZFBCSDQ3aWRScVVhaTBRQXMwZkpoSHhnMk9TeXhhdWE5NVNQRjRTOFNqQ05Tam1DcGl1d0J1TUV2VXJGRXRsL09FNHZ1VTg2bFhxTmtSaWNYekNJRnVvWERkNkt4UkxFZlFxR0kwNkNFR2hWRUdvT3JHd24wcTVpQ1Y4SkNNNitVSUZWSTF3UUtOY3FhTjYvWVE4THFWcUF5MFFRbmRhMUZxZi9GNjdDQ0tKREIwSkh6UGprMVNNeFZGVldqQktiMXNDUllqRmVYcFVnV2t0N211VXN4UmFPbjVSUi9FRnljNHZFRWwza1E3ckxFeVBrM2VDOUVSVWJPR1Fyd2tTWG9kQ3RVbXlMVTErZWhyTEU2YS9OMDFoWnBSYzFRS2hrc3BrTUt0RmFvMG1nVVFYYlZFdklEQnJPUzdOVmZCcENxN3JJUHhKK3BJZXBtZXkxSm9tdXMrSGNFeWF4aWRmNjVYZS9QSHJkL1h6U0g0WVNxdm1mZ3g2N3VXYUhobjAzSGtyQlQyM1k5ZStod21HRm9kTTYxNHZyZWJpY0dCTjAzRWNHOXUyRVVMdy9scy94bWkxZnZFQ1M5SWRkcmVESHRtOEpYMG1sTXRsdnZHTmIvRFdXMitSU0NUNDhwZS9mSG5mYi83bWI1TEpaUGp0My81dEFQNzRqLytZRjE5OGtSLys4SWNJSVRpTjViWEZBQUFnQUVsRVFWUisvRGkvOFJ1L3diLzVOLytHWC91MVgrUDNmdS8zK01NLy9FT0VFSHpqRzkvZ3dvVUxmUE9iMzhUajhmQTd2L003UFByb281ZlQxbldkbDE1NjZhWmxPM0Rnd05wY3RQU1pjL3FqRDFIVm0zOHN1NjU3VHdVOHJ1dGo1OEg5RENRV2d6WFhLUEhqMTk2aXRJcWplbHpYeCs1REIraUxCNWZ5S1BMR3F6K2pmTVBKZ1c3TWNZTTg4c3hCTXQ3RmlRRE55Z3l2dnY0QkxibjJ4SDFCQmozU1o4THYvdTd2VXF2VitJdS8rSXYvbjcwN0Q1UGp2QTg3LzMycnF1KzdwK2ZFM0FkbUFBeHVIaUFFZ2lSSWl1SWhTNUhXVHRaSnZGemI4YlB4SXp1eG5VU09sWFhXc1hkajJXc3JpYk9SWlV1eUgxbnJyR1ZhbG1VcWxtUkpQQ1R3QUVEaTRvQTRCblBmM2RQVDAzZDFkOVc3ZjNUUGNBQU13UUVKRUFEeGZwNEhENmVxM25ycnJSNFE5ZXRmdlFjQW4vNzBwMWVQSFR4NGtLOTg1U3VyMjRjUEg4WTBUYzZmUDA5L2Z6OUhqaHhoLy83OTZMb093UER3TU4vNHhqZjQ3R2MveTJjKzh4a2VldWdodnZXdGIvRzV6MzJPMy8vOTMxOE5lcVNVNnc0ZHZ0ek5lTFdsM0o2cXdjeXRFOUJzaEJCRlRoMStubE0zK0JvbmZ2UWNKNjVEWFpySThmSjN2M1A1QmE1RHpjcnRRQVU5eW0wdm1Venk0b3N2OG1kLzltZkVhdFA5Lyt6UC9peWYrdFNuQURodzRBQy85VnUveGZ6OFBDNlhpNFdGQlI1Ly9IRmVmdmxsK3Z2N09YcjBLQi83Mk1kVzYvdUgvL0FmNHZWNmVlS0pKM2oyMldkNSt1bW44WHE5UFBiWVkzejk2MS9Ic2l4MFhhZFFLT0N0TFE3NTFGTlB2VzM3UEI0UGYvbVhmM2tEUHdGRlVSUmxJMVRRbzl6MjV1Zm5BV2h2YjEvZDU2LzFpd0NJeFdKczNicVZvMGVQb3VzNkJ3NGM0TUNCQTN6MXExL2xKMy95SnhrYUd1SjNmL2QzR1I4ZkJ5QWNyZzdOV0Fsb1ZnSXBsOHNGc0JyMFpESVpnc0hxdWpqUFB2dnNEYjVMUlZFVTViMVNRWTl5MjFzSmNCWVdGbFovWGdtRVZodzhlSkFqUjQ1ZzJ6YVBQLzQ0ZS9mdTVUT2YrUXl2dlBJSy9mMzlxOEhMdFJnYkc2T3JxNHVubjM1NjlYcUxpNHNFZzBFY0RzY1Y1Zi84ei8rY1NDUnl6ZGRSRkVWUnJnOFY5Q2kzdmJhMk5ycTd1L21EUC9nRGZ1TTNmb05NSm5OSkh4NkErKysvbjEvNWxWL0JNQXgrL2RkL0hhZlR5WTRkTy9pVFAva1RIbnp3d1hkMTNaTW5UN0oxNjFaKytxZC9Hb0MvL2R1LzVXdGYreHBmK3RLWHFGUXFmT1VyWCtGbmZ1Wm4xZzJBRkVWUmxQZmZ4dVlTVjVSYjNHLy85bStUU0NSNDlORkgrZlNuUDgwblB2R0pTNDczOS9kajJ6YjkvZjJyUTlnUEhEakFxVk9udVAvKys2LzVlbEpLdnZPZDczRG8wQ0VBamgwN3hwZS8vR1YrNy9kK0Q2ZlRpY2ZqSVpsTTh2TS8vL05rTXJmWE5PM0t6ZFBhMmMyVzdidXUrcWQzeStBN2p2QzZWbEtDMitQRm9kK1lEcjJhNGNUcmRsWXZ0RUVPbHdlM1E3OGg3ZG1vYXJ2Vmw1WVBFdFZsWGJsdWJxVjVlbTYwYjMvNzJ6enp6RE44OFl0ZjVQRGh3L3pMZi9rdjhYcTkrUDErZEYxSDB6UnMyeWFUeWREVTFNVG5QLy81MWI1Qzd4YzFUOC83YjcxNWV0d2VOMmJSUkc3Z2dmL3dFeDlqVTN2blZjdmtjem1lZmViUHI1aWM4TDJRMHNrRFR6NUI0dFFQT0RPVnZtNzFWdXVHK3I1N2VLaXp4Ri8vL1hFcUd4Z3BKYVZneHdOUEVFc2U1N2szWnE1cmU2NUZyT3N1RG5hVitQb1BidHpZTkltT3o2TlRNRzI4YnAxYzNzUnd1dEFxSlVyMlczOW5OSWNMaHl4aHJwMmxVWGZnMWlvVXkyLy9kMHNZTGx3VUtkWVdoWlVTWEc0WGxXSVJWeUJDd0szWDJnRm1QczF5d1NJY0N1RXkzc3FKU0dtem5FcFJzdDdUTkZTQW1xZEhVVzVMdTNmdnBxMnREYWdHRjg4ODh3eDFkWFY0dmQ1TGhySGJ0czFYdi9wVmxwZVgzL2VnUjduNWhCQThlUEFCenA0N3g5alkyRHVXdDZXa1dNZ2pBWWZob0Z5dUxrMmdHd2JTbHJVSkNqYzJBNjZVZnZZZDNNcWJSMTRsYlY3LzU0elE2emo0UUJjdnYzQ1VrblgxK3RNejUzaGgwZUphNXU0ZE8vMHFrK2E3QzhEYy9uYjJiblZ5K01qd3VzZnJXbmZTNWhybnhNWFV1NnIvZXRJTUhWOG9pcWVZeHhVSTR4SUpmTEVvNmZnQzVieUpjQVZwOE5rczJ4NzhsVFR4YkcyNUNrM0g0dzlSNXlpeWJIbHBqUGdRUWtNWGtuUnlqcGxrTlNqV1BTRmlCc1R6RXFTa1hLNWc2UjZhRzV3c1pzdVl0ZVZEcEhRU2p2cElUNldSaUV1RzhidDlRYXhpam1TK2dzdFpEUnNjYmo4dWFaSTF5MGdKbGJLSkxXLzk3MWNxNkZHVWQ2R3hzWkhHeGtZQTNHNDNIUjBkNjViVE5JMmYrcW1mZWorYnB0eENwSlNjUFh1V2ZmdjJrYzFtU1NRU1Z5MmZ6Mlo1OGVUcldMYkZ3T0JPVHIxMkJLU2tzMitBYkRyRjRzSUMyM2J0Zlp0ckdUUjN0aE54YVV5TkQrT3E3Nkd2cHhlNUZPZnNhSkpJMU1uNFpCekQ3YWNwNG1abUpvN3RDYk90cXdVcU5qNlhRWUxxTi81Z3JKVzJoZ0JtT3M3b1pBSnZYUk5obDQwdkdNVXlVNHhQeEducTZxT3ZwNU9scVFYT2pVeGVrb0dRMHFDbHE0T3dFeWJIaGpHRndPblFFWUFlaU5IZlZvOVZ5Skt6SVQ0eml5ZFNqMHNYMUVWQ0ZOSUxqRTBtRUxxQnc5QndCK3FwRDJvNHZSRjBPOFBZOEJTbHk3TkZ3a1BQbGs3MFFwcnhtUVFkUGIzMDlicFpYTWh4Zm55ZVdHc245UUVIeWRrcEZvb0dtemYzMHVieWtNcWRaV3p1MHNCSGFnYk5yUjNVK1oyNC9INGdTVERXaE10Y0lwNHhhV2p0SURjL1NVRWFORGRFaUdmS05BUU0zUDRvb3JqRTlKSkZWMXM5K2VWNXhxY1dzZDhoc3hWdGJDUG1FMWorNnNTTC91Wm1BQUp0N1pSSGhuSFh4ZkJyV1lUdzRiRTFwS3VDYlpYSmwzWGFHbU80ZFl2SzdDVERJd3ZvZ1FaYWpHVm1saTZkNnluUzBJclhBbVNGaGJrWlVya1VPWGNkNVdLQ1ltRWxBK1RCSDNTQ0JLZkhTOWpuV2ozZmNPamtBYzBkb0dOVGRUU3I3bkRob0VLeGJJR1VMRXhkSkhVYlRER2wrdlFvaXFMY1FPTVRFNXc5ZTQ3OSsvY1RDQVRlb2JURTVmYmc4Zmd3REFkZXJ3K1B6NC9UNmNUbDh1RHgrVEFjam5YbjBvdHVHbVJ2ZnoxbHl5SVNqbEFwbVZpMmhXbVdjSGlhdUgvL2RnQThrU2IyN2RtQzArRmw3NGNlcE5GZFFIcjhORWVyYlhQVzkvTFE3azdLeFRMZE8rOWxvQ1ZLOCthOVBQWEFidXlLWU5zOSsraXM5MUVxbGJEc0NxWlp1dUxWWFYzYmR2YjAxVkcyYk1LaENQN0dMdlp0NzhMdHIrUGd3ZnNKNmdYMFVBdFBQdm9BRWIrSDdsMGY0dEc3ZXNrWE5PNTU0QUQxQVJlYituY3gyRjVIdEgwcmp6OTRMMDRCUFR2dllhQTFkT2tuSmczNmR1K25PeVFSVGhjK3A1TlNxWXhsbFNtVXloaitNUFVlallyd2NlREIrL0JZRlVybENwV3lpVm11WEZZWFJMdDM4S0d0elJRS1JSbzZ1bkRwNEczcTQ3NXQ3ZGdpeEVOUFBjYmdwaEF1ZnlNN3Q3UVRiT25qOFFmdXdkQjBCai8wQ0I4OXNJMTh3V0Qvb1lORWZPKzhCTTV5ZklyeGhXVnMyOGEyYlJDQ2NuNkprYkZKTEQxRXhGVWlrVEd4YkJ2THNxaFVLbFFzaTFKMmlZdVRjOFJuSjRtbkw0ODJCQTZIQTZmVGdkT2hrNXlmWW14aWdySEpHZkpsblphT0x2eTZpZUdKME5QVFJXOTNGNzA5TFhnMFFhU3htYkRIc2RvV2FkdFl0cUNodVptUVhpRmJycmF6dXIvNnMxWE9rU20rNDYzZUVsU21SMUVVNVFhU1VuTG16Qmw2ZTN2bzM5elBzZGVPdlcxWlhkZnA2TzVGTnd4Q2tTaWJ0MjVIQW9GZ2lISmRpZnJHSmtMaDZMb3pDTHZESWJ4YW5zVzVhWmF5SmhLYmRLNmI2ZWtwOHNibUs4cDdneDBNUkpMOHY5OGZSY29aWXExdElBejYrcmRnNWM2aE8zWFNlWTNPOWpvdVNKdjU4WE1NRDQraWJlcWlOZUxuaGVFNThvVjZKcVpucjNpOTVRNkY4V2hwRm1lbldjcVpSQUpkQUlUcWVnaVhodm5CNlZGc09VZlA1dHJjV25hWjhlRnpqSXpNRTl1MmhVMStMMnZXRlNjNWM1Rno1OTRrRjJobVIxT01VOU5yWG50cE9zRzZDRWJxQW1NWEpqRXRHM011UWJiTHcvaE1OYk0yNC9QVFdHZGhld1A0elN4ekM4c0VQZFBNTG1Zdi9WQTBIenNIT2hnNityZU16RmRJVThmQkxraFBUYVBkVjQ5UnJ4TW81V25jMUVEUUVjTEtMQUl4RnFjdmN2N05NeGhOM2JRa1J4a1ptYUJqNXpaQ0xnZUwrZkxiL3I0QktpV1RjaW5PY0NvT21wUFd0azFZaFR4RnM0akw3MkYrZXBac3ljWXRYTWhLaGxUdDlaWVVBby9MalQvc0J6MTF5YjNvVGplYldsdHc2UUxOY09IRWg3OFczMVh5U3d4UEoraHFOREJNblhSOGpuaTZnSlFPb25VT1Vrc1p6TFJCcmxBaTF0cUt2VERKa21YZ2NRaktPTkF5S1V6QTVRM2lra1hTaFJKSWlkdHRrRE90cTk3cnJVQUZQWXFpS0RkWTMrWStiTnZtd3ZDRnE1WXJseXU4Y2VJMUxNdGl4NTU3T1ByU0N5Qmg4OWJ0TEtlV1dKaWJadSsrQTBqN3lnNmw4WkhYZVROd0R4OTU4a25PdjNhWVk4TnJ2djJ2MDRsYU9KM0lVbWxsQ3lFRUNBTi93STlNV2xUS2tzV0pJY2FYNGdUNmVpbVpKbktEeXpYRUw3N0d1Y0E5Zk9TcEp6aDM3RENqdGYyYTI0VmRTbE1kUTdPbTM0aHRVeXlYVnpjdnYwcTVaRlpmRXdtNFlubDAyK1Rzc1IvaHYzY2ZIL3ZvVmw1KzRRV1NhdzdIMm5kd2NHOHo1ODlNVmZ1cVhJMnVZK2dhbFZvR1NBaUJFRkFxSlNrYkEzUTNPRGg3N0ZWOFRmVzAxYm1ablJvQ1g0eFNxVmh0bjIxVExKY1FBb3JGamFVK29rM3RSTDNWenNTYTRTTGcxa2pyemZRR1RLYm40emhDamZRRzNPaE9GdzQ3U0toaVV6RXp6QzZWcVE4NktSVlN6QzltTHZuVXJGS0JzWkdMQUJpQkJub2JuQ1RtNDZUeUpTeGJnckZPeGxHVVNTMVpJQVQrYUF4M1pnbGRjeEtPaFJDMkQwOHB3M3krZ21YYmFBNHZmbytCWmVvWURpZlJjSUNKc2R0amxLb0tlaFJGVVc2Z1RaczJzWFBIRG43dzNITXNMeTlmdGF4aEdBd003a1RUZEdJTmpleTZlejhBMGJvNjZwdWFhV2xycDY2K3NScWdYRVlYa25Pdi9ZREoxSDE4b3IrTlk4UERhSnFHRUJxV2xjWjJoUEZJaWNzWHdxbURsVXNoQXgzNGRTZ1lBZXJEWHVKMmhhWGtFbzJ5d3NqSUdJWTdpQ0ZOM3U2bG5ORDFkYk5PbXBDY1BmWjlwcFkveEk5dGJtWDBmSFYvS2IyRVkwc1RidTBzRlhlVVdPQTZQSUtFaGxiTzhQeTN2OEdXUXo5T2Y2dWZsNmRCcTYybFY5ZmR5OUtiTDNKK3pzazI1MXZEejljZDlsODJ5Ull0WW5WUmhwTkpvdlV0T1BWUnlzVUNjMFVIZC9XNmVlSHZwbWl0RzZTN0pjVnpyMldoKzcwMVB6azNVUXZTQkpIbUZ1WkhwMWd1MS9yWkFQbjRMRXR4OElUcjhWdHA0aG16ZWtUQ2pCVFVPNHJZN3hETVpSS0xPS1BOdElleXpDNGtLVWhBR0xnY0dxeEpSSVhyR3pHWDVra2tVblIyYk1LcFZTZ1ZtMm1RY2M3TnBiR0ZvS0RwTk5kNW1Sa2Z4eFhiUkVkVG1PRXpRK1RLdDM0blpsQkJqNklveWcwamhHRG5qcDBjUFhxTXVibTVkeXh2MlJZemsrUFlVdUwyZUJpL2VCNkpSTW8rc3BrMHlVUWNqOWZIbGVrT2NJVWEyTGQ3QUljRGpoMzlJVkJnTEM0NWNPQitEcjl5akRPVFJaNTg4Z215dGszUlhLYVltK0hrNkJhZWV2SUpsbk1tZGpGSHhTb3pOblNVN2tjZTRhTlBiaVdmbXVmVm8yL1UrcjlVWDExWUpaTlN4Y2EyMDR3blBSdzZjQzh2dm55VVRQR3RGYy9kNFFiMjdib2Z3NUFjTzNvQzZlckNMRW5TaThPTVpycjU2Sk5Qa000V3NHb3JzWmRMSnJaVis5azBzVzJiU3JsRXFXeGpVYUpZcW1aZXJISVpreXRmb1VUYXQvSkFad3hJOFBwNGlrTEZKcU50NGNQN1RZNVBYbVRuenYwODFKYkZUR2V4Z2FYRlNjS0Q5N0N2ZUl4WGhxYlcvTDVNenIxeG1nZjNQY3hUZlZsSzVTSzVRZ1VzazZucEJEdDZKSXVWQWxwOGlUWjlpY1VTaEN0bHpGSzFUWlhhWndOUUtwblZyTW9HU0VEWGRIUUJheGVPMXpRTm96WWExTkExREhRY2hsSDd1MkpqR0c4Tk45ZHJIYi9YbXhyQnNvck1qby9oOW5wWC8rcjRBa0ZLNVFJSUJ3NmpHdms0RFoyS084Q21TSkJjY29HY3gwOXhZUVp2WXowUm40ZWl3MGZZQmFWU0NWK3dEaWRaTGs3a2liVjI0bDZjWStHS3ZrVzNudHNqTkZOdUMzZlNQRDIzQXpWUHovdHYzWGw2M0c1TWMyUHo5T3c3K0REVEUyUFl0a1hmbGtHR1Ryd0dTTnE3KzhobDBpd200Z3hzMjhIUmwxNWNkNTRlVGRjUlVtTFpGdFhYUnhxNnFENGdFUUpkMDVEU0JrbXRvNnFHcmxjZmxDdC9BSVRRMERTQmxEYVdaU09FaGtCV241ZENJS1RFcnBWYnJmK3FiZEhRaE1TMkpXZzZ1aWF3aForUGZlSmhYdjcyczh4bnlnaTVVcjhHMGdLaDFmWUpoSkRWTjNSQ1ZOdHh4VWNwYXZkUjYyU0xxR2E1cUY1VDAzU29uU2R0Q3lrRXVxYUR0Rmd2THRFMEhTRkEybll0Nkt4ZVE5TnFuOXZLL2RUMlg5Syt0ZmRoV3h0YXdWMEtnNmFXRmdLR3llallIRmJ0SEg5ZE01dWkzdFY3WFAwZFNKdmtjb1p3TUVCaVpwSmtVZExZdkltd1QyZHViSlQwbXV5TjVnNFJsTXVYakt5U1RqL04zZ3J4dktDOXRRVm5iUTdJUW5xUmJNVkJJYmRNc0s2SnNHRnlmbndPaVVGOVV6MW1Pa0U2WHlFUWF5V2laNWlhWDhhU0VrMWJQOWhhajVxblIxRVU1UU5zbzMwN0FKYVNDUnFhV3BCSThya2NiWjA5QUdoQ3d4OEk0ZlVGeUdiVFdKWDFaN3l4clpVc1NPMjVJbTFXNTVPVEVzdGFreVVSMVE0eWwreGJMV3F6c2x2VXlzbTNEaUpYcmlCdEtqWTRYUzRNWFZ1OVpyRm9YdGFXYW9DZ2VZSnNicXRqZkhLQldPY2cydklFeTFrVHBGaFR2MTA5WnlWNFdCdmtTSW1Od08xeHJ3NDlsbGFGb2xuQ1dyMVJVYjJpYmEvV2FkdVgzcmRZM2FmaDlyaFd2LzNiVmhuVExGOWEvcTFQaFdwczk5YjlyT3hmMjc1TDdtT0RmYUNFckRBL1BjRjhyWDByc291em5GdDgrL1BpOFdwSGJRRXN6RXl3c0U0WnU3ak01Yk1SaVZLV3VWcDNydEZhMzUvTEZWYmFnd0FzNG1zeWxabkVGQ3M5ZUlRUUd3NTRiZ1VxNkZFVVJibEZuQnM2dFc1L25jdkpkVElyTjQrYndmc08wRk5YWGV4WG1pbSsvOTBma2lwZkdUall4UXc1NTFhZWVHSVhvckRJMy8zZ09NVmFVbXFqZEQzQy9SKzVuM0R0YzhyRlIvbmVpeWU0K2hpcDlibDh6VHo0NGJ2eDE2NmZuRHpEaTBmT1hkTWtpc3J0UlFVOWlxSW90NG8xcjVodUYwSVVPZjdDOXppK3dmS1RRNjh5T1hSSkJkZDBQZHRLOHIyLy9wdkxHM0ZOZGF3d2M5TjgrNitucjB0ZHl1MUJUVTZvS0lxaUtNb2RRUVU5aXFJb2lxTGNFZFRyTFVWUmxPdmtabzlNVVJUbDZsU21SMUVVUlZHVU80TEs5Q2pYM2NyOE1JcWlLSXB5SzFHWkh1VzZrVklldWRsdFVLN3d4czF1Z0tJb2lxSW90Nmc5ZS9iSWxkbWxGVVZSbEE4T2xlbFJGRVZSRk9XT29JSWVSVkVVUlZIdUNDcm9VUlJGVVJUbGpxQ0NIa1ZSRkVWUjdnZ3E2RkVVUlZFVTVZNmdnaDVGVVJSRlVlNElLdWhSRkVWUkZPV09vSUllUlZFVVJWSHVDQ3JvdVlIY2JuY0g0THpaN2JnRmVXOTJBeFJGVVpRN3p4MGI5TVJpc1ovYnlMNzNRTy9wNmZsdU9CeCs0anJXK1k0aWtjZy9BaHhlcjdmRjVYTDFyRmZHNC9HMERnNE9UZ0NCbFgxT3AzT2d2Ny8vOEVhdjA5Ylc5amtnOUhiMXU5M3VMb0NkTzNlbUFQeCsveURRREFSMjc5NjlCTGczZWkxRlVSUkZ1Ujd1MkFWSDI5cmEvbHNpa2ZpanErM2J2bjM3bE1QaGFDbVh5ek1BYTM3V3BaVG0yblBUNmZRM0p5WW1mbkZsdTdHeDhWTXVsMnR6ZTN2N0Y5dmIyNys0WGh0R1JrWWV6R2F6YndBTURBeWN1UHk0eCtQWldpZ1V6cXpkTnpFeDhiUDVmUDdZMjkxWFYxZlhmMTlhV29wVUtwVmdjM1B6dnk2WHl3c3pNelAvZG0yWmNEajhkQzZYZXduSXJPeUxScU1mcSszYkNCR0x4VDQxT1RuNW1mVU8rbnkrcDZMUjZFK2NQMy8rMEVyNWxwYVdQNXlabWZsM1VrckROTTBMUUhHRDExSVVSVkdVNitLT0NYcnE2dXFlYm1scCthMlZiU0dFdm4zNzlxbTFaUzdmZC9yMDZkYWRPM2VtVHA4KzNRcXdhOWV1N09uVHAxdWowZWhQK1AzK0F5dEJUaVFTK1o5OVB0KytsZk9jVHVmV1dDejJpK1Z5ZVg1c2JPeVRtVXhtYlFaRnRMZTMvNG5YNjkyYXpXYlBBL1QzOTcrNjBmdG9iMi8vNHRtelozYzVuYzV0L2YzOTMxK3Z6STRkTzg1SktWZlhqcXFycS90ZmEvZXphY2VPSGZPNnJnZWxsS1VkTzNZa0FFNmRPaFdMUkNMLzJPMTJiNDdGWXY5ODVidzMzM3h6ajJtYTU5ZTVSSU5sV2N0QWZyM3JKeEtKUHdxSHd4K3Z2ZDdENC9IY2Jacm0yV3cyKzN4Ylc5dm5zdG5zUm9NclJWRVVSYmx1N3BpZ1ozRng4VThYRnhlL0FTd0RzcmUzOS92RHc4TVByeTJ6M3I3MUZBcUY4VWdrOHBNcjJ4NlBaMmMrbno5WjIyenE2K3Y3bStucDZWK1NVam83T3p2LzZ2ejU4dytZcG5rT2NIZDJkbjdKNS9QZE96UTBkRDlRQXZCNnZUdVBIejkreGV1ZTdkdTNUNTA5ZTNiWDJuMjdkKzh1QXBSS3BhSFRwMDgzQVE2Z3ZISjh6NTQ5OHRTcFUvMUFhczFwQXBDQVlSaEczZXV2dis2cDdkZjM3Tm1UOWZ2OUIyM2J6cTV0dzg2ZE81TkNpTXA2OXg4S2hYWUtJWHlBQnloY2ZuemJ0bTFuQUhwNmVyNmo2M3FndTd2N0t3REJZUEFqa1Vqa24wZ3B6Y0hCd1RGTjB3S2Fwcm1tcHFaK0taRkkvUEY2MTFJVVJWR1U2K1dPNnRQVDFOVDBjOTNkM1gvbGREcTNPaHlPaHJWOVhyWnYzejQzUER6OGFEZ2MvbmhIUjhjWGdTaUFydXVCclZ1M3ZyRjE2OVkzTkUzekFCUUtoYk51dDN2YnlybUJRR0JmcVZRNkFyQnAwNlpmWEZwYStxdFVLdlhONWVYbForTHgrT2Y2Ky90L0ZJMUdmMlpnWU9BbHQ5dTlwUmJ3eks2Y1h5d1d6d0dPbnA2ZWIvVDA5SHlqbzZQakt5dkgydHJhL3V2Sy9qVmxWN2kyYnQxNjB1Vnk5YTY5ejdxNnVvK3VhZHVCTFZ1MnZBNkUxeFFwMXY2WUFORm85Si9Pek16OFg1ZDlYSVlRd21RZFBwOXZ2NjdyN25BNC9PaDZ4NGVHaGdhR2g0Yy9WaXFWWnFXVWxjWEZ4ZjgrTkRSMGw4ZmoyV0lZUnV6aXhZdjN2UEhHRzUwTEN3di9PUjZQLzZFS2VCUkZVWlQzd3gwVjlNek56ZjJPcG1tZXJWdTN2am8rUHY3VHBtbGVYRGxtR0VZVXNGT3AxRGVXbHBhKzd2VjZ1d0FzeThxY09YTm04TXlaTTRPMmJhOWtOWmFsbEdXZ0VmQTZISTd1YkRZN0JEQTlQZjBiTXpNenY3WlNieXFWK3N0eXVUelQyZG41UmJmYjNUYzFOZlhMckFsNEFONTg4ODJkRzcySHk4cWFpVVRpeTkzZDNWOW5UY2ZncHFhbWZ3YzRmVDdmanE2dXJyOUpwOVAvZzBzelA1ZVltSmo0MzBLaDBDUGhjUGhqSy91RUVFYWhVRmczNkFrR2d6KzJ1TGo0NVdnMCtsUHJISGExdExUOGRrZEh4eGNuSmlaK3pyYnRRckZZUERVd01QQURwOVBabnMxbW4zTTRISU1BSG85blc2RlFHTnJvdlN1S29paktlM0hIdk43eStYdzdtcHViZjhleXJFU3hXTHlvYVpxbnZiMzlqME9oMEVkRmxXUEhqaDBKS2VYcUs1M1RwMDgzcldSNkFGWXlQUURaYlBaN3NWanN4MnpiVG1VeW1iK24rdm9Jd0hTNVhMMmhVT2pSWURENFAvbjkvbnVTeWVRems1T1R2eGlKUkQ3ZTA5UHoxNVZLWlRHVHlmeDlQcDkvdlZBb2pPWnl1ZThCNVlzWEwzNThiWnRYK2hKZHpjTEN3dStGUXFHUGVEeWUzWVZDNFdXQVNxV1M2dXpzL09OZ01Qamt3c0xDZjU2Ym0vc1BhODlaNmN1emhyV3dzUEJIL2YzOTN6Tk44L1ZDb1RBcGhIQlF5d1N0NWZWNjczYTVYRjFuejU0OXRIMzc5ak51dDd1cldDeU9yaWxTeXVWeXgyWm1abjZ0dGJYMWM1T1RrLzhzbFVyOWRTcVZlZzVJMWRmWGZ5b1FDRHk1dkx6OGcwQWc4TkRzN095L3Zmd2FpcUlvaW5JajNERkJEOERjM054bnM5bnNxd01EQXkvVzFkWDlzL0h4OFg4SzFlSGFnNE9EYjg3TnpmM3ZDd3NMbjE5N3prcW1CNm9kbVZmMngrUHhQKy9vNlBodnRtMW5abWRuVjBZeE9iZHQyM1phMS9Wd0pwTjVibkZ4OFUrR2g0Yy9UbTJVVkRhYmZXRnljdkpYQTRIQW82RlE2Skc2dXJxbnM5bnNLMjF0YmYvMzVXMTFPQnhObXFhNVRkTWN1L3hZSXBINHcwUWk4WWUxVFhuaHdvWEh2RjV2WXkzanc4VEV4TDhZR0JoNElSNlAvK0hsQVE5VU95N1hmalQyN05sVEJpaVZTbWZpOGZqbm01dWIvOHZJeU1nbmhSQUc2d1E5TFMwdHY1NUlKTDRFcEJZWEY3L1kzTno4SDBkSFIvL1JtaUt5dGJYMXQxcGJXLytqeStYcU5VM3pzZWJtNXQ4RUdCb2FPcEROWnYrNnVibjVoR21hRjAzVEhDMFdpeU5YL3FZVVJWRVU1ZnE3WTRLZVhDNTNDbWpjdkhuenQxT3AxTi9VMWRVOXZYSXNHbzMrV0xsY25nNEVBbzh0TEN4OEFiRGZyaDYvMzM5UTA3UkFPcDMrbG0zYk9VRFBaREkvcWgwdURRME43UU9XZHUvZVhRa0VBbyswdGJYOXAvWHEwWFU5ZlB6NDhkWFB2NysvL3lVaHhPcWtmWnFtZVM0ZkZnOXdlY2RtUUc5c2JQeFVVMVBUYnl3dExYME5xbjJPSmljbmYySFRwazIvazB3bS8reHFROXpYbXB1Yit4MjMyNzJKNnFzeW0xcEg2eFhSYVBRbmZEN2YvY1BEd3o4RE1ETXo4L3M3ZHV5NEVJMUdmenlaVFA3bFNybWhvYUg3QmdjSGp3OE5EUTJZcG5uTzYvWHU3ZWpvK0ZNZ1dTZ1U3SFE2L1QvYTJ0cis4K2pvNkk5dHBGMktvaWlLY2ozY01VR1B6K2Q3dUtPajQ3L096TXg4SnBWS2ZhT3hzZkZYYW9jYUd4b2EvdlhjM054dkEvbkd4c1ovTXo4Ly85dEFxTDYrL3A5b211YnQ3ZTM5cnNmajJhWnBtcmVob2VHWHN0bnNEMDNUUE85eXVYclc5TzJacjlXM3RITE5OUm1WSyt6ZXZmdVNrVkVlajJmSGlSTW4vRkFkdFhYeTVNbFE3ZWU1MmlpdFN6Sk5BSDYvLzFCYlc5dC9Fa0pvSXlNalQyUXltWmRpc2RnL2crcXdjYWZUMmIxNTgrYm5Sa2RIbjE1ZVh2NnJEWHhNWmkzejByQ20veElBWHE5M2QzdDcrNWNtSnlkL0FWaW83VTVOVFUxOXFyMjkvVTlLcGRKOE5wdDlFY0R0ZG9keXVkeXJIUjBkZjVwTUpyL1UyTmo0YnlZbUpuNmFhaUNsNmJvZUFoQkNxQWtLRlVWUmxQZk5IUlAwNUhLNW8yZk9uRGtFelByOS9vT1ZTaVVPTkEwTUREeWJ6K2RmWDFoWStFK0EzZFBUODZ3UXdqazNOL2NGbDh1MWVXSmk0dWNLaGNMSmZENC90R3ZYcnVUSXlNZy9jRHFkQTVzM2IvNyt6TXpNcittNlhqY3dNUERzMmJOblA4eWFnT2RHODNxOWUvcjYrdjV1ZG5iMi81eWJtL3VQckJtMnZtSm1adVpYYmR0ZTZ1bnArVm95bWZ5THNiR3huNE1yZzZmTGhVS2huWlZLWlNXd3dlLzNIK3JwNmZsNklwSDQwdUxpNHArdUxadE1Kdi9DNi9YdTdlbnArYzcwOVBRdkpSS0pMeFNMeGJIUjBkSC9wYjI5L1hjMmJkcjArN1p0NTkxdTk2NU1Kdk5xZTN2N0grdTZYamN5TXZJUE9qczd2NnBwV3VUeVNTSVZSVkVVNVVhNFk0SWVJTjNlM3Y3WmFEVDZUMnpiTHM3TXpQeTc3ZHUzSDE5ZVh2NzJ4TVRFUHdjc2dJc1hMMzZ5bzZQamovcjYrdjYvQ3hjdVBIUjVKWFYxZFQvVjJ0cjZYK2JtNW41akpRRHdlRHc3dDIzYjl1ckl5TWpEaFVKaGNxWHM1Wk1mdmdjZVFGKzdJNS9QdjM3bXpKbkIydXpHWHNEdDgvazZxWGFvWHMzU3pNM05mVGFYeXgwT0JvT1BVNXNGZVNXanhKbytQY0ZnOExHT2pvNC90VzE3MmVGd3RNL096djRtUUVORHc4KzN0cmIrd2Z6OC9HZW5wNmQvalhWTVRVMzltMHFsa210dmIvOS9IQTdISm9mRDBSWU1CaDlNcDlQZlBIbnlaSy9mNzIvdysvMlA5L1gxZmRlMjdkejU4K2VmQURLam82T2Y2T3pzL0JwZ0p4S0pkV2V0VmhSRlVSVGwzVnNkcHU5MnU3dXZVaTU4K1k0dFc3YWNiR2xwK1Q5cTYxdXRaVFEyTnY2THRYVmYvdnJxY3BjZnZ5ejdzamJBMFp1YW1uNTk1ODZkeWZiMjlqOWRyK3pHTHFvQUFDQUFTVVJCVkM2LzMvL0FuajE3NU83ZHU4dnQ3ZTFmdU5wMVBSN1B2clhiYStiNGNUcWR6aTFlcjNlUHgrTnBYem51OVhwYlFxSFFoNjlXNTVxeWR3SE9TQ1R5VWRaWlZOVHY5eCtrT2xIaTJ2YTBBYTZOMVA5KzJiTm5qOXl6WjQ5ODU1S0tvaWlLb3NCbG1abDNjZnhhYVZ3V1VDanZqZ3A2RkVWUlBwalVRMUs1NCszZXZmdGg0UEdWYlNIRXJ3QklLWDl2VGJHWGp4OC92cEhPNE1vZDdNQURENmxnV1ZHdTRrY3ZQSGRUNDQ0N3FVK1BvcnlkeWtxZ3M5YmFmWlpsZmVMOWJaS2lLSXB5dmQxUnkxQW95bnFPSHo5K1dFcVp2RXFSZEtWUytkYjcxaUJGVVJUbGhsQkJqNkpBQmZpTHF4ei8zdERRVU9rcXh4VkZVWlRiZ0FwNkZLWHE2MjkzUUVyNWwyOTNURkVVUmJsOXFENDlpZ0prTXBrZkJvUEJOQkJjdTE5S21WdGFXdnJHVFdxV2NvZlNkQjJ2ejQrbWJlQjdxWVJTeWFSWXlOLzRoaW5LYlU0RlBZb0NEQThQbTd0MzczNUdDUEhUYS9jTElYNHdOalpXdkZudFVtNS9tcWFoYVJxVnlsV243cnBFSUJqaXdLRVA0L1pjTWQzVkZhU1VqRnc0eDRrakw3M3JOa3FwMDdaalAxdGMwL3o5c1Z0N0RXQmJ1dGh6L3dIMG1kZDViZVI5bXdSL1hRNVBBdzgrdEpOVEw3M0lmT3FLcFJLdk95bEIxM1VFTnBabGc2Z09oSktBNFhDQ1ZjS1NHazVEWUpadFhFNkRzbGxDaW1zYk1DVWw2SWFCSVd4S0ZZdlZnZDVDeDJsSUt0SkFsMldFYmxDcDJCZzZsTW9WYm9jQjRTcm9VWlFhS2VWZlhSNzAyTGF0aHFrcjcwbHZieTl0cmEwY09YcVVUQ2F6b1hNMFRjUHBjcTltZWh4T0o1VktCV2xYMTBJMkRBZTJ0TEV0cTFiMnZjN3ZLZkFFSXRSN3IwOFE0UWwyc25Pendja1RGeWhVeEJYYjc0MU9NQnBEVHptdVMxdmZDODF3VVZkZmo4dTQzdE91WGNycGp4S1N5eXhrYlR6K0NBNlpKcFUyOFlSanVBb0p5cjRHTmpYRUVPVXNwblFRZEFybTRvdDRmQzVteDJjeEFVMDNjT3ExektIbUloSnhzTHlZeFFZa0VxdGN3cElydnh1QjIxOUh4TWd5bmNpK0ZmTVlMaHFhSXFCNzhOcFpjcVVpcVp3ZzRoVWtsckxZdGxVTGttNWRLdWhSbEpxRmhZWG5tNXFhY29DdnRxdFFMcGRWMEtPOEoyTmpZelEzTmZQb0k0L3cvQXN2a0V4ZWJhRGdXK2FtSnpsejhuVnMyMmJuM2ZzWVBYK1cxRklTSVFRRDIzZXlsRWd3TnpORjg2WTJncEhvMjlZakVRUWJ1dGt4MElKaGw1ZzhmNGJSK1RTMjBBaTNEYkM3SzRhc1ZORHF2RkFBVy9yWnVydUxwWkUzbVU5WDhEZjEwQk11TS9UbU9KWExNZ1pTYWtUYmV0blMyWWhETDNEaDZDbml6aGgzMzNVWGc5MEdmbGVJODFNSk92djJNdGp0eE84S01YVDZKRE5abmRiZWZycWJRbWpsTkVNbnp4RFBRZmZXTFRqdEFxRklBeDZYeWZCcnA1bk9ta2pEVFdmL0lKMTFIaWdVQ1hnZDVLaG1PSENHMmI1ak0zVmVGOFhVRkNkT2ptQzVvd3h1YlNWVkVIUTBoQ2dWNHJ4eDVFM1NRZ0ErK25kdm9UbmdvYmcweGZGVEk1aTZpNmFPemZTMVJkQXJPYzZlR21JK1Uxek5wTHoxV1FLZUtIc0dOeFAwT0tCa0lRRGQ2V2J6emkya0w3N0JiTWFrc1djYmpYS2VvWkU0em5BamZRMHVUcDFQMEx0eks2MWhMNG14MHd5TkwxMVIvOXN4WEY3ODVJam5LZ2dCUWdxRUVMZzhmbnlWT0ZOTGl5eTQvZFM3cXBrL001Y21iYmxvQ0lUUTJuU3ltU1JwMjBOOTBJMEFoT1lpRkhiZzF0eFlnTFF0bGhOelpGWldjQlFDdyt2QlVjNWRrcnpSREFPRWcvcElrSEk2VDliVThIZ0RHTTRTTGUweHRFS2NpOU5MM01xVFZhbU96SXBTTXpNemt3Zlc5dDk1WVdobzZLcUxzeXJLT3ltVlN2em84SThZR3h2akl4OTVqTmJXMWcyZFp6aWNkUGNOME5PL2pWQTRTbHRYRDMwRGcvUU9iQ01hYTZDNXJZTytnVUdhMjlweHV6M3IxaUdsSU5oM0g0L3NESFAyeUVzY096UFA3a2NmcGE4dVFIVGdRenl4cDVsekoxN2l5QnZET0gxaERBM0FUOSsycmRRSHFwa1VmMU1uZzMyYldDK3ZvcnZkK0t4bGpyLzZDbWVUZmg1ODlHN2NTek84Y1dhTVpIeWMxNDRmWjNKaWd0TkQ0eVFUNDd4Ky9EaXphVW5QdlEreEk3ak1heSsvd3B1TFhnNDl0cCtJN3FCamNDOGY2cXZqM01uampHY2lQSFJvRnk3cHBQKytSN2lub2NqclIxN2l4SFNHa0tlYTJkSzlNUTQrZWhESDNGbCsrS05qNUNQYmVPeitBZnplTUlQN0g2VGZrK0tIUHpxSjFqekl3YnM3Y0hucU9QUVBQazRiQy96bzhFdWNIQzhTQ3VtMDd6bkl2dVlpSjE1NWhkUFRrZ2NldTUvNmRWSUNocWVCQnoveVlRSzVFWDUwK0NYR1RROE5MckJzMENNZDdPcUpJcDB4N3Q1L0QvdjM3aUxpZFZMWHVvV21vSk9PWFEreUs1YmpSNGRmWXI3a3VxYTFkNnhTRVQzWVRFOVhPNjFOTVpxYlcrbnU2cVFwVlAyOUM4MUFLeTFUd0kxUEZFZ1dMRVF4UlRxN1RHSTVqOGZseEM2WDBBd25UcWNUcDlOQTEzUWN6dXEyb1ZVb3JCbWZxbWtPSXVFZy9vRDNrcVVETkFHNkFlbHNBVTEzZ09ZbDVMTllYbHBrY1NsRElwVkJ5bHM1NUZHWkhrVzVoRzNiejJpYTlvOXJtNm9EczNKZFNDbkpaTE1ZdW9IYjVkN1FPZVdTeWRqb01OSzJDWVJEVEUrTXM1eXFabnFjTGhkTGl3bm1aNmRwYW1rbEdJNnNYNG5oWTNDZ2g2Z3Z5ZDBQSEFJMDdBTDRRajVpbTd0WkhQbGJadE1XVWk0eE1qRkQzVHQzSWJxRWtEckJyZ0YyNy9SUWNvZngraFp4SVNsYkVpbHRMTXRDU29GdDIwaHBVN0VzYkhjYnV6WnZ3cDJ5T0ZpM0dZU0RVcW1FM3d1VUM0eU1qckNjejFGZVRDRDdHd2k2RzlpeXljZlo1OTRnVXdSN2VvTEp4WjNvZ0wrK2g2M3RVZWJrdlRSdUE4M1FxS1NkT0l3U1pPY1pHbzlqMndWbUY0dTBoMEpFWW8yMHV4YjQxcmxKTEV0aXBXZkp1eHI1c2Y0MmdubkJnWWU2UUJpVVNqWUJQOFNYTDcxZlQ3U0RMbCtLYjQwdllGa3dPM3llK1IyTlVDa3lPM3FSd1lFMndnc1puTW1MbkNGS2ExTUQzbzU2WmsrY0pLTlBVZTRaNUtPSGdwdzhQY3hHWHlSS3FlSHhPVWhNanJKVTF2Q0g2bFpmYnpranpiVDd2T2kybDZaWWdId0pCQUszUDRxalVrQklpVzNiQ0UwbkVBNWlDSW1VR2k2bmptVUpCRFpvRHZ5QkNIWGhMUFBMSmxJSzNLRW9qc3dFVXlVZlRXRW4wMHVsMWF5VW1TL2k4c0hzMGpLVlNvWGxyRTdRRzhId2FDU1d5aHZPWHQwc0t1aFJsRFVLaGNMM2ZUNWZVVXFwVlNxVnI5M3M5aWkzUDhNdzJMWjFLNXY3KzNueHhSY1puNWpZNEhrTzZodWFBUEI0dkVSajliZzkxVy8yUG45ZzlSdDFPQkpGMDkvbW4zTGJJbDhva2tpK3lmZGZ2a2pKMXZGNm5CUk53YzVlay9wZ0dFTWtzVFFYb2FBZnpRYklVU2hwZU4xdUVDWnVweE5OckQ4eXJHN3pQZXhyS2ZITlo3OUh1ZTF1R3ZiNlZvOEo3ZExsQUlYUUVBZ29GY25tTXN3T3ZjcXJGNWV4Y09KekM3SjVnMTRKdHBTWFBqaExCUXFXSU9BUElPYlRHTTRBSWIrVExHQVg4bVRTaTd6K3l2Tk1Kc3RvaGd1WFhrRjYya0ZLN01zL2prS2VzdEdDeitNZ2tTOGhIRzdjMGlTWHo1RTdkNHdYMzB4U3dZSFByWkV2WFBud3RndFp5a1k3WHBjVGNpWGMzaWlCV3BKdE9UNVBldTgrN3V0Zlp1cmNtMHc0dXJpbm80K0tJOEhaeFRRWit6emYvdllFVFQzOVBQRElJeHo3MWwvdzVnWWpIOFBoUUs0VFM5aFNvbXNhc2x3a21USncrVndJQkZaaG1aeDBFQzVWcUdnNmxVcVpaR0tTak10REtGcEhQcE1nVTNMUjBCRENzRTFtcHVJa3M5V08yQzUvaUphZ3h2UjBpaUpGZk0zTmhNeHBsZ3NWcE5Ud0J3T1l1UXllUUJnckUyZDUyU1RXMkl5V0dhZXdwcy96clVvRlBZcXl4cmx6NXpLN2QrOStWZ2dSUFgzNjlNMGRHcUo4SVBUMDlORFQwOFB6enoxSFBKSFk4SG0ydENrVzgwaGJZbFVxbUdhQlFqNEhRbEFwbHpITklvVjhEcC9majh1OWZrOEZJUXVjT2ZwRElnY084T1NqclN3WEpjWEZLVjQ3TzhiNTQ0ZHBPTENmanh4cUkxZVdlSDJTMG1JRlRXUTRlMmFDZmRzL1JMQTFoWWdFc0VxSmRmdHA1SlptU051YjJidi9QaklpaEYzT1lBUDUvQUlwdVpkOTk5ek42WlBIU2VRWFNNbTd1ZmZlNnZiUm8yZDRhTy9EZkxoamtXTFpZbkhpSENkSGM1VExKdEtxaFNwV0JkTXNJZTBFcDA2Y1kvK3VEL1BoOWpobTJjWWp5NlFxTnJua09WNCsxOGorQXc4UlR4ZXBtRGxHencwUnIxaVlwb2x0VjF0dGxVdVVkSXZjMGdXZVAxbkgvdnNlb0NkclloYVdPWHZxQks4ZFBjVkQ5enpNaDFzV0tKUnNVdE1YT0hGeC9vcjdMYVl2Y3V4Y0czZnZQMFJQTmc4NHFPUk1iQ214Y3d0Y25MTTQyQVFuWDQ4VGx4cmF0dnNwWEhpT2xBbDE3ZDFzNjJsRUdFN2lvMmVadmFZWDV6cDFMYTM0YklIRDZVYVRYb0poQzgzcGhYd08zYUdqYXhwQ0NFQWdkQWZCa0lkU0pvbWhlMEJZaE91YmNXc1docUZScVRnSkJUU1dsNVp3T0ozNFFsRjBMVWxlRDFJZmRyTTRQVU9oTEpFVW1adGJvcVdwQ1VjcXptS2h3T0pTbnZhV0NHYXhRaklwcUcrT1FURU4zbnJDM2xsUytkSXRuZTI1ZFZ1bUtEZkpybDI3Zmx3STBYVDgrUEUvdU5sdFVXNHY2eTA0cW1rYXVxNVRMcGZYTzJWZGtib1lPL2JleTNqdDlWYnZsa0ZtSjhmSlp0S0FvS083bDB3NlJUSVJwNjYrQVUzWGVlMmxIMTdQVzFGdUE4TGxwODVab2VnSUV2TzczM3FpUzBtcFdLQ0VqdDhsU016SHlab1ZwTkR3aEdMVWV5dk16Q1N4MWdRbm10Tk5MT1JoY2VIUy9RQVNnMWhqRkdsTG5OSWtIbCttZ2s2b0xvcGhwa2ptS2dqZFNWM0F4V0lxYzlXT3pEZDd3VkVWOUNqWHpaNDllNzRQSExyWjdWRGVJcVU4Y3Z6NDhYdHZkanZ1Rk5kcmxYV255MFh6cG5ZMHZkcU5WQk1DS2VYcXcwUVRBb2xFeXVvLzR1bDBpc1Q4M1BXNDlMcWsxQWcxTk5FWThhR3RQRGFzSEpQanMrUXJsNzlFdXYxSktmQ0Y2MmxwREtHdjNtK1JtYWtaTXViRzUxdFNyblN6Z3g3MWVrdTVubFRBYzRzUlF0eHpzOXVnWEx1U2FUSStjdUZtTjJNTlNka3NrczJ0R2ZKckZhbll0L1pJbmZlaVVqYko1WEpyN3JkTXhmcmdCWGgzR2hYMEtOZmRhNis5ZHJPYm9BQjc5KzY5MlUxUVBpQ0VrQlRTU1FycG05MlM5NGNRa2xKK21kbjg4anNYVm00cmFwNGVSVkVVUlZIdUNDcm9VUlJGVVJUbGpxQmVieW1Lb3R4aU5FM0Q0L1hWaGlDL3MzS3BoR21xZFhFVjVaMm9vRWRSRk9VRzBtcnpwMWpXeGhkaTlBZEQ3SC93RWR6dURheXlqbVJzK0R3bmo3M3lydHNvcGM2bXJYZXoyVDNMODhmSE4zeWUweC9odm50M2NQYmxsNW5QbDk3NWhIZmRQbzJHbnAwTVJ0TThkK3ppRGJ4T2RSVnpLUzFzR3d5WEU1Zisxa0lNVnRta1dKRzRYRTRNN2EwWEpiWlZwbWlXUVdnWURwMUt1Y3kxRFk3V2NEZzFLcVV5a3BXVjB3VU9RMUN4d1JCZ295R2tCYnFCWFM2dGxsT3VqUXA2RkVWUmJxQ2UzaDZhRzVzNGV1d1loVUpoUStmb3VvN1hGNml0bmk3UmRRUGJ0bFpuWWRZMUhTa2x0clFSUXNQbFdYL3RyWTBUK0NJTnRIaXZiYWs1M2VHaWVWTXpFNDcxVnhtWDBxQmw4M2JDaGZPOE9aVjdUKzN6QkdPMDFOLzRCNzN1Q1JEeldNekdjOFEydGVFcnBzbmJZQnNlQW5hYTRka3NIbCtRV0t3T3JaQW1XN2FvbEF1NHZUcW1XYWErTWNUODVBeVZXdThSS1hWQ1VSL0Y1REtsV3VaTzJoWnJCNzVwamdCdEhWNm1Mc3l3R2pvS25YQmRQUzVoNDNJNktOa2xVc2tzb1lZWXFlbHBpcmJFVXFQSnJwa0tlaFJGVVc2Z2lmRUp1am82K2ZDamovTGM4OCtUVG05c0NOVHM5QVJ2bmpxT2JkbnN2UHRlUnMrZlc3UEsrZzZTaVFUek05TTB0N1lTQ0wzTjJsdFVWd2IzUnRyWTJ0dUVZWmVZR3JuQWRES0hGQUpmVXcvYjI2TlF0bkNFM1ZBQ1czcnBHZGpFOHRRSXlaeUZOOVpHVzZETThNanNGWlBXcldWTGcvYitMV3dLdXlsbUZ6ZzNOSWE3ZFRQMzNyV0hZREdFMjMrUk04TlRGUEF6c0tXSGlNZEJZV21hTStlbnIxaTlmWVc3dm9PZFhRMVFzVEFpMWNET0hXbWlJNkp6OGVJVTB1V2hzN3VUeGJGaFVzVUs5VzA5dVBNenpHWjliTm5SaWF0Y1pPejhhUkw1alFWTFFrQTVseUtsUi9BNVFWcGxsdUlMTEZVRXRpdUlLd2lDQ29WU2hYSnVrYm1GTkpIR09nckxKdjY2SnV4S0VnRGRIYVE1RnFyOUFqVDhJUzhscjM4MTZNa2w1NGhuM3NxTWFSNFhsNi9JcHVrR0RzTkJKRmFQcTdMTVlycUMweGNsWU5pNDJuc0lPazNPRDArU0w2dkE1MXFvanN5S29pZzNrR21hUFBmODg4ek56ZkdSanp4R2MzUHpoczdUZFlQV2ppN2F1bnJ3K1lNMHRiYlIwZDFMZTNjUHdYQ1VocVlXT3JwN3FXOXN4dVZlZnhGVEtRWCs3cnQ1OUs1bVpzOFBNVHhUWU45amo5SVQ4UkhxM2NkVDkzUXpQenJFK2FsNWd1RW9oZ0FJTW5qWEhsckNUZ0NDclp1NWE3QUw1enUwMTEzZmdKR2E1UFFidzNpNjluTC9qallLODFOTXhqTWtaaTV5Ym13T3kxWEh3VWZ2eDUrcGxuTjE3T1hRWFYwNEw1dkRWMG9OWC90dW50eS9oZVRFRU9mR3AvRkVHbkZwVUxTOURONjFsNDRnK09xMzh1R25IdUh1bmhpMkZxUi8remFDRGo4UFBQNEFnZVdMWEJpZHhQREgwRGE0OHJmUURlcGF1bWlyYzFJc2dUQWNOTFIxMHQzVlFXOXJJeDZIaGkwRkhxOFhsOXRIYTJzekFaZWJhTWgzU1QyMldhQmdDelJOb09rYVFvRFF0ZXEyTEpOZk04R2hsSUp3T0loVGMrTjJyYzJZV2RoQ1VzaWxLRlhBdGdRZWowWmhPY0hVL0JMTHlUajUwc1pmbVNwVkt0T2pLSXB5ZzFVcUZlS0pCQU1EQXdRRFFlYm01bFpmVmIwZHExSWhQamVMTFczcUc1dEl4aGRJTDZkQUNJS2hNS21sUmVKemMwZ2tQbjlnL1VvTUg5dTM5aFB6TFRKNHozNFFPdGhPd3RFQURWczNzenoyTEdQeFBGS1d1REEyUS9nYVYxbC9pNFplS2hMYmN5L2JqQXJPc0EreDZFR1c0NWhsaTdLWkoxOHNFKzdxWld0YmxGbTVpMWlmd0hEcjZLWVBod05LYTFmcDBOMzBidTdIbkhtZUMzTjVwRFE1UHp4R1l6UEkxQVNqeVoyMHR0YWpCZXVaSGpwSHNMMmR4cVVjOVRMT2lYZ2VkN3BFLy9aN3lNczNHWnVadjJMaDBiY2pyUXJ4NlJsY2JRR0VjR0RZZVdabjAvaWpIcExKT2V4S0dTR2dtRWt5VTNBVERidFlUcWF4aGNBZmZ1dDM0QTJHOEdvU2FRdDBodzVTb0NHUlV1RHlCb2xGY3VUbTAwZ0ptanRBUU1zeE1sTWtHUEtUbmw4R0lSQkN3eW9XS0R0ZEpKY1Q1TXFDU2lsTm9MNk9tRnVRWG9qZjBtdGMzYXBVMEtNb2luSUQ2YnBPZjM4LzJ3Y0hPWHo0SlM2T1hIekhnQWRBMHpYOHdTQlNTaHhPSjE2L24rcENGQUtueTRYSDZ5TVFDdUh4ZUZlWHE3aUNiV09XU3NRVFEvemcxWEhLVXNQdE5EQXJEdmIwbFhCNi9lZ3NZbWtPQW41dkxmV2ZwMWpTOExoY1FCR240VUI3cDJlcnc4K2VEejFNZFA0VnZ2UEtPRjBQUGNtMk5ZZEZyZE92YlpZb3BCYzQrdEx6ektVdGhPN0FJU3hLbGNzdUlDMUtwb25oOGFNTGlTVU0vSDQvaHJhSUVCV21KaGZZMzdPSG9GSG0yUGVPMFhud0FlN1praVUrZnBhTVZlVDBENy9EY0tTSi9qMzM4UEcrY2Y3cTc0K1EyZmpTWnlBRW5sQVFvNWduVTh4U1RCdkU2aHZSQ2t0TUovTTRuQzVjVGhkK3I0ZFNya1RaS21OVktxejhXbk9wQlpaU0RyeWhDREZ2bHJrNW0yZ3NnRU5BZW1HRytISzE3NVR1Y05IVUdDT2JuR0k1YStIeU45TVlLcktRTnBGUzRBbEY4VmhwY3M0ZzlZRVM0MlBMRk0wbUdqM0xuQzlLRmZTOEN5cm9VUlJGdVlINit2cllQampJOHkrOHdQejhsU3QzdnkxWkhVMGtaZlhuNnJhc1B1ZldiTVBianhNU01zL1EwWmVvZitBQVR6M2F3VklSck9VWmpnNk5jdTdFcXpRZlBNRGozZzR5RlVHa3pvV00yMmdpellVTHM5eTc4MzRDbTVad05zYlFTcW4xbXlqQnRteWtORmxZV0thanNadDk5Mi9DVytmRm5wUkFoZG1GZVhac3ZZdjdLdWM0ZWZFc3g2WWU0ZENoaDVoT210amxBbVBuM21BeVdieXMzU2JqWjQ3US91QkJuanJVVEtvc0NEWjRJVnZOMmFSbUxsTFkrekVDWTk5bUpwL0duc3p4eWJ0OGZPTllFZ3dQMis3YVJkQWhNUFFpWXlOVGJIUzVMQ2swQXRFNi9HNDNManZIL0VJV05JMXlQczFNTGtjdzRzY2xLbVRUeTJUMEVxR3dGNC9IaldaV21KK2RRcmo4aEFGUEtFYk00MEJpb0JzbFBHNkJtVTFUMUQwNFBRRmlRcktRdFdocWJrS201bGhjTmhGQ0VKOVAwTlRTVExNUlp6cFZKREdmb0hkekc2NVNtZlQ4Sk41d0hWRy9UY24yMHhET01aL0tJMVhnYzAzVXA2VmNOM3YyN0pHZ2xxRzRWYXdzUS9INjY2K3IvOC9mSitzdE9Hb1lCcnF1WTVybWh1dUoxTVVZM0gwM294Zk9ZdHMyQTRNN21Sb2ZKWk5lUmlEbzJ0elBjbXFKeFlWNTZodWFjTGhjdlBieVZWWlpGeHA2TFYxajJ4YlNybVlKaEtiWHNqaXlGbHhKN05yQ3BycGVYV3BUMXFJdTI3TFh6U3hvbW9adFdkVnI2RnExckMwUnRmOUtJYXAxU1J1ck5tUkpYOGxNU2JzNkF1bHRIdHhDVlB2QlZJdFdBeDU3SmREVGRJU3Nqb0tTQ0F4TllOWEt2SFdlckUwVnNNR096THBCd084bm44M2dqVFJTSDdpc0o1TzBTQzB2NC9LR2NEc0Y2Zmc4aTdrUzFkRmxkVFJHUEJTVzQ4d3ZGWkJJZEcrVXJnWVBjN01MWk0weVVsYjcrUWhOSjlMUVFHbHBnVXlodkhyLzFWdlRDTmZIOEdsbHBPRWdOYk5BQVlITEZ5YnFxVENieUlEUUNVV2lsTE9MNUV1M1YwZm1tNzNncVBySFVMbHVWTkJ6YTFGQnovdnZlcTJ5N25KN2FPM29RcXU5RnRJMHJicktldTJCdjNaYkNNRnlhb241bWFucmNlbDFTYWtSaU1hb0MzblhMTUJaWUhZbVR2RTlEcHVXMGtIOXBrWUN6cmRlUEpUektXYm1sN0JWRnVNRDUyWUhQZXIxbHFJb3lpM0dMQmE0ZU83TXpXN0dwV3JaRTIzbHU3SVVDSzVMakljUVlqWEFBOURVdUdMbEJsRkJqNklvaW5KVlF0aGtrM05ra3plaTdqTHg2VW5pVng2NC9oZFQ3bmdxbmxZVVJWRVU1WTZnTWozS0I5cnAwNmQ1K3VtbmVmbmxsM0U2MzJsNnRZM1p1M2N2RFEwTlZ5MnpzTENnK2pZcGlxTGNZbFRRb3lqWHlPbDA4bmQvOTNkWExYUGZmZmU5VDYxUlBvaUUwSEM1M1dnYmVNVWpnVXFsVExsMDR4YjhWSlFQQ2hYMEtNbzFLcFZLUFA3NDQrOVlSbEdnMmtsWENJRnRiM3lVVXlBVTVONzdEK0hleUVLaUVzWkdMbkQ2dFNQdnVvMVM2alJ2M2ttM2E0R1gzdGo0S0RDSEw4eGR1N2N3L05veDRvVnJtZjN2K25KNjY3bG5ieGR2dkg2Y1ZPNUd0a09nNjJCVnFzUHNKYlhGWDIzcmtpN2RRdE14TklIUXRPcFFmUVM2RUVocFV5NlZWK2ZXa2JJNkVrOFRjblU0ZjdVQ2dTNGtOanFhdEVEVHNHMkpKcWdOeTFmOW5kNHRGZlFvSHlqcGRKcmYvTTNmNVBEaHcwU2pVVDcrOFkrdkh2dmxYLzVsR2hvYStOVmYvVlVBdnZDRkwvRE1NOC93M2U5K0Z5RUVwMDZkNGhkKzRSZjQvdmUvenpQUFBNT1h2L3hsTXBrTW4vemtKL2xYLytwZnJkYWpNajNLdGVqcDdhRWhWcyt4MTE3YmNEQ3M2d2JCVUFSUExlZ1J0UWZzNnBTL0t4bWcycHc2WHE5dnZXcXVnU0JRMzBxbnQzUk5RWS9oZE5QUjNjSGM2Uk0zTmVqUm5RRTZ1OXE1K01hcEd4cjBDTjFOck5GUE5sc21HdlNCMFBENS9GU0tXY3lLalpsWlpDNWxFbXRwSlNwQUdoSmRkNUxMWjVGb2VId0c4K2ZIZVdzdGU0RXYwa2pBWG1ZMmxYOXJyK0dscWNHSHBRZndsWmZJVlN6U1JVSElxRENYeW9JRUcxWXpnVUp6RWdvN3lDeG1WeGVGbFZJRlIrdFJRWS95Z2ZMdi8vMi9KNWZMOGMxdmZoT0FUMy82MDZ2SERoNDh5RmUrOHBYVjdjT0hEMk9hSnVmUG42ZS92NThqUjQ2d2YvOSs1dWJtK04zZi9WMCsvL25QTXpnNHlPam82T281VXNwTGh0YStuWmRmZnZrNjNwVnlPNXVabW1GemJ4K1BQUHd3TC83d2gyU3oyWGMrQ1ppYm51VGMwRW1rYlRPNDUyN0docytUVGkwaGhLQnY2M1pTeVVVV1pxZHBiR25GRjNpYnRiZW92djV5aDVyb2FhdERseFVXSnNlWlh5NGdoY0FiYTZPM09RUVZHMS9BQlJaSTZmNy8yN3Z6NExpdSs5RHozN3QyOSswZGFBQ05sUURCQlFSM2FyY3BTOVppaDQ3amNSSTV5VXZWU3ltMkoxVXZrOGs0bFpka01uNHZzVWN2bGZoNTdFeWlURGwrWXljWlc4OUpiTVhQaWVWRWppMXYwV0pyNHk3dUpFanNXKzk3MzN2UC9BR1E0Z0pLa0EyS0ZQSDdWS2tLZmZzdTV6YWd2aitlOHp2blIrL2FEb3BUWStTckhzRmttczZ3eTduUjJkZXNzZzVnUnp0WXR5YUZvVnptSmthWnlwVHhNVWtQcktVOUdxQlJ5VEJ5Y3B4d2R6L0I2aXlUaTlYZVc3cldMTHpPMVVsMjl0SFY0cUI1RlVaT25hTjRsYUthS2hCbC9ab2VRZ0VEWFMwVVhEV3NBTDBEbmVRblJpblVYWkxwUHNKdWh2SFpJbFlzUldkRU1USlJvbnR3RGEzaEFMbUpVNHpPVjVmMSt3RHd2U3J6V1oyd0RzVnFIZHMwc1VNZWJyTkJvK0ZTcWJyb3RrT1VLdk9OSURIVlJPa0JOT1ZSYjNyWW9jdStPM1FkTXhqRXFGeTY0clVWRE9LRUU4U2pFUm9sSDY5Y3h0VWRvbEdOZUxvUHZ6ak5XTVdpTTc1dzM1cHVFNGtZbEdOVmZFRDVIcG1wYytTV3Z4N21xaUd6dDhSTkk1UEo4SU1mL0lDUGZPUWpwRklwVXFrVUgvN3doeSs4djN2M2JzNmRPOGYwOURTNVhJNlptUm4yN05seklVQjU0WVVYdVB2dXU3RXNDMDNUbUpxYXduRWNObTkrdFlwUXRWckZjUmFxTXI3M3ZlKzk2bjhmK01BSDN0eWJGemVzU3JYQ1U5LzVEb1ZDZ1hjOStPRHJKc0dmcCtrYXJXMXBVaDJkQkVNT3lkWTIydEpkcERvNmNjSVJZb2tXMnRKZHhCSkpMR3ZwSkgybE5KeStuVHh3MndDVjJVbm15eGE3MzMwLy9YR0g2TUF1OXJ4dG1HWnVncmxpbFZSYkNsTUhSWUtkYjd1VDNwYUZjeWJXYk9adE85ZS9UcFYxalVEM0Z1Ni9ZNURhM0NSelJaMDdIN3lmd1ZZSHU3V0RTTFBBK1BnOGJjTjM4dmJOM1RpdC9iemp0azA0bG9ZV1c4UHUzYmNRMTEyNnR1M216djRRODlQVFZJTzlQSEQvN2NUMUs5Y0Mwa01wM243L3UrZ0xWNW1ZbUVSTHBtbTF3ZGRzdWpiZHpzNytPTDZaNHE0SDcrZUJPN1lRRFZpa0I3ZXpvVE5CLzQ1N3VYMGd5TVRFSklRVDJNdXN3TzRyalhpcWs3WGRLZXlBamJWWU5WMWpjUmhMMTdHREFlTEpObUloRS9DcFZVcE1USXhUYlNwTVE2T1NMOUc0S0c3VURZdDRQRVlzRmtLN3FCM0tyVk50TmlpVTZ1QTFLTmQwb21HUHlmRnhwbWF6VE0zbnFaZEwxRDBmcFJTKzc2TlFLSC9odGRzb1VheGRlUTlDZW5yRVRlUjhYYU8rdnI0TDJ5S1J5SVdmVTZrVXc4UER2UERDQ3hpR3dlN2R1OW05ZXplUFBmWVl2L3pMdjh6aHc0ZjU1Q2MvU1N3VzQ1RkhIdUhQL3V6UGVPeXh4L2o5My85OWR1N2NDVUN4V0NRV2l3SHd4Qk5QdklsM0o5N0tHbzBHbzZPanJGdTNubFJyaXRuWjJkY3RPdXI3UHBWeUFkOVhOSnROcXBVeXBXSWVUZE5vTk9yVWFoVkt4VHpCa0hQMTNCL1RZZXVXWWRvajh6UzI3RUJwSnJvWm83MHRUbnA0TStXei84elIwUXhLRllpY0h1ZTJIN2ZLdWhGaWVIZ0w2WllDN3VZZEtNMUExeU8wSlFPTVRoWnhobTVqZlFqc3FJT1ZpSkRiZjRUQ3Vydm9UQjZuM2pNSVUwYzRVV3psUFZ2WDR1UU50b1RTS0NPSTVXaTBSQ0JmdVBSeTBiWkIxc2N5ZlAyN0kyU3FVRG40Q2xzR2RxRWFaYzZjR2VQdTdpNmlaWTF3WVpRWnM0UE85amJhdTJOTXZKeWptU3hqSlFiWTBsL244SWt4bGpzWXBtdUsvTndNcHBIR05BeWNhQUs5V2FKU3pJT21FNDBuS0tzNlpWM1JiUGlnV2NTVExaaEJqM0RZSURkWEp0b2FwVHlYcGNIQ1NHVXdrc0FxanpIWERORVcxcGtwTCtRSzZZWkJzMUttNmJ2TTVRcWc2V1N5ZFp4d1c0Um1CZ0FBSUFCSlJFRlVERE5za01rcm9pMEpUQlMrQXN2U1VUNExnUTg2SVNkR1M3ek1iRUZ5Q3k4blFZKzRhWndQY0dabVppNzhmSG1CeDNlODR4MDgvL3p6K0w3UG5qMTd1T1dXVy9qb1J6L0tEMy80UXpadTNIZ2hvTm16Wnc4UFBQQUFmLzduZjg3di91N3Y4cTF2ZlF1QWtaRVJCZ1lHZVBqaGh5K2NlMzUrbmxnc2htVlpWN1RwUzEvNkVzbGs4cHJkczdqeGFackc0T0FndDkxNkt6LzYwWTg0ZHV6WXNxcXNvMERYVFRSTlhWaXgyRERNaFllaXJxTnJDNjkxWGIvNlFuNit3dk05WnM0YzRLa1h4L0dVaG1rWXVDckFiUnRjckVBQURZWFNURUtod09KcGF0U2JHclpsQVZWTTNYajlkUUtWd3ZjOTVzNGQ1cWtmamx5NGpxYzczUG51OTlLUmU1a252MzJjN25mOE5EdUJaam5ESzJNMWJ0MjVpWXdSNEpXWHp0THdvalFiRlU3dWY0NFh6MVZRNkZpR2h1dGRlWEcvMlVUcE5xYWhBejZtN1JDeUFYem1KeWRwYnRyTW5ldXJuRDEwbU5ua0VCdDcxNkNwREFjeldRclR6L0dQbzIxczNMNk45LzNNWnI3N2oxL2x6UEpHSEM5bzFtdFVteDRSYmFHV2x0SjBOT1ZSS2xiSWVZcldEZ2Q4bDh4c2hreXBRYlN0azlhSVNTMlhvN3lZWjJPRlluUWxUQ2JHSnFtWk1mbzZ1bkdhNDFTYUN2UUFyYWxXS3ZrODhkWU8zTndFbzNsRnkwQXZmdjRzMVlaTFpYcU1nbUVTU2JZUnJ1U1pkb08weEFMZ05jbm1zaEx3WElVRVBlS20wZHZieTlxMWEzbjAwVWY1K01jL1RyRll2Q1NIQitEdXUrL210My83dHpGTmt6LzRnei9BdG0yMmJkdkdYLy8xWDNQdnZmY0NNRGs1eWZUME5GdTJiS0czdDVkR28zR2h4dEgrL2ZzWkhoN21neC84SUFCZi8vclgrZktYdjh6blAvOTVYTmZsQzEvNEFoLzYwSWVXRElERTZyUmgvWHB1dmZWV3Z2ZTk3ek0rTWI3czQzUkRKK1E0S0JTV2FSSU1oZkE4RDAzVHNFeUxRREJJeUFrVENBYlJycEpucHFrS2gxNzhFVjMzM3N1ZThISG1LZ2EybStXRmd5YzVmdUJsZXU2K2x3ZXQ0eFE4bTU2dUJNWTA2RnFPMDJjeTNMcnRiUVE3c3NUWGRHRTNqcjEyWS8wcVIvYitrSzU3NythbjcyMWpwbXhnZXdWZU9qcEtQbDlsYmFLRDdYZTIwTjZkZ0hPQWFuTDZsV1BjOWN2MzBYTHNCWDZZS2FON0ZWN2FQOEtEZCswaDBuT09pbWZoNTBaNDhkamtGWmVyWkk1eE5MdU9lOTUrTitleUZTTEpUczUzVWpXejV6aFR2SjNkcVNMLzhPSXNtVnlZdCsyNWk3RUQzNkxRTU9oYXQ1bmVWQkRQVk14TmpWRjhvN0dCYnBKcWE4ZlhORXhsNHFFV1oxdHBWK3pYMHRaQnlLbFM4ejNNb0VPdFVnUWdHR3Voc3kxT2RteVVpcXVobWtYR1oyeTZPenVZbjU2bVVNNHpOV3N6ME50S3ZWSmpvdXFUU3Fjdy9DWm1ySjF3ZmhJOTBrbzhaR0diT3NXQ1J0QnFVcXlBWSt1WWdUREpjSU5zZVpubDVWY1JTZTBXSytaR0tEaDY2dFFwUHZheGozSDgrSEhXcjEvUFF3ODl4Q09QUEhMSjRvVHZlYzk3MkxwMUs1LzR4Q2NBK0x1Lyt6cysrY2xQOHBXdmZJVzFhOWN5TmpiR2IvN21iekkrUGs1M2R6ZS85VnUveGQxMzM0MVNpb2NlZW9oUGZlcFQ5UGYzOCtLTEwvSkhmL1JIZlBhem42Vzl2UjJsRkgvOHgzL01tVE5uK1BTblAwMzBOWkpMM3d4U2NQVE50MVRCMFVBZ2dHVlp5MDVnaG9VcTY1dDMzTXFwWTRmeGZaL2hiYnM0ZCtZVWhmeENJdlBneG1IeTJReXowNU8wcDdzSWhrSzg5TnpUVnoyZllRVUoyZ1lvbjBhOVJuTnh5clVWQ0dHYk9zcjNjVDBQSFk5YXd3UE5JQlFLb3VQamVqNGFIclZhODhvZUpVMG5HTEJvMU92NGFpR1JPR2lib0JUTmVwV0c2NE5oRVFyWTZKcFAzZlV4ZkpkNjAwT2hFd3dGVUc2RFJ0TmJQTGVHSFF4aUdUb29qMXExaG5lVlRqSE5NQWtHQWd2VHVCc05NUFFMN2RDdEFBSGRwMVp2NEdNUUROcjRqUnBOLytMamZKcTFHbzJyWFdBcHVrRWlrYVJSS1dDR29qVExXUnA2aU03MkZMWmZZMkpxaGdvQk91TUJTcTRCOVJMS2lST3NGY25YR29SYlVrUk5IelNZblo1YnVQWkYwOWROTzBSSFc1eTZCMEZWWXk1VHdGVVdpZFlrUmkzTGJLR09FWXlRQ3V2TTVDb28zOGRwU2RNZWFqSXhsYUhoZWloTnh6UjBsTy95RTlhQ3ZTYXVkOEZSK1RJVUsrWkdDSHF1cFNlZmZKTEhIMytjejMzdWN6enp6RE44NUNNZndYRWNJcEVJaG1HZzZ6cSs3MU1zRmttbjAzem1NNThoa1VoY3QvWkswUFBtVzZrcTY4R1FRLy9nQmpSOTRWZG5HTVpDc3VxRkt1c0dTdmtYZWlCejJRd1Q1MFpXNHRKTFVrb2pIRStTaUFSZmZXajROZVptczlUZlNORHdZMXczRkUyUWpJVmVuWFhqMTVtZnpmN0UxZDNGOVhHOWd4NFozaEppbVhidTNFbHZieSt3RUZBOC92amp0TGEyNGpqT0pkUFlmZC9uc2NjZUk1L1BYOWVnUjd4MTFhb1ZqaDdhZDcyYmNSRU5LeFFtbm9pOEdueTRCcm01SFBVVnFyUisxZXNHSGVLSkdNYjVUVjZGUWlaSGJlbVo3RUs4SmdsNmhGaW1qbzRPT2pvNkFBZ0dnNnhaczJiSi9YUmQ1MWQrNVZmZXpLWUpjVTFwbWs5K2VwVDg5T3Z2dTlMWExjNk5jM1J1K2JsUVFyd1dXYWRIQ0NHRUVLdUNCRDFDQ0NHRVdCVmtlRXNJSVc0d21xWmgyUUcwWlZSWkI0WG5lYmpONjFmN1NvaTNDZ2w2aEJEaUd0TTBiWGtMRWk2S3hPTGMvdlo3Q0FTWFUyVmRjZmJNS1E3dmUvSEhicDlTT3UyRFcraTNaM25oNkpYcjRyelZXTUZXZG03djQ5akJRK1FyYjM0d3FHa0xVOUNWWWpGd1ZTeFVhTDlzY0VYNWVKNS95YlIxVGRNV0ZveThlRGZBME1CSFd5aFhzZmozdEhDZGhYT0w1WkdnUndnaHJxR0J0UU8wSmx2WXQzOC9ycnU4eGVKTTB5VFoyb1lUZnYzcTZVb3A1dWRuZnNKVzZpVFMvYXgzL0RjVTlDaGxrT29kd0ttTk1qcDM3YXBiV3NFVS9UMDI1ODZNVTE5aWhlYkxHY0VZR3phdVkrekUwV3NhOUdoV2lQYldHTHJ5cVJTejVDc3VXQTVkYlJIbUpxZXBLUTA3bkNBWmFKSnQycXhOSjZtNUVBMW9GR3NlanQzZ3hMR0xTMkZvUkpKcG91U1p6TDVhZGQyd3duU21RalROR09IR1BGV2xrYTlBd25LWnpCYVhhaGpSbUVrNVY4RmZWbS9oNmlGQmp4QkNYRU56czNOc0h0N01PMXRhZVBiWlp5bVh5OHM2Ym1waWpGUEhYc0gzUFlhMzdlVGNtZE1VQ3psQVkzRGpKdks1REhQVFU3UXRGaVM5R2dVRUltMzBkU1V3bE12ODVBUnp4UnBLMHdnbDA2eHBpNEduaUlkdFVLQlVnTTdlRk9XNVNZbzFuMENzalRiSFpXSXljOFVETk5yV3g2MTM3aVplUElCOStCeGpjeVZTYmEwMFhZT2s0ek0xWFNHVzBKbWFuS1BwUWFLOUc3dWVZVFpYSlpoc3A3c3RqcUUxbUJvWkoxZjNTWFYxWXZwTm5FZ00yMmd5TlRKT3lRaXpmbWduZDIxM2VObXlPWE4ybEZ6bHl2bnF5ZzdUMzUwbWFCa1kra0t3cUpzV25iMHBpdE1UbEJvZXNiWXVIRGZIZEthTUdVblNIb2F4NlRJZGZWMGtRd0VLcytlWXpDNi9VcWNaQ0JPeFhhYkxBZG9qRWNMcEpCSGw0K3NHdmYwaEd0VUNZNU5aU2xhU3NBbG9PcnF1MFBTRlVpSlhoQ082amhFTW9GY3Y3UlUwZzBHY2FDdXhTQmkzQXBSS05Ba1NqUm5FMnJ2eHkzT01sVTA2RTR0VjF6V2JTTlNrVXFqZ3NWQjFQVHMxU3E0dUFaQWtNZ3NoeERWVUxCYjV6bFBmd1cwMnVmKysrMmhwYVYzV2NjcjNjWnd3NFhBTTA3UUpPUTdoY0pSd0pJcHQyUVFEQzYrRHdSQ211WFRaRTZVZzJMMkYrKzdZZ0ZrdjBkUVR2T1BkOTlJYkRlSDBidVZkdTNjUzlFdlUwZWxNdDJGcW9FaHkyejI3V2RNYUFDQzVkaHYzM0RaRVlJbnpOeHQxYWcyWFpxMUN1ZHJBQ2llNGU4L1BjdmVHRktWeWxVQnNMZmZmczROSVlHR1ZuWFc3N21iWFFBb3pFS1M5SlU2elVzVnVHK0tCZTdiakVHVHIyeDlrejUxRGFNMG0wWjd0UExoN0U0YlhwRnF0NDdwTktwVUt6U1VXSmRTRFNXNjk1MEdHMmsxSzVSS1J6bDVhYlZCNmtEWGIzOGF1L2dTK2tlUnRENzZMZDkrMWxZaHQwYkYyQjF2NlV2UnUzczFkbTFvcGxVczRpZFpsVjExZm9LR2JKZ0hMQUhSUWRjWlBqM0R5MUdsT25qbkwyWmtTcWI1K1VyYkxRa1VJaGE4VStBcmZWMWVzY0tUckp2RjRuSGcwdFBETFcrUTNxcFRyTlVxVk9uNnpScjRDMGJCaWNueU1xYmtDMDVrOGpVcUpocXRRL3VJMVdMeUdyM0FiWmFtNnZraUNIaUdFdU1ZcTFRckhUNXlnTmRWS2QxZlhNaE9VRjRhdWxQSVhxbWVyODY4WEhwWUwyNjU4Y0Y3Q2NOaTJiUnNkeVREZGF6ZlMzNVBDQ3JYUm5VNndmZnQyR3FNdnNQL2tCR2RPbnVLVlUrTzRiM0Nkd1ZvK1E3WlVwNVNiWVdxK2dPc0R6UnlIOWg5bGZHcis2cXMxdXg1MUk4RGE5ZXRwUzBSSmRMUVNCdkRxako0NnpwbXpJN3h5YXBSQVJ4ZUplcG01dVFLMVdwSHA2V25LOVN2UEdVbXRaMHVxeUFzSGp6TStQc0dCdlFlWmI0Q3Fsemx6YXB4VVZ5ZmhqaTVpMVNreWRwck85bGJXOUNhWW5NcUM3aE9LZHRMYkVtQnVlbTdaVmRjdmZNU0doVzJaQzJrMWlrdCtINXJmWkdwNkhsL3ArSTA2VTVNVGpFOW5LT2F6VEV4T01qRlRRQzAraFpVQ0t4d25VSjFnM25OSU9kcUZ3TWV3TEx4S2lWbzV4OWhNSHBSTElWOGk1RVNKUkV6Y3BrODBrY0RRZkh5bDBIVU4zMmZ4YndjQ3dRZ3Q4YVhDMXRWSGhyZUVFT0lhVzdObURXOS8rOXQ1NmNXWE9meks0V1VsTmZ2S3AxNnZvNVNQNzNrMDZqVnF0UnFhQnE3cjBtdzBxTlZxTkJzTlRQTnFYK1VhbWdZenAvZngxTXZUS0xTRlo3TWU1dllOUHJwaHNKZ21TeUJnTCtiVDFtbTZHcFpwTGlUTHZ0RWtXYy9EWGJ3L3o2dWl0QTUwWFVmaFhTamRsUnk4Zy9lK0xjbzNIMytLNmNRbU9uYTNuYjlwbXI2SGVxTjVLTDZIMGd3V3EzWmc2RUVDTnFENXpFMU40bTBhNHZaMU5VWVBIV0E2TWNTNm5qNE1QYytSdVN5WnNlL3oxWE5kYkx0MUJ3OXQyODVULy9nL0dGbDJtVFJGdlZZaVZ3cmhoQzFzdDhHU0hTcWFqaFVJRW80RWlBY2l4TUtnbVRiMXBvZGZLMU9vK1ppQkNEMnRRU2JIemxJeDQvUzNkMU1hRzZmbWdXNEVhVXVucU9TeUpOdTc4SElUbk12NXJPbnZRUlZHcVRROHl0UGo1RFNkU0xLTm1GbGtQaHNrSGpId1BaZDZNUzlWMXhkSjBDT0VFTmZRNE9BZ2Q5NXhCODg4OHl3alowZVdmWnhwbUNSYkY0YkNBc0VnOFdRTGRtRGhYK3VPNHl6VzN2S0p4dU5YRDZLOE1nZjN2c1M3ZDkvSGZkWkJaaXNtVWJQS3k0ZFBjZUx3UWZydXVvZDMrSWNwRUdLd040VXhCUnBaUmtZTGJCMitGUkpaT3RiM0VHeGVyY3E2UnlhWFo3aHZNNXZ5SnhndlhScXMxTW9Uak5XM2M5dm1iWXk1Qmh2U1llWW53Vk1ONmhXVHpvMUQ5S1RXRWJhWFNNYTlTTE5acEdHdVpXaG9pQk1uVHpKZnVqU25wNUk1enFuU2U5bDkrKzJjbWl1VFRBOFNYV3hLTTNPT2tkSnQzTlZSNFd2N1pwblBSYmpyWGJjemNlUTc1T282M2VzMjB4SFRxRlZLek05NTFONVFWNDlPSk41T3QxSEgweFIrS2JkazRyQWRDaFBUbXpTYUxwNVdvbFJyVXNDRVNvRkN6U2NRU1pEdWFDRS9NVXFwcWFFYVJjWm5BM1IydGpNM00wdXhsR055MnFTdnU1Vkd0Y3A0MlNXUmFzSFNmSWkyNE9SbUlKeWdKUklpWUdrVWNsVjByVWFwN2hDMWZPcWFUU3hVcDFDVnF1dVMxU1JXek0xZWNQU3RSZ3FPdnZtV0tqZ2FEb2V4Ylp0c05ydnM4eVJiVXd4djM4WHhWdzdpK3o1YmR0N0syVk1uS09RV3FxeXYzN1NGYkdhZTJha0pPanE3Y1NLUjE2eXlianN4b2lFTGxFZWxWS1JhZDBIVENFWVNoQU1HeWx1b2ZLNnJCc1ZLQTAyM2lNVmptSGpVbXg2YWFsSXFWWmZzZ1ZHR1RUSWFSdlBxRktvTkhDZEVyVmlpcVJhRzVLeGdtR2c0aU83VnFmazZxbDZoMHZRSlIrTUVUYWpWR3hpYW9sU3NFb2hFb0ZtbTJ2RFJ6QURSa0VHNVVNYlZERUtSS0k2bFVTbm1xUzB4RHFkYlFXS1JNSVlPeldvRlRKTktxWVRySzh4UWhJanBVeWlWOFRDSlJzSzR0U0sxcGtLM0FzUWlFUXpkcDFyTVUybThnVUttbW81bEtGemZJTkhhUWkwN3crVnhoUkdNMEJFUDBzU2tYc3FRcit1MGh3MW1DeldpeVJhaXRrTFRkVEl6YzFRdlZKdGZHTm15Z3hIYTJ5TFVtb29nTHJsY25vYXlTU1JpR00wOHMva2FSakJLcTZNeFc2aml1OTZGcXV2VE0xbHFqU2ErdnBCejVEY2JiNnlpL0RWeXZRdU95cGVoV0RFUzlOeFlKT2g1ODYxVWxmV1FFMlp3d3lZMFhVZWhNRTBMMzNNWEUxUVhlb0Y4NWVQN1BycW1rODNNTVhybTFFcGNla2xLYVFRalVhSWgrNklxNncxeXVTSk4vODE3a0NxbEVYQVdnNmdMN1dpU3p4ZHVpQWU2ZUgzWE8raVI0UzBoaExqQlZDdGxEdjBFaXcydVBKMUlvbzJlOWhqRytVZFdzMGl0V0ticHY1bmx6alZDMFJROTNVbk1DKzBvY2JKY3B1SEowSTE0ZlJMMGlCVjN2b2RCQ0hGejBEU1ArZkZUekYvbll1ZWE1cE9mR1dIL3pNajFiWWg0eTVJcDYyTEZLS1dldjk1dEVGYzRkTDBiSUlRUU53cnA2UkVyWnUvZXZYZGM3emFzaFBPNVNaSUxJNFFRTnhmcDZSRkNpSlhTc2VaNnQwQUk4Um9rNkJGQ2lCV2l0ZmYrUk1jcnBkUFdQOHkyZ2RRS3RlamE4WlhGMnMzYjZHMWRSaVg0MXpuUHdLYXQ5TGRkdlg2WUVFS0lhMlRYcmwzcS9CQ1hFRUtJbTRmMDlBZ2hoQkJpVlpDZ1J3Z2hoQkNyZ2dROVFnZ2hoRmdWSk9nUlFnZ2h4S29nUVk4UVFnZ2hWZ1VKZW9RUVFnaXhLa2pRSTRRUVFvaFZRWUllSVlRUVFxd0tFdlFJSVlRUVlsV1FvRWNJSVlRUXE0SUVQVUlJSVlSWUZTVG91UUdFUXFFZUlIRFJwaGFnL1RvMVJ3Z2hoTGdwU2RCekEranI2M3NzbVV6KzNQblgzZDNkLzdHbnArYy9YdXZySnBQSlh3SXN4M0c2QW9IQTRMVytuaEJDQ0hFOW1kZTdBVGViblR0MzFxdlY2dDZydlc5WlZzL0Jnd2Q3enI4T2hVSjM2cnJla3MxbS8zNXhVeUtWU3YwSDMvY3I4WGo4NXk0Kzl2RGh3K3NBaG9hRzlsMSszbEFvTkZ5dFZsKzVlTnU1YytjK1hLbFVYcnhhV3dZR0J2NDJtODBtWGRlTmRYWjIvazZ6Mlp5Wm1KajQvV1hlcWhCQ0NQR1dJa0hQTmVEN3ZydmNmWHQ2ZWg0Wkh4Ly8zVWdrY3E5dDJ3T080MnpUTk0wNmZmcjBubks1ZkFDZ3M3UHpQem1PY3hmQXhvMGJmN1RjYy9mMTlYM3U2TkdqTzJ6YjNyeHg0OGFubHRwbjI3WnR4NVJTNnZ6cjF0YldYd1U0ZVBCZ2VyblhFVUlJSWNRcXRIWHIxckhsdnA5SUpINTJjSER3RzRDK2FkT212YjI5dlg4NlBEeDhPQjZQdjJ0b2FPaGxJQktMeFg1Nnk1WXRwNEVPZ0owN2Q5YVdlOTBsOXJVdWZyRnIxeTRGSkM3YlIzdXQ5cThHdTNidFVvdWZqUkJDaUp1STlQU3NNTk0wMjRhR2huNjRuSDFiV2xwK05Sd08zN3BseTVhUldxMTJKSmZMUFQ0L1AvL2ZLNVhLaTZGUTZJNmhvYUVmR0lZUlAzNzgrSHVBYVlCYXJYWU1zQVlIQjc4QzRMcHU0ZXpaczc4QzBOdmIreGUyYmZjQW5EcDE2djJMKzU0WEdCNGUzbnZxMUtuMzFldjFrK2MzdHJhMi9zejgvUHdYQWFMUjZPNmVucDVIanh3NThrNGd0eEtmaHhCQ0NIR2prRVRtRlRJME5QVGkwTkRRaTY3clpsa0lKcS82MzlEUTBJdnBkUHAzVHA4Ky9Rc0hEaHdZQnRUbzZPaHZGSXZGWnlxVnlvdUJRR0NqNHpnN05FMHpORTJ6WXJIWWJpQUVjT1RJa2UzTGJkTmwrOWJuNXViK2F1M2F0VjhGZ3VjM3B0UHAvd1RZNFhCNDI4REF3RDhXQ29WL1JnSWVJWVFRUXJ5V3paczNuM3l0MTB2cDYrdjdtNDZPanY4RElCNlB2MnZkdW5WUGJ0NjgrWGhyYSt1L0J6VEhjWFlPRGc1K1k4ZU9IY1hlM3Q1SGY4SW1hdXZYci85MktCUzZDeGFHY1RadTNQaWovdjcrLzIvYnRtMXo2WFQ2RDM3Qzg5OFVaSGhMQ0NGdVRqSzh0Y0l1SHRveVRiTUZzSGZzMkpHdDFXcEhnYWFtYWVGZ01MaHA3OTY5Wmt0THl5KzB0cmIrMHZ6OC9OK3NXN2Z1bTRWQzRXc3pNek9QRmdxRjcvWDE5ZjJGVXFxUnlXUytjZXJVcVo4T0JvTUR1cTYzTERWenk3S3N0Szdyd1hxOVBuTDVlM056YzM4NU56ZjNsNHN2MVlrVEo5N3RPRTdIWW84UDU4NmQrOStHaG9hK1B6czcrNWRUVTFQLzU3WDVWSVFRUW9qclQ0S2VGWGIwNk5FN3ovKzgyTlBUbUorZi8rdFNxZlJzTnB2OVVtZG41Myt4TE9zWmdIcTlucG1lbnY2djFXcjFXTDFlLzN5bFV0a0hOQUc3VkNvOW1VZ2tmcW0zdC9lLzVYSzVmemg3OXV3SGdUTkhqeDdkc1hIanhtYzFUWFBPWDBmWDlaQlNxcjVFVzNaY3Rzbm82T2o0alhRNi9mRnNOdnRsZ0dxMWVuUjBkUFIvN2U3dS9xK1pUT2FMcnpYRi9XYTFjK2ZPKzRFOVMyei92eTU2K2R6ZXZYdi80YzFybFJCQ2lKVW1RYzhLVzZLbmg3bTV1VThNREF6OHErZDUyWmFXbGw4NGZQancyd0RLNWZLM3krWHl0NEZBTkJxOU5ScU4zdTc3ZmdGb3oyUXkveU9UeWZ3OTBCR1B4eS9KNHdtRlF0djI3ZHNYZ1lWWlcvdjM3NDh2L2p4MWZxcjVqaDA3U2hjZkU0bEU3dXZ0N2YyL05VM1RUNTgrL1o1aXNmaHNLcFg2bnhmYjk5OXMyMTY3WWNPRzc1NDVjK2JoZkQ2LzJoN3VycVpwdjMzNXhvdTNlWjczYzVlL0w0UVE0cTFGZ3A0VmR1Yk1tWDl2V1ZaM0lCRG82Kzd1L25SZlg5L2Z6TXpNL0dHaFVQajZ1blhyL25sc2JPeC9BZVlBMHVuMDd5UVNpUTlZbHRWWHFWUmVuSjJkL1F2YnRsdGFXMXMvRWc2SGR4YUx4ZS9uY3Jtdlp6S1pKMzZTTmptT3MydjkrdlgvTWprNStVZFRVMU4vekVKdjBpVW1KaWIrZDkvM3M0T0RnMS9PWkRKL1B6SXk4a0ZneWVueE41dTllL2MrczNQbnpveW1hUzFYMmFYZ3V1NDMzdFJHQ1NHRVdIRVM5S3lRdFd2WC9xM3J1alBwZFBvUG1zM202WHE5ZmtZcFZTOFVDbC90N3U3K2M4TXcyaytjT1BFem5aMmR2eE9MeFg1K2FtcnF2NVJLcGVjTGhjSlRpOE5hL3ZselpiUFpyd09KWkRMNTNwYVdsZy8wOXZiK1AyZlBudjJsWEM3M2o4dG9TZ2d3THQ1UXFWUmVmdVdWVjdiVTYvVVRnQU1FdytGd1A2Q0E2dm45cHFhbVBsRXVsNStKeFdKN1dDVUJ6eUlYK0h2Z1AxemwvVzhmUG55NDhTYTJSd2doeERVZ1FjOEtPWDM2OUwrN2ZGc29GTnBSclZhUFpqS1p2MTNNb2ZHTHhlSVRqdVBzOUR5dnRCaUVYRTB1bTgwK2xzMW1IMk5oQWNIS1Vqc2RQSGh3elVVL2Q2ZlQ2WTkyZEhSOEpKUEpQSDd4ZnVldkZZbEVidHV3WWNQM2xGTHUzTnpjL3d0Y2tndFVMQmFmTGhhTFR5Lzd4bThlWCtVcVFZOVM2aXR2Y2x1RUVFSmNBNnQrOWQxVlNtZWhsMGVtWlM5YXQyNWRJQmFMelFDeGk3Y3JwY3JaYkRZMU1qS3ltbnEraEJEaXBpU0xFNjVPUGhMd1hPTGt5Wk4xcGRUamwyL1hOTzA3RXZBSUljVE5RWUllSVJZcHBhNll0ZWI3L21xYnlTYUVFRGN0Q1hxRVdEUXpNL005b0h6UnBtcXoyWlNnUndnaGJoSVM5QWl4YUdKaW9nSjg3YUpOM3o5OCtIRHBhdnNMSVlSNGE1R2dSNGlMK0w1L2NWN1AxNjY2b3hCQ2lMY2NDWHFFdUVpMVduMEtxQ21sR3MxbTg4dlh1ejFDQ0NGV2pnUTlRbHprMkxGalJhWFVFNXFtUFgzdzRNSHM5VzZQRUVLSWxTT0xFd3B4R2FYVWw0SDA5VzZIRUVLSWxTV0xFNG9WczJ2WHJxZUErNjUzTzhTcmxGTFA3OTI3OTQ3cjNRNGhoTGdSeVBDV1dFa1M4TnhnTkUyNy9YcTNRUWdoYmhReXZDVlczRXN2dlhTOW15Q0FXMjY1NVhvM1FRZ2hiaWpTMHlPRUVFS0lWVUdDSGlHRUVFS3NDaEwwQ0NHRUVHSlZrS0JIQ0NHRUVLdUNCRDFDQ0NHRVdCVms5cFlRUXF5UTNmZThVMTN2TmdoeEkzdjYrOSs5cnVzRFNrK1BFRUlJSVZZRkNYcUVFRUlJc1NwSTBDT0VFRUtJVlVHQ0hpR0VFRUtzQ2hMMENDR0VFR0pWa0tCSENDR0VFS3VDQkQxQ0NDR0VXQlVrNkJGQ0NDSEVxaUNMRXdvaHhBM0d0Q3lDb1JBYXI3K09tK3U2VkN2bE42RlZRcnoxU2RBalZvMkRCdy95OE1NUDg5eHp6MkhiOWhzKy9wWmJicUc5dmYwMTk1bVptZUdsbDE3NmNac29CQUNwdGc0R2g0YlJkZU4xOTgzT3ozRm83d3MvOXJWMEsweHZPc3I0eERTdWQrTXRLSzBVQkdNcDJrSk54bWJ5MTYwTmRqaEJPcVl4T3BXOUxtMFFLME9DSGlHV3liWnQvdVZmL3VVMTk3bnJycnZlcE5hSXR3cE4wd2dHZzFTcjFXVWZFNDNIV2JOMlBhYjUrbC9SZ1VEZ0p3cDZncEUwOTk4enpEOTg5VW55bGVhUGZaNXJSeWZWdDVXN2U3TDg3VGYzWGFjMmFNUTdOdkNPelRyLy9Za2ZYcHNyNkJhVzZkR29lNkF0OVBBcE5FS2hJTTE2RmQ4SUV0SWFWRnlUY0ZCUkxqY3U3R2NFSEd5dlF0VUZwWmxFZ3pxbGFtTWhXSE1peEozQStWMWZwVHhLaFFMVnhxdlhRek1JMmpwS3M4R3JVbS82MStSZXJ5Y0plb1JZcGthandaNDllMTUzSHlFdTVqZ09XN2RzNGVDaFE1VExOKzh3bEZJVzZUWGROR2ZQa0tscStDckVtc0YyTXFNamxKdlh0ZHpTamN1d0NGdFFyald4QW1IaW9RYXo5VEpXTUl6cGxpSGNRbCs2aFVvaGoyZkhTR2hGem1WOU91SXVwOHNaenZmTG1YYVFSTUNpbWNtalJ4SWs3RHFsNnNKM2tSa0lFbzFHMERVTkt4akM4T3JVbWg0b2wwYTF2QkQwTE5LdElJbTRUY01QRWpaTXhxYnozSGg5Zno4WkNYckVUYXRRS1BESUk0L3d6RFBQME5MU3d2dmYvLzRMNzUwZjZ2cll4ejdHbzQ4K2lxWnBQUExJSTV3NGNZTFBmZTV6bUtiSmYvN1AvNWwzdk9NZEY0NlJuaDd4NDlCMW5iNitQbHpQWSsvZXZYaWU5L29IQWRtNVdTcVZNbllnUUNqa2tNOHRES3NFZ2tHQ2prTStrOEUwTFZ6M1J1bWRDYkp4K3kwVVh6eERwZ29RWS92dE96Z3dQMEw1K294SzNmQjAyeUVWMHlqWGNwZHNkK0t0T09VeVpkdkdOaTM4VUFqZnREQzFBSlpSdTJSZnd3NlRDRnRFRXgwRWdpR01TQXRhT1VjcTdqRmZyR0ZwaWxxdENrb2pvQmxZYm8xS3d3WEFOQXljZUN0eHh3SkFNMnlpSVpONlU1R0l4ZkdWd1Z3bVI5MjllWHA4Sk9nUk42MC8vTU0vcEZ3dTgwLy85RThBL043di9kNFYrNXc4ZVpLdmZlMXJmT0lUbitDakgvMG83M3puTy9uR043N0JuLzdwbi9McFQzLzZRdENqbEVMWFgzK3k0M1BQUGJleU55SGU4a3FsRW9jT0gyYlh6cDFNVDA4ek9qcTZyT1BHenAzaHpJbGp0S1RhNk9qcTRjaUJ2UUMwcFR0cFMzZnh5cjZYaUVSajlLL2JjTlZ6S00yZ3RYc2RHM3FUNkkwOEIvY2ZvK2o2S0R2TThOQkdrbUViM0lXL2E2Vk0wZ05yQ1piT01qSmJJeGh2WjZETjVzU0pVZHpMeGtaOFpkQTN0Sm0rRm9kS2Zwd2pSOFpKcnR0RWIxdVN4dGE3cUlmTzBuQTIwcEZJc1dYSGJSaUhEM0o2M2lYVnM1NzFQUW4wZW80RCs0OVRVamJyaHdhbzFSVzk3UWxxcFdsZU9YQ2FtcVpoeER1NWZhZ1BUU24waUFNc0JIMUtEOUMvWVFQZHlURDF3aVFIRG8yZ1FrazJyVzBoMDR5d0poV2tPRGZLa2VNVHVKcUc3YlN6WmZ0YWdsNk5NOGVPTXBtcllzVzYyTDZsRDl0ck1ucnFHS056SmE0Yy93RVZidU8yNFFGc1hVTXpJOEJDVDEyNmZ6MjI1dFBSbGtLcnpuSG81QnpyaGpZUUNUWTR1ZmNWWm1vL2VTQ3FvY2pQejVFSk8xaGVFMTk1RkNzNTlFQVNKeHlocThOZ1BqT0w1c1JJeG9KVXkwWFFUTnh5QWMyd1NiVWt5RmZuYVdsSm9yazFmRi9ETWsxTXpjSldHcnBwRTdNOEpzc0d0clVROU9pbWlXRWFVSytSelpVd1RaTmxmTzI5cFVqUUkyNUttVXlHSC96Z0IzenhpMThrbFVvQjhPRVBmNWpmK0kzZnVHUy9YL3pGWDhSeEhON3pudmZ3eEJOUDhQREREK000RHU5Kzk3djU2bGUvaXVkNUdJWkJ0VnJGY1J3QTN2dmU5MTcxdXFGUWlLOTg1U3ZYN3NiRVc0NVNpcE1uVDlMZDFjVzJiZHVZbTV0YlZuNlA1M29vcFZEcTFmTXMvQUFvdGZBZUN6bERWeFA2VStrdEFBQVFDRWxFUVZSbzdlUFd6ZjI0MVFyUnJpRzIxMG84ZDNpTStNQTJ0cStOTVRsZnByVzdsNWhWQW16V0RHMG5NVDdMeUd3TnA3V2JIWnVqbkQweGludlplYTFvQzUySk1JWVJaR2pITGtyVFdTcTZnYUZyR0lhSlllZ1lob0d1YVJpbWlhNXBCRkpydUhWNERjMXFoVmpYSnJiWFNyeHdzc2JXdSs3Qm56ek9mTUZnZUdjbmhiRkpUcFIwTm02N2xiWHhMQk1sazNSZkQvYlVPQXFJOTI1a2MxK0tVdFdqYzlOV21yazhaMnB0M0w3N2JzNmRQSW1yb215OEs4WDArQnhUS3NLdVhUdEp4ZW9VaWladExSRW1heWFidHc3VEhxelIwSlBjZXF0Ri90dlBVN2dzaVZ1WlFkWnR2WjBOYlNVbUNvcU92bjZDaGNNQTlHNjZuWFgyRE9ONXhacWhBVktwS2FxK1RxSXpUYVNjNFY4UExDK3dCUWhFV3VpMXdoaG1rSURsRVF3MXNNTWhxbVZBZWVUekJUcmJVK2oxQWpQbEJrWlVROWMwd3ZFV0dzVlpTc29qTnpmTjFIejUxUndmTzBoM1J3djRMdG5aS1RRN1FzVFdLUmR5S0Y5aDJpYjF3anp6dFFhRmFoT0RDS1g1TEY0Z1NtOUhtUEd4YVpxbVEwdWdTYlZ4OC9UeWdBUTk0aVkxUFQwTlFGOWYzNFZ0a1Vqa2l2MFNpUVRBaFlEbWZJQVVDQVFBTGdROXhXS1JXQ3dHd0JOUFBISHRHaTV1U28xR2c3MTc5M0gvL2ZleGVYZ3plL2U5L2pCWGEzc0hMVzF0QklJaFFvNURJQmdFSUJoeUNEbGg3RUFBeTdJeEYvK1Zmam1sRERvSDFtSE9IZVM3TDA4UzZydUZuOW8xUVB4a2lXMWIraGc1OEMxK2VDSkR6K1o3NkxrdDlzWnVTRFU0YytnbFprcUtXL2I4REQycEtOODllcENSalYwVTkvMGJCeWMxZk9XeWZsT0VBeTgreDltY3ljQWRnMmd6Qi9pM2ZWTTRhMjdqM1RzR09ITG1DQmdHNWJFVGZILy9ERytMdjVjMTNTMU1UY2NZYnZmNC9yZWVacUlTWktmZHhXWWRVQUVHMXExaDlzUVBlUDUwa1lGYjd1V1dvVjRtRHRUQU5KZy9zWTk5VXlhaFg5eERPaEdoYXE5bFhidlBrLy82Yjh4V1RKSVJIU2U1aGk2bndMUGZlNTVTSU0xUC9jeHVPbVA3S0dUcmw5eGlLTkxGampVMnp6LzFMS2N5TVB6Mk51NU1McjZwNjNpWk1aNTk3Z3psQi80bjN0NGI1RXRmK1M3QjlXL25ucDRPelAzbnJ1Z2RXNHJmckpJdGxyRk5IVTM1S09YaksvOUNnR3RZRG9sSUFFM1QwSFNEY0RqQ2ZERlB5WUo4TTdhd29JRm1rR2p0SUJCK3RYZEpNMHlDV2dQTmQ4a1hTa1JhSEh4ZlVhc1VhUklnWnVxNHpUcUZjZzJsbTJBRlNiVkVtQ3RyT1BFa3lYd1pJNWxDejArVFV3M1VNdTdsclVLQ0huRlRPaC9nek16TVhQajVmQ0QwNHhnWkdXRmdZSUNISDM3NHdubm01K2VKeFdKWVN6eDB2dlNsTDVGTUpxL1lMbGF2WXFsSXM5bWtyUzMxbXIwejU5VnFGWXE1SE9Gb0RLVVVjOU5UQUVUamlRdXZBNkVReVpiVTBpY3dIUWE2TzJoRmNWL3JNTXFNRVk5QnJDVkZkNlRKZDZjWDhrZ3lFMk9VM09FM2RDOWVPVTl3K0hiMjlNU0l0a2NvbkROZWUwVWhNOHhBZHdjcHBiaXZiVFBLaWhPUCtVU0NRTDNFdWVrc3VsWW5VMnJRRVF5UlNLWXh5bU5NRk1IekcweU5UN0toQndpMnNLNm5EUzEwR3kzcndZcTBrOUJjYkhNU1ZaNWhaTGFDVWdielpZMW93Q0hkMFUxeDhnQnpKUThOajJ6Qm9LZXZoNDUwbER2dWk0Tm1rNHFseUNVTWpsMDJFOTJKZCtEVXh4bkxOZkU5amVteFVXcnh4YkVldDhybzFDeHVzMHErVUNiTEpNVktqVVloaDZzRnNPQ0szckhMS1FXV2FWSXJaSml0TmJGRGlZVkU1dmt5d1ZhZGRDQ0FvWVdJQkRXYW5vZnZOakZERWV6YTVRbFNDczlyMG1nMllQRzNvUHNLMndMZEN0SFYzazVnc2Rubi96RUhZQ2ZiQ1VjclRJelBrWjNMRWcvcktLRHFhYlMxdFZHc0ZaZ3AxQ1dSV1lpM2d0N2VYdGF1WGN1amp6N0t4ei8rY1lyRklsLzR3aGQrN1BQdDM3K2Y0ZUZoUHZqQkR3THc5YTkvblM5LytjdDgvdk9meDNWZHZ2Q0ZML0NoRDMxb3lRQklDRmo0bXd5RlFyejg4c3U0N3VzOUVpR2Z5WEQ4bFlPMGRhVHA3aHZnNktIOUFIUjI5NUx1NmVYb29mM0U0Z2tDVzNjc2ZRTERKaFRRS1U3UHNyQzh6U3lUcDB2a0NXRDRQcjd2d1RJV1A3eWNVanB0ZmNQY3RyMkh1U09uY0tNcFhuYzFJY05hYU12a0xET0Z4YmFjS3BKckFyNUg4N0pIcXg2d1VXNFRMbi9rMm1GQ3BzdmsvQ3laR2pBN3krbjhERlV2QXE3TEpYTW5OWjJBNDFETGxDN2FwbUU3RWZ4cW5wblplUUJtcHNlWW5yKzBsd2RBQzlpb1ptR3gxK1d5ejhsWE5MM0ZxZDVLNFRXYitFRFRjMUZxK2Q4QlpzQWhvbFVvWHBZRDFIUmRiTWVDaG9acEJkR3gwTFFRaGdlYWJxQzVkWHpBQU9ybEhHT1ZKalhQSUJVTE1wc3RnSzRURGdab2VoNjFhZ1ZQMTBEVENVVmkrTlU4ZFhmaGMvWGRPcjVTNE5VcFZFUDBkSFZBS1V2Rml1S1hLOVE5YjhsY3A3Y3lDWHJFVGV0UC91UlArTmpIUHNhRER6N0krdlhyZWVpaGh6aDgrUEFiUG85U2ltOSs4NXQ4NmxPZkF1REZGMS9rci83cXIvanNaeitMYmR0WWxrVW1rK0hYZi8zWCtmU25QMDAwR2wzcFd4RnZjZkY0bkowN2RuRG16QWpubHBuSUhJN0c2TzBmSkpaSUVJc242TzBmQkNEWm1pSVdUOUxiUDRnVERoTUlocFkrUWJOSnJWRW5kL1lvZTgrOCtsQTNuTFUwRFFQRE1BRVAzUWl5c0ZhblI2M2VKQkFJdm5iRFRKdjArbzE0NXc3eW83M0hHRWoycytiMWJxYnBVcS9YbVI4NXl0NnpyN1pGdDVmdXBmSXFOZlJBa0lWZ1E4ZXk3WVdFMm1xTmFyM0M2ZU9IT1RQL2F1QVlibDEvNVVsOG4yYXRoblh4NTZNVWJxVktNVFBHM3IzSFg3UEpmcldHRmdpaWF6cWdZWnBCVE9QTlhaTENyZWFabUhhSkpGSVl0U0tGY28ybUhzYXJsOUdEUGswWG5FZ0V6V3ZTcWpWb0dDRTZXMTJtY3k2bXFlR1hHK1FySG12U0NReGR4dzdZK0hxVWdLL0Fhekk5bmNGRko5YmFRWHZVb2xxdmdhb3ptNjNUbVVyVFdoOWh2bnB6OWZWSTBDTnVXb09EZzN6eGkxKzhaTnY1YWV0YnQyNjlaT1hrMTNyOTVKTlBra3dtNmUvdjU1bG5udUVqSC9rSWp1UHdxNy82cXd2Sm1ycU83L3NVaTBWKzdkZCtqYzk4NWpNWGNvV0VzQ3lMN2R1M281VGk4T0hEK1A3eUVrT2pzVGpSV0J3N0VNUnhIQWJXYndRZ0dBd1JEQzI4dGl3TDQyb0xHUHBsSm1ZcjNENjBsUU5qTDFEVU85amFDMGRHNXNqNUxmUzNKeG5QejlHMWJqMXh3d01hbEtzTlltM3RCUFE1Mm5yNmlWanpWNTVYMXdrNEVacHpXV3JCTkp2V3RGQlpIRG5XZEgweGFGb0liQXpEeERRdDhFdU16MWU1ZFdpWVF4TXZVOUxUYk9uMU9YSnU2UWRxdFR5RjBicWRYbWN2WTI2UWdjRzFCQ3JUMEp4am9oQmdVMzhuSS9QbkNNUjc2VXNVR1M4dGNSTFZaSFo2Z3R0MmJpRWRPY2RrTTg1QXE4Vjhab3pnNW1IV3hJOHhVZ3l4Y2JDVGtaR3pOQzViaUs5ZW5zWlA3S1kzOWhJbkN4cHJObTRrcUI5Y3htOXU1UVFqQ2RwYW9saUJJTHFWd0xScWxIMk44bXdEM1FGZkQ1S01CeWtXTENKYWc1RmNGcy9TYVdsUEViUEJyOVNvMnlHMGVwNlNrU1JlbjZab0pBZzJjMVNOS0tHQWlabnNKS3JLWkRKRnlnMW9pZGswU2ptbU5ZMk9qaTdxazFPVTZzdGJadUd0UUlJZUlWN0h6cDA3NmUzdEJSWktVVHorK09PMHRyYmlPTTRsMDloOTMrZXh4eDRqbjg5TDBDTXVDSWZEZEhWMjhhTWYvWWhDb2JEczQzS1plU1pHejVKb2FhV3RvNU1UUnc0QkN3bk9yVzN0SEQ5OGtIQWtTay8vd0pMSGE1ckh1YVA3MlBEQUEvejhRd00wYWtYMlB2c3N2bGZrME41RHZQT09QZlR0cWxITzVTazJBbWlhWXZMNFVlcnZ1NGNQL1B3QVJSZVdmTmE1TmM2ZVBNRzIyeDdnbHdlelpQUG5GMXlzY21vOHovdmUrWFBZejMrUDd4MmE1OVEwM1B2dTk1RjQ1bDg1ZW1RZkcrKy9qNTkvYUIzMVdwRzl6ejREQkphNEFKVG56M0YwYWhzUHZ2OERGS3ROcW8wcEdqNW9XbzJqQnc3d250MzM4Ty9XMWFubXAvamgweis4eW1sOGN1T3ZzTC8zQVg3Ni9iOUF1VkxqMEV0UGMyN2lORWZtaHZpcDkvMENoVnFUOFdQN09MM0VPalMxd2lRSHpwUzRlOC9Qc3JQZXBGd2VwNzdpMDdkMVdycjdTSFQ0NklhSnFmdWsyancwdzhMTmxtbFVDc3pNMWdnbjJqQnE4K1RyT3Nsa2lFeFZFVVhEaVNiUXFqbHFmblJock10dFVQU0NKRzNGYk40bG1YQ1lkQlhWUW82Y0hjVDJjK1ROSUY0dFJ6RVFJS0tna3ArbjJxeFFiWGlZZ1JpR0FTaWZjaUhMbEYvSHZZblc2SUVmWjBCWGlLdll0V3VYQXFUMjFBM2lsbHR1QWVEbGwxK1cvOC9mSkx2dmVlY1ZYUmUyYmRQVjFjWFkyTml5Y25rQTFtL2FqS1liSEQ5OGdMYU9UcnI3K3RuM3dzSWFVSjA5dmFTNys5ajdvMmVJSlpJTWJkbk84MDkvYitrVGFRYko5aTZTamdsZWxmR3hhZXErd3JBZDB1bDJBb1pHSlo5QnR5MW1adVp4ZllPMm5tNmlwcUpTTFlQdk1UT1R4YjhzcjBNUGhPbnFTR0dyR3BteWoxNHZrQ25WTUNJdHJHbFBVTTVOTVpXdEVvcTMwNWtNVVpnYlo3NmlhR252SWhFeXdhMHdQajVEWFptMHBWc3B6YzlRYmZnNGlSUmhyOHhjb1VJZzBVWm5Td1RsZVpSS0pReXR5ZlI4Q2MyMDZVaW5jU3dEdDVabmZHSWVaVG1rVXc3VE0vTjRTaU9XNmtBcnpwT3ZOYkdqS1hwU1VmQWFURTlQVWE1N0JHTXB1bHFqb0Z5eXM5TmtTL1VsYzFmc2FBdGRyVEUwNVZNcTVEQU1tSm9yRUd0cGcycVdRdFVsRkU4UjF5dE1aOHBvd1NodEVaM1p1ZndWbjlubGxBTER0SW1FZytpWDdhcUg0clNvSEJrOVFUb2V3clNEYUY2ZGhnOXVzWXpuT0FSVWhiTm5aL0ZVZzRhUlpOUGFOdkFWYUFiMTNEaW5waXFFTElVYmFpZmxUNU8xMG5Tb0dlYU5McnFpQ2lNUVluYjBOSE5sRjZYcHhOcDY2RXVHeU0rUE1qWmJ2bWE1UEU5Ly83dlg5ZnRJdmd6RmlwR2c1OFlpUWMrYmI2bWdCN2d3QkxwYzY0WTIwenN3U0NHYklSUU9FNDdFbUp1ZUJNQ0pSQWxIbzh4T1RtQUhBaGlteGROUFBia3lOeUJ1RElaRlNQZnhqQUJCKytJMGNVV3oza1MzYlRTdlFhbGNBMDFEYVFhUmNBaGpNWHBxVnN0VUY0ZnJOTVBHb29HcjJWaXFnYXNGQ05vNm1xNVJxMVJ3L1lWMGNTdmc0Tmc2dFdxWmhudnQ4bml1ZDlBancxdENDSEdOdlpHQUJ5Q2Z5eERMSkZCQXBWeW1WcTB1ekxJQnlxVWkxVW9aWHlucXRUcmwwdXcxYVBFQ3BVQTNERXpqMVhFZDVYdTQ3czB6cTBjcDBEUWQwN3BvMnIzeWNWM3YrazNYOXBwVVBhQlpvVkZiNHYzNllqTDQ0dTlBVXg3bDBsS0pUYUM4eHVLc3RzWmlwbFdkOG1VZGpocmcxaXNVcnB6RWR0T1JvRWNJSVc0d21kbFpTc3ZNLzFsdUxhOGZqMFgvdHJ1NGZWTW41bUpJVUo0OXpwUGZlb21sbnNWdlZiSDJJZTYvZnl2TzRqMnEyaXpmL2RhL01WbVNBc0kzR3dsNmhCRGlCdU41THRYSzh2Si9yaTJYeVpNSCtON2tzUXNkTzE2andzM1dJVkRPbnVYcDc4eGpuTy9xOFpwa0tqZEtJVmV4a2lUb0VVSUlzU1JOVTlSS09XcVhqNXpjSkVOYnNIQXJYclBNN0hUNTlYY1diM2szV2YxVUlZUVFRb2lsU1UrUEVFS3NrT3M5TTBVSThkcWtwMGNJSVlRUXE0SUVQVUlJSVlSWUZTVG9FVUlJSWNTcUlFR1BFRUlJSVZZRkNYcUVFRUlJc1NwSTBDT0VFRUtJVlVHbXJJc1ZkNzdRcFJCQ0NIRWprWjRlc1dLVVVzOWY3emFJS3h5NjNnMF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HhITDkveU9ySzJ4SEVMU2tBQUFBQUVsRlRrU3VRbUNDIiwKCSJUaGVtZSIgOiAiIiwKCSJUeXBlIiA6ICJmbG93IiwKCSJWZXJzaW9uIiA6ICI0MSIKfQo="/>
    </extobj>
  </extobjs>
</s:customData>
</file>

<file path=customXml/itemProps2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1289</Words>
  <Application>WPS 演示</Application>
  <PresentationFormat>宽屏</PresentationFormat>
  <Paragraphs>194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14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Verdana</vt:lpstr>
      <vt:lpstr>阿里巴巴普惠体</vt:lpstr>
      <vt:lpstr>Alibaba PuHuiTi M</vt:lpstr>
      <vt:lpstr>Segoe UI Light</vt:lpstr>
      <vt:lpstr>微软雅黑 Light</vt:lpstr>
      <vt:lpstr>楷体</vt:lpstr>
      <vt:lpstr>等线</vt:lpstr>
      <vt:lpstr>Arial Unicode MS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在线教育项目汇报</vt:lpstr>
      <vt:lpstr>PowerPoint 演示文稿</vt:lpstr>
      <vt:lpstr>在线教育分析成果汇报</vt:lpstr>
      <vt:lpstr>在线教育分析成果汇报</vt:lpstr>
      <vt:lpstr>在线教育分析成果汇报</vt:lpstr>
      <vt:lpstr>在线教育分析成果汇报</vt:lpstr>
      <vt:lpstr>在线教育分析成果汇报</vt:lpstr>
      <vt:lpstr>在线教育分析成果汇报</vt:lpstr>
      <vt:lpstr>在线教育分析成果汇报</vt:lpstr>
      <vt:lpstr>在线教育分析成果汇报</vt:lpstr>
      <vt:lpstr>在线教育分析成果汇报</vt:lpstr>
      <vt:lpstr>在线教育分析成果汇报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深圳_程康_第六组</cp:lastModifiedBy>
  <cp:revision>454</cp:revision>
  <dcterms:created xsi:type="dcterms:W3CDTF">2020-03-31T02:23:00Z</dcterms:created>
  <dcterms:modified xsi:type="dcterms:W3CDTF">2022-06-22T08:14:42Z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7F1D5DDE76B64223A73161554EB2EFC3</vt:lpwstr>
  </property>
  <property fmtid="{D5CDD505-2E9C-101B-9397-08002B2CF9AE}" pid="3" name="KSOProductBuildVer">
    <vt:lpwstr>2052-11.1.0.11744</vt:lpwstr>
  </property>
</Properties>
</file>