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i5uLppP6Yr/FRlvHa/tLnxUqZC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331BF4-C371-48E5-90C0-4C1EB06EC92B}" v="5" dt="2024-05-23T08:33:36.894"/>
  </p1510:revLst>
</p1510:revInfo>
</file>

<file path=ppt/tableStyles.xml><?xml version="1.0" encoding="utf-8"?>
<a:tblStyleLst xmlns:a="http://schemas.openxmlformats.org/drawingml/2006/main" def="{CBC05CE3-3990-43BB-A763-B745063B495A}">
  <a:tblStyle styleId="{CBC05CE3-3990-43BB-A763-B745063B495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ílek Martin Ing." userId="d3a8f2bc-5e77-45c8-a1c3-11bc8e33b7cd" providerId="ADAL" clId="{6D331BF4-C371-48E5-90C0-4C1EB06EC92B}"/>
    <pc:docChg chg="undo custSel modSld">
      <pc:chgData name="Bílek Martin Ing." userId="d3a8f2bc-5e77-45c8-a1c3-11bc8e33b7cd" providerId="ADAL" clId="{6D331BF4-C371-48E5-90C0-4C1EB06EC92B}" dt="2024-05-23T09:07:37.996" v="402" actId="1076"/>
      <pc:docMkLst>
        <pc:docMk/>
      </pc:docMkLst>
      <pc:sldChg chg="modSp mod">
        <pc:chgData name="Bílek Martin Ing." userId="d3a8f2bc-5e77-45c8-a1c3-11bc8e33b7cd" providerId="ADAL" clId="{6D331BF4-C371-48E5-90C0-4C1EB06EC92B}" dt="2024-05-23T09:07:37.996" v="402" actId="1076"/>
        <pc:sldMkLst>
          <pc:docMk/>
          <pc:sldMk cId="0" sldId="256"/>
        </pc:sldMkLst>
        <pc:spChg chg="mod">
          <ac:chgData name="Bílek Martin Ing." userId="d3a8f2bc-5e77-45c8-a1c3-11bc8e33b7cd" providerId="ADAL" clId="{6D331BF4-C371-48E5-90C0-4C1EB06EC92B}" dt="2024-05-23T09:07:37.996" v="402" actId="1076"/>
          <ac:spMkLst>
            <pc:docMk/>
            <pc:sldMk cId="0" sldId="256"/>
            <ac:spMk id="89" creationId="{00000000-0000-0000-0000-000000000000}"/>
          </ac:spMkLst>
        </pc:spChg>
        <pc:spChg chg="mod">
          <ac:chgData name="Bílek Martin Ing." userId="d3a8f2bc-5e77-45c8-a1c3-11bc8e33b7cd" providerId="ADAL" clId="{6D331BF4-C371-48E5-90C0-4C1EB06EC92B}" dt="2024-05-23T08:36:38.507" v="101" actId="1076"/>
          <ac:spMkLst>
            <pc:docMk/>
            <pc:sldMk cId="0" sldId="256"/>
            <ac:spMk id="91" creationId="{00000000-0000-0000-0000-000000000000}"/>
          </ac:spMkLst>
        </pc:spChg>
        <pc:spChg chg="mod">
          <ac:chgData name="Bílek Martin Ing." userId="d3a8f2bc-5e77-45c8-a1c3-11bc8e33b7cd" providerId="ADAL" clId="{6D331BF4-C371-48E5-90C0-4C1EB06EC92B}" dt="2024-05-23T08:33:13.155" v="66" actId="20577"/>
          <ac:spMkLst>
            <pc:docMk/>
            <pc:sldMk cId="0" sldId="256"/>
            <ac:spMk id="92" creationId="{00000000-0000-0000-0000-000000000000}"/>
          </ac:spMkLst>
        </pc:spChg>
        <pc:spChg chg="mod">
          <ac:chgData name="Bílek Martin Ing." userId="d3a8f2bc-5e77-45c8-a1c3-11bc8e33b7cd" providerId="ADAL" clId="{6D331BF4-C371-48E5-90C0-4C1EB06EC92B}" dt="2024-05-23T09:07:21.477" v="401" actId="20577"/>
          <ac:spMkLst>
            <pc:docMk/>
            <pc:sldMk cId="0" sldId="256"/>
            <ac:spMk id="93" creationId="{00000000-0000-0000-0000-000000000000}"/>
          </ac:spMkLst>
        </pc:spChg>
        <pc:graphicFrameChg chg="mod modGraphic">
          <ac:chgData name="Bílek Martin Ing." userId="d3a8f2bc-5e77-45c8-a1c3-11bc8e33b7cd" providerId="ADAL" clId="{6D331BF4-C371-48E5-90C0-4C1EB06EC92B}" dt="2024-05-23T08:37:05.314" v="106" actId="14734"/>
          <ac:graphicFrameMkLst>
            <pc:docMk/>
            <pc:sldMk cId="0" sldId="256"/>
            <ac:graphicFrameMk id="90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F7FC"/>
            </a:gs>
            <a:gs pos="74000">
              <a:srgbClr val="A9BEE4"/>
            </a:gs>
            <a:gs pos="83000">
              <a:srgbClr val="A9BEE4"/>
            </a:gs>
            <a:gs pos="100000">
              <a:srgbClr val="C5D3ED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4135B-29D7-D7C8-99CD-003FA7E20C3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6254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cs-CZ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TLP: GREEN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678375" y="328580"/>
            <a:ext cx="9144000" cy="620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Overview:</a:t>
            </a:r>
            <a:endParaRPr dirty="0"/>
          </a:p>
        </p:txBody>
      </p:sp>
      <p:graphicFrame>
        <p:nvGraphicFramePr>
          <p:cNvPr id="90" name="Google Shape;90;p1"/>
          <p:cNvGraphicFramePr/>
          <p:nvPr>
            <p:extLst>
              <p:ext uri="{D42A27DB-BD31-4B8C-83A1-F6EECF244321}">
                <p14:modId xmlns:p14="http://schemas.microsoft.com/office/powerpoint/2010/main" val="987196069"/>
              </p:ext>
            </p:extLst>
          </p:nvPr>
        </p:nvGraphicFramePr>
        <p:xfrm>
          <a:off x="678425" y="1259958"/>
          <a:ext cx="10766350" cy="2804230"/>
        </p:xfrm>
        <a:graphic>
          <a:graphicData uri="http://schemas.openxmlformats.org/drawingml/2006/table">
            <a:tbl>
              <a:tblPr firstRow="1" bandRow="1">
                <a:noFill/>
                <a:tableStyleId>{CBC05CE3-3990-43BB-A763-B745063B495A}</a:tableStyleId>
              </a:tblPr>
              <a:tblGrid>
                <a:gridCol w="2084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6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0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36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67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/>
                        <a:t>Investment channel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Total investments [mil CZK]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Total investments- Percentage [%]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1600" dirty="0"/>
                        <a:t>ROI </a:t>
                      </a:r>
                      <a:r>
                        <a:rPr lang="en-US" sz="1600" dirty="0"/>
                        <a:t>(Net profit) [%]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Diminishing point [mil CZK]</a:t>
                      </a: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online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67.33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53.34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71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3.9</a:t>
                      </a: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TV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38.93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30.84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34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sz="1600" dirty="0"/>
                        <a:t>Not </a:t>
                      </a:r>
                      <a:r>
                        <a:rPr lang="cs-CZ" sz="1600" dirty="0" err="1"/>
                        <a:t>calculated</a:t>
                      </a:r>
                      <a:r>
                        <a:rPr lang="cs-CZ" sz="1600" dirty="0"/>
                        <a:t>*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press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12.83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10.16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121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0.613</a:t>
                      </a:r>
                      <a:endParaRPr sz="16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banners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6.56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5.20</a:t>
                      </a:r>
                      <a:endParaRPr sz="16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244</a:t>
                      </a:r>
                      <a:endParaRPr sz="16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1600" dirty="0"/>
                        <a:t>Not </a:t>
                      </a:r>
                      <a:r>
                        <a:rPr lang="cs-CZ" sz="1600" dirty="0" err="1"/>
                        <a:t>calculated</a:t>
                      </a:r>
                      <a:r>
                        <a:rPr lang="cs-CZ" sz="1600" dirty="0"/>
                        <a:t>*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radio</a:t>
                      </a:r>
                      <a:endParaRPr sz="160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0.58</a:t>
                      </a:r>
                      <a:endParaRPr sz="160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0.46</a:t>
                      </a:r>
                      <a:endParaRPr sz="160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1600" dirty="0"/>
                        <a:t>N</a:t>
                      </a:r>
                      <a:r>
                        <a:rPr lang="en-US" sz="1600" dirty="0" err="1"/>
                        <a:t>ot</a:t>
                      </a:r>
                      <a:r>
                        <a:rPr lang="en-US" sz="1600" dirty="0"/>
                        <a:t> calculated*</a:t>
                      </a:r>
                      <a:endParaRPr sz="1600" dirty="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1600" dirty="0"/>
                        <a:t>Not </a:t>
                      </a:r>
                      <a:r>
                        <a:rPr lang="cs-CZ" sz="1600" dirty="0" err="1"/>
                        <a:t>calculated</a:t>
                      </a:r>
                      <a:r>
                        <a:rPr lang="cs-CZ" sz="1600" dirty="0"/>
                        <a:t>*</a:t>
                      </a:r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chemeClr val="dk1"/>
                          </a:solidFill>
                        </a:rPr>
                        <a:t>Total</a:t>
                      </a:r>
                      <a:endParaRPr sz="16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chemeClr val="dk1"/>
                          </a:solidFill>
                        </a:rPr>
                        <a:t>126</a:t>
                      </a:r>
                      <a:endParaRPr sz="16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chemeClr val="dk1"/>
                          </a:solidFill>
                        </a:rPr>
                        <a:t>100</a:t>
                      </a:r>
                      <a:endParaRPr sz="16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chemeClr val="dk1"/>
                          </a:solidFill>
                        </a:rPr>
                        <a:t>-</a:t>
                      </a:r>
                      <a:endParaRPr sz="16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</a:rPr>
                        <a:t>-</a:t>
                      </a:r>
                      <a:endParaRPr sz="1600" b="1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7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1" name="Google Shape;91;p1"/>
          <p:cNvSpPr txBox="1"/>
          <p:nvPr/>
        </p:nvSpPr>
        <p:spPr>
          <a:xfrm>
            <a:off x="678424" y="842370"/>
            <a:ext cx="9144000" cy="42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from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1800" b="1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October 2020 </a:t>
            </a: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till 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r>
            <a:r>
              <a:rPr lang="en-US" sz="1800" b="1" i="0" u="none" strike="noStrike" cap="none" baseline="30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en-US" sz="1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December 2022</a:t>
            </a:r>
            <a:endParaRPr sz="1800" dirty="0"/>
          </a:p>
        </p:txBody>
      </p:sp>
      <p:sp>
        <p:nvSpPr>
          <p:cNvPr id="92" name="Google Shape;92;p1"/>
          <p:cNvSpPr txBox="1"/>
          <p:nvPr/>
        </p:nvSpPr>
        <p:spPr>
          <a:xfrm>
            <a:off x="678426" y="4064193"/>
            <a:ext cx="9144000" cy="42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200" b="0" i="1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*not statistically significant</a:t>
            </a:r>
            <a:endParaRPr dirty="0"/>
          </a:p>
        </p:txBody>
      </p:sp>
      <p:sp>
        <p:nvSpPr>
          <p:cNvPr id="93" name="Google Shape;93;p1"/>
          <p:cNvSpPr txBox="1"/>
          <p:nvPr/>
        </p:nvSpPr>
        <p:spPr>
          <a:xfrm>
            <a:off x="678375" y="4323115"/>
            <a:ext cx="10766400" cy="223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2220"/>
              <a:buFont typeface="Arial"/>
              <a:buNone/>
            </a:pP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c</a:t>
            </a:r>
            <a:r>
              <a:rPr lang="en-US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urrent investments </a:t>
            </a:r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not </a:t>
            </a:r>
            <a:r>
              <a:rPr lang="en-US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efficient enough:</a:t>
            </a:r>
            <a:endParaRPr lang="en-US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2385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radio was not investigated as there were just a few data points and this feature was found as statistically not significant</a:t>
            </a:r>
          </a:p>
          <a:p>
            <a:pPr marL="457200" indent="-32385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Online, TV, press and banners are efficient</a:t>
            </a:r>
          </a:p>
          <a:p>
            <a:pPr marL="457200" indent="-32385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investment could be even more efficient if the one massive investment (outlier) would be lower</a:t>
            </a:r>
          </a:p>
          <a:p>
            <a:pPr marL="457200" marR="0" lvl="0" indent="-323850" algn="l" rtl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TV is the least efficient  – less money should be invested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rtl="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nvestments into banners are very efficient – keep investing low amount of money into this channel</a:t>
            </a:r>
            <a:endParaRPr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162</Words>
  <Application>Microsoft Office PowerPoint</Application>
  <PresentationFormat>Widescreen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Martin Bilek</dc:creator>
  <cp:lastModifiedBy>Bílek Martin Ing.</cp:lastModifiedBy>
  <cp:revision>1</cp:revision>
  <dcterms:created xsi:type="dcterms:W3CDTF">2024-05-19T09:33:17Z</dcterms:created>
  <dcterms:modified xsi:type="dcterms:W3CDTF">2024-05-23T09:07:40Z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b1d3de5-f378-4f1a-98b2-045b457791ed_Enabled">
    <vt:lpwstr>true</vt:lpwstr>
  </property>
  <property fmtid="{D5CDD505-2E9C-101B-9397-08002B2CF9AE}" pid="3" name="MSIP_Label_2b1d3de5-f378-4f1a-98b2-045b457791ed_SetDate">
    <vt:lpwstr>2024-05-23T08:31:17Z</vt:lpwstr>
  </property>
  <property fmtid="{D5CDD505-2E9C-101B-9397-08002B2CF9AE}" pid="4" name="MSIP_Label_2b1d3de5-f378-4f1a-98b2-045b457791ed_Method">
    <vt:lpwstr>Standard</vt:lpwstr>
  </property>
  <property fmtid="{D5CDD505-2E9C-101B-9397-08002B2CF9AE}" pid="5" name="MSIP_Label_2b1d3de5-f378-4f1a-98b2-045b457791ed_Name">
    <vt:lpwstr>TLP-GREEN</vt:lpwstr>
  </property>
  <property fmtid="{D5CDD505-2E9C-101B-9397-08002B2CF9AE}" pid="6" name="MSIP_Label_2b1d3de5-f378-4f1a-98b2-045b457791ed_SiteId">
    <vt:lpwstr>63bc9307-946b-4c36-9003-abc36ab892f7</vt:lpwstr>
  </property>
  <property fmtid="{D5CDD505-2E9C-101B-9397-08002B2CF9AE}" pid="7" name="MSIP_Label_2b1d3de5-f378-4f1a-98b2-045b457791ed_ActionId">
    <vt:lpwstr>82deaec2-52d3-42ff-a494-f403ca05373c</vt:lpwstr>
  </property>
  <property fmtid="{D5CDD505-2E9C-101B-9397-08002B2CF9AE}" pid="8" name="MSIP_Label_2b1d3de5-f378-4f1a-98b2-045b457791ed_ContentBits">
    <vt:lpwstr>1</vt:lpwstr>
  </property>
  <property fmtid="{D5CDD505-2E9C-101B-9397-08002B2CF9AE}" pid="9" name="ClassificationContentMarkingHeaderLocations">
    <vt:lpwstr>Office Theme:3</vt:lpwstr>
  </property>
  <property fmtid="{D5CDD505-2E9C-101B-9397-08002B2CF9AE}" pid="10" name="ClassificationContentMarkingHeaderText">
    <vt:lpwstr>TLP: GREEN</vt:lpwstr>
  </property>
</Properties>
</file>