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1" r:id="rId5"/>
    <p:sldId id="272" r:id="rId6"/>
    <p:sldId id="280" r:id="rId7"/>
    <p:sldId id="274" r:id="rId8"/>
    <p:sldId id="275" r:id="rId9"/>
    <p:sldId id="276" r:id="rId10"/>
    <p:sldId id="277" r:id="rId11"/>
    <p:sldId id="278" r:id="rId12"/>
    <p:sldId id="299" r:id="rId13"/>
    <p:sldId id="300" r:id="rId14"/>
    <p:sldId id="301" r:id="rId15"/>
    <p:sldId id="302" r:id="rId16"/>
    <p:sldId id="303" r:id="rId17"/>
    <p:sldId id="318" r:id="rId18"/>
    <p:sldId id="4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26723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microsoft.com/en-us/download/details.aspx?id=34595"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ka.ms/MVA-Voucher"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Installing PowerShell – Windows Management Framework</a:t>
            </a:r>
            <a:br>
              <a:rPr lang="en-GB" dirty="0"/>
            </a:br>
            <a:endParaRPr lang="en-US" dirty="0"/>
          </a:p>
        </p:txBody>
      </p:sp>
      <p:sp>
        <p:nvSpPr>
          <p:cNvPr id="3" name="Content Placeholder 2"/>
          <p:cNvSpPr>
            <a:spLocks noGrp="1"/>
          </p:cNvSpPr>
          <p:nvPr>
            <p:ph sz="quarter" idx="10"/>
          </p:nvPr>
        </p:nvSpPr>
        <p:spPr>
          <a:xfrm>
            <a:off x="405597" y="1767695"/>
            <a:ext cx="11525250" cy="4726945"/>
          </a:xfrm>
        </p:spPr>
        <p:txBody>
          <a:bodyPr/>
          <a:lstStyle/>
          <a:p>
            <a:r>
              <a:rPr lang="en-US" dirty="0"/>
              <a:t>PowerShell V3 – Windows 8 and Server </a:t>
            </a:r>
            <a:r>
              <a:rPr lang="en-US" dirty="0" smtClean="0"/>
              <a:t>2012</a:t>
            </a:r>
          </a:p>
          <a:p>
            <a:r>
              <a:rPr lang="en-US" dirty="0" smtClean="0"/>
              <a:t>PowerShell V2 – Windows 7 and Server 2008</a:t>
            </a:r>
          </a:p>
          <a:p>
            <a:r>
              <a:rPr lang="en-US" dirty="0" smtClean="0"/>
              <a:t>Download the Windows Management Framework 3.0 at</a:t>
            </a:r>
          </a:p>
          <a:p>
            <a:r>
              <a:rPr lang="en-US" dirty="0">
                <a:hlinkClick r:id="rId2"/>
              </a:rPr>
              <a:t>http://www.microsoft.com/en-us/download/details.aspx?id=</a:t>
            </a:r>
            <a:r>
              <a:rPr lang="en-US" dirty="0" smtClean="0">
                <a:hlinkClick r:id="rId2"/>
              </a:rPr>
              <a:t>34595</a:t>
            </a:r>
            <a:endParaRPr lang="en-US" dirty="0" smtClean="0"/>
          </a:p>
          <a:p>
            <a:r>
              <a:rPr lang="en-US" dirty="0" smtClean="0"/>
              <a:t>Windows XP and Server 2003 can run V2</a:t>
            </a:r>
            <a:endParaRPr lang="en-US" dirty="0"/>
          </a:p>
        </p:txBody>
      </p:sp>
    </p:spTree>
    <p:extLst>
      <p:ext uri="{BB962C8B-B14F-4D97-AF65-F5344CB8AC3E}">
        <p14:creationId xmlns:p14="http://schemas.microsoft.com/office/powerpoint/2010/main" val="419012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win8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259" y="3514811"/>
            <a:ext cx="4043151" cy="3107052"/>
          </a:xfrm>
          <a:prstGeom prst="rect">
            <a:avLst/>
          </a:prstGeom>
        </p:spPr>
      </p:pic>
      <p:sp>
        <p:nvSpPr>
          <p:cNvPr id="2" name="Title 1"/>
          <p:cNvSpPr>
            <a:spLocks noGrp="1"/>
          </p:cNvSpPr>
          <p:nvPr>
            <p:ph type="title"/>
          </p:nvPr>
        </p:nvSpPr>
        <p:spPr/>
        <p:txBody>
          <a:bodyPr>
            <a:normAutofit fontScale="90000"/>
          </a:bodyPr>
          <a:lstStyle/>
          <a:p>
            <a:r>
              <a:rPr lang="en-GB" dirty="0"/>
              <a:t>Launching PowerShell for the </a:t>
            </a:r>
            <a:r>
              <a:rPr lang="en-GB" dirty="0" smtClean="0"/>
              <a:t>Administrator</a:t>
            </a:r>
            <a:r>
              <a:rPr lang="en-GB" dirty="0"/>
              <a:t/>
            </a:r>
            <a:br>
              <a:rPr lang="en-GB" dirty="0"/>
            </a:br>
            <a:endParaRPr lang="en-US" dirty="0"/>
          </a:p>
        </p:txBody>
      </p:sp>
      <p:grpSp>
        <p:nvGrpSpPr>
          <p:cNvPr id="4" name="Group 3"/>
          <p:cNvGrpSpPr>
            <a:grpSpLocks/>
          </p:cNvGrpSpPr>
          <p:nvPr/>
        </p:nvGrpSpPr>
        <p:grpSpPr bwMode="auto">
          <a:xfrm>
            <a:off x="7961111" y="1951010"/>
            <a:ext cx="3939590" cy="4425784"/>
            <a:chOff x="0" y="0"/>
            <a:chExt cx="5520" cy="6392"/>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4709" t="2100" r="4776" b="6200"/>
            <a:stretch>
              <a:fillRect/>
            </a:stretch>
          </p:blipFill>
          <p:spPr bwMode="auto">
            <a:xfrm>
              <a:off x="128" y="96"/>
              <a:ext cx="5264" cy="6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0" cy="6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pic>
        <p:nvPicPr>
          <p:cNvPr id="8" name="Picture 7" descr="Win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79" y="1057993"/>
            <a:ext cx="10408203" cy="2396625"/>
          </a:xfrm>
          <a:prstGeom prst="rect">
            <a:avLst/>
          </a:prstGeom>
        </p:spPr>
      </p:pic>
    </p:spTree>
    <p:extLst>
      <p:ext uri="{BB962C8B-B14F-4D97-AF65-F5344CB8AC3E}">
        <p14:creationId xmlns:p14="http://schemas.microsoft.com/office/powerpoint/2010/main" val="376100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Customize the s</a:t>
            </a:r>
            <a:r>
              <a:rPr lang="en-GB" dirty="0" smtClean="0"/>
              <a:t>hell </a:t>
            </a:r>
            <a:r>
              <a:rPr lang="en-GB" dirty="0"/>
              <a:t>for comfort</a:t>
            </a:r>
            <a:br>
              <a:rPr lang="en-GB" dirty="0"/>
            </a:b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83" y="1379023"/>
            <a:ext cx="3583798" cy="4068095"/>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795" y="1359986"/>
            <a:ext cx="3606098" cy="409392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446" y="1353745"/>
            <a:ext cx="3581520" cy="4064462"/>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3449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Getting familiar with the shell</a:t>
            </a:r>
            <a:br>
              <a:rPr lang="en-GB" dirty="0"/>
            </a:br>
            <a:endParaRPr lang="en-US" dirty="0"/>
          </a:p>
        </p:txBody>
      </p:sp>
      <p:sp>
        <p:nvSpPr>
          <p:cNvPr id="3" name="Content Placeholder 2"/>
          <p:cNvSpPr>
            <a:spLocks noGrp="1"/>
          </p:cNvSpPr>
          <p:nvPr>
            <p:ph sz="quarter" idx="10"/>
          </p:nvPr>
        </p:nvSpPr>
        <p:spPr>
          <a:xfrm>
            <a:off x="379413" y="1011722"/>
            <a:ext cx="6349916" cy="5731705"/>
          </a:xfrm>
        </p:spPr>
        <p:txBody>
          <a:bodyPr/>
          <a:lstStyle/>
          <a:p>
            <a:r>
              <a:rPr lang="en-US" dirty="0" smtClean="0"/>
              <a:t>Cmdlets : Verb – Noun</a:t>
            </a:r>
          </a:p>
          <a:p>
            <a:r>
              <a:rPr lang="en-US" dirty="0" smtClean="0"/>
              <a:t>Native commands work!</a:t>
            </a:r>
          </a:p>
          <a:p>
            <a:r>
              <a:rPr lang="en-US" dirty="0" smtClean="0"/>
              <a:t>Examples – Ping, </a:t>
            </a:r>
            <a:r>
              <a:rPr lang="en-US" dirty="0" err="1" smtClean="0"/>
              <a:t>IPConfig</a:t>
            </a:r>
            <a:r>
              <a:rPr lang="en-US" dirty="0" smtClean="0"/>
              <a:t>, </a:t>
            </a:r>
            <a:r>
              <a:rPr lang="en-US" dirty="0" err="1" smtClean="0"/>
              <a:t>calc</a:t>
            </a:r>
            <a:r>
              <a:rPr lang="en-US" dirty="0" smtClean="0"/>
              <a:t>, notepad, </a:t>
            </a:r>
            <a:r>
              <a:rPr lang="en-US" dirty="0" err="1" smtClean="0"/>
              <a:t>mspaint</a:t>
            </a:r>
            <a:endParaRPr lang="en-US" dirty="0" smtClean="0"/>
          </a:p>
          <a:p>
            <a:r>
              <a:rPr lang="en-US" dirty="0" err="1"/>
              <a:t>cls</a:t>
            </a:r>
            <a:r>
              <a:rPr lang="en-US" dirty="0"/>
              <a:t> - Clear-Host</a:t>
            </a:r>
          </a:p>
          <a:p>
            <a:r>
              <a:rPr lang="en-US" dirty="0"/>
              <a:t>cd - Set-Location</a:t>
            </a:r>
          </a:p>
          <a:p>
            <a:r>
              <a:rPr lang="en-US" dirty="0" err="1"/>
              <a:t>dir</a:t>
            </a:r>
            <a:r>
              <a:rPr lang="en-US" dirty="0"/>
              <a:t>, </a:t>
            </a:r>
            <a:r>
              <a:rPr lang="en-US" dirty="0" err="1"/>
              <a:t>ls</a:t>
            </a:r>
            <a:r>
              <a:rPr lang="en-US" dirty="0"/>
              <a:t> - Get-</a:t>
            </a:r>
            <a:r>
              <a:rPr lang="en-US" dirty="0" err="1"/>
              <a:t>Childitem</a:t>
            </a:r>
            <a:endParaRPr lang="en-US" dirty="0"/>
          </a:p>
          <a:p>
            <a:r>
              <a:rPr lang="en-US" dirty="0"/>
              <a:t>type, cat - Get-Content</a:t>
            </a:r>
          </a:p>
          <a:p>
            <a:r>
              <a:rPr lang="en-US" dirty="0"/>
              <a:t>Copy, </a:t>
            </a:r>
            <a:r>
              <a:rPr lang="en-US" dirty="0" err="1"/>
              <a:t>cp</a:t>
            </a:r>
            <a:r>
              <a:rPr lang="en-US" dirty="0"/>
              <a:t> - Copy-item</a:t>
            </a:r>
          </a:p>
        </p:txBody>
      </p:sp>
      <p:grpSp>
        <p:nvGrpSpPr>
          <p:cNvPr id="4" name="Group 3"/>
          <p:cNvGrpSpPr>
            <a:grpSpLocks/>
          </p:cNvGrpSpPr>
          <p:nvPr/>
        </p:nvGrpSpPr>
        <p:grpSpPr bwMode="auto">
          <a:xfrm>
            <a:off x="7012292" y="838018"/>
            <a:ext cx="4744396" cy="5919111"/>
            <a:chOff x="0" y="0"/>
            <a:chExt cx="5136" cy="5824"/>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70" r="1433" b="17316"/>
            <a:stretch>
              <a:fillRect/>
            </a:stretch>
          </p:blipFill>
          <p:spPr bwMode="auto">
            <a:xfrm>
              <a:off x="128" y="107"/>
              <a:ext cx="4880" cy="54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36" cy="5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340811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571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Jeffrey Snover | </a:t>
            </a:r>
            <a:r>
              <a:rPr lang="en-US" dirty="0"/>
              <a:t>‏@</a:t>
            </a:r>
            <a:r>
              <a:rPr lang="en-US" dirty="0" err="1" smtClean="0"/>
              <a:t>jsnover</a:t>
            </a:r>
            <a:r>
              <a:rPr lang="en-US" dirty="0" smtClean="0"/>
              <a:t> </a:t>
            </a:r>
            <a:endParaRPr lang="en-US" dirty="0"/>
          </a:p>
        </p:txBody>
      </p:sp>
      <p:sp>
        <p:nvSpPr>
          <p:cNvPr id="7" name="Content Placeholder 6"/>
          <p:cNvSpPr>
            <a:spLocks noGrp="1"/>
          </p:cNvSpPr>
          <p:nvPr>
            <p:ph idx="10"/>
          </p:nvPr>
        </p:nvSpPr>
        <p:spPr>
          <a:xfrm>
            <a:off x="379413" y="1221227"/>
            <a:ext cx="11525250" cy="5260975"/>
          </a:xfrm>
        </p:spPr>
        <p:txBody>
          <a:bodyPr/>
          <a:lstStyle/>
          <a:p>
            <a:r>
              <a:rPr lang="en-US" dirty="0" smtClean="0"/>
              <a:t>Distinguished </a:t>
            </a:r>
            <a:r>
              <a:rPr lang="en-US" dirty="0"/>
              <a:t>Engineer </a:t>
            </a:r>
            <a:r>
              <a:rPr lang="en-US" dirty="0" smtClean="0"/>
              <a:t>&amp; Lead </a:t>
            </a:r>
            <a:r>
              <a:rPr lang="en-US" dirty="0"/>
              <a:t>Architect for </a:t>
            </a:r>
            <a:r>
              <a:rPr lang="en-US" dirty="0" smtClean="0"/>
              <a:t/>
            </a:r>
            <a:br>
              <a:rPr lang="en-US" dirty="0" smtClean="0"/>
            </a:br>
            <a:r>
              <a:rPr lang="en-US" dirty="0" smtClean="0"/>
              <a:t>Windows </a:t>
            </a:r>
            <a:r>
              <a:rPr lang="en-US" dirty="0"/>
              <a:t>Server &amp; System Center </a:t>
            </a:r>
            <a:r>
              <a:rPr lang="en-US" dirty="0" smtClean="0"/>
              <a:t>Division</a:t>
            </a:r>
          </a:p>
          <a:p>
            <a:pPr lvl="1"/>
            <a:r>
              <a:rPr lang="en-US" dirty="0" smtClean="0"/>
              <a:t>Inventor </a:t>
            </a:r>
            <a:r>
              <a:rPr lang="en-US" dirty="0"/>
              <a:t>of Windows </a:t>
            </a:r>
            <a:r>
              <a:rPr lang="en-US" dirty="0" smtClean="0"/>
              <a:t>PowerShell</a:t>
            </a:r>
          </a:p>
          <a:p>
            <a:pPr lvl="1"/>
            <a:r>
              <a:rPr lang="en-US" dirty="0" smtClean="0"/>
              <a:t>Responsible </a:t>
            </a:r>
            <a:r>
              <a:rPr lang="en-US" dirty="0"/>
              <a:t>for setting </a:t>
            </a:r>
            <a:r>
              <a:rPr lang="en-US" dirty="0" smtClean="0"/>
              <a:t>long </a:t>
            </a:r>
            <a:r>
              <a:rPr lang="en-US" dirty="0"/>
              <a:t>term technical vision for these products and running the technology planning for the </a:t>
            </a:r>
            <a:r>
              <a:rPr lang="en-US" dirty="0" smtClean="0"/>
              <a:t>releases</a:t>
            </a:r>
          </a:p>
          <a:p>
            <a:r>
              <a:rPr lang="en-US" dirty="0" smtClean="0"/>
              <a:t>Over </a:t>
            </a:r>
            <a:r>
              <a:rPr lang="en-US" dirty="0"/>
              <a:t>30 years of industry experience </a:t>
            </a:r>
            <a:endParaRPr lang="en-US" dirty="0" smtClean="0"/>
          </a:p>
          <a:p>
            <a:pPr lvl="1"/>
            <a:r>
              <a:rPr lang="en-US" dirty="0" smtClean="0"/>
              <a:t>Microsoft, Tivoli, </a:t>
            </a:r>
            <a:r>
              <a:rPr lang="en-US" dirty="0" err="1" smtClean="0"/>
              <a:t>NetView</a:t>
            </a:r>
            <a:r>
              <a:rPr lang="en-US" dirty="0"/>
              <a:t>, </a:t>
            </a:r>
            <a:r>
              <a:rPr lang="en-US" dirty="0" smtClean="0"/>
              <a:t>DEC</a:t>
            </a:r>
          </a:p>
          <a:p>
            <a:pPr lvl="1"/>
            <a:r>
              <a:rPr lang="en-US" dirty="0" smtClean="0"/>
              <a:t>Held 8 </a:t>
            </a:r>
            <a:r>
              <a:rPr lang="en-US" dirty="0"/>
              <a:t>patents prior to joining Microsoft, and has registered 30 </a:t>
            </a:r>
            <a:r>
              <a:rPr lang="en-US" dirty="0" smtClean="0"/>
              <a:t>since</a:t>
            </a:r>
            <a:r>
              <a:rPr lang="en-US" dirty="0"/>
              <a:t>. </a:t>
            </a:r>
            <a:endParaRPr lang="en-US" dirty="0" smtClean="0"/>
          </a:p>
          <a:p>
            <a:pPr lvl="1"/>
            <a:r>
              <a:rPr lang="en-US" dirty="0" smtClean="0"/>
              <a:t>Frequent </a:t>
            </a:r>
            <a:r>
              <a:rPr lang="en-US" dirty="0"/>
              <a:t>speaker at industry and research conferences on a variety of management and language topics</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Jason Helmick | </a:t>
            </a:r>
            <a:r>
              <a:rPr lang="en-US" dirty="0"/>
              <a:t>‏@</a:t>
            </a:r>
            <a:r>
              <a:rPr lang="en-US" dirty="0" err="1" smtClean="0"/>
              <a:t>theJasonHelmick</a:t>
            </a:r>
            <a:endParaRPr lang="en-US" dirty="0"/>
          </a:p>
        </p:txBody>
      </p:sp>
      <p:sp>
        <p:nvSpPr>
          <p:cNvPr id="7" name="Content Placeholder 6"/>
          <p:cNvSpPr>
            <a:spLocks noGrp="1"/>
          </p:cNvSpPr>
          <p:nvPr>
            <p:ph idx="10"/>
          </p:nvPr>
        </p:nvSpPr>
        <p:spPr>
          <a:xfrm>
            <a:off x="261583" y="1548577"/>
            <a:ext cx="11525250" cy="5116285"/>
          </a:xfrm>
        </p:spPr>
        <p:txBody>
          <a:bodyPr/>
          <a:lstStyle/>
          <a:p>
            <a:r>
              <a:rPr lang="en-US" dirty="0"/>
              <a:t>Senior </a:t>
            </a:r>
            <a:r>
              <a:rPr lang="en-US" dirty="0" smtClean="0"/>
              <a:t>Technologist, Concentrated Technology</a:t>
            </a:r>
          </a:p>
          <a:p>
            <a:pPr lvl="1"/>
            <a:r>
              <a:rPr lang="en-US" dirty="0" smtClean="0"/>
              <a:t>Board member and CFO – </a:t>
            </a:r>
            <a:r>
              <a:rPr lang="en-US" dirty="0" err="1" smtClean="0"/>
              <a:t>PowerShell.Org</a:t>
            </a:r>
            <a:endParaRPr lang="en-US" dirty="0" smtClean="0"/>
          </a:p>
          <a:p>
            <a:pPr lvl="1"/>
            <a:r>
              <a:rPr lang="en-US" dirty="0" smtClean="0"/>
              <a:t>Author “Learn Windows IIS  in a Month of Lunches”</a:t>
            </a:r>
          </a:p>
          <a:p>
            <a:pPr lvl="1"/>
            <a:r>
              <a:rPr lang="en-US" dirty="0" smtClean="0"/>
              <a:t>Contributing author “PowerShell Deep Dives”</a:t>
            </a:r>
          </a:p>
          <a:p>
            <a:r>
              <a:rPr lang="en-US" dirty="0" smtClean="0"/>
              <a:t>25 year IT veteran</a:t>
            </a:r>
          </a:p>
          <a:p>
            <a:pPr lvl="1"/>
            <a:r>
              <a:rPr lang="en-US" dirty="0" smtClean="0"/>
              <a:t> Speaker at a variety of industry conferences</a:t>
            </a:r>
          </a:p>
          <a:p>
            <a:pPr lvl="1"/>
            <a:r>
              <a:rPr lang="en-US" dirty="0"/>
              <a:t> </a:t>
            </a:r>
            <a:r>
              <a:rPr lang="en-US" dirty="0" smtClean="0"/>
              <a:t>Teaches PowerShell for the IT pro to maximize management and automation</a:t>
            </a:r>
          </a:p>
          <a:p>
            <a:pPr lvl="1"/>
            <a:r>
              <a:rPr lang="en-US" dirty="0"/>
              <a:t> </a:t>
            </a:r>
            <a:r>
              <a:rPr lang="en-US" dirty="0" smtClean="0"/>
              <a:t>Frequent contributor to TechNet Magazine and other industry publications</a:t>
            </a:r>
            <a:endParaRPr lang="en-US" dirty="0"/>
          </a:p>
        </p:txBody>
      </p:sp>
      <p:pic>
        <p:nvPicPr>
          <p:cNvPr id="4" name="Picture 3" descr="Jason-Helmick.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2697" y="851113"/>
            <a:ext cx="2038728" cy="2441320"/>
          </a:xfrm>
          <a:prstGeom prst="rect">
            <a:avLst/>
          </a:prstGeom>
        </p:spPr>
      </p:pic>
    </p:spTree>
    <p:extLst>
      <p:ext uri="{BB962C8B-B14F-4D97-AF65-F5344CB8AC3E}">
        <p14:creationId xmlns:p14="http://schemas.microsoft.com/office/powerpoint/2010/main" val="26438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2761589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79514" y="2175933"/>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Tailored for the IT pro that needs to improve management and automation</a:t>
            </a:r>
          </a:p>
          <a:p>
            <a:pPr lvl="1"/>
            <a:r>
              <a:rPr lang="en-US" dirty="0" smtClean="0"/>
              <a:t>Fast paced for the real world</a:t>
            </a:r>
          </a:p>
          <a:p>
            <a:r>
              <a:rPr lang="en-US" dirty="0" smtClean="0"/>
              <a:t>Suggested Prerequisites/Supporting Material</a:t>
            </a:r>
          </a:p>
          <a:p>
            <a:pPr lvl="1"/>
            <a:r>
              <a:rPr lang="en-US" dirty="0" smtClean="0"/>
              <a:t>Experience working as a Windows IT pro/Admin/Help Desk</a:t>
            </a:r>
            <a:endParaRPr lang="en-US" dirty="0"/>
          </a:p>
          <a:p>
            <a:pPr lvl="1"/>
            <a:r>
              <a:rPr lang="en-US" dirty="0" smtClean="0"/>
              <a:t>Get answers in the forums at </a:t>
            </a:r>
            <a:r>
              <a:rPr lang="en-US" dirty="0" err="1" smtClean="0"/>
              <a:t>PowerShell.Org</a:t>
            </a:r>
            <a:endParaRPr lang="en-US" dirty="0" smtClean="0"/>
          </a:p>
          <a:p>
            <a:pPr lvl="1"/>
            <a:r>
              <a:rPr lang="en-US" dirty="0" smtClean="0"/>
              <a:t>Check out “Learn Windows PowerShell 3 in a Month of Lunches” by Don Jones and Jeffery Hicks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Don’t fear the shell</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The purpose for PowerShell</a:t>
            </a:r>
          </a:p>
          <a:p>
            <a:r>
              <a:rPr lang="en-GB" dirty="0"/>
              <a:t>Installing PowerShell – Windows Management Framework</a:t>
            </a:r>
          </a:p>
          <a:p>
            <a:r>
              <a:rPr lang="en-GB" dirty="0"/>
              <a:t>Launching PowerShell for the administrator</a:t>
            </a:r>
          </a:p>
          <a:p>
            <a:r>
              <a:rPr lang="en-GB" dirty="0"/>
              <a:t>Customize the shell for comfort</a:t>
            </a:r>
          </a:p>
          <a:p>
            <a:r>
              <a:rPr lang="en-GB" dirty="0"/>
              <a:t>Getting familiar with the shell</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to PowerShell</a:t>
            </a:r>
            <a:endParaRPr lang="en-US" dirty="0"/>
          </a:p>
        </p:txBody>
      </p:sp>
      <p:sp>
        <p:nvSpPr>
          <p:cNvPr id="3" name="Content Placeholder 2"/>
          <p:cNvSpPr>
            <a:spLocks noGrp="1"/>
          </p:cNvSpPr>
          <p:nvPr>
            <p:ph sz="quarter" idx="10"/>
          </p:nvPr>
        </p:nvSpPr>
        <p:spPr>
          <a:xfrm>
            <a:off x="327045" y="4664958"/>
            <a:ext cx="11525250" cy="1829683"/>
          </a:xfrm>
        </p:spPr>
        <p:txBody>
          <a:bodyPr/>
          <a:lstStyle/>
          <a:p>
            <a:r>
              <a:rPr lang="en-US" dirty="0" smtClean="0"/>
              <a:t>Improved management and automation</a:t>
            </a:r>
          </a:p>
          <a:p>
            <a:r>
              <a:rPr lang="en-US" dirty="0" smtClean="0"/>
              <a:t>Manage real-time</a:t>
            </a:r>
          </a:p>
          <a:p>
            <a:r>
              <a:rPr lang="en-US" dirty="0" smtClean="0"/>
              <a:t>Manage large scale</a:t>
            </a:r>
            <a:endParaRPr lang="en-US" dirty="0"/>
          </a:p>
        </p:txBody>
      </p:sp>
      <p:grpSp>
        <p:nvGrpSpPr>
          <p:cNvPr id="4" name="Group 5"/>
          <p:cNvGrpSpPr>
            <a:grpSpLocks/>
          </p:cNvGrpSpPr>
          <p:nvPr/>
        </p:nvGrpSpPr>
        <p:grpSpPr bwMode="auto">
          <a:xfrm>
            <a:off x="1084751" y="1601442"/>
            <a:ext cx="4885237" cy="2549366"/>
            <a:chOff x="0" y="0"/>
            <a:chExt cx="5360" cy="260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t="16928" b="17000"/>
            <a:stretch>
              <a:fillRect/>
            </a:stretch>
          </p:blipFill>
          <p:spPr bwMode="auto">
            <a:xfrm>
              <a:off x="129" y="96"/>
              <a:ext cx="5097" cy="2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60" cy="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7" name="Group 11"/>
          <p:cNvGrpSpPr>
            <a:grpSpLocks/>
          </p:cNvGrpSpPr>
          <p:nvPr/>
        </p:nvGrpSpPr>
        <p:grpSpPr bwMode="auto">
          <a:xfrm>
            <a:off x="14249400" y="3187700"/>
            <a:ext cx="2108200" cy="901700"/>
            <a:chOff x="0" y="0"/>
            <a:chExt cx="1328" cy="568"/>
          </a:xfrm>
        </p:grpSpPr>
        <p:sp>
          <p:nvSpPr>
            <p:cNvPr id="8"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9"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a:solidFill>
                    <a:schemeClr val="tx1"/>
                  </a:solidFill>
                  <a:latin typeface="Arial Bold" charset="0"/>
                  <a:ea typeface="MS PGothic" charset="0"/>
                  <a:cs typeface="MS PGothic" charset="0"/>
                  <a:sym typeface="Arial Bold" charset="0"/>
                </a:rPr>
                <a:t>YOU</a:t>
              </a:r>
            </a:p>
          </p:txBody>
        </p:sp>
      </p:grpSp>
      <p:grpSp>
        <p:nvGrpSpPr>
          <p:cNvPr id="10" name="Group 11"/>
          <p:cNvGrpSpPr>
            <a:grpSpLocks/>
          </p:cNvGrpSpPr>
          <p:nvPr/>
        </p:nvGrpSpPr>
        <p:grpSpPr bwMode="auto">
          <a:xfrm>
            <a:off x="14401800" y="3340100"/>
            <a:ext cx="2108200" cy="901700"/>
            <a:chOff x="0" y="0"/>
            <a:chExt cx="1328" cy="568"/>
          </a:xfrm>
        </p:grpSpPr>
        <p:sp>
          <p:nvSpPr>
            <p:cNvPr id="11"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12"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a:solidFill>
                    <a:schemeClr val="tx1"/>
                  </a:solidFill>
                  <a:latin typeface="Arial Bold" charset="0"/>
                  <a:ea typeface="MS PGothic" charset="0"/>
                  <a:cs typeface="MS PGothic" charset="0"/>
                  <a:sym typeface="Arial Bold" charset="0"/>
                </a:rPr>
                <a:t>YOU</a:t>
              </a:r>
            </a:p>
          </p:txBody>
        </p:sp>
      </p:grpSp>
      <p:grpSp>
        <p:nvGrpSpPr>
          <p:cNvPr id="13" name="Group 11"/>
          <p:cNvGrpSpPr>
            <a:grpSpLocks/>
          </p:cNvGrpSpPr>
          <p:nvPr/>
        </p:nvGrpSpPr>
        <p:grpSpPr bwMode="auto">
          <a:xfrm>
            <a:off x="14554200" y="3492500"/>
            <a:ext cx="2108200" cy="901700"/>
            <a:chOff x="0" y="0"/>
            <a:chExt cx="1328" cy="568"/>
          </a:xfrm>
        </p:grpSpPr>
        <p:sp>
          <p:nvSpPr>
            <p:cNvPr id="14"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a:cs typeface="+mn-cs"/>
              </a:endParaRPr>
            </a:p>
          </p:txBody>
        </p:sp>
        <p:sp>
          <p:nvSpPr>
            <p:cNvPr id="15" name="Rectangle 10"/>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dirty="0">
                  <a:solidFill>
                    <a:schemeClr val="tx1"/>
                  </a:solidFill>
                  <a:latin typeface="Arial Bold" charset="0"/>
                  <a:ea typeface="MS PGothic" charset="0"/>
                  <a:cs typeface="MS PGothic" charset="0"/>
                  <a:sym typeface="Arial Bold" charset="0"/>
                </a:rPr>
                <a:t>YOU</a:t>
              </a:r>
            </a:p>
          </p:txBody>
        </p:sp>
      </p:grpSp>
      <p:grpSp>
        <p:nvGrpSpPr>
          <p:cNvPr id="16" name="Group 15"/>
          <p:cNvGrpSpPr>
            <a:grpSpLocks/>
          </p:cNvGrpSpPr>
          <p:nvPr/>
        </p:nvGrpSpPr>
        <p:grpSpPr bwMode="auto">
          <a:xfrm>
            <a:off x="2546223" y="1126086"/>
            <a:ext cx="1931269" cy="725825"/>
            <a:chOff x="0" y="0"/>
            <a:chExt cx="1328" cy="568"/>
          </a:xfrm>
        </p:grpSpPr>
        <p:sp>
          <p:nvSpPr>
            <p:cNvPr id="17" name="AutoShape 9"/>
            <p:cNvSpPr>
              <a:spLocks/>
            </p:cNvSpPr>
            <p:nvPr/>
          </p:nvSpPr>
          <p:spPr bwMode="auto">
            <a:xfrm>
              <a:off x="0" y="0"/>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kern="1200">
                <a:cs typeface="+mn-cs"/>
              </a:endParaRPr>
            </a:p>
          </p:txBody>
        </p:sp>
        <p:sp>
          <p:nvSpPr>
            <p:cNvPr id="18" name="Rectangle 17"/>
            <p:cNvSpPr>
              <a:spLocks/>
            </p:cNvSpPr>
            <p:nvPr/>
          </p:nvSpPr>
          <p:spPr bwMode="auto">
            <a:xfrm>
              <a:off x="67" y="8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kern="1200" dirty="0">
                  <a:solidFill>
                    <a:schemeClr val="tx1"/>
                  </a:solidFill>
                  <a:latin typeface="Arial Bold" charset="0"/>
                  <a:ea typeface="MS PGothic" charset="0"/>
                  <a:cs typeface="MS PGothic" charset="0"/>
                  <a:sym typeface="Arial Bold" charset="0"/>
                </a:rPr>
                <a:t>YOU</a:t>
              </a:r>
            </a:p>
          </p:txBody>
        </p:sp>
      </p:grpSp>
      <p:grpSp>
        <p:nvGrpSpPr>
          <p:cNvPr id="19" name="Group 8"/>
          <p:cNvGrpSpPr>
            <a:grpSpLocks/>
          </p:cNvGrpSpPr>
          <p:nvPr/>
        </p:nvGrpSpPr>
        <p:grpSpPr bwMode="auto">
          <a:xfrm>
            <a:off x="12992100" y="8229600"/>
            <a:ext cx="4699000" cy="4546600"/>
            <a:chOff x="0" y="0"/>
            <a:chExt cx="2960" cy="2864"/>
          </a:xfrm>
        </p:grpSpPr>
        <p:pic>
          <p:nvPicPr>
            <p:cNvPr id="20" name="Picture 6"/>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2" name="Group 8"/>
          <p:cNvGrpSpPr>
            <a:grpSpLocks/>
          </p:cNvGrpSpPr>
          <p:nvPr/>
        </p:nvGrpSpPr>
        <p:grpSpPr bwMode="auto">
          <a:xfrm>
            <a:off x="13144500" y="8382000"/>
            <a:ext cx="4699000" cy="4546600"/>
            <a:chOff x="0" y="0"/>
            <a:chExt cx="2960" cy="2864"/>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4"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5" name="Group 24"/>
          <p:cNvGrpSpPr>
            <a:grpSpLocks/>
          </p:cNvGrpSpPr>
          <p:nvPr/>
        </p:nvGrpSpPr>
        <p:grpSpPr bwMode="auto">
          <a:xfrm>
            <a:off x="7561204" y="1668004"/>
            <a:ext cx="3030289" cy="2810155"/>
            <a:chOff x="0" y="0"/>
            <a:chExt cx="2960" cy="2864"/>
          </a:xfrm>
        </p:grpSpPr>
        <p:pic>
          <p:nvPicPr>
            <p:cNvPr id="26" name="Picture 25"/>
            <p:cNvPicPr>
              <a:picLocks noChangeAspect="1" noChangeArrowheads="1"/>
            </p:cNvPicPr>
            <p:nvPr/>
          </p:nvPicPr>
          <p:blipFill>
            <a:blip r:embed="rId4">
              <a:extLst>
                <a:ext uri="{28A0092B-C50C-407E-A947-70E740481C1C}">
                  <a14:useLocalDpi xmlns:a14="http://schemas.microsoft.com/office/drawing/2010/main" val="0"/>
                </a:ext>
              </a:extLst>
            </a:blip>
            <a:srcRect t="18837" r="534" b="11383"/>
            <a:stretch>
              <a:fillRect/>
            </a:stretch>
          </p:blipFill>
          <p:spPr bwMode="auto">
            <a:xfrm>
              <a:off x="142" y="96"/>
              <a:ext cx="2690" cy="2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60" cy="2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grpSp>
        <p:nvGrpSpPr>
          <p:cNvPr id="28" name="Group 27"/>
          <p:cNvGrpSpPr>
            <a:grpSpLocks/>
          </p:cNvGrpSpPr>
          <p:nvPr/>
        </p:nvGrpSpPr>
        <p:grpSpPr bwMode="auto">
          <a:xfrm>
            <a:off x="7953174" y="1093514"/>
            <a:ext cx="2009899" cy="739650"/>
            <a:chOff x="6012" y="181"/>
            <a:chExt cx="1328" cy="568"/>
          </a:xfrm>
        </p:grpSpPr>
        <p:sp>
          <p:nvSpPr>
            <p:cNvPr id="29" name="AutoShape 12"/>
            <p:cNvSpPr>
              <a:spLocks/>
            </p:cNvSpPr>
            <p:nvPr/>
          </p:nvSpPr>
          <p:spPr bwMode="auto">
            <a:xfrm>
              <a:off x="6012" y="181"/>
              <a:ext cx="1328" cy="568"/>
            </a:xfrm>
            <a:prstGeom prst="roundRect">
              <a:avLst>
                <a:gd name="adj" fmla="val 21125"/>
              </a:avLst>
            </a:prstGeom>
            <a:gradFill rotWithShape="0">
              <a:gsLst>
                <a:gs pos="0">
                  <a:srgbClr val="FFFFFF"/>
                </a:gs>
                <a:gs pos="72020">
                  <a:srgbClr val="E1D6A9"/>
                </a:gs>
                <a:gs pos="100000">
                  <a:srgbClr val="C4AE53"/>
                </a:gs>
              </a:gsLst>
              <a:path path="rect">
                <a:fillToRect l="50000" t="50000" r="50000" b="50000"/>
              </a:path>
            </a:gradFill>
            <a:ln w="12700">
              <a:solidFill>
                <a:srgbClr val="4B4B4B"/>
              </a:solidFill>
              <a:miter lim="800000"/>
              <a:headEnd/>
              <a:tailEnd/>
            </a:ln>
            <a:effectLst>
              <a:outerShdw blurRad="76200" dist="101599" dir="3180003" algn="ctr" rotWithShape="0">
                <a:schemeClr val="bg2">
                  <a:alpha val="50000"/>
                </a:schemeClr>
              </a:outerShdw>
            </a:effectLst>
          </p:spPr>
          <p:txBody>
            <a:bodyPr lIns="0" tIns="0" rIns="0" bIns="0"/>
            <a:lstStyle/>
            <a:p>
              <a:pPr algn="ctr" eaLnBrk="1" hangingPunct="1">
                <a:defRPr/>
              </a:pPr>
              <a:endParaRPr lang="en-US" kern="1200">
                <a:cs typeface="+mn-cs"/>
              </a:endParaRPr>
            </a:p>
          </p:txBody>
        </p:sp>
        <p:sp>
          <p:nvSpPr>
            <p:cNvPr id="30" name="Rectangle 29"/>
            <p:cNvSpPr>
              <a:spLocks/>
            </p:cNvSpPr>
            <p:nvPr/>
          </p:nvSpPr>
          <p:spPr bwMode="auto">
            <a:xfrm>
              <a:off x="6087" y="270"/>
              <a:ext cx="1208"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algn="ctr" eaLnBrk="1" hangingPunct="1"/>
              <a:r>
                <a:rPr lang="en-US" sz="3600" kern="1200" dirty="0">
                  <a:solidFill>
                    <a:schemeClr val="tx1"/>
                  </a:solidFill>
                  <a:latin typeface="Arial Bold" charset="0"/>
                  <a:ea typeface="MS PGothic" charset="0"/>
                  <a:cs typeface="MS PGothic" charset="0"/>
                  <a:sym typeface="Arial Bold" charset="0"/>
                </a:rPr>
                <a:t>THEM</a:t>
              </a:r>
            </a:p>
          </p:txBody>
        </p:sp>
      </p:grpSp>
    </p:spTree>
    <p:extLst>
      <p:ext uri="{BB962C8B-B14F-4D97-AF65-F5344CB8AC3E}">
        <p14:creationId xmlns:p14="http://schemas.microsoft.com/office/powerpoint/2010/main" val="2820902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3604</TotalTime>
  <Words>463</Words>
  <Application>Microsoft Office PowerPoint</Application>
  <PresentationFormat>Widescreen</PresentationFormat>
  <Paragraphs>92</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MS PGothic</vt:lpstr>
      <vt:lpstr>Arial</vt:lpstr>
      <vt:lpstr>Arial Bold</vt:lpstr>
      <vt:lpstr>Calibri</vt:lpstr>
      <vt:lpstr>Segoe</vt:lpstr>
      <vt:lpstr>Segoe UI</vt:lpstr>
      <vt:lpstr>Segoe UI Light</vt:lpstr>
      <vt:lpstr>1_Office Theme</vt:lpstr>
      <vt:lpstr>Getting Started with PowerShell  Jump Start</vt:lpstr>
      <vt:lpstr>Meet Jeffrey Snover | ‏@jsnover </vt:lpstr>
      <vt:lpstr>Meet Jason Helmick | ‏@theJasonHelmick</vt:lpstr>
      <vt:lpstr>Course Topics</vt:lpstr>
      <vt:lpstr>Setting Expectations</vt:lpstr>
      <vt:lpstr>     Join the MVA Community!</vt:lpstr>
      <vt:lpstr>PowerPoint Presentation</vt:lpstr>
      <vt:lpstr>Module Overview</vt:lpstr>
      <vt:lpstr>The Purpose to PowerShell</vt:lpstr>
      <vt:lpstr>Installing PowerShell – Windows Management Framework </vt:lpstr>
      <vt:lpstr>Launching PowerShell for the Administrator </vt:lpstr>
      <vt:lpstr>Customize the shell for comfort </vt:lpstr>
      <vt:lpstr>Getting familiar with the shell </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