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7" r:id="rId5"/>
    <p:sldId id="386" r:id="rId6"/>
    <p:sldId id="288" r:id="rId7"/>
    <p:sldId id="344" r:id="rId8"/>
    <p:sldId id="336" r:id="rId9"/>
    <p:sldId id="338" r:id="rId10"/>
    <p:sldId id="339" r:id="rId11"/>
    <p:sldId id="340" r:id="rId12"/>
    <p:sldId id="342" r:id="rId13"/>
    <p:sldId id="341" r:id="rId14"/>
    <p:sldId id="343" r:id="rId15"/>
    <p:sldId id="320" r:id="rId16"/>
    <p:sldId id="3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426917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05 | Object for the Admin</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p:txBody>
          <a:bodyPr/>
          <a:lstStyle/>
          <a:p>
            <a:pPr eaLnBrk="1" hangingPunct="1"/>
            <a:r>
              <a:rPr lang="en-US">
                <a:latin typeface="Arial Bold" charset="0"/>
                <a:ea typeface="ヒラギノ角ゴ ProN W6" charset="0"/>
                <a:cs typeface="ヒラギノ角ゴ ProN W6" charset="0"/>
              </a:rPr>
              <a:t>Comparison Operators</a:t>
            </a:r>
          </a:p>
        </p:txBody>
      </p:sp>
      <p:sp>
        <p:nvSpPr>
          <p:cNvPr id="51203" name="Rectangle 2"/>
          <p:cNvSpPr>
            <a:spLocks noGrp="1" noChangeArrowheads="1"/>
          </p:cNvSpPr>
          <p:nvPr>
            <p:ph type="body" idx="4294967295"/>
          </p:nvPr>
        </p:nvSpPr>
        <p:spPr>
          <a:xfrm>
            <a:off x="449943" y="1508760"/>
            <a:ext cx="4426857" cy="2628955"/>
          </a:xfrm>
          <a:prstGeom prst="rect">
            <a:avLst/>
          </a:prstGeom>
        </p:spPr>
        <p:txBody>
          <a:bodyPr lIns="50237" tIns="25119" rIns="50237" bIns="25119"/>
          <a:lstStyle/>
          <a:p>
            <a:r>
              <a:rPr lang="en-US" sz="2400" b="0" dirty="0">
                <a:latin typeface="Arial Bold" charset="0"/>
                <a:ea typeface="ヒラギノ角ゴ ProN W6" charset="0"/>
                <a:cs typeface="ヒラギノ角ゴ ProN W6" charset="0"/>
              </a:rPr>
              <a:t>Comparison returns </a:t>
            </a:r>
            <a:r>
              <a:rPr lang="en-US" sz="2400" b="0" dirty="0" err="1">
                <a:latin typeface="Arial Bold" charset="0"/>
                <a:ea typeface="ヒラギノ角ゴ ProN W6" charset="0"/>
                <a:cs typeface="ヒラギノ角ゴ ProN W6" charset="0"/>
              </a:rPr>
              <a:t>boolean</a:t>
            </a:r>
            <a:r>
              <a:rPr lang="en-US" sz="2400" b="0" dirty="0">
                <a:latin typeface="Arial Bold" charset="0"/>
                <a:ea typeface="ヒラギノ角ゴ ProN W6" charset="0"/>
                <a:cs typeface="ヒラギノ角ゴ ProN W6" charset="0"/>
              </a:rPr>
              <a:t> True or False</a:t>
            </a:r>
          </a:p>
          <a:p>
            <a:r>
              <a:rPr lang="en-US" sz="2400" b="0" dirty="0">
                <a:latin typeface="Arial Bold" charset="0"/>
                <a:ea typeface="ヒラギノ角ゴ ProN W6" charset="0"/>
                <a:cs typeface="ヒラギノ角ゴ ProN W6" charset="0"/>
              </a:rPr>
              <a:t>Comparison can be case-sensitive using </a:t>
            </a:r>
            <a:r>
              <a:rPr lang="ja-JP" altLang="en-US" sz="2400" b="0" dirty="0">
                <a:latin typeface="Arial" charset="0"/>
                <a:ea typeface="ヒラギノ角ゴ ProN W6" charset="0"/>
                <a:cs typeface="ヒラギノ角ゴ ProN W6" charset="0"/>
              </a:rPr>
              <a:t>‘</a:t>
            </a:r>
            <a:r>
              <a:rPr lang="en-US" altLang="ja-JP" sz="2400" b="0" dirty="0">
                <a:latin typeface="Arial Bold" charset="0"/>
                <a:ea typeface="ヒラギノ角ゴ ProN W6" charset="0"/>
                <a:cs typeface="ヒラギノ角ゴ ProN W6" charset="0"/>
              </a:rPr>
              <a:t>c</a:t>
            </a:r>
            <a:r>
              <a:rPr lang="ja-JP" altLang="en-US" sz="2400" b="0" dirty="0">
                <a:latin typeface="Arial" charset="0"/>
                <a:ea typeface="ヒラギノ角ゴ ProN W6" charset="0"/>
                <a:cs typeface="ヒラギノ角ゴ ProN W6" charset="0"/>
              </a:rPr>
              <a:t>’</a:t>
            </a:r>
            <a:r>
              <a:rPr lang="en-US" altLang="ja-JP" sz="2400" b="0" dirty="0">
                <a:latin typeface="Arial Bold" charset="0"/>
                <a:ea typeface="ヒラギノ角ゴ ProN W6" charset="0"/>
                <a:cs typeface="ヒラギノ角ゴ ProN W6" charset="0"/>
              </a:rPr>
              <a:t> prefix</a:t>
            </a:r>
          </a:p>
          <a:p>
            <a:r>
              <a:rPr lang="en-US" sz="2400" b="0" dirty="0">
                <a:latin typeface="Arial Bold" charset="0"/>
                <a:ea typeface="ヒラギノ角ゴ ProN W6" charset="0"/>
                <a:cs typeface="ヒラギノ角ゴ ProN W6" charset="0"/>
              </a:rPr>
              <a:t>For complete description, see </a:t>
            </a:r>
            <a:r>
              <a:rPr lang="en-US" sz="2400" b="0" dirty="0" err="1">
                <a:latin typeface="Arial Bold" charset="0"/>
                <a:ea typeface="ヒラギノ角ゴ ProN W6" charset="0"/>
                <a:cs typeface="ヒラギノ角ゴ ProN W6" charset="0"/>
              </a:rPr>
              <a:t>About_Comparison</a:t>
            </a:r>
            <a:endParaRPr lang="en-US" sz="2400" b="0" dirty="0">
              <a:latin typeface="Arial Bold" charset="0"/>
              <a:ea typeface="ヒラギノ角ゴ ProN W6" charset="0"/>
              <a:cs typeface="ヒラギノ角ゴ ProN W6" charset="0"/>
            </a:endParaRPr>
          </a:p>
        </p:txBody>
      </p:sp>
      <p:pic>
        <p:nvPicPr>
          <p:cNvPr id="512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8743" y="1482635"/>
            <a:ext cx="6879771" cy="2338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12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256" y="4278491"/>
            <a:ext cx="10195882" cy="2019739"/>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98649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atin typeface="Arial Bold" charset="0"/>
                <a:ea typeface="ヒラギノ角ゴ ProN W6" charset="0"/>
                <a:cs typeface="ヒラギノ角ゴ ProN W6" charset="0"/>
              </a:rPr>
              <a:t>Methods – When no cmdlet exists</a:t>
            </a:r>
          </a:p>
        </p:txBody>
      </p:sp>
      <p:pic>
        <p:nvPicPr>
          <p:cNvPr id="53251" name="Picture 3" descr="foreach.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8748" y="1181035"/>
            <a:ext cx="9066913" cy="17520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3252" name="Group 7"/>
          <p:cNvGrpSpPr>
            <a:grpSpLocks/>
          </p:cNvGrpSpPr>
          <p:nvPr/>
        </p:nvGrpSpPr>
        <p:grpSpPr bwMode="auto">
          <a:xfrm>
            <a:off x="1342932" y="2474539"/>
            <a:ext cx="10374479" cy="4085572"/>
            <a:chOff x="3276600" y="4533900"/>
            <a:chExt cx="15240000" cy="647700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533900"/>
              <a:ext cx="14706600" cy="358140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6286500"/>
              <a:ext cx="14706600" cy="358140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9258300"/>
              <a:ext cx="14706600" cy="175260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10868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030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Don’t fear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The pipeline</a:t>
                      </a:r>
                      <a:r>
                        <a:rPr lang="en-US" sz="2400" baseline="0" dirty="0" smtClean="0">
                          <a:latin typeface="Segoe UI Light" panose="020B0502040204020203" pitchFamily="34" charset="0"/>
                          <a:cs typeface="Segoe UI Light" panose="020B0502040204020203" pitchFamily="34" charset="0"/>
                        </a:rPr>
                        <a:t> : Deeper</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The Help system</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The Power in the</a:t>
                      </a:r>
                      <a:r>
                        <a:rPr lang="en-US" sz="2400" baseline="0" dirty="0" smtClean="0">
                          <a:latin typeface="Segoe UI Light" panose="020B0502040204020203" pitchFamily="34" charset="0"/>
                          <a:cs typeface="Segoe UI Light" panose="020B0502040204020203" pitchFamily="34" charset="0"/>
                        </a:rPr>
                        <a:t> Shell</a:t>
                      </a:r>
                      <a:r>
                        <a:rPr lang="en-US" sz="2400" dirty="0" smtClean="0">
                          <a:latin typeface="Segoe UI Light" panose="020B0502040204020203" pitchFamily="34" charset="0"/>
                          <a:cs typeface="Segoe UI Light" panose="020B0502040204020203" pitchFamily="34" charset="0"/>
                        </a:rPr>
                        <a:t>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The pipeline : Getting connected</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Getting prepared for automation</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Extending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09 |  Automation</a:t>
                      </a:r>
                      <a:r>
                        <a:rPr lang="en-US" sz="2400" baseline="0" dirty="0" smtClean="0">
                          <a:latin typeface="Segoe UI Light" panose="020B0502040204020203" pitchFamily="34" charset="0"/>
                          <a:cs typeface="Segoe UI Light" panose="020B0502040204020203" pitchFamily="34" charset="0"/>
                        </a:rPr>
                        <a:t> in scale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Objects for the Admin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10 |  Introducing scripting and </a:t>
                      </a:r>
                      <a:r>
                        <a:rPr lang="en-US" sz="2400" dirty="0" err="1" smtClean="0">
                          <a:latin typeface="Segoe UI Light" panose="020B0502040204020203" pitchFamily="34" charset="0"/>
                          <a:cs typeface="Segoe UI Light" panose="020B0502040204020203" pitchFamily="34" charset="0"/>
                        </a:rPr>
                        <a:t>toolmaking</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
        <p:nvSpPr>
          <p:cNvPr id="3" name="Rectangle 2"/>
          <p:cNvSpPr/>
          <p:nvPr/>
        </p:nvSpPr>
        <p:spPr>
          <a:xfrm>
            <a:off x="349044" y="5215466"/>
            <a:ext cx="5792686" cy="821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7027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Object across the pipeline</a:t>
            </a:r>
          </a:p>
          <a:p>
            <a:r>
              <a:rPr lang="en-GB" dirty="0" smtClean="0"/>
              <a:t>Getting the information you need</a:t>
            </a:r>
          </a:p>
          <a:p>
            <a:r>
              <a:rPr lang="en-GB" dirty="0" smtClean="0"/>
              <a:t>Sorting Objects</a:t>
            </a:r>
          </a:p>
          <a:p>
            <a:r>
              <a:rPr lang="en-GB" dirty="0" smtClean="0"/>
              <a:t>Selecting Objects</a:t>
            </a:r>
          </a:p>
          <a:p>
            <a:r>
              <a:rPr lang="en-GB" dirty="0" smtClean="0"/>
              <a:t>Custom Properties</a:t>
            </a:r>
          </a:p>
          <a:p>
            <a:r>
              <a:rPr lang="en-GB" dirty="0" smtClean="0"/>
              <a:t>Filtering data</a:t>
            </a:r>
          </a:p>
          <a:p>
            <a:r>
              <a:rPr lang="en-GB" dirty="0" smtClean="0"/>
              <a:t>Methods – When no cmdlet exists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Object across the pipeline</a:t>
            </a:r>
            <a:br>
              <a:rPr lang="en-GB" dirty="0"/>
            </a:br>
            <a:endParaRPr lang="en-US"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 r="27371" b="1"/>
          <a:stretch/>
        </p:blipFill>
        <p:spPr bwMode="auto">
          <a:xfrm>
            <a:off x="1847687" y="1755269"/>
            <a:ext cx="8233215" cy="392152"/>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5" name="Down Arrow 4"/>
          <p:cNvSpPr/>
          <p:nvPr/>
        </p:nvSpPr>
        <p:spPr>
          <a:xfrm>
            <a:off x="8405118" y="2317644"/>
            <a:ext cx="392762" cy="53685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Down Arrow 5"/>
          <p:cNvSpPr/>
          <p:nvPr/>
        </p:nvSpPr>
        <p:spPr>
          <a:xfrm>
            <a:off x="2508976" y="2339104"/>
            <a:ext cx="392762" cy="53685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lis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208" y="3071677"/>
            <a:ext cx="5853169" cy="1262448"/>
          </a:xfrm>
          <a:prstGeom prst="rect">
            <a:avLst/>
          </a:prstGeom>
        </p:spPr>
      </p:pic>
      <p:pic>
        <p:nvPicPr>
          <p:cNvPr id="10" name="Picture 9" descr="list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6537" y="3043029"/>
            <a:ext cx="3709167" cy="2110248"/>
          </a:xfrm>
          <a:prstGeom prst="rect">
            <a:avLst/>
          </a:prstGeom>
        </p:spPr>
      </p:pic>
      <p:cxnSp>
        <p:nvCxnSpPr>
          <p:cNvPr id="8" name="Straight Arrow Connector 7"/>
          <p:cNvCxnSpPr/>
          <p:nvPr/>
        </p:nvCxnSpPr>
        <p:spPr>
          <a:xfrm>
            <a:off x="5695056" y="3496107"/>
            <a:ext cx="1453220" cy="1309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703443" y="3648507"/>
            <a:ext cx="1453220" cy="1309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716535" y="3818730"/>
            <a:ext cx="1453220" cy="1309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5991469" y="3980586"/>
            <a:ext cx="1182991" cy="836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2951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p:txBody>
          <a:bodyPr>
            <a:normAutofit/>
          </a:bodyPr>
          <a:lstStyle/>
          <a:p>
            <a:r>
              <a:rPr lang="en-US" dirty="0">
                <a:latin typeface="Arial Bold" charset="0"/>
                <a:ea typeface="ヒラギノ角ゴ ProN W6" charset="0"/>
                <a:cs typeface="ヒラギノ角ゴ ProN W6" charset="0"/>
              </a:rPr>
              <a:t> </a:t>
            </a:r>
            <a:r>
              <a:rPr lang="en-GB" dirty="0"/>
              <a:t>Getting the information you </a:t>
            </a:r>
            <a:r>
              <a:rPr lang="en-GB" dirty="0" smtClean="0"/>
              <a:t>need</a:t>
            </a:r>
            <a:endParaRPr lang="en-US" dirty="0">
              <a:latin typeface="Arial Bold" charset="0"/>
              <a:ea typeface="ヒラギノ角ゴ ProN W6" charset="0"/>
              <a:cs typeface="ヒラギノ角ゴ ProN W6" charset="0"/>
            </a:endParaRPr>
          </a:p>
        </p:txBody>
      </p:sp>
      <p:sp>
        <p:nvSpPr>
          <p:cNvPr id="46083" name="Rectangle 2"/>
          <p:cNvSpPr>
            <a:spLocks noGrp="1" noChangeArrowheads="1"/>
          </p:cNvSpPr>
          <p:nvPr>
            <p:ph type="body" idx="4294967295"/>
          </p:nvPr>
        </p:nvSpPr>
        <p:spPr>
          <a:xfrm>
            <a:off x="812800" y="1652451"/>
            <a:ext cx="4005943" cy="4200582"/>
          </a:xfrm>
          <a:prstGeom prst="rect">
            <a:avLst/>
          </a:prstGeom>
        </p:spPr>
        <p:txBody>
          <a:bodyPr lIns="50237" tIns="25119" rIns="50237" bIns="25119"/>
          <a:lstStyle/>
          <a:p>
            <a:r>
              <a:rPr lang="en-US" sz="2400" b="0" dirty="0" smtClean="0">
                <a:latin typeface="Arial Bold" charset="0"/>
                <a:ea typeface="ヒラギノ角ゴ ProN W6" charset="0"/>
                <a:cs typeface="ヒラギノ角ゴ ProN W6" charset="0"/>
              </a:rPr>
              <a:t>Get-Member (</a:t>
            </a:r>
            <a:r>
              <a:rPr lang="en-US" sz="2400" b="0" dirty="0" err="1" smtClean="0">
                <a:latin typeface="Arial Bold" charset="0"/>
                <a:ea typeface="ヒラギノ角ゴ ProN W6" charset="0"/>
                <a:cs typeface="ヒラギノ角ゴ ProN W6" charset="0"/>
              </a:rPr>
              <a:t>gm</a:t>
            </a:r>
            <a:r>
              <a:rPr lang="en-US" sz="2400" b="0" dirty="0" smtClean="0">
                <a:latin typeface="Arial Bold" charset="0"/>
                <a:ea typeface="ヒラギノ角ゴ ProN W6" charset="0"/>
                <a:cs typeface="ヒラギノ角ゴ ProN W6" charset="0"/>
              </a:rPr>
              <a:t>)</a:t>
            </a:r>
          </a:p>
          <a:p>
            <a:r>
              <a:rPr lang="en-US" sz="2400" b="0" dirty="0" err="1" smtClean="0">
                <a:latin typeface="Arial Bold" charset="0"/>
                <a:ea typeface="ヒラギノ角ゴ ProN W6" charset="0"/>
                <a:cs typeface="ヒラギノ角ゴ ProN W6" charset="0"/>
              </a:rPr>
              <a:t>TypeName</a:t>
            </a:r>
            <a:r>
              <a:rPr lang="en-US" sz="2400" b="0" dirty="0" smtClean="0">
                <a:latin typeface="Arial Bold" charset="0"/>
                <a:ea typeface="ヒラギノ角ゴ ProN W6" charset="0"/>
                <a:cs typeface="ヒラギノ角ゴ ProN W6" charset="0"/>
              </a:rPr>
              <a:t> </a:t>
            </a:r>
            <a:r>
              <a:rPr lang="en-US" sz="2400" b="0" dirty="0">
                <a:latin typeface="Arial Bold" charset="0"/>
                <a:ea typeface="ヒラギノ角ゴ ProN W6" charset="0"/>
                <a:cs typeface="ヒラギノ角ゴ ProN W6" charset="0"/>
              </a:rPr>
              <a:t>is a unique Windows assigned name</a:t>
            </a:r>
          </a:p>
          <a:p>
            <a:r>
              <a:rPr lang="en-US" sz="2400" b="0" dirty="0">
                <a:latin typeface="Arial Bold" charset="0"/>
                <a:ea typeface="ヒラギノ角ゴ ProN W6" charset="0"/>
                <a:cs typeface="ヒラギノ角ゴ ProN W6" charset="0"/>
              </a:rPr>
              <a:t>Displays the properties and methods of an object</a:t>
            </a:r>
          </a:p>
          <a:p>
            <a:r>
              <a:rPr lang="en-US" sz="2400" b="0" dirty="0">
                <a:latin typeface="Arial Bold" charset="0"/>
                <a:ea typeface="ヒラギノ角ゴ ProN W6" charset="0"/>
                <a:cs typeface="ヒラギノ角ゴ ProN W6" charset="0"/>
              </a:rPr>
              <a:t>Properties are potential columns of information</a:t>
            </a:r>
          </a:p>
          <a:p>
            <a:r>
              <a:rPr lang="en-US" sz="2400" b="0" dirty="0">
                <a:latin typeface="Arial Bold" charset="0"/>
                <a:ea typeface="ヒラギノ角ゴ ProN W6" charset="0"/>
                <a:cs typeface="ヒラギノ角ゴ ProN W6" charset="0"/>
              </a:rPr>
              <a:t>Methods are the potential actions that can be taken</a:t>
            </a:r>
          </a:p>
        </p:txBody>
      </p:sp>
      <p:pic>
        <p:nvPicPr>
          <p:cNvPr id="460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714" y="1854926"/>
            <a:ext cx="6255657" cy="4336869"/>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809027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p:txBody>
          <a:bodyPr/>
          <a:lstStyle/>
          <a:p>
            <a:pPr eaLnBrk="1" hangingPunct="1"/>
            <a:r>
              <a:rPr lang="en-US">
                <a:latin typeface="Arial Bold" charset="0"/>
                <a:ea typeface="ヒラギノ角ゴ ProN W6" charset="0"/>
                <a:cs typeface="ヒラギノ角ゴ ProN W6" charset="0"/>
              </a:rPr>
              <a:t>Sorting Objects</a:t>
            </a: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972" y="1338943"/>
            <a:ext cx="7678057" cy="1992086"/>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657600"/>
            <a:ext cx="7278914" cy="2782389"/>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48133" name="Rectangle 4"/>
          <p:cNvSpPr>
            <a:spLocks noGrp="1" noChangeArrowheads="1"/>
          </p:cNvSpPr>
          <p:nvPr>
            <p:ph type="body" idx="4294967295"/>
          </p:nvPr>
        </p:nvSpPr>
        <p:spPr bwMode="auto">
          <a:xfrm>
            <a:off x="452349" y="3911733"/>
            <a:ext cx="3512457" cy="201986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0237" tIns="25119" rIns="0" bIns="25119" numCol="1" anchor="t" anchorCtr="0" compatLnSpc="1">
            <a:prstTxWarp prst="textNoShape">
              <a:avLst/>
            </a:prstTxWarp>
          </a:bodyPr>
          <a:lstStyle/>
          <a:p>
            <a:r>
              <a:rPr lang="en-US" sz="2400" b="0" dirty="0">
                <a:latin typeface="Arial" charset="0"/>
                <a:ea typeface="ヒラギノ角ゴ ProN W3" charset="0"/>
                <a:cs typeface="ヒラギノ角ゴ ProN W3" charset="0"/>
              </a:rPr>
              <a:t>Sort-Object sorts properties.</a:t>
            </a:r>
          </a:p>
          <a:p>
            <a:r>
              <a:rPr lang="en-US" sz="2400" b="0" dirty="0">
                <a:latin typeface="Arial" charset="0"/>
                <a:ea typeface="ヒラギノ角ゴ ProN W3" charset="0"/>
                <a:cs typeface="ヒラギノ角ゴ ProN W3" charset="0"/>
              </a:rPr>
              <a:t>Use Get-Member to </a:t>
            </a:r>
            <a:r>
              <a:rPr lang="en-US" sz="2400" b="0" dirty="0" smtClean="0">
                <a:latin typeface="Arial" charset="0"/>
                <a:ea typeface="ヒラギノ角ゴ ProN W3" charset="0"/>
                <a:cs typeface="ヒラギノ角ゴ ProN W3" charset="0"/>
              </a:rPr>
              <a:t>see a list of properties</a:t>
            </a:r>
            <a:endParaRPr lang="en-US" sz="2400" b="0" dirty="0">
              <a:latin typeface="Arial" charset="0"/>
              <a:ea typeface="ヒラギノ角ゴ ProN W3" charset="0"/>
              <a:cs typeface="ヒラギノ角ゴ ProN W3" charset="0"/>
            </a:endParaRPr>
          </a:p>
        </p:txBody>
      </p:sp>
    </p:spTree>
    <p:extLst>
      <p:ext uri="{BB962C8B-B14F-4D97-AF65-F5344CB8AC3E}">
        <p14:creationId xmlns:p14="http://schemas.microsoft.com/office/powerpoint/2010/main" val="222600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pPr eaLnBrk="1" hangingPunct="1"/>
            <a:r>
              <a:rPr lang="en-US" dirty="0">
                <a:latin typeface="Arial Bold" charset="0"/>
                <a:ea typeface="ヒラギノ角ゴ ProN W6" charset="0"/>
                <a:cs typeface="ヒラギノ角ゴ ProN W6" charset="0"/>
              </a:rPr>
              <a:t>Selecting </a:t>
            </a:r>
            <a:r>
              <a:rPr lang="en-US" dirty="0" smtClean="0">
                <a:latin typeface="Arial Bold" charset="0"/>
                <a:ea typeface="ヒラギノ角ゴ ProN W6" charset="0"/>
                <a:cs typeface="ヒラギノ角ゴ ProN W6" charset="0"/>
              </a:rPr>
              <a:t>Objects</a:t>
            </a:r>
            <a:endParaRPr lang="en-US" dirty="0">
              <a:latin typeface="Arial Bold" charset="0"/>
              <a:ea typeface="ヒラギノ角ゴ ProN W6" charset="0"/>
              <a:cs typeface="ヒラギノ角ゴ ProN W6" charset="0"/>
            </a:endParaRPr>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314" y="1776549"/>
            <a:ext cx="9027886" cy="1985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491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3847011"/>
            <a:ext cx="6658429" cy="250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49157" name="Rectangle 4"/>
          <p:cNvSpPr>
            <a:spLocks noGrp="1" noChangeArrowheads="1"/>
          </p:cNvSpPr>
          <p:nvPr>
            <p:ph type="body" idx="4294967295"/>
          </p:nvPr>
        </p:nvSpPr>
        <p:spPr>
          <a:xfrm>
            <a:off x="618280" y="3997016"/>
            <a:ext cx="4593771" cy="2690949"/>
          </a:xfrm>
          <a:prstGeom prst="rect">
            <a:avLst/>
          </a:prstGeom>
        </p:spPr>
        <p:txBody>
          <a:bodyPr lIns="50237" tIns="25119" rIns="50237" bIns="25119"/>
          <a:lstStyle/>
          <a:p>
            <a:r>
              <a:rPr lang="en-US" sz="2400" b="0" dirty="0">
                <a:latin typeface="Arial Bold" charset="0"/>
                <a:ea typeface="ヒラギノ角ゴ ProN W6" charset="0"/>
                <a:cs typeface="ヒラギノ角ゴ ProN W6" charset="0"/>
              </a:rPr>
              <a:t>Select-Object selects properties.</a:t>
            </a:r>
          </a:p>
          <a:p>
            <a:r>
              <a:rPr lang="en-US" sz="2400" b="0" dirty="0">
                <a:latin typeface="Arial Bold" charset="0"/>
                <a:ea typeface="ヒラギノ角ゴ ProN W6" charset="0"/>
                <a:cs typeface="ヒラギノ角ゴ ProN W6" charset="0"/>
              </a:rPr>
              <a:t>Use Get-Member to list properties to select from.</a:t>
            </a:r>
          </a:p>
          <a:p>
            <a:r>
              <a:rPr lang="en-US" sz="2400" b="0" dirty="0">
                <a:latin typeface="Arial Bold" charset="0"/>
                <a:ea typeface="ヒラギノ角ゴ ProN W6" charset="0"/>
                <a:cs typeface="ヒラギノ角ゴ ProN W6" charset="0"/>
              </a:rPr>
              <a:t>-first and -last restrict list of rows displayed.</a:t>
            </a:r>
          </a:p>
        </p:txBody>
      </p:sp>
    </p:spTree>
    <p:extLst>
      <p:ext uri="{BB962C8B-B14F-4D97-AF65-F5344CB8AC3E}">
        <p14:creationId xmlns:p14="http://schemas.microsoft.com/office/powerpoint/2010/main" val="957742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p:txBody>
          <a:bodyPr/>
          <a:lstStyle/>
          <a:p>
            <a:pPr eaLnBrk="1" hangingPunct="1"/>
            <a:r>
              <a:rPr lang="en-US">
                <a:latin typeface="Arial Bold" charset="0"/>
                <a:ea typeface="ヒラギノ角ゴ ProN W6" charset="0"/>
                <a:cs typeface="ヒラギノ角ゴ ProN W6" charset="0"/>
              </a:rPr>
              <a:t>Custom Properties</a:t>
            </a:r>
          </a:p>
        </p:txBody>
      </p:sp>
      <p:pic>
        <p:nvPicPr>
          <p:cNvPr id="50179" name="Picture 1" descr="customcolu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886" y="1665514"/>
            <a:ext cx="11536136" cy="37180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5018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p:txBody>
          <a:bodyPr/>
          <a:lstStyle/>
          <a:p>
            <a:pPr eaLnBrk="1" hangingPunct="1"/>
            <a:r>
              <a:rPr lang="en-US">
                <a:latin typeface="Arial Bold" charset="0"/>
                <a:ea typeface="ヒラギノ角ゴ ProN W6" charset="0"/>
                <a:cs typeface="ヒラギノ角ゴ ProN W6" charset="0"/>
              </a:rPr>
              <a:t>Filter Object Out of the Pipeline</a:t>
            </a:r>
          </a:p>
        </p:txBody>
      </p:sp>
      <p:pic>
        <p:nvPicPr>
          <p:cNvPr id="522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471" y="1533888"/>
            <a:ext cx="10912788" cy="2381228"/>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22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729" y="4121112"/>
            <a:ext cx="10949062" cy="2399717"/>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915569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3554A0-5F39-46E3-9ADB-EC59899E312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B23D71D1-20D3-4F67-B4E8-C85EE63530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3B52285-649E-43B8-A7FE-2BBFCBD79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3601</TotalTime>
  <Words>244</Words>
  <Application>Microsoft Office PowerPoint</Application>
  <PresentationFormat>Widescreen</PresentationFormat>
  <Paragraphs>48</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Bold</vt:lpstr>
      <vt:lpstr>Calibri</vt:lpstr>
      <vt:lpstr>Segoe</vt:lpstr>
      <vt:lpstr>Segoe UI</vt:lpstr>
      <vt:lpstr>Segoe UI Light</vt:lpstr>
      <vt:lpstr>ヒラギノ角ゴ ProN W3</vt:lpstr>
      <vt:lpstr>ヒラギノ角ゴ ProN W6</vt:lpstr>
      <vt:lpstr>1_Office Theme</vt:lpstr>
      <vt:lpstr>PowerPoint Presentation</vt:lpstr>
      <vt:lpstr>Course Topics</vt:lpstr>
      <vt:lpstr>Module Overview</vt:lpstr>
      <vt:lpstr>Object across the pipeline </vt:lpstr>
      <vt:lpstr> Getting the information you need</vt:lpstr>
      <vt:lpstr>Sorting Objects</vt:lpstr>
      <vt:lpstr>Selecting Objects</vt:lpstr>
      <vt:lpstr>Custom Properties</vt:lpstr>
      <vt:lpstr>Filter Object Out of the Pipeline</vt:lpstr>
      <vt:lpstr>Comparison Operators</vt:lpstr>
      <vt:lpstr>Methods – When no cmdlet exists</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121</cp:revision>
  <dcterms:created xsi:type="dcterms:W3CDTF">2013-02-15T23:12:42Z</dcterms:created>
  <dcterms:modified xsi:type="dcterms:W3CDTF">2013-07-18T04:21:35Z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