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81" r:id="rId5"/>
    <p:sldId id="383" r:id="rId6"/>
    <p:sldId id="282" r:id="rId7"/>
    <p:sldId id="304" r:id="rId8"/>
    <p:sldId id="305" r:id="rId9"/>
    <p:sldId id="306" r:id="rId10"/>
    <p:sldId id="307" r:id="rId11"/>
    <p:sldId id="308" r:id="rId12"/>
    <p:sldId id="317" r:id="rId13"/>
    <p:sldId id="3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38" autoAdjust="0"/>
  </p:normalViewPr>
  <p:slideViewPr>
    <p:cSldViewPr snapToGrid="0">
      <p:cViewPr varScale="1">
        <p:scale>
          <a:sx n="87" d="100"/>
          <a:sy n="87" d="100"/>
        </p:scale>
        <p:origin x="576" y="6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366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The Help system</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756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Don’t fear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The pipeline</a:t>
                      </a:r>
                      <a:r>
                        <a:rPr lang="en-US" sz="2400" baseline="0" dirty="0" smtClean="0">
                          <a:latin typeface="Segoe UI Light" panose="020B0502040204020203" pitchFamily="34" charset="0"/>
                          <a:cs typeface="Segoe UI Light" panose="020B0502040204020203" pitchFamily="34" charset="0"/>
                        </a:rPr>
                        <a:t> : Deeper</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The Help system</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The Power in the</a:t>
                      </a:r>
                      <a:r>
                        <a:rPr lang="en-US" sz="2400" baseline="0" dirty="0" smtClean="0">
                          <a:latin typeface="Segoe UI Light" panose="020B0502040204020203" pitchFamily="34" charset="0"/>
                          <a:cs typeface="Segoe UI Light" panose="020B0502040204020203" pitchFamily="34" charset="0"/>
                        </a:rPr>
                        <a:t> Shell</a:t>
                      </a:r>
                      <a:r>
                        <a:rPr lang="en-US" sz="2400" dirty="0" smtClean="0">
                          <a:latin typeface="Segoe UI Light" panose="020B0502040204020203" pitchFamily="34" charset="0"/>
                          <a:cs typeface="Segoe UI Light" panose="020B0502040204020203" pitchFamily="34" charset="0"/>
                        </a:rPr>
                        <a:t>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The pipeline : Getting connected</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Getting prepared for automation</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Extending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09 |  Automation</a:t>
                      </a:r>
                      <a:r>
                        <a:rPr lang="en-US" sz="2400" baseline="0" dirty="0" smtClean="0">
                          <a:latin typeface="Segoe UI Light" panose="020B0502040204020203" pitchFamily="34" charset="0"/>
                          <a:cs typeface="Segoe UI Light" panose="020B0502040204020203" pitchFamily="34" charset="0"/>
                        </a:rPr>
                        <a:t> in scale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Objects for the Admin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10 |  Introducing scripting and </a:t>
                      </a:r>
                      <a:r>
                        <a:rPr lang="en-US" sz="2400" dirty="0" err="1" smtClean="0">
                          <a:latin typeface="Segoe UI Light" panose="020B0502040204020203" pitchFamily="34" charset="0"/>
                          <a:cs typeface="Segoe UI Light" panose="020B0502040204020203" pitchFamily="34" charset="0"/>
                        </a:rPr>
                        <a:t>toolmaking</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
        <p:nvSpPr>
          <p:cNvPr id="3" name="Rectangle 2"/>
          <p:cNvSpPr/>
          <p:nvPr/>
        </p:nvSpPr>
        <p:spPr>
          <a:xfrm>
            <a:off x="349044" y="2950987"/>
            <a:ext cx="5792686" cy="821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8067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Why you need help</a:t>
            </a:r>
          </a:p>
          <a:p>
            <a:r>
              <a:rPr lang="en-GB" dirty="0" smtClean="0"/>
              <a:t>Updatable Help</a:t>
            </a:r>
          </a:p>
          <a:p>
            <a:r>
              <a:rPr lang="en-GB" dirty="0" smtClean="0"/>
              <a:t>Discoverability with the Help system</a:t>
            </a:r>
          </a:p>
          <a:p>
            <a:r>
              <a:rPr lang="en-GB" dirty="0" smtClean="0"/>
              <a:t>Understanding Syntax</a:t>
            </a:r>
          </a:p>
          <a:p>
            <a:r>
              <a:rPr lang="en-GB" dirty="0" smtClean="0"/>
              <a:t>Real-World using Help</a:t>
            </a:r>
          </a:p>
          <a:p>
            <a:endParaRPr lang="en-GB" dirty="0" smtClean="0"/>
          </a:p>
          <a:p>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Why you need help</a:t>
            </a:r>
            <a:br>
              <a:rPr lang="en-GB" dirty="0"/>
            </a:br>
            <a:endParaRPr lang="en-US" dirty="0"/>
          </a:p>
        </p:txBody>
      </p:sp>
      <p:sp>
        <p:nvSpPr>
          <p:cNvPr id="3" name="Content Placeholder 2"/>
          <p:cNvSpPr>
            <a:spLocks noGrp="1"/>
          </p:cNvSpPr>
          <p:nvPr>
            <p:ph sz="quarter" idx="10"/>
          </p:nvPr>
        </p:nvSpPr>
        <p:spPr/>
        <p:txBody>
          <a:bodyPr/>
          <a:lstStyle/>
          <a:p>
            <a:r>
              <a:rPr lang="en-US" dirty="0" smtClean="0"/>
              <a:t>Vast resource at your finger tips to help make you successful </a:t>
            </a:r>
          </a:p>
          <a:p>
            <a:r>
              <a:rPr lang="en-US" dirty="0" smtClean="0"/>
              <a:t>Don’t memorize – Discover!</a:t>
            </a:r>
          </a:p>
          <a:p>
            <a:r>
              <a:rPr lang="en-US" dirty="0" smtClean="0"/>
              <a:t>Thousands of cmdlets – all have help!</a:t>
            </a:r>
          </a:p>
          <a:p>
            <a:r>
              <a:rPr lang="en-US" dirty="0" smtClean="0"/>
              <a:t>Scripting resources and information</a:t>
            </a:r>
          </a:p>
          <a:p>
            <a:r>
              <a:rPr lang="en-US" dirty="0" smtClean="0"/>
              <a:t>Advanced PowerShell configuration information</a:t>
            </a:r>
            <a:endParaRPr lang="en-US" dirty="0"/>
          </a:p>
        </p:txBody>
      </p:sp>
    </p:spTree>
    <p:extLst>
      <p:ext uri="{BB962C8B-B14F-4D97-AF65-F5344CB8AC3E}">
        <p14:creationId xmlns:p14="http://schemas.microsoft.com/office/powerpoint/2010/main" val="208493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Updatable Help</a:t>
            </a:r>
            <a:br>
              <a:rPr lang="en-GB" dirty="0"/>
            </a:br>
            <a:endParaRPr lang="en-US" dirty="0"/>
          </a:p>
        </p:txBody>
      </p:sp>
      <p:sp>
        <p:nvSpPr>
          <p:cNvPr id="3" name="Content Placeholder 2"/>
          <p:cNvSpPr>
            <a:spLocks noGrp="1"/>
          </p:cNvSpPr>
          <p:nvPr>
            <p:ph sz="quarter" idx="10"/>
          </p:nvPr>
        </p:nvSpPr>
        <p:spPr>
          <a:xfrm>
            <a:off x="379413" y="4635287"/>
            <a:ext cx="11525250" cy="2043325"/>
          </a:xfrm>
        </p:spPr>
        <p:txBody>
          <a:bodyPr/>
          <a:lstStyle/>
          <a:p>
            <a:r>
              <a:rPr lang="en-US" dirty="0" smtClean="0"/>
              <a:t>Update to the latest version of Help</a:t>
            </a:r>
          </a:p>
          <a:p>
            <a:r>
              <a:rPr lang="en-US" dirty="0" smtClean="0"/>
              <a:t>Save-Help to save to a local location</a:t>
            </a:r>
            <a:endParaRPr lang="en-US" dirty="0"/>
          </a:p>
        </p:txBody>
      </p:sp>
      <p:pic>
        <p:nvPicPr>
          <p:cNvPr id="5" name="Picture 4" descr="Update-Hel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379" y="1029407"/>
            <a:ext cx="9805968" cy="3293896"/>
          </a:xfrm>
          <a:prstGeom prst="rect">
            <a:avLst/>
          </a:prstGeom>
        </p:spPr>
      </p:pic>
    </p:spTree>
    <p:extLst>
      <p:ext uri="{BB962C8B-B14F-4D97-AF65-F5344CB8AC3E}">
        <p14:creationId xmlns:p14="http://schemas.microsoft.com/office/powerpoint/2010/main" val="1644284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Discoverability with the Help system</a:t>
            </a:r>
            <a:br>
              <a:rPr lang="en-GB" dirty="0"/>
            </a:br>
            <a:endParaRPr lang="en-US" dirty="0"/>
          </a:p>
        </p:txBody>
      </p:sp>
      <p:sp>
        <p:nvSpPr>
          <p:cNvPr id="3" name="Content Placeholder 2"/>
          <p:cNvSpPr>
            <a:spLocks noGrp="1"/>
          </p:cNvSpPr>
          <p:nvPr>
            <p:ph sz="quarter" idx="10"/>
          </p:nvPr>
        </p:nvSpPr>
        <p:spPr>
          <a:xfrm>
            <a:off x="444873" y="1139180"/>
            <a:ext cx="11525250" cy="5303083"/>
          </a:xfrm>
        </p:spPr>
        <p:txBody>
          <a:bodyPr/>
          <a:lstStyle/>
          <a:p>
            <a:r>
              <a:rPr lang="en-US" dirty="0" smtClean="0"/>
              <a:t>Get-Help versus Help and Man</a:t>
            </a:r>
          </a:p>
          <a:p>
            <a:r>
              <a:rPr lang="en-US" dirty="0"/>
              <a:t>Help &lt;cmdlet&gt;</a:t>
            </a:r>
          </a:p>
          <a:p>
            <a:r>
              <a:rPr lang="en-US" dirty="0"/>
              <a:t>Help *partial*</a:t>
            </a:r>
          </a:p>
          <a:p>
            <a:r>
              <a:rPr lang="en-US" dirty="0"/>
              <a:t>Help &lt;verb/noun&gt;</a:t>
            </a:r>
          </a:p>
          <a:p>
            <a:r>
              <a:rPr lang="en-US" dirty="0"/>
              <a:t>Help &lt;cmdlet&gt; -Full</a:t>
            </a:r>
          </a:p>
          <a:p>
            <a:r>
              <a:rPr lang="en-US" dirty="0"/>
              <a:t>Help &lt;cmdlet&gt; -</a:t>
            </a:r>
            <a:r>
              <a:rPr lang="en-US" dirty="0" smtClean="0"/>
              <a:t>Online</a:t>
            </a:r>
          </a:p>
          <a:p>
            <a:r>
              <a:rPr lang="en-US" dirty="0"/>
              <a:t>Help &lt;cmdlet&gt; </a:t>
            </a:r>
            <a:r>
              <a:rPr lang="en-US" dirty="0" smtClean="0"/>
              <a:t>-</a:t>
            </a:r>
            <a:r>
              <a:rPr lang="en-US" smtClean="0"/>
              <a:t>ShowWindow</a:t>
            </a:r>
            <a:endParaRPr lang="en-US" dirty="0"/>
          </a:p>
          <a:p>
            <a:r>
              <a:rPr lang="en-US" dirty="0"/>
              <a:t>Get-Help About_*</a:t>
            </a:r>
          </a:p>
        </p:txBody>
      </p:sp>
      <p:pic>
        <p:nvPicPr>
          <p:cNvPr id="5" name="Picture 4" descr="hel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0648" y="2041510"/>
            <a:ext cx="6644684" cy="2960411"/>
          </a:xfrm>
          <a:prstGeom prst="rect">
            <a:avLst/>
          </a:prstGeom>
        </p:spPr>
      </p:pic>
    </p:spTree>
    <p:extLst>
      <p:ext uri="{BB962C8B-B14F-4D97-AF65-F5344CB8AC3E}">
        <p14:creationId xmlns:p14="http://schemas.microsoft.com/office/powerpoint/2010/main" val="828948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Understanding Syntax</a:t>
            </a:r>
            <a:br>
              <a:rPr lang="en-GB" dirty="0"/>
            </a:br>
            <a:endParaRPr lang="en-US" dirty="0"/>
          </a:p>
        </p:txBody>
      </p:sp>
      <p:sp>
        <p:nvSpPr>
          <p:cNvPr id="3" name="Content Placeholder 2"/>
          <p:cNvSpPr>
            <a:spLocks noGrp="1"/>
          </p:cNvSpPr>
          <p:nvPr>
            <p:ph sz="quarter" idx="10"/>
          </p:nvPr>
        </p:nvSpPr>
        <p:spPr>
          <a:xfrm>
            <a:off x="143756" y="3705612"/>
            <a:ext cx="11525250" cy="786298"/>
          </a:xfrm>
        </p:spPr>
        <p:txBody>
          <a:bodyPr/>
          <a:lstStyle/>
          <a:p>
            <a:r>
              <a:rPr lang="en-US" dirty="0" smtClean="0"/>
              <a:t>The meaning of Syntax</a:t>
            </a:r>
          </a:p>
          <a:p>
            <a:endParaRPr lang="en-US" dirty="0"/>
          </a:p>
        </p:txBody>
      </p:sp>
      <p:pic>
        <p:nvPicPr>
          <p:cNvPr id="1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298" y="1686404"/>
            <a:ext cx="10403076" cy="1901760"/>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16" name="Content Placeholder 2"/>
          <p:cNvSpPr txBox="1">
            <a:spLocks/>
          </p:cNvSpPr>
          <p:nvPr/>
        </p:nvSpPr>
        <p:spPr>
          <a:xfrm>
            <a:off x="322340" y="1003512"/>
            <a:ext cx="11525250" cy="7862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Parameter sets</a:t>
            </a:r>
          </a:p>
          <a:p>
            <a:endParaRPr lang="en-US" dirty="0"/>
          </a:p>
        </p:txBody>
      </p:sp>
      <p:pic>
        <p:nvPicPr>
          <p:cNvPr id="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128" y="4501756"/>
            <a:ext cx="10375878" cy="1060904"/>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18" name="Rectangle 17"/>
          <p:cNvSpPr/>
          <p:nvPr/>
        </p:nvSpPr>
        <p:spPr>
          <a:xfrm>
            <a:off x="1557190" y="5758389"/>
            <a:ext cx="2583948" cy="369332"/>
          </a:xfrm>
          <a:prstGeom prst="rect">
            <a:avLst/>
          </a:prstGeom>
        </p:spPr>
        <p:txBody>
          <a:bodyPr wrap="none">
            <a:spAutoFit/>
          </a:bodyPr>
          <a:lstStyle/>
          <a:p>
            <a:r>
              <a:rPr lang="en-US" smtClean="0">
                <a:solidFill>
                  <a:srgbClr val="FF00FF"/>
                </a:solidFill>
                <a:latin typeface="Arial Bold" charset="0"/>
                <a:ea typeface="MS PGothic" charset="0"/>
                <a:cs typeface="MS PGothic" charset="0"/>
                <a:sym typeface="Arial Bold" charset="0"/>
              </a:rPr>
              <a:t>-</a:t>
            </a:r>
            <a:r>
              <a:rPr lang="en-US" smtClean="0">
                <a:latin typeface="Arial Bold" charset="0"/>
                <a:ea typeface="MS PGothic" charset="0"/>
                <a:cs typeface="MS PGothic" charset="0"/>
                <a:sym typeface="Arial Bold" charset="0"/>
              </a:rPr>
              <a:t> Indicates A Parameter</a:t>
            </a:r>
            <a:endParaRPr lang="en-US" dirty="0">
              <a:latin typeface="Arial Bold" charset="0"/>
              <a:ea typeface="MS PGothic" charset="0"/>
              <a:cs typeface="MS PGothic" charset="0"/>
              <a:sym typeface="Arial Bold" charset="0"/>
            </a:endParaRPr>
          </a:p>
        </p:txBody>
      </p:sp>
      <p:sp>
        <p:nvSpPr>
          <p:cNvPr id="19" name="Rectangle 18"/>
          <p:cNvSpPr/>
          <p:nvPr/>
        </p:nvSpPr>
        <p:spPr>
          <a:xfrm>
            <a:off x="1511908" y="6216680"/>
            <a:ext cx="2609872" cy="369332"/>
          </a:xfrm>
          <a:prstGeom prst="rect">
            <a:avLst/>
          </a:prstGeom>
        </p:spPr>
        <p:txBody>
          <a:bodyPr wrap="none">
            <a:spAutoFit/>
          </a:bodyPr>
          <a:lstStyle/>
          <a:p>
            <a:r>
              <a:rPr lang="en-US" dirty="0">
                <a:solidFill>
                  <a:srgbClr val="FF00FF"/>
                </a:solidFill>
                <a:latin typeface="Arial Bold" charset="0"/>
                <a:ea typeface="MS PGothic" charset="0"/>
                <a:cs typeface="MS PGothic" charset="0"/>
                <a:sym typeface="Arial Bold" charset="0"/>
              </a:rPr>
              <a:t>&lt;&gt;</a:t>
            </a:r>
            <a:r>
              <a:rPr lang="en-US" dirty="0">
                <a:latin typeface="Arial Bold" charset="0"/>
                <a:ea typeface="MS PGothic" charset="0"/>
                <a:cs typeface="MS PGothic" charset="0"/>
                <a:sym typeface="Arial Bold" charset="0"/>
              </a:rPr>
              <a:t> </a:t>
            </a:r>
            <a:r>
              <a:rPr lang="en-US" dirty="0" smtClean="0">
                <a:latin typeface="Arial Bold" charset="0"/>
                <a:ea typeface="MS PGothic" charset="0"/>
                <a:cs typeface="MS PGothic" charset="0"/>
                <a:sym typeface="Arial Bold" charset="0"/>
              </a:rPr>
              <a:t>Indicates </a:t>
            </a:r>
            <a:r>
              <a:rPr lang="en-US" dirty="0">
                <a:latin typeface="Arial Bold" charset="0"/>
                <a:ea typeface="MS PGothic" charset="0"/>
                <a:cs typeface="MS PGothic" charset="0"/>
                <a:sym typeface="Arial Bold" charset="0"/>
              </a:rPr>
              <a:t>Arguments</a:t>
            </a:r>
          </a:p>
        </p:txBody>
      </p:sp>
      <p:sp>
        <p:nvSpPr>
          <p:cNvPr id="20" name="Rectangle 19"/>
          <p:cNvSpPr/>
          <p:nvPr/>
        </p:nvSpPr>
        <p:spPr>
          <a:xfrm>
            <a:off x="4851828" y="5771483"/>
            <a:ext cx="3849920" cy="369332"/>
          </a:xfrm>
          <a:prstGeom prst="rect">
            <a:avLst/>
          </a:prstGeom>
        </p:spPr>
        <p:txBody>
          <a:bodyPr wrap="none">
            <a:spAutoFit/>
          </a:bodyPr>
          <a:lstStyle/>
          <a:p>
            <a:r>
              <a:rPr lang="en-US" dirty="0">
                <a:solidFill>
                  <a:srgbClr val="FF00FF"/>
                </a:solidFill>
                <a:latin typeface="Arial Bold" charset="0"/>
                <a:ea typeface="MS PGothic" charset="0"/>
                <a:cs typeface="MS PGothic" charset="0"/>
                <a:sym typeface="Arial Bold" charset="0"/>
              </a:rPr>
              <a:t>[]</a:t>
            </a:r>
            <a:r>
              <a:rPr lang="en-US" dirty="0">
                <a:latin typeface="Arial Bold" charset="0"/>
                <a:ea typeface="MS PGothic" charset="0"/>
                <a:cs typeface="MS PGothic" charset="0"/>
                <a:sym typeface="Arial Bold" charset="0"/>
              </a:rPr>
              <a:t> Argument Accepts Multiple Values</a:t>
            </a:r>
          </a:p>
        </p:txBody>
      </p:sp>
      <p:sp>
        <p:nvSpPr>
          <p:cNvPr id="21" name="Rectangle 20"/>
          <p:cNvSpPr/>
          <p:nvPr/>
        </p:nvSpPr>
        <p:spPr>
          <a:xfrm>
            <a:off x="9036406" y="5706013"/>
            <a:ext cx="2288645" cy="369332"/>
          </a:xfrm>
          <a:prstGeom prst="rect">
            <a:avLst/>
          </a:prstGeom>
        </p:spPr>
        <p:txBody>
          <a:bodyPr wrap="none">
            <a:spAutoFit/>
          </a:bodyPr>
          <a:lstStyle/>
          <a:p>
            <a:r>
              <a:rPr lang="en-US" dirty="0">
                <a:solidFill>
                  <a:srgbClr val="FF00FF"/>
                </a:solidFill>
                <a:latin typeface="Arial Bold" charset="0"/>
                <a:ea typeface="MS PGothic" charset="0"/>
                <a:cs typeface="MS PGothic" charset="0"/>
                <a:sym typeface="Arial Bold" charset="0"/>
              </a:rPr>
              <a:t>[</a:t>
            </a:r>
            <a:r>
              <a:rPr lang="en-US" dirty="0" err="1">
                <a:solidFill>
                  <a:srgbClr val="FF00FF"/>
                </a:solidFill>
                <a:latin typeface="Arial Bold" charset="0"/>
                <a:ea typeface="MS PGothic" charset="0"/>
                <a:cs typeface="MS PGothic" charset="0"/>
                <a:sym typeface="Arial Bold" charset="0"/>
              </a:rPr>
              <a:t>Param</a:t>
            </a:r>
            <a:r>
              <a:rPr lang="en-US" dirty="0">
                <a:solidFill>
                  <a:srgbClr val="FF00FF"/>
                </a:solidFill>
                <a:latin typeface="Arial Bold" charset="0"/>
                <a:ea typeface="MS PGothic" charset="0"/>
                <a:cs typeface="MS PGothic" charset="0"/>
                <a:sym typeface="Arial Bold" charset="0"/>
              </a:rPr>
              <a:t>] </a:t>
            </a:r>
            <a:r>
              <a:rPr lang="en-US" dirty="0">
                <a:latin typeface="Arial Bold" charset="0"/>
                <a:ea typeface="MS PGothic" charset="0"/>
                <a:cs typeface="MS PGothic" charset="0"/>
                <a:sym typeface="Arial Bold" charset="0"/>
              </a:rPr>
              <a:t>is Positional </a:t>
            </a:r>
          </a:p>
        </p:txBody>
      </p:sp>
      <p:sp>
        <p:nvSpPr>
          <p:cNvPr id="22" name="Rectangle 21"/>
          <p:cNvSpPr/>
          <p:nvPr/>
        </p:nvSpPr>
        <p:spPr>
          <a:xfrm>
            <a:off x="9032580" y="6125022"/>
            <a:ext cx="2558137" cy="369332"/>
          </a:xfrm>
          <a:prstGeom prst="rect">
            <a:avLst/>
          </a:prstGeom>
        </p:spPr>
        <p:txBody>
          <a:bodyPr wrap="none">
            <a:spAutoFit/>
          </a:bodyPr>
          <a:lstStyle/>
          <a:p>
            <a:r>
              <a:rPr lang="en-US" dirty="0">
                <a:solidFill>
                  <a:srgbClr val="FF00FF"/>
                </a:solidFill>
                <a:latin typeface="Arial Bold" charset="0"/>
                <a:ea typeface="MS PGothic" charset="0"/>
                <a:cs typeface="MS PGothic" charset="0"/>
                <a:sym typeface="Arial Bold" charset="0"/>
              </a:rPr>
              <a:t>[</a:t>
            </a:r>
            <a:r>
              <a:rPr lang="en-US" dirty="0" err="1">
                <a:solidFill>
                  <a:srgbClr val="FF00FF"/>
                </a:solidFill>
                <a:latin typeface="Arial Bold" charset="0"/>
                <a:ea typeface="MS PGothic" charset="0"/>
                <a:cs typeface="MS PGothic" charset="0"/>
                <a:sym typeface="Arial Bold" charset="0"/>
              </a:rPr>
              <a:t>Param</a:t>
            </a:r>
            <a:r>
              <a:rPr lang="en-US" dirty="0">
                <a:solidFill>
                  <a:srgbClr val="FF00FF"/>
                </a:solidFill>
                <a:latin typeface="Arial Bold" charset="0"/>
                <a:ea typeface="MS PGothic" charset="0"/>
                <a:cs typeface="MS PGothic" charset="0"/>
                <a:sym typeface="Arial Bold" charset="0"/>
              </a:rPr>
              <a:t> </a:t>
            </a:r>
            <a:r>
              <a:rPr lang="en-US" dirty="0" err="1">
                <a:solidFill>
                  <a:srgbClr val="FF00FF"/>
                </a:solidFill>
                <a:latin typeface="Arial Bold" charset="0"/>
                <a:ea typeface="MS PGothic" charset="0"/>
                <a:cs typeface="MS PGothic" charset="0"/>
                <a:sym typeface="Arial Bold" charset="0"/>
              </a:rPr>
              <a:t>Arg</a:t>
            </a:r>
            <a:r>
              <a:rPr lang="en-US" dirty="0">
                <a:solidFill>
                  <a:srgbClr val="FF00FF"/>
                </a:solidFill>
                <a:latin typeface="Arial Bold" charset="0"/>
                <a:ea typeface="MS PGothic" charset="0"/>
                <a:cs typeface="MS PGothic" charset="0"/>
                <a:sym typeface="Arial Bold" charset="0"/>
              </a:rPr>
              <a:t>]</a:t>
            </a:r>
            <a:r>
              <a:rPr lang="en-US" dirty="0">
                <a:latin typeface="Arial Bold" charset="0"/>
                <a:ea typeface="MS PGothic" charset="0"/>
                <a:cs typeface="MS PGothic" charset="0"/>
                <a:sym typeface="Arial Bold" charset="0"/>
              </a:rPr>
              <a:t> is Optional</a:t>
            </a:r>
          </a:p>
        </p:txBody>
      </p:sp>
    </p:spTree>
    <p:extLst>
      <p:ext uri="{BB962C8B-B14F-4D97-AF65-F5344CB8AC3E}">
        <p14:creationId xmlns:p14="http://schemas.microsoft.com/office/powerpoint/2010/main" val="328471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Real-World using Help</a:t>
            </a:r>
            <a:br>
              <a:rPr lang="en-GB" dirty="0"/>
            </a:br>
            <a:endParaRPr lang="en-US" dirty="0"/>
          </a:p>
        </p:txBody>
      </p:sp>
      <p:pic>
        <p:nvPicPr>
          <p:cNvPr id="4" name="Picture 3" descr="Exampl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55" y="1208530"/>
            <a:ext cx="11450825" cy="5024229"/>
          </a:xfrm>
          <a:prstGeom prst="rect">
            <a:avLst/>
          </a:prstGeom>
        </p:spPr>
      </p:pic>
    </p:spTree>
    <p:extLst>
      <p:ext uri="{BB962C8B-B14F-4D97-AF65-F5344CB8AC3E}">
        <p14:creationId xmlns:p14="http://schemas.microsoft.com/office/powerpoint/2010/main" val="63136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3D71D1-20D3-4F67-B4E8-C85EE63530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3B52285-649E-43B8-A7FE-2BBFCBD79225}">
  <ds:schemaRefs>
    <ds:schemaRef ds:uri="http://schemas.microsoft.com/sharepoint/v3/contenttype/forms"/>
  </ds:schemaRefs>
</ds:datastoreItem>
</file>

<file path=customXml/itemProps3.xml><?xml version="1.0" encoding="utf-8"?>
<ds:datastoreItem xmlns:ds="http://schemas.openxmlformats.org/officeDocument/2006/customXml" ds:itemID="{2D3554A0-5F39-46E3-9ADB-EC59899E312A}">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3604</TotalTime>
  <Words>244</Words>
  <Application>Microsoft Office PowerPoint</Application>
  <PresentationFormat>Widescreen</PresentationFormat>
  <Paragraphs>52</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MS PGothic</vt:lpstr>
      <vt:lpstr>Arial</vt:lpstr>
      <vt:lpstr>Arial Bold</vt:lpstr>
      <vt:lpstr>Calibri</vt:lpstr>
      <vt:lpstr>Segoe</vt:lpstr>
      <vt:lpstr>Segoe UI</vt:lpstr>
      <vt:lpstr>Segoe UI Light</vt:lpstr>
      <vt:lpstr>1_Office Theme</vt:lpstr>
      <vt:lpstr>PowerPoint Presentation</vt:lpstr>
      <vt:lpstr>Course Topics</vt:lpstr>
      <vt:lpstr>Module Overview</vt:lpstr>
      <vt:lpstr>Why you need help </vt:lpstr>
      <vt:lpstr>Updatable Help </vt:lpstr>
      <vt:lpstr>Discoverability with the Help system </vt:lpstr>
      <vt:lpstr>Understanding Syntax </vt:lpstr>
      <vt:lpstr>Real-World using Help </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Diana Ning (Wicresoft)</cp:lastModifiedBy>
  <cp:revision>121</cp:revision>
  <dcterms:created xsi:type="dcterms:W3CDTF">2013-02-15T23:12:42Z</dcterms:created>
  <dcterms:modified xsi:type="dcterms:W3CDTF">2015-01-28T03:36:06Z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