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61" r:id="rId5"/>
    <p:sldId id="262" r:id="rId6"/>
    <p:sldId id="275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FBE3-7E3A-400E-BEB1-806E8518AE59}" type="datetimeFigureOut">
              <a:rPr lang="es-AR" smtClean="0"/>
              <a:t>23/9/2019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3C56-CC9B-4AE8-B6A8-36FD0B1B6C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492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FBE3-7E3A-400E-BEB1-806E8518AE59}" type="datetimeFigureOut">
              <a:rPr lang="es-AR" smtClean="0"/>
              <a:t>23/9/2019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3C56-CC9B-4AE8-B6A8-36FD0B1B6C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925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FBE3-7E3A-400E-BEB1-806E8518AE59}" type="datetimeFigureOut">
              <a:rPr lang="es-AR" smtClean="0"/>
              <a:t>23/9/2019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3C56-CC9B-4AE8-B6A8-36FD0B1B6C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1641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FBE3-7E3A-400E-BEB1-806E8518AE59}" type="datetimeFigureOut">
              <a:rPr lang="es-AR" smtClean="0"/>
              <a:t>23/9/2019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3C56-CC9B-4AE8-B6A8-36FD0B1B6CB6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0024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FBE3-7E3A-400E-BEB1-806E8518AE59}" type="datetimeFigureOut">
              <a:rPr lang="es-AR" smtClean="0"/>
              <a:t>23/9/2019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3C56-CC9B-4AE8-B6A8-36FD0B1B6C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4396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FBE3-7E3A-400E-BEB1-806E8518AE59}" type="datetimeFigureOut">
              <a:rPr lang="es-AR" smtClean="0"/>
              <a:t>23/9/2019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3C56-CC9B-4AE8-B6A8-36FD0B1B6C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0757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FBE3-7E3A-400E-BEB1-806E8518AE59}" type="datetimeFigureOut">
              <a:rPr lang="es-AR" smtClean="0"/>
              <a:t>23/9/2019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3C56-CC9B-4AE8-B6A8-36FD0B1B6C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3214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FBE3-7E3A-400E-BEB1-806E8518AE59}" type="datetimeFigureOut">
              <a:rPr lang="es-AR" smtClean="0"/>
              <a:t>23/9/2019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3C56-CC9B-4AE8-B6A8-36FD0B1B6C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1010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FBE3-7E3A-400E-BEB1-806E8518AE59}" type="datetimeFigureOut">
              <a:rPr lang="es-AR" smtClean="0"/>
              <a:t>23/9/2019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3C56-CC9B-4AE8-B6A8-36FD0B1B6C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149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FBE3-7E3A-400E-BEB1-806E8518AE59}" type="datetimeFigureOut">
              <a:rPr lang="es-AR" smtClean="0"/>
              <a:t>23/9/2019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3C56-CC9B-4AE8-B6A8-36FD0B1B6C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070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FBE3-7E3A-400E-BEB1-806E8518AE59}" type="datetimeFigureOut">
              <a:rPr lang="es-AR" smtClean="0"/>
              <a:t>23/9/2019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3C56-CC9B-4AE8-B6A8-36FD0B1B6C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265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FBE3-7E3A-400E-BEB1-806E8518AE59}" type="datetimeFigureOut">
              <a:rPr lang="es-AR" smtClean="0"/>
              <a:t>23/9/2019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3C56-CC9B-4AE8-B6A8-36FD0B1B6C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820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FBE3-7E3A-400E-BEB1-806E8518AE59}" type="datetimeFigureOut">
              <a:rPr lang="es-AR" smtClean="0"/>
              <a:t>23/9/2019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3C56-CC9B-4AE8-B6A8-36FD0B1B6C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854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FBE3-7E3A-400E-BEB1-806E8518AE59}" type="datetimeFigureOut">
              <a:rPr lang="es-AR" smtClean="0"/>
              <a:t>23/9/2019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3C56-CC9B-4AE8-B6A8-36FD0B1B6C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38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FBE3-7E3A-400E-BEB1-806E8518AE59}" type="datetimeFigureOut">
              <a:rPr lang="es-AR" smtClean="0"/>
              <a:t>23/9/2019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3C56-CC9B-4AE8-B6A8-36FD0B1B6C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361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FBE3-7E3A-400E-BEB1-806E8518AE59}" type="datetimeFigureOut">
              <a:rPr lang="es-AR" smtClean="0"/>
              <a:t>23/9/2019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3C56-CC9B-4AE8-B6A8-36FD0B1B6C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712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FBE3-7E3A-400E-BEB1-806E8518AE59}" type="datetimeFigureOut">
              <a:rPr lang="es-AR" smtClean="0"/>
              <a:t>23/9/2019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3C56-CC9B-4AE8-B6A8-36FD0B1B6C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734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10000"/>
              </a:schemeClr>
            </a:gs>
            <a:gs pos="100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2FBE3-7E3A-400E-BEB1-806E8518AE59}" type="datetimeFigureOut">
              <a:rPr lang="es-AR" smtClean="0"/>
              <a:t>23/9/2019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73C56-CC9B-4AE8-B6A8-36FD0B1B6C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6514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516E8-6FF9-47CC-91BA-BE702FA8D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821" y="2052805"/>
            <a:ext cx="9769642" cy="2387600"/>
          </a:xfrm>
        </p:spPr>
        <p:txBody>
          <a:bodyPr>
            <a:normAutofit fontScale="90000"/>
          </a:bodyPr>
          <a:lstStyle/>
          <a:p>
            <a:r>
              <a:rPr lang="es-AR" dirty="0"/>
              <a:t>Conceptos de Inteligencia Artificial</a:t>
            </a:r>
            <a:br>
              <a:rPr lang="es-AR" dirty="0"/>
            </a:br>
            <a:br>
              <a:rPr lang="es-AR" dirty="0"/>
            </a:br>
            <a:r>
              <a:rPr lang="es-AR" dirty="0"/>
              <a:t>PROYECTO nº1</a:t>
            </a:r>
            <a:br>
              <a:rPr lang="es-AR" dirty="0"/>
            </a:b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49E7B-A114-4081-ADF0-FBF1D42F9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148" y="3962400"/>
            <a:ext cx="10546762" cy="2895600"/>
          </a:xfrm>
        </p:spPr>
        <p:txBody>
          <a:bodyPr>
            <a:normAutofit/>
          </a:bodyPr>
          <a:lstStyle/>
          <a:p>
            <a:r>
              <a:rPr lang="es-AR" sz="4000" dirty="0"/>
              <a:t>Lógica y Prolog</a:t>
            </a:r>
          </a:p>
          <a:p>
            <a:endParaRPr lang="es-AR" sz="4000" dirty="0"/>
          </a:p>
          <a:p>
            <a:pPr algn="r"/>
            <a:r>
              <a:rPr lang="es-AR" sz="4000" dirty="0"/>
              <a:t>CASTRO, Martin</a:t>
            </a:r>
          </a:p>
        </p:txBody>
      </p:sp>
    </p:spTree>
    <p:extLst>
      <p:ext uri="{BB962C8B-B14F-4D97-AF65-F5344CB8AC3E}">
        <p14:creationId xmlns:p14="http://schemas.microsoft.com/office/powerpoint/2010/main" val="3508858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5D298-1BD0-42A9-B7A3-ADFD2CC6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695" y="317995"/>
            <a:ext cx="10625872" cy="1326321"/>
          </a:xfrm>
        </p:spPr>
        <p:txBody>
          <a:bodyPr/>
          <a:lstStyle/>
          <a:p>
            <a:r>
              <a:rPr lang="es-AR" dirty="0"/>
              <a:t>COMPROBACIÓN DEL MODELO DE UNA FBF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5D69AD-A67C-454F-B172-BC6CC496C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420" y="1788695"/>
            <a:ext cx="10828421" cy="4499811"/>
          </a:xfrm>
        </p:spPr>
        <p:txBody>
          <a:bodyPr>
            <a:normAutofit/>
          </a:bodyPr>
          <a:lstStyle/>
          <a:p>
            <a:r>
              <a:rPr lang="es-MX" dirty="0" err="1">
                <a:effectLst/>
              </a:rPr>
              <a:t>es_modelo_fbf</a:t>
            </a:r>
            <a:r>
              <a:rPr lang="es-MX" dirty="0">
                <a:effectLst/>
              </a:rPr>
              <a:t>(+I,+F) se verifica si la interpretación I es un modelo de la </a:t>
            </a:r>
            <a:r>
              <a:rPr lang="es-MX" dirty="0" err="1">
                <a:effectLst/>
              </a:rPr>
              <a:t>fbf</a:t>
            </a:r>
            <a:r>
              <a:rPr lang="es-MX" dirty="0">
                <a:effectLst/>
              </a:rPr>
              <a:t> F.</a:t>
            </a:r>
          </a:p>
          <a:p>
            <a:pPr marL="0" indent="0">
              <a:buNone/>
            </a:pPr>
            <a:endParaRPr lang="es-MX" dirty="0">
              <a:effectLst/>
            </a:endParaRPr>
          </a:p>
          <a:p>
            <a:pPr lvl="1"/>
            <a:r>
              <a:rPr lang="es-AR" dirty="0">
                <a:effectLst/>
              </a:rPr>
              <a:t>Ejemplo:</a:t>
            </a:r>
          </a:p>
          <a:p>
            <a:pPr marL="914400" lvl="2" indent="0">
              <a:buNone/>
            </a:pPr>
            <a:r>
              <a:rPr lang="es-AR" dirty="0">
                <a:effectLst/>
              </a:rPr>
              <a:t>?-</a:t>
            </a:r>
            <a:r>
              <a:rPr lang="es-AR" dirty="0" err="1">
                <a:effectLst/>
              </a:rPr>
              <a:t>es_modelo_fbf</a:t>
            </a:r>
            <a:r>
              <a:rPr lang="es-AR" dirty="0">
                <a:effectLst/>
              </a:rPr>
              <a:t>([(a,1),(b,0),(c,1)],(a </a:t>
            </a:r>
            <a:r>
              <a:rPr lang="es-AR" dirty="0" err="1">
                <a:effectLst/>
              </a:rPr>
              <a:t>or</a:t>
            </a:r>
            <a:r>
              <a:rPr lang="es-AR" dirty="0">
                <a:effectLst/>
              </a:rPr>
              <a:t> b) and (no b </a:t>
            </a:r>
            <a:r>
              <a:rPr lang="es-AR" dirty="0" err="1">
                <a:effectLst/>
              </a:rPr>
              <a:t>or</a:t>
            </a:r>
            <a:r>
              <a:rPr lang="es-AR" dirty="0">
                <a:effectLst/>
              </a:rPr>
              <a:t> c)).</a:t>
            </a:r>
          </a:p>
          <a:p>
            <a:pPr marL="914400" lvl="2" indent="0">
              <a:buNone/>
            </a:pPr>
            <a:r>
              <a:rPr lang="es-AR" dirty="0">
                <a:effectLst/>
              </a:rPr>
              <a:t>1</a:t>
            </a:r>
          </a:p>
          <a:p>
            <a:pPr marL="914400" lvl="2" indent="0">
              <a:buNone/>
            </a:pPr>
            <a:r>
              <a:rPr lang="es-AR" dirty="0">
                <a:effectLst/>
              </a:rPr>
              <a:t>?-</a:t>
            </a:r>
            <a:r>
              <a:rPr lang="es-AR" dirty="0" err="1">
                <a:effectLst/>
              </a:rPr>
              <a:t>es_modelo_fbf</a:t>
            </a:r>
            <a:r>
              <a:rPr lang="es-AR" dirty="0">
                <a:effectLst/>
              </a:rPr>
              <a:t>([(p,0),(q,0),(r,1)],(a </a:t>
            </a:r>
            <a:r>
              <a:rPr lang="es-AR" dirty="0" err="1">
                <a:effectLst/>
              </a:rPr>
              <a:t>or</a:t>
            </a:r>
            <a:r>
              <a:rPr lang="es-AR" dirty="0">
                <a:effectLst/>
              </a:rPr>
              <a:t> b) and (no b </a:t>
            </a:r>
            <a:r>
              <a:rPr lang="es-AR" dirty="0" err="1">
                <a:effectLst/>
              </a:rPr>
              <a:t>or</a:t>
            </a:r>
            <a:r>
              <a:rPr lang="es-AR" dirty="0">
                <a:effectLst/>
              </a:rPr>
              <a:t> c)).</a:t>
            </a:r>
          </a:p>
          <a:p>
            <a:pPr marL="914400" lvl="2" indent="0">
              <a:buNone/>
            </a:pPr>
            <a:r>
              <a:rPr lang="es-AR" dirty="0">
                <a:effectLst/>
              </a:rPr>
              <a:t>0</a:t>
            </a:r>
          </a:p>
          <a:p>
            <a:pPr marL="457200" lvl="1" indent="0">
              <a:buNone/>
            </a:pPr>
            <a:endParaRPr lang="es-AR" dirty="0">
              <a:effectLst/>
            </a:endParaRPr>
          </a:p>
          <a:p>
            <a:r>
              <a:rPr lang="es-AR" dirty="0" err="1">
                <a:effectLst/>
              </a:rPr>
              <a:t>es_modelo_fbf</a:t>
            </a:r>
            <a:r>
              <a:rPr lang="es-AR" dirty="0">
                <a:effectLst/>
              </a:rPr>
              <a:t>(I,F):-valor(F,I,V),V=1.</a:t>
            </a:r>
          </a:p>
        </p:txBody>
      </p:sp>
    </p:spTree>
    <p:extLst>
      <p:ext uri="{BB962C8B-B14F-4D97-AF65-F5344CB8AC3E}">
        <p14:creationId xmlns:p14="http://schemas.microsoft.com/office/powerpoint/2010/main" val="307737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5D298-1BD0-42A9-B7A3-ADFD2CC6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695" y="317995"/>
            <a:ext cx="10625872" cy="1326321"/>
          </a:xfrm>
        </p:spPr>
        <p:txBody>
          <a:bodyPr/>
          <a:lstStyle/>
          <a:p>
            <a:r>
              <a:rPr lang="es-AR" dirty="0"/>
              <a:t>Cálculo de los modelos de una </a:t>
            </a:r>
            <a:r>
              <a:rPr lang="es-AR" dirty="0" err="1"/>
              <a:t>fbf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5D69AD-A67C-454F-B172-BC6CC496C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420" y="1788695"/>
            <a:ext cx="10828421" cy="4499811"/>
          </a:xfrm>
        </p:spPr>
        <p:txBody>
          <a:bodyPr>
            <a:normAutofit/>
          </a:bodyPr>
          <a:lstStyle/>
          <a:p>
            <a:r>
              <a:rPr lang="es-AR" dirty="0" err="1">
                <a:effectLst/>
              </a:rPr>
              <a:t>modelo_fbf</a:t>
            </a:r>
            <a:r>
              <a:rPr lang="es-AR" dirty="0">
                <a:effectLst/>
              </a:rPr>
              <a:t>(?I,+F) se verifica si I es un modelo principal de la </a:t>
            </a:r>
            <a:r>
              <a:rPr lang="es-AR" dirty="0" err="1">
                <a:effectLst/>
              </a:rPr>
              <a:t>fbf</a:t>
            </a:r>
            <a:r>
              <a:rPr lang="es-AR" dirty="0">
                <a:effectLst/>
              </a:rPr>
              <a:t> F.</a:t>
            </a:r>
          </a:p>
          <a:p>
            <a:pPr marL="0" indent="0">
              <a:buNone/>
            </a:pPr>
            <a:r>
              <a:rPr lang="es-AR" dirty="0">
                <a:effectLst/>
              </a:rPr>
              <a:t>	</a:t>
            </a:r>
          </a:p>
          <a:p>
            <a:pPr lvl="1"/>
            <a:r>
              <a:rPr lang="es-AR" dirty="0">
                <a:effectLst/>
              </a:rPr>
              <a:t>Ejemplo:</a:t>
            </a:r>
          </a:p>
          <a:p>
            <a:pPr marL="0" indent="0">
              <a:buNone/>
            </a:pPr>
            <a:r>
              <a:rPr lang="es-AR" dirty="0">
                <a:effectLst/>
              </a:rPr>
              <a:t>	?-</a:t>
            </a:r>
            <a:r>
              <a:rPr lang="es-AR" dirty="0" err="1">
                <a:effectLst/>
              </a:rPr>
              <a:t>modelo_fbf</a:t>
            </a:r>
            <a:r>
              <a:rPr lang="es-AR" dirty="0">
                <a:effectLst/>
              </a:rPr>
              <a:t>(I,(a </a:t>
            </a:r>
            <a:r>
              <a:rPr lang="es-AR" dirty="0" err="1">
                <a:effectLst/>
              </a:rPr>
              <a:t>or</a:t>
            </a:r>
            <a:r>
              <a:rPr lang="es-AR" dirty="0">
                <a:effectLst/>
              </a:rPr>
              <a:t> b) and (no b </a:t>
            </a:r>
            <a:r>
              <a:rPr lang="es-AR" dirty="0" err="1">
                <a:effectLst/>
              </a:rPr>
              <a:t>or</a:t>
            </a:r>
            <a:r>
              <a:rPr lang="es-AR" dirty="0">
                <a:effectLst/>
              </a:rPr>
              <a:t> c)).</a:t>
            </a:r>
          </a:p>
          <a:p>
            <a:pPr marL="914400" lvl="2" indent="0">
              <a:buNone/>
            </a:pPr>
            <a:r>
              <a:rPr lang="es-AR" dirty="0">
                <a:effectLst/>
              </a:rPr>
              <a:t>I=[(a,0),(b,1),(c,1)];</a:t>
            </a:r>
          </a:p>
          <a:p>
            <a:pPr marL="914400" lvl="2" indent="0">
              <a:buNone/>
            </a:pPr>
            <a:r>
              <a:rPr lang="es-AR" dirty="0">
                <a:effectLst/>
              </a:rPr>
              <a:t>I=[(a,1),(b,0),(c,0)];</a:t>
            </a:r>
          </a:p>
          <a:p>
            <a:pPr marL="914400" lvl="2" indent="0">
              <a:buNone/>
            </a:pPr>
            <a:r>
              <a:rPr lang="es-AR" dirty="0">
                <a:effectLst/>
              </a:rPr>
              <a:t>I=[(a,1),(b,0),(c,1)];</a:t>
            </a:r>
          </a:p>
          <a:p>
            <a:pPr marL="914400" lvl="2" indent="0">
              <a:buNone/>
            </a:pPr>
            <a:r>
              <a:rPr lang="es-AR" dirty="0">
                <a:effectLst/>
              </a:rPr>
              <a:t>I=[(a,1),(b,1),(c,1)];</a:t>
            </a:r>
          </a:p>
          <a:p>
            <a:pPr marL="914400" lvl="2" indent="0">
              <a:buNone/>
            </a:pPr>
            <a:r>
              <a:rPr lang="es-AR" dirty="0">
                <a:effectLst/>
              </a:rPr>
              <a:t>0</a:t>
            </a:r>
          </a:p>
          <a:p>
            <a:pPr marL="914400" lvl="2" indent="0">
              <a:buNone/>
            </a:pPr>
            <a:endParaRPr lang="es-AR" dirty="0">
              <a:effectLst/>
            </a:endParaRPr>
          </a:p>
          <a:p>
            <a:r>
              <a:rPr lang="es-AR" dirty="0" err="1">
                <a:effectLst/>
              </a:rPr>
              <a:t>modelo_fbf</a:t>
            </a:r>
            <a:r>
              <a:rPr lang="es-AR" dirty="0">
                <a:effectLst/>
              </a:rPr>
              <a:t>(I,F):-</a:t>
            </a:r>
            <a:r>
              <a:rPr lang="es-AR" dirty="0" err="1">
                <a:effectLst/>
              </a:rPr>
              <a:t>interpretacion_fbf</a:t>
            </a:r>
            <a:r>
              <a:rPr lang="es-AR" dirty="0">
                <a:effectLst/>
              </a:rPr>
              <a:t>(I,F),</a:t>
            </a:r>
            <a:r>
              <a:rPr lang="es-AR" dirty="0" err="1">
                <a:effectLst/>
              </a:rPr>
              <a:t>es_modelo_fbf</a:t>
            </a:r>
            <a:r>
              <a:rPr lang="es-AR" dirty="0">
                <a:effectLst/>
              </a:rPr>
              <a:t>(I,F).</a:t>
            </a:r>
          </a:p>
        </p:txBody>
      </p:sp>
    </p:spTree>
    <p:extLst>
      <p:ext uri="{BB962C8B-B14F-4D97-AF65-F5344CB8AC3E}">
        <p14:creationId xmlns:p14="http://schemas.microsoft.com/office/powerpoint/2010/main" val="345032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2973D-EB25-48FA-A1AA-79DA47F9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Cálculo de la lista de modelos de una </a:t>
            </a:r>
            <a:r>
              <a:rPr lang="es-AR" dirty="0" err="1"/>
              <a:t>fbf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EBD01D-7BAF-4F30-8E71-DBAE821F7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169" y="2465032"/>
            <a:ext cx="10545662" cy="3165747"/>
          </a:xfrm>
        </p:spPr>
        <p:txBody>
          <a:bodyPr>
            <a:normAutofit/>
          </a:bodyPr>
          <a:lstStyle/>
          <a:p>
            <a:r>
              <a:rPr lang="es-AR" dirty="0" err="1">
                <a:effectLst/>
              </a:rPr>
              <a:t>modelos_fbf</a:t>
            </a:r>
            <a:r>
              <a:rPr lang="es-AR" dirty="0">
                <a:effectLst/>
              </a:rPr>
              <a:t>(+F,-L) se verifica si L es el conjunto de los modelos principales de la </a:t>
            </a:r>
            <a:r>
              <a:rPr lang="es-AR" dirty="0" err="1">
                <a:effectLst/>
              </a:rPr>
              <a:t>fbf</a:t>
            </a:r>
            <a:r>
              <a:rPr lang="es-AR" dirty="0">
                <a:effectLst/>
              </a:rPr>
              <a:t> F.</a:t>
            </a:r>
          </a:p>
          <a:p>
            <a:pPr marL="0" indent="0">
              <a:buNone/>
            </a:pPr>
            <a:r>
              <a:rPr lang="es-AR" dirty="0">
                <a:effectLst/>
              </a:rPr>
              <a:t>	</a:t>
            </a:r>
          </a:p>
          <a:p>
            <a:pPr lvl="1"/>
            <a:r>
              <a:rPr lang="es-AR" dirty="0">
                <a:effectLst/>
              </a:rPr>
              <a:t>Ejemplo:</a:t>
            </a:r>
          </a:p>
          <a:p>
            <a:pPr marL="457200" lvl="1" indent="0">
              <a:buNone/>
            </a:pPr>
            <a:r>
              <a:rPr lang="es-AR" dirty="0">
                <a:effectLst/>
              </a:rPr>
              <a:t>?-</a:t>
            </a:r>
            <a:r>
              <a:rPr lang="es-AR" dirty="0" err="1">
                <a:effectLst/>
              </a:rPr>
              <a:t>modelos_fbf</a:t>
            </a:r>
            <a:r>
              <a:rPr lang="es-AR" dirty="0">
                <a:effectLst/>
              </a:rPr>
              <a:t>((a </a:t>
            </a:r>
            <a:r>
              <a:rPr lang="es-AR" dirty="0" err="1">
                <a:effectLst/>
              </a:rPr>
              <a:t>or</a:t>
            </a:r>
            <a:r>
              <a:rPr lang="es-AR" dirty="0">
                <a:effectLst/>
              </a:rPr>
              <a:t> b) and (no b </a:t>
            </a:r>
            <a:r>
              <a:rPr lang="es-AR" dirty="0" err="1">
                <a:effectLst/>
              </a:rPr>
              <a:t>or</a:t>
            </a:r>
            <a:r>
              <a:rPr lang="es-AR" dirty="0">
                <a:effectLst/>
              </a:rPr>
              <a:t> c),L).</a:t>
            </a:r>
          </a:p>
          <a:p>
            <a:pPr marL="457200" lvl="1" indent="0">
              <a:buNone/>
            </a:pPr>
            <a:r>
              <a:rPr lang="es-AR" dirty="0">
                <a:effectLst/>
              </a:rPr>
              <a:t>L=[[(a,0),(b,1),(c,1)], [(a,1),(b,0),(c,0)],[(a,1),(b,0),(c,1)],[(a,1),(b,1),(c,1)]]</a:t>
            </a:r>
          </a:p>
          <a:p>
            <a:pPr marL="0" indent="0">
              <a:buNone/>
            </a:pPr>
            <a:endParaRPr lang="es-AR" dirty="0">
              <a:effectLst/>
            </a:endParaRPr>
          </a:p>
          <a:p>
            <a:r>
              <a:rPr lang="es-AR" dirty="0" err="1">
                <a:effectLst/>
              </a:rPr>
              <a:t>modelos_fbf</a:t>
            </a:r>
            <a:r>
              <a:rPr lang="es-AR" dirty="0">
                <a:effectLst/>
              </a:rPr>
              <a:t>(F,L):-</a:t>
            </a:r>
            <a:r>
              <a:rPr lang="es-AR" dirty="0" err="1">
                <a:effectLst/>
              </a:rPr>
              <a:t>findall</a:t>
            </a:r>
            <a:r>
              <a:rPr lang="es-AR" dirty="0">
                <a:effectLst/>
              </a:rPr>
              <a:t>(</a:t>
            </a:r>
            <a:r>
              <a:rPr lang="es-AR" dirty="0" err="1">
                <a:effectLst/>
              </a:rPr>
              <a:t>I,modelo_fbf</a:t>
            </a:r>
            <a:r>
              <a:rPr lang="es-AR" dirty="0">
                <a:effectLst/>
              </a:rPr>
              <a:t>(I,F),L).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924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BF4A-8BC2-44A4-BF37-0D46EDF0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5B1EEB-CE06-47AD-818A-ED0533285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88" y="2096064"/>
            <a:ext cx="11678653" cy="3695136"/>
          </a:xfrm>
        </p:spPr>
        <p:txBody>
          <a:bodyPr>
            <a:normAutofit fontScale="92500" lnSpcReduction="10000"/>
          </a:bodyPr>
          <a:lstStyle/>
          <a:p>
            <a:r>
              <a:rPr lang="es-AR" dirty="0" err="1">
                <a:effectLst/>
              </a:rPr>
              <a:t>listarModelosFbf</a:t>
            </a:r>
            <a:r>
              <a:rPr lang="es-AR" dirty="0">
                <a:effectLst/>
              </a:rPr>
              <a:t>: </a:t>
            </a:r>
            <a:r>
              <a:rPr lang="es-AR" dirty="0" err="1">
                <a:effectLst/>
              </a:rPr>
              <a:t>nl</a:t>
            </a:r>
            <a:r>
              <a:rPr lang="es-AR" dirty="0">
                <a:effectLst/>
              </a:rPr>
              <a:t>, </a:t>
            </a:r>
            <a:r>
              <a:rPr lang="es-AR" dirty="0" err="1">
                <a:effectLst/>
              </a:rPr>
              <a:t>write</a:t>
            </a:r>
            <a:r>
              <a:rPr lang="es-AR" dirty="0">
                <a:effectLst/>
              </a:rPr>
              <a:t>('Ingrese una formula bien formada (</a:t>
            </a:r>
            <a:r>
              <a:rPr lang="es-AR" dirty="0" err="1">
                <a:effectLst/>
              </a:rPr>
              <a:t>fbf</a:t>
            </a:r>
            <a:r>
              <a:rPr lang="es-AR" dirty="0">
                <a:effectLst/>
              </a:rPr>
              <a:t>) finalizada en punto(.): '), ver_respuesta_ejercicio_1.</a:t>
            </a:r>
          </a:p>
          <a:p>
            <a:r>
              <a:rPr lang="es-AR" dirty="0">
                <a:effectLst/>
              </a:rPr>
              <a:t>ver_respuesta_ejercicio_1:- </a:t>
            </a:r>
            <a:r>
              <a:rPr lang="es-AR" dirty="0" err="1">
                <a:effectLst/>
              </a:rPr>
              <a:t>read</a:t>
            </a:r>
            <a:r>
              <a:rPr lang="es-AR" dirty="0">
                <a:effectLst/>
              </a:rPr>
              <a:t>(F), </a:t>
            </a:r>
            <a:r>
              <a:rPr lang="es-AR" dirty="0" err="1">
                <a:effectLst/>
              </a:rPr>
              <a:t>nl</a:t>
            </a:r>
            <a:r>
              <a:rPr lang="es-AR" dirty="0">
                <a:effectLst/>
              </a:rPr>
              <a:t>, </a:t>
            </a:r>
            <a:r>
              <a:rPr lang="es-AR" dirty="0" err="1">
                <a:effectLst/>
              </a:rPr>
              <a:t>write</a:t>
            </a:r>
            <a:r>
              <a:rPr lang="es-AR" dirty="0">
                <a:effectLst/>
              </a:rPr>
              <a:t>('Los modelos de la </a:t>
            </a:r>
            <a:r>
              <a:rPr lang="es-AR" dirty="0" err="1">
                <a:effectLst/>
              </a:rPr>
              <a:t>fbf</a:t>
            </a:r>
            <a:r>
              <a:rPr lang="es-AR" dirty="0">
                <a:effectLst/>
              </a:rPr>
              <a:t> ingresada son: '),</a:t>
            </a:r>
            <a:r>
              <a:rPr lang="es-AR" dirty="0" err="1">
                <a:effectLst/>
              </a:rPr>
              <a:t>nl,</a:t>
            </a:r>
            <a:r>
              <a:rPr lang="es-AR" b="1" dirty="0" err="1">
                <a:solidFill>
                  <a:srgbClr val="FFFF00"/>
                </a:solidFill>
                <a:effectLst/>
              </a:rPr>
              <a:t>modelos_fbf</a:t>
            </a:r>
            <a:r>
              <a:rPr lang="es-AR" b="1" dirty="0">
                <a:solidFill>
                  <a:srgbClr val="FFFF00"/>
                </a:solidFill>
                <a:effectLst/>
              </a:rPr>
              <a:t>(F,L)</a:t>
            </a:r>
            <a:r>
              <a:rPr lang="es-AR" dirty="0">
                <a:effectLst/>
              </a:rPr>
              <a:t>,</a:t>
            </a:r>
            <a:r>
              <a:rPr lang="es-AR" dirty="0" err="1">
                <a:effectLst/>
              </a:rPr>
              <a:t>formatoModelosFbf</a:t>
            </a:r>
            <a:r>
              <a:rPr lang="es-AR" dirty="0">
                <a:effectLst/>
              </a:rPr>
              <a:t>(L).</a:t>
            </a:r>
          </a:p>
          <a:p>
            <a:pPr marL="0" indent="0">
              <a:buNone/>
            </a:pPr>
            <a:endParaRPr lang="es-AR" dirty="0">
              <a:effectLst/>
            </a:endParaRPr>
          </a:p>
          <a:p>
            <a:r>
              <a:rPr lang="es-AR" dirty="0" err="1">
                <a:effectLst/>
              </a:rPr>
              <a:t>formatoModelosFbf</a:t>
            </a:r>
            <a:r>
              <a:rPr lang="es-AR" dirty="0">
                <a:effectLst/>
              </a:rPr>
              <a:t>([]).</a:t>
            </a:r>
          </a:p>
          <a:p>
            <a:r>
              <a:rPr lang="es-AR" dirty="0" err="1">
                <a:effectLst/>
              </a:rPr>
              <a:t>formatoModelosFbf</a:t>
            </a:r>
            <a:r>
              <a:rPr lang="es-AR" dirty="0">
                <a:effectLst/>
              </a:rPr>
              <a:t>([</a:t>
            </a:r>
            <a:r>
              <a:rPr lang="es-AR" dirty="0" err="1">
                <a:effectLst/>
              </a:rPr>
              <a:t>Cabeza|Resto</a:t>
            </a:r>
            <a:r>
              <a:rPr lang="es-AR" dirty="0">
                <a:effectLst/>
              </a:rPr>
              <a:t>]):- </a:t>
            </a:r>
            <a:r>
              <a:rPr lang="es-AR" dirty="0" err="1">
                <a:effectLst/>
              </a:rPr>
              <a:t>write</a:t>
            </a:r>
            <a:r>
              <a:rPr lang="es-AR" dirty="0">
                <a:effectLst/>
              </a:rPr>
              <a:t>('[‘), </a:t>
            </a:r>
            <a:r>
              <a:rPr lang="es-AR" dirty="0" err="1">
                <a:effectLst/>
              </a:rPr>
              <a:t>write</a:t>
            </a:r>
            <a:r>
              <a:rPr lang="es-AR" dirty="0">
                <a:effectLst/>
              </a:rPr>
              <a:t>(Cabeza), </a:t>
            </a:r>
            <a:r>
              <a:rPr lang="es-AR" dirty="0" err="1">
                <a:effectLst/>
              </a:rPr>
              <a:t>write</a:t>
            </a:r>
            <a:r>
              <a:rPr lang="es-AR" dirty="0">
                <a:effectLst/>
              </a:rPr>
              <a:t>(']’), </a:t>
            </a:r>
            <a:r>
              <a:rPr lang="es-AR" dirty="0" err="1">
                <a:effectLst/>
              </a:rPr>
              <a:t>nl</a:t>
            </a:r>
            <a:r>
              <a:rPr lang="es-AR" dirty="0">
                <a:effectLst/>
              </a:rPr>
              <a:t>, </a:t>
            </a:r>
            <a:r>
              <a:rPr lang="es-AR" dirty="0" err="1">
                <a:effectLst/>
              </a:rPr>
              <a:t>formatoModelosFbf</a:t>
            </a:r>
            <a:r>
              <a:rPr lang="es-AR" dirty="0">
                <a:effectLst/>
              </a:rPr>
              <a:t>(Resto).</a:t>
            </a:r>
            <a:br>
              <a:rPr lang="es-AR" dirty="0">
                <a:effectLst/>
              </a:rPr>
            </a:br>
            <a:endParaRPr lang="es-AR" dirty="0">
              <a:effectLst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1073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DBB08-3687-4620-9641-0D9322CB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6FB2F4-CE61-4A09-9774-69D80DAB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2295241"/>
            <a:ext cx="11871157" cy="3725313"/>
          </a:xfrm>
        </p:spPr>
        <p:txBody>
          <a:bodyPr>
            <a:normAutofit fontScale="85000" lnSpcReduction="10000"/>
          </a:bodyPr>
          <a:lstStyle/>
          <a:p>
            <a:r>
              <a:rPr lang="es-MX" dirty="0" err="1">
                <a:effectLst/>
              </a:rPr>
              <a:t>interpretarFbf</a:t>
            </a:r>
            <a:r>
              <a:rPr lang="es-MX" dirty="0">
                <a:effectLst/>
              </a:rPr>
              <a:t>:- </a:t>
            </a:r>
            <a:r>
              <a:rPr lang="es-MX" dirty="0" err="1">
                <a:effectLst/>
              </a:rPr>
              <a:t>nl</a:t>
            </a:r>
            <a:r>
              <a:rPr lang="es-MX" dirty="0">
                <a:effectLst/>
              </a:rPr>
              <a:t>, </a:t>
            </a:r>
            <a:r>
              <a:rPr lang="es-MX" dirty="0" err="1">
                <a:effectLst/>
              </a:rPr>
              <a:t>write</a:t>
            </a:r>
            <a:r>
              <a:rPr lang="es-MX" dirty="0">
                <a:effectLst/>
              </a:rPr>
              <a:t>('Ingrese una formula bien formada (</a:t>
            </a:r>
            <a:r>
              <a:rPr lang="es-MX" dirty="0" err="1">
                <a:effectLst/>
              </a:rPr>
              <a:t>fbf</a:t>
            </a:r>
            <a:r>
              <a:rPr lang="es-MX" dirty="0">
                <a:effectLst/>
              </a:rPr>
              <a:t>) de la </a:t>
            </a:r>
            <a:r>
              <a:rPr lang="es-MX" dirty="0" err="1">
                <a:effectLst/>
              </a:rPr>
              <a:t>logica</a:t>
            </a:r>
            <a:r>
              <a:rPr lang="es-MX" dirty="0">
                <a:effectLst/>
              </a:rPr>
              <a:t> proposicional'),</a:t>
            </a:r>
            <a:r>
              <a:rPr lang="es-MX" dirty="0" err="1">
                <a:effectLst/>
              </a:rPr>
              <a:t>nl</a:t>
            </a:r>
            <a:r>
              <a:rPr lang="es-MX" dirty="0">
                <a:effectLst/>
              </a:rPr>
              <a:t>,</a:t>
            </a:r>
          </a:p>
          <a:p>
            <a:pPr marL="0" indent="0">
              <a:buNone/>
            </a:pPr>
            <a:r>
              <a:rPr lang="es-MX" dirty="0">
                <a:effectLst/>
              </a:rPr>
              <a:t>	</a:t>
            </a:r>
            <a:r>
              <a:rPr lang="es-MX" dirty="0" err="1">
                <a:effectLst/>
              </a:rPr>
              <a:t>write</a:t>
            </a:r>
            <a:r>
              <a:rPr lang="es-MX" dirty="0">
                <a:effectLst/>
              </a:rPr>
              <a:t>('terminada en "." y presione ENTER al finalizar: '), ver_respuesta_ejercicio_2.</a:t>
            </a:r>
          </a:p>
          <a:p>
            <a:pPr marL="0" indent="0">
              <a:buNone/>
            </a:pPr>
            <a:endParaRPr lang="es-MX" dirty="0">
              <a:effectLst/>
            </a:endParaRPr>
          </a:p>
          <a:p>
            <a:r>
              <a:rPr lang="es-MX" dirty="0">
                <a:effectLst/>
              </a:rPr>
              <a:t>ver_respuesta_ejercicio_2:- </a:t>
            </a:r>
            <a:r>
              <a:rPr lang="es-MX" dirty="0" err="1">
                <a:effectLst/>
              </a:rPr>
              <a:t>read</a:t>
            </a:r>
            <a:r>
              <a:rPr lang="es-MX" dirty="0">
                <a:effectLst/>
              </a:rPr>
              <a:t>(F), </a:t>
            </a:r>
            <a:r>
              <a:rPr lang="es-MX" dirty="0" err="1">
                <a:effectLst/>
              </a:rPr>
              <a:t>nl</a:t>
            </a:r>
            <a:r>
              <a:rPr lang="es-MX" dirty="0">
                <a:effectLst/>
              </a:rPr>
              <a:t>, </a:t>
            </a:r>
            <a:r>
              <a:rPr lang="es-MX" b="1" dirty="0" err="1">
                <a:solidFill>
                  <a:srgbClr val="FFFF00"/>
                </a:solidFill>
                <a:effectLst/>
              </a:rPr>
              <a:t>modelos_fbf</a:t>
            </a:r>
            <a:r>
              <a:rPr lang="es-MX" b="1" dirty="0">
                <a:solidFill>
                  <a:srgbClr val="FFFF00"/>
                </a:solidFill>
                <a:effectLst/>
              </a:rPr>
              <a:t>(F,L)</a:t>
            </a:r>
            <a:r>
              <a:rPr lang="es-MX" dirty="0">
                <a:effectLst/>
              </a:rPr>
              <a:t>, </a:t>
            </a:r>
            <a:r>
              <a:rPr lang="es-MX" dirty="0" err="1">
                <a:effectLst/>
              </a:rPr>
              <a:t>nl</a:t>
            </a:r>
            <a:r>
              <a:rPr lang="es-MX" dirty="0">
                <a:effectLst/>
              </a:rPr>
              <a:t>,</a:t>
            </a:r>
          </a:p>
          <a:p>
            <a:pPr marL="0" indent="0">
              <a:buNone/>
            </a:pPr>
            <a:r>
              <a:rPr lang="es-MX" dirty="0">
                <a:effectLst/>
              </a:rPr>
              <a:t>            	</a:t>
            </a:r>
            <a:r>
              <a:rPr lang="es-MX" dirty="0" err="1">
                <a:effectLst/>
              </a:rPr>
              <a:t>write</a:t>
            </a:r>
            <a:r>
              <a:rPr lang="es-MX" dirty="0">
                <a:effectLst/>
              </a:rPr>
              <a:t>('Bajo la </a:t>
            </a:r>
            <a:r>
              <a:rPr lang="es-MX" dirty="0" err="1">
                <a:effectLst/>
              </a:rPr>
              <a:t>interpretacion</a:t>
            </a:r>
            <a:r>
              <a:rPr lang="es-MX" dirty="0">
                <a:effectLst/>
              </a:rPr>
              <a:t> que considera a las vocales como verdaderas'),</a:t>
            </a:r>
            <a:r>
              <a:rPr lang="es-MX" dirty="0" err="1">
                <a:effectLst/>
              </a:rPr>
              <a:t>nl</a:t>
            </a:r>
            <a:r>
              <a:rPr lang="es-MX" dirty="0">
                <a:effectLst/>
              </a:rPr>
              <a:t>, </a:t>
            </a:r>
          </a:p>
          <a:p>
            <a:pPr marL="0" indent="0">
              <a:buNone/>
            </a:pPr>
            <a:r>
              <a:rPr lang="es-MX" dirty="0">
                <a:effectLst/>
              </a:rPr>
              <a:t>            	</a:t>
            </a:r>
            <a:r>
              <a:rPr lang="es-MX" dirty="0" err="1">
                <a:effectLst/>
              </a:rPr>
              <a:t>write</a:t>
            </a:r>
            <a:r>
              <a:rPr lang="es-MX" dirty="0">
                <a:effectLst/>
              </a:rPr>
              <a:t>('y al resto de las letras proposicionales como falsas, la </a:t>
            </a:r>
            <a:r>
              <a:rPr lang="es-MX" dirty="0" err="1">
                <a:effectLst/>
              </a:rPr>
              <a:t>fbf</a:t>
            </a:r>
            <a:r>
              <a:rPr lang="es-MX" dirty="0">
                <a:effectLst/>
              </a:rPr>
              <a:t> ingresada es: '), </a:t>
            </a:r>
            <a:r>
              <a:rPr lang="es-MX" b="1" dirty="0" err="1">
                <a:solidFill>
                  <a:srgbClr val="FFFF00"/>
                </a:solidFill>
                <a:effectLst/>
              </a:rPr>
              <a:t>buscarModelo</a:t>
            </a:r>
            <a:r>
              <a:rPr lang="es-MX" b="1" dirty="0">
                <a:solidFill>
                  <a:srgbClr val="FFFF00"/>
                </a:solidFill>
                <a:effectLst/>
              </a:rPr>
              <a:t>(L)</a:t>
            </a:r>
            <a:r>
              <a:rPr lang="es-MX" dirty="0">
                <a:effectLst/>
              </a:rPr>
              <a:t>,</a:t>
            </a:r>
          </a:p>
          <a:p>
            <a:pPr marL="0" indent="0">
              <a:buNone/>
            </a:pPr>
            <a:r>
              <a:rPr lang="es-MX" dirty="0">
                <a:effectLst/>
              </a:rPr>
              <a:t>	</a:t>
            </a:r>
            <a:r>
              <a:rPr lang="es-MX" dirty="0" err="1">
                <a:effectLst/>
              </a:rPr>
              <a:t>write</a:t>
            </a:r>
            <a:r>
              <a:rPr lang="es-MX" dirty="0">
                <a:effectLst/>
              </a:rPr>
              <a:t>('</a:t>
            </a:r>
            <a:r>
              <a:rPr lang="es-MX" dirty="0">
                <a:solidFill>
                  <a:srgbClr val="FFFF00"/>
                </a:solidFill>
                <a:effectLst/>
              </a:rPr>
              <a:t>**En este ejercicio, si en la lista de modelos alguno cumple las restricciones del ejercicio, verdadero, sino falso.</a:t>
            </a:r>
            <a:r>
              <a:rPr lang="es-MX" dirty="0">
                <a:effectLst/>
              </a:rPr>
              <a:t> '),</a:t>
            </a:r>
          </a:p>
          <a:p>
            <a:pPr marL="0" indent="0">
              <a:buNone/>
            </a:pPr>
            <a:r>
              <a:rPr lang="es-MX" dirty="0">
                <a:effectLst/>
              </a:rPr>
              <a:t>	</a:t>
            </a:r>
            <a:r>
              <a:rPr lang="es-MX" dirty="0" err="1">
                <a:effectLst/>
              </a:rPr>
              <a:t>write</a:t>
            </a:r>
            <a:r>
              <a:rPr lang="es-MX" dirty="0">
                <a:effectLst/>
              </a:rPr>
              <a:t>('Los modelos validos de la </a:t>
            </a:r>
            <a:r>
              <a:rPr lang="es-MX" dirty="0" err="1">
                <a:effectLst/>
              </a:rPr>
              <a:t>fbf</a:t>
            </a:r>
            <a:r>
              <a:rPr lang="es-MX" dirty="0">
                <a:effectLst/>
              </a:rPr>
              <a:t> son: '), </a:t>
            </a:r>
            <a:r>
              <a:rPr lang="es-MX" dirty="0" err="1">
                <a:effectLst/>
              </a:rPr>
              <a:t>nl</a:t>
            </a:r>
            <a:r>
              <a:rPr lang="es-MX" dirty="0">
                <a:effectLst/>
              </a:rPr>
              <a:t>, </a:t>
            </a:r>
            <a:r>
              <a:rPr lang="es-MX" dirty="0" err="1">
                <a:effectLst/>
              </a:rPr>
              <a:t>formatoModelosFbf</a:t>
            </a:r>
            <a:r>
              <a:rPr lang="es-MX" dirty="0">
                <a:effectLst/>
              </a:rPr>
              <a:t>(L).</a:t>
            </a:r>
          </a:p>
        </p:txBody>
      </p:sp>
    </p:spTree>
    <p:extLst>
      <p:ext uri="{BB962C8B-B14F-4D97-AF65-F5344CB8AC3E}">
        <p14:creationId xmlns:p14="http://schemas.microsoft.com/office/powerpoint/2010/main" val="72554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DBB08-3687-4620-9641-0D9322CB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625642"/>
            <a:ext cx="10353761" cy="1326321"/>
          </a:xfrm>
        </p:spPr>
        <p:txBody>
          <a:bodyPr/>
          <a:lstStyle/>
          <a:p>
            <a:r>
              <a:rPr lang="es-AR" dirty="0"/>
              <a:t>Ejercicio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6FB2F4-CE61-4A09-9774-69D80DAB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2096064"/>
            <a:ext cx="11871157" cy="3695136"/>
          </a:xfrm>
        </p:spPr>
        <p:txBody>
          <a:bodyPr>
            <a:normAutofit/>
          </a:bodyPr>
          <a:lstStyle/>
          <a:p>
            <a:r>
              <a:rPr lang="es-MX" dirty="0" err="1">
                <a:effectLst/>
              </a:rPr>
              <a:t>buscarModelo</a:t>
            </a:r>
            <a:r>
              <a:rPr lang="es-MX" dirty="0">
                <a:effectLst/>
              </a:rPr>
              <a:t>(+L) busca un modelo (si existe) que respete las condiciones del enunciado.</a:t>
            </a:r>
          </a:p>
          <a:p>
            <a:pPr marL="0" indent="0">
              <a:buNone/>
            </a:pPr>
            <a:endParaRPr lang="es-MX" dirty="0">
              <a:effectLst/>
            </a:endParaRPr>
          </a:p>
          <a:p>
            <a:r>
              <a:rPr lang="es-MX" dirty="0" err="1">
                <a:effectLst/>
              </a:rPr>
              <a:t>buscarModelo</a:t>
            </a:r>
            <a:r>
              <a:rPr lang="es-MX" dirty="0">
                <a:effectLst/>
              </a:rPr>
              <a:t>([Cabeza|_]):-</a:t>
            </a:r>
            <a:r>
              <a:rPr lang="es-MX" dirty="0" err="1">
                <a:effectLst/>
              </a:rPr>
              <a:t>elementoCorrecto</a:t>
            </a:r>
            <a:r>
              <a:rPr lang="es-MX" dirty="0">
                <a:effectLst/>
              </a:rPr>
              <a:t>(Cabeza), </a:t>
            </a:r>
            <a:r>
              <a:rPr lang="es-MX" dirty="0" err="1">
                <a:effectLst/>
              </a:rPr>
              <a:t>write</a:t>
            </a:r>
            <a:r>
              <a:rPr lang="es-MX" dirty="0">
                <a:effectLst/>
              </a:rPr>
              <a:t>('verdadera'),!.</a:t>
            </a:r>
          </a:p>
          <a:p>
            <a:r>
              <a:rPr lang="es-MX" dirty="0" err="1">
                <a:effectLst/>
              </a:rPr>
              <a:t>buscarModelo</a:t>
            </a:r>
            <a:r>
              <a:rPr lang="es-MX" dirty="0">
                <a:effectLst/>
              </a:rPr>
              <a:t>([_|Cuerpo]):-</a:t>
            </a:r>
            <a:r>
              <a:rPr lang="es-MX" dirty="0" err="1">
                <a:effectLst/>
              </a:rPr>
              <a:t>buscarModelo</a:t>
            </a:r>
            <a:r>
              <a:rPr lang="es-MX" dirty="0">
                <a:effectLst/>
              </a:rPr>
              <a:t>(Cuerpo).</a:t>
            </a:r>
          </a:p>
          <a:p>
            <a:r>
              <a:rPr lang="es-MX" dirty="0" err="1">
                <a:effectLst/>
              </a:rPr>
              <a:t>buscarModelo</a:t>
            </a:r>
            <a:r>
              <a:rPr lang="es-MX" dirty="0">
                <a:effectLst/>
              </a:rPr>
              <a:t>([]):- </a:t>
            </a:r>
            <a:r>
              <a:rPr lang="es-MX" dirty="0" err="1">
                <a:effectLst/>
              </a:rPr>
              <a:t>write</a:t>
            </a:r>
            <a:r>
              <a:rPr lang="es-MX" dirty="0">
                <a:effectLst/>
              </a:rPr>
              <a:t>('falsa'),!.</a:t>
            </a:r>
          </a:p>
        </p:txBody>
      </p:sp>
    </p:spTree>
    <p:extLst>
      <p:ext uri="{BB962C8B-B14F-4D97-AF65-F5344CB8AC3E}">
        <p14:creationId xmlns:p14="http://schemas.microsoft.com/office/powerpoint/2010/main" val="140104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2E33F-D867-429B-9916-60A814863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82690"/>
            <a:ext cx="10353761" cy="1326321"/>
          </a:xfrm>
        </p:spPr>
        <p:txBody>
          <a:bodyPr/>
          <a:lstStyle/>
          <a:p>
            <a:r>
              <a:rPr lang="es-AR" dirty="0"/>
              <a:t>Ejercicio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565068-E9C1-48E1-966B-94431ACDC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46" y="1652337"/>
            <a:ext cx="11774906" cy="4940969"/>
          </a:xfrm>
        </p:spPr>
        <p:txBody>
          <a:bodyPr>
            <a:normAutofit fontScale="92500" lnSpcReduction="10000"/>
          </a:bodyPr>
          <a:lstStyle/>
          <a:p>
            <a:r>
              <a:rPr lang="es-AR" dirty="0" err="1">
                <a:effectLst/>
              </a:rPr>
              <a:t>elementoCorrecto</a:t>
            </a:r>
            <a:r>
              <a:rPr lang="es-AR" dirty="0">
                <a:effectLst/>
              </a:rPr>
              <a:t>(+L) chequea si un modelo cumple las condiciones del enunciado</a:t>
            </a:r>
          </a:p>
          <a:p>
            <a:endParaRPr lang="es-AR" dirty="0">
              <a:effectLst/>
            </a:endParaRPr>
          </a:p>
          <a:p>
            <a:r>
              <a:rPr lang="es-AR" dirty="0" err="1">
                <a:effectLst/>
              </a:rPr>
              <a:t>elementoCorrecto</a:t>
            </a:r>
            <a:r>
              <a:rPr lang="es-AR" dirty="0">
                <a:effectLst/>
              </a:rPr>
              <a:t>([]).</a:t>
            </a:r>
          </a:p>
          <a:p>
            <a:r>
              <a:rPr lang="es-AR" dirty="0" err="1">
                <a:effectLst/>
              </a:rPr>
              <a:t>elementoCorrecto</a:t>
            </a:r>
            <a:r>
              <a:rPr lang="es-AR" dirty="0">
                <a:effectLst/>
              </a:rPr>
              <a:t>([(E1,V1)|Resto]):- (</a:t>
            </a:r>
            <a:r>
              <a:rPr lang="es-AR" dirty="0" err="1">
                <a:effectLst/>
              </a:rPr>
              <a:t>esVocal</a:t>
            </a:r>
            <a:r>
              <a:rPr lang="es-AR" dirty="0">
                <a:effectLst/>
              </a:rPr>
              <a:t>(E1,V1);</a:t>
            </a:r>
            <a:r>
              <a:rPr lang="es-AR" dirty="0" err="1">
                <a:effectLst/>
              </a:rPr>
              <a:t>esConsonante</a:t>
            </a:r>
            <a:r>
              <a:rPr lang="es-AR" dirty="0">
                <a:effectLst/>
              </a:rPr>
              <a:t>(E1,V1)), 							</a:t>
            </a:r>
            <a:r>
              <a:rPr lang="es-AR" dirty="0" err="1">
                <a:effectLst/>
              </a:rPr>
              <a:t>elementoCorrecto</a:t>
            </a:r>
            <a:r>
              <a:rPr lang="es-AR" dirty="0">
                <a:effectLst/>
              </a:rPr>
              <a:t>(Resto),!.</a:t>
            </a:r>
          </a:p>
          <a:p>
            <a:endParaRPr lang="es-AR" dirty="0">
              <a:effectLst/>
            </a:endParaRPr>
          </a:p>
          <a:p>
            <a:r>
              <a:rPr lang="es-AR" dirty="0" err="1">
                <a:effectLst/>
              </a:rPr>
              <a:t>esVocal</a:t>
            </a:r>
            <a:r>
              <a:rPr lang="es-AR" dirty="0">
                <a:effectLst/>
              </a:rPr>
              <a:t>(+X,+Y) chequea si un elemento es vocal y su valor es 1.</a:t>
            </a:r>
          </a:p>
          <a:p>
            <a:r>
              <a:rPr lang="es-MX" dirty="0" err="1">
                <a:effectLst/>
              </a:rPr>
              <a:t>esVocal</a:t>
            </a:r>
            <a:r>
              <a:rPr lang="es-MX" dirty="0">
                <a:effectLst/>
              </a:rPr>
              <a:t>(X,Y):- (X='a'; X='e'; X='i'; X='o'; X='u'), Y = 1.</a:t>
            </a:r>
          </a:p>
          <a:p>
            <a:pPr marL="0" indent="0">
              <a:buNone/>
            </a:pPr>
            <a:endParaRPr lang="es-MX" dirty="0">
              <a:effectLst/>
            </a:endParaRPr>
          </a:p>
          <a:p>
            <a:r>
              <a:rPr lang="es-AR" dirty="0" err="1">
                <a:effectLst/>
              </a:rPr>
              <a:t>esConsonante</a:t>
            </a:r>
            <a:r>
              <a:rPr lang="es-AR" dirty="0">
                <a:effectLst/>
              </a:rPr>
              <a:t>(+X,+Y) chequea si un elemento es consonante y su valor es 0.</a:t>
            </a:r>
            <a:endParaRPr lang="es-MX" dirty="0">
              <a:effectLst/>
            </a:endParaRPr>
          </a:p>
          <a:p>
            <a:r>
              <a:rPr lang="es-MX" dirty="0" err="1">
                <a:effectLst/>
              </a:rPr>
              <a:t>esConsonante</a:t>
            </a:r>
            <a:r>
              <a:rPr lang="es-MX" dirty="0">
                <a:effectLst/>
              </a:rPr>
              <a:t>(X,Y):- </a:t>
            </a:r>
            <a:r>
              <a:rPr lang="es-MX" dirty="0" err="1">
                <a:effectLst/>
              </a:rPr>
              <a:t>not</a:t>
            </a:r>
            <a:r>
              <a:rPr lang="es-MX" dirty="0">
                <a:effectLst/>
              </a:rPr>
              <a:t>(</a:t>
            </a:r>
            <a:r>
              <a:rPr lang="es-MX" dirty="0" err="1">
                <a:effectLst/>
              </a:rPr>
              <a:t>esVocal</a:t>
            </a:r>
            <a:r>
              <a:rPr lang="es-MX" dirty="0">
                <a:effectLst/>
              </a:rPr>
              <a:t>(X,_)), Y = 0.</a:t>
            </a:r>
          </a:p>
          <a:p>
            <a:endParaRPr lang="es-AR" dirty="0">
              <a:effectLst/>
            </a:endParaRPr>
          </a:p>
          <a:p>
            <a:pPr marL="0" indent="0">
              <a:buNone/>
            </a:pPr>
            <a:endParaRPr lang="es-AR" dirty="0">
              <a:effectLst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43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5D298-1BD0-42A9-B7A3-ADFD2CC6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Definición de los operadores de la lógica proposicional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5D69AD-A67C-454F-B172-BC6CC496C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593369"/>
            <a:ext cx="10353762" cy="2826016"/>
          </a:xfrm>
        </p:spPr>
        <p:txBody>
          <a:bodyPr/>
          <a:lstStyle/>
          <a:p>
            <a:pPr marL="0" indent="0">
              <a:buNone/>
            </a:pPr>
            <a:r>
              <a:rPr lang="es-AR" dirty="0">
                <a:effectLst/>
              </a:rPr>
              <a:t>:-</a:t>
            </a:r>
            <a:r>
              <a:rPr lang="es-AR" dirty="0" err="1">
                <a:effectLst/>
              </a:rPr>
              <a:t>op</a:t>
            </a:r>
            <a:r>
              <a:rPr lang="es-AR" dirty="0">
                <a:effectLst/>
              </a:rPr>
              <a:t>(400,fy,'no').</a:t>
            </a:r>
          </a:p>
          <a:p>
            <a:pPr marL="0" indent="0">
              <a:buNone/>
            </a:pPr>
            <a:r>
              <a:rPr lang="es-AR" dirty="0">
                <a:effectLst/>
              </a:rPr>
              <a:t>:-</a:t>
            </a:r>
            <a:r>
              <a:rPr lang="es-AR" dirty="0" err="1">
                <a:effectLst/>
              </a:rPr>
              <a:t>op</a:t>
            </a:r>
            <a:r>
              <a:rPr lang="es-AR" dirty="0">
                <a:effectLst/>
              </a:rPr>
              <a:t>(500,yfx,'and').</a:t>
            </a:r>
          </a:p>
          <a:p>
            <a:pPr marL="0" indent="0">
              <a:buNone/>
            </a:pPr>
            <a:r>
              <a:rPr lang="es-AR" dirty="0">
                <a:effectLst/>
              </a:rPr>
              <a:t>:-</a:t>
            </a:r>
            <a:r>
              <a:rPr lang="es-AR" dirty="0" err="1">
                <a:effectLst/>
              </a:rPr>
              <a:t>op</a:t>
            </a:r>
            <a:r>
              <a:rPr lang="es-AR" dirty="0">
                <a:effectLst/>
              </a:rPr>
              <a:t>(600,yfx,'or').</a:t>
            </a:r>
          </a:p>
          <a:p>
            <a:pPr marL="0" indent="0">
              <a:buNone/>
            </a:pPr>
            <a:r>
              <a:rPr lang="es-AR" dirty="0">
                <a:effectLst/>
              </a:rPr>
              <a:t>:-</a:t>
            </a:r>
            <a:r>
              <a:rPr lang="es-AR" dirty="0" err="1">
                <a:effectLst/>
              </a:rPr>
              <a:t>op</a:t>
            </a:r>
            <a:r>
              <a:rPr lang="es-AR" dirty="0">
                <a:effectLst/>
              </a:rPr>
              <a:t>(700,yfx,'-&gt;').</a:t>
            </a:r>
          </a:p>
          <a:p>
            <a:pPr marL="0" indent="0">
              <a:buNone/>
            </a:pPr>
            <a:r>
              <a:rPr lang="es-AR" dirty="0">
                <a:effectLst/>
              </a:rPr>
              <a:t>:-</a:t>
            </a:r>
            <a:r>
              <a:rPr lang="es-AR" dirty="0" err="1">
                <a:effectLst/>
              </a:rPr>
              <a:t>op</a:t>
            </a:r>
            <a:r>
              <a:rPr lang="es-AR" dirty="0">
                <a:effectLst/>
              </a:rPr>
              <a:t>(800,yfx,'equiv').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9019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5D298-1BD0-42A9-B7A3-ADFD2CC6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Definición de los valores de verdad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5D69AD-A67C-454F-B172-BC6CC496C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3983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effectLst/>
              </a:rPr>
              <a:t>Se eligió la siguiente notación,  que es equivalente a true/false o verdadero/falso</a:t>
            </a:r>
          </a:p>
          <a:p>
            <a:pPr marL="0" indent="0">
              <a:buNone/>
            </a:pPr>
            <a:r>
              <a:rPr lang="es-MX" dirty="0">
                <a:effectLst/>
              </a:rPr>
              <a:t>1: verdadero (true)</a:t>
            </a:r>
          </a:p>
          <a:p>
            <a:pPr marL="0" indent="0">
              <a:buNone/>
            </a:pPr>
            <a:r>
              <a:rPr lang="es-MX" dirty="0">
                <a:effectLst/>
              </a:rPr>
              <a:t>0: falso (false)</a:t>
            </a:r>
          </a:p>
          <a:p>
            <a:pPr marL="0" indent="0">
              <a:buNone/>
            </a:pPr>
            <a:endParaRPr lang="es-MX" dirty="0">
              <a:effectLst/>
            </a:endParaRPr>
          </a:p>
          <a:p>
            <a:r>
              <a:rPr lang="es-MX" dirty="0" err="1">
                <a:effectLst/>
              </a:rPr>
              <a:t>Definicion</a:t>
            </a:r>
            <a:r>
              <a:rPr lang="es-MX" dirty="0">
                <a:effectLst/>
              </a:rPr>
              <a:t> de </a:t>
            </a:r>
            <a:r>
              <a:rPr lang="es-MX" dirty="0" err="1">
                <a:effectLst/>
              </a:rPr>
              <a:t>valor_de_verdad</a:t>
            </a:r>
            <a:endParaRPr lang="es-MX" dirty="0">
              <a:effectLst/>
            </a:endParaRPr>
          </a:p>
          <a:p>
            <a:r>
              <a:rPr lang="es-MX" dirty="0" err="1">
                <a:effectLst/>
              </a:rPr>
              <a:t>valor_de_verdad</a:t>
            </a:r>
            <a:r>
              <a:rPr lang="es-MX" dirty="0">
                <a:effectLst/>
              </a:rPr>
              <a:t>(?V) si V es un valor de verdad.</a:t>
            </a:r>
          </a:p>
          <a:p>
            <a:pPr marL="0" indent="0">
              <a:buNone/>
            </a:pPr>
            <a:r>
              <a:rPr lang="es-MX" dirty="0" err="1">
                <a:effectLst/>
              </a:rPr>
              <a:t>valor_de_verdad</a:t>
            </a:r>
            <a:r>
              <a:rPr lang="es-MX" dirty="0">
                <a:effectLst/>
              </a:rPr>
              <a:t>(0).</a:t>
            </a:r>
          </a:p>
          <a:p>
            <a:pPr marL="0" indent="0">
              <a:buNone/>
            </a:pPr>
            <a:r>
              <a:rPr lang="es-MX" dirty="0" err="1">
                <a:effectLst/>
              </a:rPr>
              <a:t>valor_de_verdad</a:t>
            </a:r>
            <a:r>
              <a:rPr lang="es-MX" dirty="0">
                <a:effectLst/>
              </a:rPr>
              <a:t>(1).</a:t>
            </a:r>
          </a:p>
          <a:p>
            <a:pPr marL="0" indent="0">
              <a:buNone/>
            </a:pPr>
            <a:endParaRPr lang="es-MX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016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5D298-1BD0-42A9-B7A3-ADFD2CC6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64" y="609600"/>
            <a:ext cx="10625872" cy="1326321"/>
          </a:xfrm>
        </p:spPr>
        <p:txBody>
          <a:bodyPr/>
          <a:lstStyle/>
          <a:p>
            <a:r>
              <a:rPr lang="es-AR" dirty="0"/>
              <a:t>Definición de las funciones de verdad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5D69AD-A67C-454F-B172-BC6CC496C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705" y="1716505"/>
            <a:ext cx="9855852" cy="48447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dirty="0">
                <a:effectLst/>
              </a:rPr>
              <a:t>% </a:t>
            </a:r>
            <a:r>
              <a:rPr lang="es-MX" dirty="0" err="1">
                <a:effectLst/>
              </a:rPr>
              <a:t>funcion_de_verdad</a:t>
            </a:r>
            <a:r>
              <a:rPr lang="es-MX" dirty="0">
                <a:effectLst/>
              </a:rPr>
              <a:t>(+</a:t>
            </a:r>
            <a:r>
              <a:rPr lang="es-MX" dirty="0" err="1">
                <a:effectLst/>
              </a:rPr>
              <a:t>Op</a:t>
            </a:r>
            <a:r>
              <a:rPr lang="es-MX" dirty="0">
                <a:effectLst/>
              </a:rPr>
              <a:t>, +V1, +V2, -V) si </a:t>
            </a:r>
            <a:r>
              <a:rPr lang="es-MX" dirty="0" err="1">
                <a:effectLst/>
              </a:rPr>
              <a:t>op</a:t>
            </a:r>
            <a:r>
              <a:rPr lang="es-MX" dirty="0">
                <a:effectLst/>
              </a:rPr>
              <a:t>(V1,V2) = V</a:t>
            </a:r>
          </a:p>
          <a:p>
            <a:pPr marL="0" indent="0">
              <a:buNone/>
            </a:pPr>
            <a:r>
              <a:rPr lang="es-MX" dirty="0">
                <a:effectLst/>
              </a:rPr>
              <a:t>% </a:t>
            </a:r>
            <a:r>
              <a:rPr lang="es-MX" dirty="0" err="1">
                <a:effectLst/>
              </a:rPr>
              <a:t>funcion_de_verdad</a:t>
            </a:r>
            <a:r>
              <a:rPr lang="es-MX" dirty="0">
                <a:effectLst/>
              </a:rPr>
              <a:t>(+</a:t>
            </a:r>
            <a:r>
              <a:rPr lang="es-MX" dirty="0" err="1">
                <a:effectLst/>
              </a:rPr>
              <a:t>Op</a:t>
            </a:r>
            <a:r>
              <a:rPr lang="es-MX" dirty="0">
                <a:effectLst/>
              </a:rPr>
              <a:t>, +V1, -V) si </a:t>
            </a:r>
            <a:r>
              <a:rPr lang="es-MX" dirty="0" err="1">
                <a:effectLst/>
              </a:rPr>
              <a:t>Op</a:t>
            </a:r>
            <a:r>
              <a:rPr lang="es-MX" dirty="0">
                <a:effectLst/>
              </a:rPr>
              <a:t>(V1) = V</a:t>
            </a:r>
          </a:p>
          <a:p>
            <a:pPr marL="0" indent="0">
              <a:buNone/>
            </a:pPr>
            <a:r>
              <a:rPr lang="es-MX" dirty="0" err="1">
                <a:effectLst/>
              </a:rPr>
              <a:t>funcion_de_verdad</a:t>
            </a:r>
            <a:r>
              <a:rPr lang="es-MX" dirty="0">
                <a:effectLst/>
              </a:rPr>
              <a:t>('no',1,0).</a:t>
            </a:r>
          </a:p>
          <a:p>
            <a:pPr marL="0" indent="0">
              <a:buNone/>
            </a:pPr>
            <a:r>
              <a:rPr lang="es-MX" dirty="0" err="1">
                <a:effectLst/>
              </a:rPr>
              <a:t>funcion_de_verdad</a:t>
            </a:r>
            <a:r>
              <a:rPr lang="es-MX" dirty="0">
                <a:effectLst/>
              </a:rPr>
              <a:t>('no',0, 1).</a:t>
            </a:r>
          </a:p>
          <a:p>
            <a:pPr marL="0" indent="0">
              <a:buNone/>
            </a:pPr>
            <a:r>
              <a:rPr lang="es-MX" dirty="0" err="1">
                <a:effectLst/>
              </a:rPr>
              <a:t>funcion_de_verdad</a:t>
            </a:r>
            <a:r>
              <a:rPr lang="es-MX" dirty="0">
                <a:effectLst/>
              </a:rPr>
              <a:t>('and',1,1,1):-!.</a:t>
            </a:r>
          </a:p>
          <a:p>
            <a:pPr marL="0" indent="0">
              <a:buNone/>
            </a:pPr>
            <a:r>
              <a:rPr lang="es-MX" dirty="0" err="1">
                <a:effectLst/>
              </a:rPr>
              <a:t>funcion_de_verdad</a:t>
            </a:r>
            <a:r>
              <a:rPr lang="es-MX" dirty="0">
                <a:effectLst/>
              </a:rPr>
              <a:t>('and',_,_,0).</a:t>
            </a:r>
          </a:p>
          <a:p>
            <a:pPr marL="0" indent="0">
              <a:buNone/>
            </a:pPr>
            <a:r>
              <a:rPr lang="es-MX" dirty="0" err="1">
                <a:effectLst/>
              </a:rPr>
              <a:t>funcion_de_verdad</a:t>
            </a:r>
            <a:r>
              <a:rPr lang="es-MX" dirty="0">
                <a:effectLst/>
              </a:rPr>
              <a:t>('or',0,0,0):-!.</a:t>
            </a:r>
          </a:p>
          <a:p>
            <a:pPr marL="0" indent="0">
              <a:buNone/>
            </a:pPr>
            <a:r>
              <a:rPr lang="es-MX" dirty="0" err="1">
                <a:effectLst/>
              </a:rPr>
              <a:t>funcion_de_verdad</a:t>
            </a:r>
            <a:r>
              <a:rPr lang="es-MX" dirty="0">
                <a:effectLst/>
              </a:rPr>
              <a:t>('or',_,_,1).</a:t>
            </a:r>
          </a:p>
          <a:p>
            <a:pPr marL="0" indent="0">
              <a:buNone/>
            </a:pPr>
            <a:r>
              <a:rPr lang="es-MX" dirty="0" err="1">
                <a:effectLst/>
              </a:rPr>
              <a:t>funcion_de_verdad</a:t>
            </a:r>
            <a:r>
              <a:rPr lang="es-MX" dirty="0">
                <a:effectLst/>
              </a:rPr>
              <a:t>('-&gt;',1,0,0):-!.</a:t>
            </a:r>
          </a:p>
          <a:p>
            <a:pPr marL="0" indent="0">
              <a:buNone/>
            </a:pPr>
            <a:r>
              <a:rPr lang="es-MX" dirty="0" err="1">
                <a:effectLst/>
              </a:rPr>
              <a:t>funcion_de_verdad</a:t>
            </a:r>
            <a:r>
              <a:rPr lang="es-MX" dirty="0">
                <a:effectLst/>
              </a:rPr>
              <a:t>('-&gt;',_,_,1).</a:t>
            </a:r>
          </a:p>
          <a:p>
            <a:pPr marL="0" indent="0">
              <a:buNone/>
            </a:pPr>
            <a:r>
              <a:rPr lang="es-MX" dirty="0" err="1">
                <a:effectLst/>
              </a:rPr>
              <a:t>funcion_de_verdad</a:t>
            </a:r>
            <a:r>
              <a:rPr lang="es-MX" dirty="0">
                <a:effectLst/>
              </a:rPr>
              <a:t>('equiv',X,X,1):-!.</a:t>
            </a:r>
          </a:p>
          <a:p>
            <a:pPr marL="0" indent="0">
              <a:buNone/>
            </a:pPr>
            <a:r>
              <a:rPr lang="es-MX" dirty="0" err="1">
                <a:effectLst/>
              </a:rPr>
              <a:t>funcion_de_verdad</a:t>
            </a:r>
            <a:r>
              <a:rPr lang="es-MX" dirty="0">
                <a:effectLst/>
              </a:rPr>
              <a:t>('equiv',_,_,0).</a:t>
            </a:r>
          </a:p>
          <a:p>
            <a:pPr marL="0" indent="0">
              <a:buNone/>
            </a:pPr>
            <a:endParaRPr lang="es-MX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0772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5D298-1BD0-42A9-B7A3-ADFD2CC6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695" y="317995"/>
            <a:ext cx="10625872" cy="1326321"/>
          </a:xfrm>
        </p:spPr>
        <p:txBody>
          <a:bodyPr/>
          <a:lstStyle/>
          <a:p>
            <a:r>
              <a:rPr lang="es-AR" dirty="0"/>
              <a:t>Valor de verdad de una interpretación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5D69AD-A67C-454F-B172-BC6CC496C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716505"/>
            <a:ext cx="11101137" cy="4844716"/>
          </a:xfrm>
        </p:spPr>
        <p:txBody>
          <a:bodyPr>
            <a:normAutofit/>
          </a:bodyPr>
          <a:lstStyle/>
          <a:p>
            <a:r>
              <a:rPr lang="es-MX" dirty="0">
                <a:effectLst/>
              </a:rPr>
              <a:t>Representación de cada interpretación mediante lista de pares (variable, valor)</a:t>
            </a:r>
          </a:p>
          <a:p>
            <a:pPr lvl="1"/>
            <a:r>
              <a:rPr lang="es-MX" dirty="0" err="1">
                <a:effectLst/>
              </a:rPr>
              <a:t>Ej</a:t>
            </a:r>
            <a:r>
              <a:rPr lang="es-MX" dirty="0">
                <a:effectLst/>
              </a:rPr>
              <a:t>: [(a,0),(b,1),(c,0)]</a:t>
            </a:r>
          </a:p>
          <a:p>
            <a:r>
              <a:rPr lang="es-MX" dirty="0">
                <a:effectLst/>
              </a:rPr>
              <a:t>valor(+F, +I, -V) se verifica si el valor de la </a:t>
            </a:r>
            <a:r>
              <a:rPr lang="es-MX" dirty="0" err="1">
                <a:effectLst/>
              </a:rPr>
              <a:t>fbf</a:t>
            </a:r>
            <a:r>
              <a:rPr lang="es-MX" dirty="0">
                <a:effectLst/>
              </a:rPr>
              <a:t> F en la interpretación I es V</a:t>
            </a:r>
          </a:p>
          <a:p>
            <a:pPr lvl="1"/>
            <a:r>
              <a:rPr lang="en-US" dirty="0" err="1">
                <a:effectLst/>
              </a:rPr>
              <a:t>Ej</a:t>
            </a:r>
            <a:r>
              <a:rPr lang="en-US" dirty="0">
                <a:effectLst/>
              </a:rPr>
              <a:t>: ?-valor((a or b) and (no b or c),[(a,1),(b,0),(c,1)],V).</a:t>
            </a:r>
          </a:p>
          <a:p>
            <a:pPr lvl="2"/>
            <a:r>
              <a:rPr lang="en-US" dirty="0">
                <a:effectLst/>
              </a:rPr>
              <a:t>V=1.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r>
              <a:rPr lang="es-AR" dirty="0">
                <a:effectLst/>
              </a:rPr>
              <a:t>valor(F,I,V):-</a:t>
            </a:r>
            <a:r>
              <a:rPr lang="es-AR" dirty="0" err="1">
                <a:effectLst/>
              </a:rPr>
              <a:t>memberchk</a:t>
            </a:r>
            <a:r>
              <a:rPr lang="es-AR" dirty="0">
                <a:effectLst/>
              </a:rPr>
              <a:t>((F,V),I). </a:t>
            </a: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endParaRPr lang="es-MX" dirty="0">
              <a:effectLst/>
            </a:endParaRPr>
          </a:p>
        </p:txBody>
      </p:sp>
      <p:sp>
        <p:nvSpPr>
          <p:cNvPr id="4" name="Bocadillo: ovalado 3">
            <a:extLst>
              <a:ext uri="{FF2B5EF4-FFF2-40B4-BE49-F238E27FC236}">
                <a16:creationId xmlns:a16="http://schemas.microsoft.com/office/drawing/2014/main" id="{D89DA20B-DBEE-4F9C-8FF4-08BFA38194A5}"/>
              </a:ext>
            </a:extLst>
          </p:cNvPr>
          <p:cNvSpPr/>
          <p:nvPr/>
        </p:nvSpPr>
        <p:spPr>
          <a:xfrm>
            <a:off x="4110359" y="1802167"/>
            <a:ext cx="6631620" cy="2867487"/>
          </a:xfrm>
          <a:prstGeom prst="wedgeEllipseCallout">
            <a:avLst>
              <a:gd name="adj1" fmla="val -60470"/>
              <a:gd name="adj2" fmla="val 43029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err="1"/>
              <a:t>memberchk</a:t>
            </a:r>
            <a:r>
              <a:rPr lang="es-MX" dirty="0"/>
              <a:t>(</a:t>
            </a:r>
            <a:r>
              <a:rPr lang="es-MX" dirty="0" err="1"/>
              <a:t>Elem,Lista</a:t>
            </a:r>
            <a:r>
              <a:rPr lang="es-MX" dirty="0"/>
              <a:t>)es verdadero </a:t>
            </a:r>
          </a:p>
          <a:p>
            <a:r>
              <a:rPr lang="es-MX" dirty="0"/>
              <a:t>cuando Elem es un elemento de la Lista.</a:t>
            </a:r>
          </a:p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5399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5D298-1BD0-42A9-B7A3-ADFD2CC6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695" y="317995"/>
            <a:ext cx="10625872" cy="1326321"/>
          </a:xfrm>
        </p:spPr>
        <p:txBody>
          <a:bodyPr/>
          <a:lstStyle/>
          <a:p>
            <a:r>
              <a:rPr lang="es-AR" dirty="0"/>
              <a:t>Valor de verdad de una interpretación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5D69AD-A67C-454F-B172-BC6CC496C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716505"/>
            <a:ext cx="11101137" cy="4844716"/>
          </a:xfrm>
        </p:spPr>
        <p:txBody>
          <a:bodyPr>
            <a:normAutofit/>
          </a:bodyPr>
          <a:lstStyle/>
          <a:p>
            <a:r>
              <a:rPr lang="es-MX" dirty="0">
                <a:effectLst/>
              </a:rPr>
              <a:t>Representación de cada interpretación mediante lista de pares (variable, valor)</a:t>
            </a:r>
          </a:p>
          <a:p>
            <a:pPr lvl="1"/>
            <a:r>
              <a:rPr lang="es-MX" dirty="0" err="1">
                <a:effectLst/>
              </a:rPr>
              <a:t>Ej</a:t>
            </a:r>
            <a:r>
              <a:rPr lang="es-MX" dirty="0">
                <a:effectLst/>
              </a:rPr>
              <a:t>: [(a,0),(b,1),(c,0)]</a:t>
            </a:r>
          </a:p>
          <a:p>
            <a:r>
              <a:rPr lang="es-MX" dirty="0">
                <a:effectLst/>
              </a:rPr>
              <a:t>valor(+F, +I, -V) se verifica si el valor de la </a:t>
            </a:r>
            <a:r>
              <a:rPr lang="es-MX" dirty="0" err="1">
                <a:effectLst/>
              </a:rPr>
              <a:t>fbf</a:t>
            </a:r>
            <a:r>
              <a:rPr lang="es-MX" dirty="0">
                <a:effectLst/>
              </a:rPr>
              <a:t> F en la interpretación I es V</a:t>
            </a:r>
          </a:p>
          <a:p>
            <a:pPr lvl="1"/>
            <a:r>
              <a:rPr lang="en-US" dirty="0" err="1">
                <a:effectLst/>
              </a:rPr>
              <a:t>Ej</a:t>
            </a:r>
            <a:r>
              <a:rPr lang="en-US" dirty="0">
                <a:effectLst/>
              </a:rPr>
              <a:t>: ?-valor((a or b) and (no b or c),[(a,1),(b,0),(c,1)],V).</a:t>
            </a:r>
          </a:p>
          <a:p>
            <a:pPr lvl="2"/>
            <a:r>
              <a:rPr lang="en-US" dirty="0">
                <a:effectLst/>
              </a:rPr>
              <a:t>V=1.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r>
              <a:rPr lang="es-AR" dirty="0">
                <a:effectLst/>
              </a:rPr>
              <a:t>valor(F,I,V):-</a:t>
            </a:r>
            <a:r>
              <a:rPr lang="es-AR" dirty="0" err="1">
                <a:effectLst/>
              </a:rPr>
              <a:t>memberchk</a:t>
            </a:r>
            <a:r>
              <a:rPr lang="es-AR" dirty="0">
                <a:effectLst/>
              </a:rPr>
              <a:t>((F,V),I). </a:t>
            </a:r>
          </a:p>
          <a:p>
            <a:pPr marL="0" indent="0">
              <a:buNone/>
            </a:pPr>
            <a:r>
              <a:rPr lang="es-AR" dirty="0">
                <a:effectLst/>
              </a:rPr>
              <a:t>valor(no A,I,V):-valor(A,I,VA),</a:t>
            </a:r>
            <a:r>
              <a:rPr lang="es-AR" dirty="0" err="1">
                <a:effectLst/>
              </a:rPr>
              <a:t>funcion_de_verdad</a:t>
            </a:r>
            <a:r>
              <a:rPr lang="es-AR" dirty="0">
                <a:effectLst/>
              </a:rPr>
              <a:t>(</a:t>
            </a:r>
            <a:r>
              <a:rPr lang="es-AR" dirty="0" err="1">
                <a:effectLst/>
              </a:rPr>
              <a:t>no,VA,V</a:t>
            </a:r>
            <a:r>
              <a:rPr lang="es-AR" dirty="0">
                <a:effectLst/>
              </a:rPr>
              <a:t>).</a:t>
            </a:r>
          </a:p>
          <a:p>
            <a:pPr marL="0" indent="0">
              <a:buNone/>
            </a:pPr>
            <a:r>
              <a:rPr lang="es-AR" dirty="0">
                <a:effectLst/>
              </a:rPr>
              <a:t>valor(F,I,V):-F=..[</a:t>
            </a:r>
            <a:r>
              <a:rPr lang="es-AR" dirty="0" err="1">
                <a:effectLst/>
              </a:rPr>
              <a:t>Op,A,B</a:t>
            </a:r>
            <a:r>
              <a:rPr lang="es-AR" dirty="0">
                <a:effectLst/>
              </a:rPr>
              <a:t>],valor(A,I,VA),valor(B,I,VB),</a:t>
            </a:r>
            <a:r>
              <a:rPr lang="es-AR" dirty="0" err="1">
                <a:effectLst/>
              </a:rPr>
              <a:t>funcion_de_verdad</a:t>
            </a:r>
            <a:r>
              <a:rPr lang="es-AR" dirty="0">
                <a:effectLst/>
              </a:rPr>
              <a:t>(</a:t>
            </a:r>
            <a:r>
              <a:rPr lang="es-AR" dirty="0" err="1">
                <a:effectLst/>
              </a:rPr>
              <a:t>Op,VA,VB,V</a:t>
            </a:r>
            <a:r>
              <a:rPr lang="es-AR" dirty="0">
                <a:effectLst/>
              </a:rPr>
              <a:t>).</a:t>
            </a: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endParaRPr lang="es-MX" dirty="0">
              <a:effectLst/>
            </a:endParaRPr>
          </a:p>
        </p:txBody>
      </p:sp>
      <p:sp>
        <p:nvSpPr>
          <p:cNvPr id="4" name="Bocadillo: ovalado 3">
            <a:extLst>
              <a:ext uri="{FF2B5EF4-FFF2-40B4-BE49-F238E27FC236}">
                <a16:creationId xmlns:a16="http://schemas.microsoft.com/office/drawing/2014/main" id="{D89DA20B-DBEE-4F9C-8FF4-08BFA38194A5}"/>
              </a:ext>
            </a:extLst>
          </p:cNvPr>
          <p:cNvSpPr/>
          <p:nvPr/>
        </p:nvSpPr>
        <p:spPr>
          <a:xfrm>
            <a:off x="4110359" y="1802167"/>
            <a:ext cx="6631620" cy="2867487"/>
          </a:xfrm>
          <a:prstGeom prst="wedgeEllipseCallout">
            <a:avLst>
              <a:gd name="adj1" fmla="val -60470"/>
              <a:gd name="adj2" fmla="val 43029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err="1"/>
              <a:t>memberchk</a:t>
            </a:r>
            <a:r>
              <a:rPr lang="es-MX" dirty="0"/>
              <a:t>(</a:t>
            </a:r>
            <a:r>
              <a:rPr lang="es-MX" dirty="0" err="1"/>
              <a:t>Elem,Lista</a:t>
            </a:r>
            <a:r>
              <a:rPr lang="es-MX" dirty="0"/>
              <a:t>)es verdadero </a:t>
            </a:r>
          </a:p>
          <a:p>
            <a:r>
              <a:rPr lang="es-MX" dirty="0"/>
              <a:t>cuando Elem es un elemento de la Lista.</a:t>
            </a:r>
          </a:p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0636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5D298-1BD0-42A9-B7A3-ADFD2CC6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695" y="317995"/>
            <a:ext cx="10625872" cy="1326321"/>
          </a:xfrm>
        </p:spPr>
        <p:txBody>
          <a:bodyPr/>
          <a:lstStyle/>
          <a:p>
            <a:r>
              <a:rPr lang="es-AR" dirty="0"/>
              <a:t>Interpretaciones de una </a:t>
            </a:r>
            <a:r>
              <a:rPr lang="es-AR" dirty="0" err="1"/>
              <a:t>fbf</a:t>
            </a:r>
            <a:r>
              <a:rPr lang="es-AR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5D69AD-A67C-454F-B172-BC6CC496C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2294021"/>
            <a:ext cx="11261558" cy="4267200"/>
          </a:xfrm>
        </p:spPr>
        <p:txBody>
          <a:bodyPr>
            <a:normAutofit/>
          </a:bodyPr>
          <a:lstStyle/>
          <a:p>
            <a:r>
              <a:rPr lang="es-MX" dirty="0">
                <a:effectLst/>
              </a:rPr>
              <a:t>L es una lista de interpretaciones de la FBF F </a:t>
            </a:r>
          </a:p>
          <a:p>
            <a:pPr lvl="1"/>
            <a:r>
              <a:rPr lang="es-MX" dirty="0" err="1">
                <a:effectLst/>
              </a:rPr>
              <a:t>Ej</a:t>
            </a:r>
            <a:r>
              <a:rPr lang="es-MX" dirty="0">
                <a:effectLst/>
              </a:rPr>
              <a:t>: </a:t>
            </a:r>
            <a:r>
              <a:rPr lang="es-AR" dirty="0">
                <a:effectLst/>
              </a:rPr>
              <a:t>% ?- </a:t>
            </a:r>
            <a:r>
              <a:rPr lang="es-AR" dirty="0" err="1">
                <a:effectLst/>
              </a:rPr>
              <a:t>interpretaciones_fbf</a:t>
            </a:r>
            <a:r>
              <a:rPr lang="es-AR" dirty="0">
                <a:effectLst/>
              </a:rPr>
              <a:t>((a </a:t>
            </a:r>
            <a:r>
              <a:rPr lang="es-AR" dirty="0" err="1">
                <a:effectLst/>
              </a:rPr>
              <a:t>or</a:t>
            </a:r>
            <a:r>
              <a:rPr lang="es-AR" dirty="0">
                <a:effectLst/>
              </a:rPr>
              <a:t> b) and (no b </a:t>
            </a:r>
            <a:r>
              <a:rPr lang="es-AR" dirty="0" err="1">
                <a:effectLst/>
              </a:rPr>
              <a:t>or</a:t>
            </a:r>
            <a:r>
              <a:rPr lang="es-AR" dirty="0">
                <a:effectLst/>
              </a:rPr>
              <a:t> c),L).</a:t>
            </a:r>
          </a:p>
          <a:p>
            <a:pPr marL="0" indent="0">
              <a:buNone/>
            </a:pPr>
            <a:r>
              <a:rPr lang="es-AR" dirty="0">
                <a:effectLst/>
              </a:rPr>
              <a:t>	</a:t>
            </a:r>
            <a:r>
              <a:rPr lang="es-AR" sz="1800" dirty="0">
                <a:effectLst/>
              </a:rPr>
              <a:t>L=[[(a,0),(b,0),(c,0)],[(a,0),(b,0),(c,1)],[(a,0),(b,1),(c,0)],[(a,0),(b,1),(c,1)],[(a,1),(b,0),(c,0)],</a:t>
            </a:r>
          </a:p>
          <a:p>
            <a:pPr marL="0" indent="0">
              <a:buNone/>
            </a:pPr>
            <a:r>
              <a:rPr lang="es-AR" sz="1800" dirty="0">
                <a:effectLst/>
              </a:rPr>
              <a:t>	     [(a,1),(b,0),(c,1)],[(a,1),(b,1),(c,0)],[(a,1),(b,1),(c,1)]].</a:t>
            </a:r>
          </a:p>
          <a:p>
            <a:pPr lvl="1"/>
            <a:endParaRPr lang="es-MX" dirty="0">
              <a:effectLst/>
            </a:endParaRPr>
          </a:p>
          <a:p>
            <a:pPr marL="0" indent="0">
              <a:buNone/>
            </a:pPr>
            <a:endParaRPr lang="es-MX" dirty="0">
              <a:effectLst/>
            </a:endParaRPr>
          </a:p>
          <a:p>
            <a:pPr marL="0" indent="0">
              <a:buNone/>
            </a:pPr>
            <a:r>
              <a:rPr lang="es-MX" dirty="0" err="1">
                <a:effectLst/>
              </a:rPr>
              <a:t>interpretaciones_fbf</a:t>
            </a:r>
            <a:r>
              <a:rPr lang="es-MX" dirty="0">
                <a:effectLst/>
              </a:rPr>
              <a:t>(F,U):-</a:t>
            </a:r>
            <a:r>
              <a:rPr lang="es-MX" dirty="0" err="1">
                <a:effectLst/>
              </a:rPr>
              <a:t>findall</a:t>
            </a:r>
            <a:r>
              <a:rPr lang="es-MX" dirty="0">
                <a:effectLst/>
              </a:rPr>
              <a:t>(</a:t>
            </a:r>
            <a:r>
              <a:rPr lang="es-MX" dirty="0" err="1">
                <a:effectLst/>
              </a:rPr>
              <a:t>I,interpretacion_fbf</a:t>
            </a:r>
            <a:r>
              <a:rPr lang="es-MX" dirty="0">
                <a:effectLst/>
              </a:rPr>
              <a:t>(I,F),U).</a:t>
            </a:r>
          </a:p>
        </p:txBody>
      </p:sp>
    </p:spTree>
    <p:extLst>
      <p:ext uri="{BB962C8B-B14F-4D97-AF65-F5344CB8AC3E}">
        <p14:creationId xmlns:p14="http://schemas.microsoft.com/office/powerpoint/2010/main" val="356290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5D298-1BD0-42A9-B7A3-ADFD2CC6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695" y="317995"/>
            <a:ext cx="10625872" cy="1326321"/>
          </a:xfrm>
        </p:spPr>
        <p:txBody>
          <a:bodyPr/>
          <a:lstStyle/>
          <a:p>
            <a:r>
              <a:rPr lang="es-AR" dirty="0"/>
              <a:t>Interpretación de una </a:t>
            </a:r>
            <a:r>
              <a:rPr lang="es-AR" dirty="0" err="1"/>
              <a:t>fbf</a:t>
            </a:r>
            <a:r>
              <a:rPr lang="es-AR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5D69AD-A67C-454F-B172-BC6CC496C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267326"/>
            <a:ext cx="11261558" cy="5590674"/>
          </a:xfrm>
        </p:spPr>
        <p:txBody>
          <a:bodyPr>
            <a:normAutofit/>
          </a:bodyPr>
          <a:lstStyle/>
          <a:p>
            <a:r>
              <a:rPr lang="es-AR" dirty="0" err="1">
                <a:effectLst/>
              </a:rPr>
              <a:t>interpretacion_fbf</a:t>
            </a:r>
            <a:r>
              <a:rPr lang="es-AR" dirty="0">
                <a:effectLst/>
              </a:rPr>
              <a:t>(?I,+F) se verifica si I es una interpretación de la </a:t>
            </a:r>
            <a:r>
              <a:rPr lang="es-AR" dirty="0" err="1">
                <a:effectLst/>
              </a:rPr>
              <a:t>fbf</a:t>
            </a:r>
            <a:r>
              <a:rPr lang="es-AR" dirty="0">
                <a:effectLst/>
              </a:rPr>
              <a:t> F.</a:t>
            </a:r>
            <a:endParaRPr lang="es-MX" dirty="0">
              <a:effectLst/>
            </a:endParaRPr>
          </a:p>
          <a:p>
            <a:pPr lvl="1"/>
            <a:r>
              <a:rPr lang="es-AR" dirty="0">
                <a:effectLst/>
              </a:rPr>
              <a:t>Ejemplo:</a:t>
            </a:r>
          </a:p>
          <a:p>
            <a:pPr marL="914400" lvl="2" indent="0">
              <a:buNone/>
            </a:pPr>
            <a:r>
              <a:rPr lang="es-AR" dirty="0">
                <a:effectLst/>
              </a:rPr>
              <a:t>?- </a:t>
            </a:r>
            <a:r>
              <a:rPr lang="es-AR" dirty="0" err="1">
                <a:effectLst/>
              </a:rPr>
              <a:t>interpretacion_fbf</a:t>
            </a:r>
            <a:r>
              <a:rPr lang="es-AR" dirty="0">
                <a:effectLst/>
              </a:rPr>
              <a:t>(I,(a </a:t>
            </a:r>
            <a:r>
              <a:rPr lang="es-AR" dirty="0" err="1">
                <a:effectLst/>
              </a:rPr>
              <a:t>or</a:t>
            </a:r>
            <a:r>
              <a:rPr lang="es-AR" dirty="0">
                <a:effectLst/>
              </a:rPr>
              <a:t> b) and (no b </a:t>
            </a:r>
            <a:r>
              <a:rPr lang="es-AR" dirty="0" err="1">
                <a:effectLst/>
              </a:rPr>
              <a:t>or</a:t>
            </a:r>
            <a:r>
              <a:rPr lang="es-AR" dirty="0">
                <a:effectLst/>
              </a:rPr>
              <a:t> c)).</a:t>
            </a:r>
          </a:p>
          <a:p>
            <a:pPr marL="914400" lvl="2" indent="0">
              <a:buNone/>
            </a:pPr>
            <a:r>
              <a:rPr lang="es-AR" dirty="0">
                <a:effectLst/>
              </a:rPr>
              <a:t>I=[(a,0),(b,0),(c,0)];</a:t>
            </a:r>
          </a:p>
          <a:p>
            <a:pPr marL="914400" lvl="2" indent="0">
              <a:buNone/>
            </a:pPr>
            <a:r>
              <a:rPr lang="es-AR" dirty="0">
                <a:effectLst/>
              </a:rPr>
              <a:t>I=[(a,0),(b,0),(c,1)];</a:t>
            </a:r>
          </a:p>
          <a:p>
            <a:pPr marL="914400" lvl="2" indent="0">
              <a:buNone/>
            </a:pPr>
            <a:r>
              <a:rPr lang="es-AR" dirty="0">
                <a:effectLst/>
              </a:rPr>
              <a:t>I=[(a,0),(b,1),(c,0)];</a:t>
            </a:r>
          </a:p>
          <a:p>
            <a:pPr marL="914400" lvl="2" indent="0">
              <a:buNone/>
            </a:pPr>
            <a:r>
              <a:rPr lang="es-AR" dirty="0">
                <a:effectLst/>
              </a:rPr>
              <a:t>I=[(a,0),(b,1),(c,1)];</a:t>
            </a:r>
          </a:p>
          <a:p>
            <a:pPr marL="914400" lvl="2" indent="0">
              <a:buNone/>
            </a:pPr>
            <a:r>
              <a:rPr lang="es-AR" dirty="0">
                <a:effectLst/>
              </a:rPr>
              <a:t>I=[(a,1),(b,0),(c,0)];</a:t>
            </a:r>
          </a:p>
          <a:p>
            <a:pPr marL="914400" lvl="2" indent="0">
              <a:buNone/>
            </a:pPr>
            <a:r>
              <a:rPr lang="es-AR" dirty="0">
                <a:effectLst/>
              </a:rPr>
              <a:t>I=[(a,1),(b,0),(c,1)];</a:t>
            </a:r>
          </a:p>
          <a:p>
            <a:pPr marL="914400" lvl="2" indent="0">
              <a:buNone/>
            </a:pPr>
            <a:r>
              <a:rPr lang="es-AR" dirty="0">
                <a:effectLst/>
              </a:rPr>
              <a:t>I=[(a,1),(b,1),(c,0)];</a:t>
            </a:r>
          </a:p>
          <a:p>
            <a:pPr marL="914400" lvl="2" indent="0">
              <a:buNone/>
            </a:pPr>
            <a:r>
              <a:rPr lang="es-AR" dirty="0">
                <a:effectLst/>
              </a:rPr>
              <a:t>I=[(a,1),(b,1),(c,1)];</a:t>
            </a:r>
          </a:p>
          <a:p>
            <a:pPr marL="914400" lvl="2" indent="0">
              <a:buNone/>
            </a:pPr>
            <a:r>
              <a:rPr lang="es-AR" dirty="0">
                <a:effectLst/>
              </a:rPr>
              <a:t>0.</a:t>
            </a:r>
          </a:p>
          <a:p>
            <a:r>
              <a:rPr lang="es-AR" dirty="0" err="1">
                <a:effectLst/>
              </a:rPr>
              <a:t>interpretacion_fbf</a:t>
            </a:r>
            <a:r>
              <a:rPr lang="es-AR" dirty="0">
                <a:effectLst/>
              </a:rPr>
              <a:t>(I,F):-</a:t>
            </a:r>
            <a:r>
              <a:rPr lang="es-AR" dirty="0" err="1">
                <a:effectLst/>
              </a:rPr>
              <a:t>simbolos_fbf</a:t>
            </a:r>
            <a:r>
              <a:rPr lang="es-AR" dirty="0">
                <a:effectLst/>
              </a:rPr>
              <a:t>(F,U),</a:t>
            </a:r>
            <a:r>
              <a:rPr lang="es-AR" dirty="0" err="1">
                <a:effectLst/>
              </a:rPr>
              <a:t>interpretacion_simbolos</a:t>
            </a:r>
            <a:r>
              <a:rPr lang="es-AR" dirty="0">
                <a:effectLst/>
              </a:rPr>
              <a:t>(U,I).</a:t>
            </a:r>
          </a:p>
        </p:txBody>
      </p:sp>
      <p:sp>
        <p:nvSpPr>
          <p:cNvPr id="4" name="Bocadillo: ovalado 3">
            <a:extLst>
              <a:ext uri="{FF2B5EF4-FFF2-40B4-BE49-F238E27FC236}">
                <a16:creationId xmlns:a16="http://schemas.microsoft.com/office/drawing/2014/main" id="{157D5D0D-3762-460A-AF3B-EF0B8EB59E44}"/>
              </a:ext>
            </a:extLst>
          </p:cNvPr>
          <p:cNvSpPr/>
          <p:nvPr/>
        </p:nvSpPr>
        <p:spPr>
          <a:xfrm>
            <a:off x="4367812" y="1154097"/>
            <a:ext cx="6631620" cy="4012707"/>
          </a:xfrm>
          <a:prstGeom prst="wedgeEllipseCallout">
            <a:avLst>
              <a:gd name="adj1" fmla="val -38114"/>
              <a:gd name="adj2" fmla="val 6272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err="1"/>
              <a:t>simbolos_fbf</a:t>
            </a:r>
            <a:r>
              <a:rPr lang="es-MX" dirty="0"/>
              <a:t>(+F,?U) se verifica si U es </a:t>
            </a:r>
          </a:p>
          <a:p>
            <a:r>
              <a:rPr lang="es-MX" dirty="0"/>
              <a:t>el conjunto ordenado de los símbolos </a:t>
            </a:r>
          </a:p>
          <a:p>
            <a:r>
              <a:rPr lang="es-MX" dirty="0"/>
              <a:t>proposicionales de la </a:t>
            </a:r>
            <a:r>
              <a:rPr lang="es-MX" dirty="0" err="1"/>
              <a:t>fbf</a:t>
            </a:r>
            <a:r>
              <a:rPr lang="es-MX" dirty="0"/>
              <a:t> F.</a:t>
            </a:r>
          </a:p>
          <a:p>
            <a:endParaRPr lang="es-MX" dirty="0"/>
          </a:p>
          <a:p>
            <a:r>
              <a:rPr lang="es-MX" dirty="0"/>
              <a:t>Ejemplo:</a:t>
            </a:r>
          </a:p>
          <a:p>
            <a:r>
              <a:rPr lang="es-MX" dirty="0"/>
              <a:t>?-</a:t>
            </a:r>
            <a:r>
              <a:rPr lang="es-MX" dirty="0" err="1"/>
              <a:t>símbolos_fbf</a:t>
            </a:r>
            <a:r>
              <a:rPr lang="es-MX" dirty="0"/>
              <a:t>((a </a:t>
            </a:r>
            <a:r>
              <a:rPr lang="es-MX" dirty="0" err="1"/>
              <a:t>or</a:t>
            </a:r>
            <a:r>
              <a:rPr lang="es-MX" dirty="0"/>
              <a:t> b)and(no b </a:t>
            </a:r>
            <a:r>
              <a:rPr lang="es-MX" dirty="0" err="1"/>
              <a:t>or</a:t>
            </a:r>
            <a:r>
              <a:rPr lang="es-MX" dirty="0"/>
              <a:t> c),U).</a:t>
            </a:r>
          </a:p>
          <a:p>
            <a:pPr lvl="2"/>
            <a:r>
              <a:rPr lang="es-MX" dirty="0"/>
              <a:t>U=[</a:t>
            </a:r>
            <a:r>
              <a:rPr lang="es-MX" dirty="0" err="1"/>
              <a:t>a,b,c</a:t>
            </a:r>
            <a:r>
              <a:rPr lang="es-MX" dirty="0"/>
              <a:t>]</a:t>
            </a:r>
          </a:p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6266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5D298-1BD0-42A9-B7A3-ADFD2CC6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695" y="317995"/>
            <a:ext cx="10625872" cy="1326321"/>
          </a:xfrm>
        </p:spPr>
        <p:txBody>
          <a:bodyPr/>
          <a:lstStyle/>
          <a:p>
            <a:r>
              <a:rPr lang="es-AR" dirty="0"/>
              <a:t>INTERPRETACIÓN DE UNA LISTA DE SÍMBOLOS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5D69AD-A67C-454F-B172-BC6CC496C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75873"/>
            <a:ext cx="12191999" cy="5382127"/>
          </a:xfrm>
        </p:spPr>
        <p:txBody>
          <a:bodyPr>
            <a:normAutofit/>
          </a:bodyPr>
          <a:lstStyle/>
          <a:p>
            <a:r>
              <a:rPr lang="es-AR" sz="1800" dirty="0" err="1">
                <a:effectLst/>
              </a:rPr>
              <a:t>interpretacion_simbolos</a:t>
            </a:r>
            <a:r>
              <a:rPr lang="es-AR" sz="1800" dirty="0">
                <a:effectLst/>
              </a:rPr>
              <a:t>(+L,-I) se verifica si I es una interpretación de la lista de símbolos proposicionales L.</a:t>
            </a:r>
          </a:p>
          <a:p>
            <a:pPr lvl="1"/>
            <a:r>
              <a:rPr lang="es-AR" dirty="0">
                <a:effectLst/>
              </a:rPr>
              <a:t>Ejemplo:</a:t>
            </a:r>
          </a:p>
          <a:p>
            <a:pPr marL="914400" lvl="2" indent="0">
              <a:buNone/>
            </a:pPr>
            <a:r>
              <a:rPr lang="es-AR" dirty="0">
                <a:effectLst/>
              </a:rPr>
              <a:t>?- </a:t>
            </a:r>
            <a:r>
              <a:rPr lang="es-AR" dirty="0" err="1">
                <a:effectLst/>
              </a:rPr>
              <a:t>interpretacion_simbolos</a:t>
            </a:r>
            <a:r>
              <a:rPr lang="es-AR" dirty="0">
                <a:effectLst/>
              </a:rPr>
              <a:t>([</a:t>
            </a:r>
            <a:r>
              <a:rPr lang="es-AR" dirty="0" err="1">
                <a:effectLst/>
              </a:rPr>
              <a:t>a,b,c</a:t>
            </a:r>
            <a:r>
              <a:rPr lang="es-AR" dirty="0">
                <a:effectLst/>
              </a:rPr>
              <a:t>],I).</a:t>
            </a:r>
          </a:p>
          <a:p>
            <a:pPr marL="914400" lvl="2" indent="0">
              <a:buNone/>
            </a:pPr>
            <a:r>
              <a:rPr lang="es-AR" dirty="0">
                <a:effectLst/>
              </a:rPr>
              <a:t>I=[(a,0),(b,0),(c,0)];</a:t>
            </a:r>
          </a:p>
          <a:p>
            <a:pPr marL="914400" lvl="2" indent="0">
              <a:buNone/>
            </a:pPr>
            <a:r>
              <a:rPr lang="es-AR" dirty="0">
                <a:effectLst/>
              </a:rPr>
              <a:t>I=[(a,0),(b,0),(c,1)];</a:t>
            </a:r>
          </a:p>
          <a:p>
            <a:pPr marL="914400" lvl="2" indent="0">
              <a:buNone/>
            </a:pPr>
            <a:r>
              <a:rPr lang="es-AR" dirty="0">
                <a:effectLst/>
              </a:rPr>
              <a:t>I=[(a,0),(b,1),(c,0)];</a:t>
            </a:r>
          </a:p>
          <a:p>
            <a:pPr marL="914400" lvl="2" indent="0">
              <a:buNone/>
            </a:pPr>
            <a:r>
              <a:rPr lang="es-AR" dirty="0">
                <a:effectLst/>
              </a:rPr>
              <a:t>I=[(a,0),(b,1),(c,1)];</a:t>
            </a:r>
          </a:p>
          <a:p>
            <a:pPr marL="914400" lvl="2" indent="0">
              <a:buNone/>
            </a:pPr>
            <a:r>
              <a:rPr lang="es-AR" dirty="0">
                <a:effectLst/>
              </a:rPr>
              <a:t>I=[(a,1),(b,0),(c,0)];</a:t>
            </a:r>
          </a:p>
          <a:p>
            <a:pPr marL="914400" lvl="2" indent="0">
              <a:buNone/>
            </a:pPr>
            <a:r>
              <a:rPr lang="es-AR" dirty="0">
                <a:effectLst/>
              </a:rPr>
              <a:t>I=[(a,1),(b,0),(c,1)];</a:t>
            </a:r>
          </a:p>
          <a:p>
            <a:pPr marL="914400" lvl="2" indent="0">
              <a:buNone/>
            </a:pPr>
            <a:r>
              <a:rPr lang="es-AR" dirty="0">
                <a:effectLst/>
              </a:rPr>
              <a:t>I=[(a,1),(b,1),(c,0)];</a:t>
            </a:r>
          </a:p>
          <a:p>
            <a:pPr marL="914400" lvl="2" indent="0">
              <a:buNone/>
            </a:pPr>
            <a:r>
              <a:rPr lang="es-AR" dirty="0">
                <a:effectLst/>
              </a:rPr>
              <a:t>I=[(a,1),(b,1),(c,1)];</a:t>
            </a:r>
          </a:p>
          <a:p>
            <a:pPr marL="914400" lvl="2" indent="0">
              <a:buNone/>
            </a:pPr>
            <a:r>
              <a:rPr lang="es-AR" dirty="0">
                <a:effectLst/>
              </a:rPr>
              <a:t>0.</a:t>
            </a:r>
          </a:p>
          <a:p>
            <a:r>
              <a:rPr lang="es-AR" dirty="0" err="1">
                <a:effectLst/>
              </a:rPr>
              <a:t>interpretacion_simbolos</a:t>
            </a:r>
            <a:r>
              <a:rPr lang="es-AR" dirty="0">
                <a:effectLst/>
              </a:rPr>
              <a:t>([],[]).</a:t>
            </a:r>
          </a:p>
          <a:p>
            <a:r>
              <a:rPr lang="es-AR" dirty="0" err="1">
                <a:effectLst/>
              </a:rPr>
              <a:t>interpretacion_simbolos</a:t>
            </a:r>
            <a:r>
              <a:rPr lang="es-AR" dirty="0">
                <a:effectLst/>
              </a:rPr>
              <a:t>([A|L],[(A,V)|IL]):-</a:t>
            </a:r>
            <a:r>
              <a:rPr lang="es-AR" dirty="0" err="1">
                <a:effectLst/>
              </a:rPr>
              <a:t>valor_de_verdad</a:t>
            </a:r>
            <a:r>
              <a:rPr lang="es-AR" dirty="0">
                <a:effectLst/>
              </a:rPr>
              <a:t>(V),</a:t>
            </a:r>
            <a:r>
              <a:rPr lang="es-AR" dirty="0" err="1">
                <a:effectLst/>
              </a:rPr>
              <a:t>interpretacion_simbolos</a:t>
            </a:r>
            <a:r>
              <a:rPr lang="es-AR" dirty="0">
                <a:effectLst/>
              </a:rPr>
              <a:t>(L,IL).</a:t>
            </a:r>
          </a:p>
        </p:txBody>
      </p:sp>
    </p:spTree>
    <p:extLst>
      <p:ext uri="{BB962C8B-B14F-4D97-AF65-F5344CB8AC3E}">
        <p14:creationId xmlns:p14="http://schemas.microsoft.com/office/powerpoint/2010/main" val="361780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</TotalTime>
  <Words>310</Words>
  <Application>Microsoft Office PowerPoint</Application>
  <PresentationFormat>Panorámica</PresentationFormat>
  <Paragraphs>161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Bookman Old Style</vt:lpstr>
      <vt:lpstr>Rockwell</vt:lpstr>
      <vt:lpstr>Damask</vt:lpstr>
      <vt:lpstr>Conceptos de Inteligencia Artificial  PROYECTO nº1 </vt:lpstr>
      <vt:lpstr>Definición de los operadores de la lógica proposicional</vt:lpstr>
      <vt:lpstr>Definición de los valores de verdad</vt:lpstr>
      <vt:lpstr>Definición de las funciones de verdad</vt:lpstr>
      <vt:lpstr>Valor de verdad de una interpretación </vt:lpstr>
      <vt:lpstr>Valor de verdad de una interpretación </vt:lpstr>
      <vt:lpstr>Interpretaciones de una fbf </vt:lpstr>
      <vt:lpstr>Interpretación de una fbf </vt:lpstr>
      <vt:lpstr>INTERPRETACIÓN DE UNA LISTA DE SÍMBOLOS</vt:lpstr>
      <vt:lpstr>COMPROBACIÓN DEL MODELO DE UNA FBF</vt:lpstr>
      <vt:lpstr>Cálculo de los modelos de una fbf</vt:lpstr>
      <vt:lpstr>Cálculo de la lista de modelos de una fbf</vt:lpstr>
      <vt:lpstr>Ejercicio 1</vt:lpstr>
      <vt:lpstr>Ejercicio 2</vt:lpstr>
      <vt:lpstr>Ejercicio 2</vt:lpstr>
      <vt:lpstr>Ejercicio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de Inteligencia Artificial  PROYECTO nº1</dc:title>
  <dc:creator>Martin Castro</dc:creator>
  <cp:lastModifiedBy>Martin Castro</cp:lastModifiedBy>
  <cp:revision>30</cp:revision>
  <dcterms:created xsi:type="dcterms:W3CDTF">2019-09-09T01:22:08Z</dcterms:created>
  <dcterms:modified xsi:type="dcterms:W3CDTF">2019-09-23T04:57:35Z</dcterms:modified>
</cp:coreProperties>
</file>